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648" r:id="rId2"/>
    <p:sldId id="683" r:id="rId3"/>
    <p:sldId id="711" r:id="rId4"/>
    <p:sldId id="640" r:id="rId5"/>
    <p:sldId id="538" r:id="rId6"/>
    <p:sldId id="532" r:id="rId7"/>
    <p:sldId id="592" r:id="rId8"/>
    <p:sldId id="681" r:id="rId9"/>
    <p:sldId id="519" r:id="rId10"/>
    <p:sldId id="630" r:id="rId11"/>
    <p:sldId id="608" r:id="rId12"/>
    <p:sldId id="523" r:id="rId13"/>
    <p:sldId id="657" r:id="rId14"/>
    <p:sldId id="602" r:id="rId15"/>
    <p:sldId id="603" r:id="rId16"/>
    <p:sldId id="527" r:id="rId17"/>
    <p:sldId id="615" r:id="rId18"/>
    <p:sldId id="633" r:id="rId19"/>
    <p:sldId id="643" r:id="rId20"/>
    <p:sldId id="570" r:id="rId21"/>
    <p:sldId id="667" r:id="rId22"/>
    <p:sldId id="668" r:id="rId23"/>
    <p:sldId id="669" r:id="rId24"/>
    <p:sldId id="616" r:id="rId25"/>
    <p:sldId id="674" r:id="rId26"/>
    <p:sldId id="618" r:id="rId27"/>
    <p:sldId id="534" r:id="rId28"/>
    <p:sldId id="692" r:id="rId29"/>
    <p:sldId id="709" r:id="rId30"/>
    <p:sldId id="710" r:id="rId31"/>
    <p:sldId id="693" r:id="rId32"/>
    <p:sldId id="682" r:id="rId33"/>
    <p:sldId id="697" r:id="rId34"/>
    <p:sldId id="698" r:id="rId35"/>
    <p:sldId id="6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B"/>
    <a:srgbClr val="2B56E1"/>
    <a:srgbClr val="FFFF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6" autoAdjust="0"/>
    <p:restoredTop sz="76256" autoAdjust="0"/>
  </p:normalViewPr>
  <p:slideViewPr>
    <p:cSldViewPr>
      <p:cViewPr varScale="1">
        <p:scale>
          <a:sx n="63" d="100"/>
          <a:sy n="63" d="100"/>
        </p:scale>
        <p:origin x="1133" y="48"/>
      </p:cViewPr>
      <p:guideLst>
        <p:guide orient="horz" pos="2160"/>
        <p:guide pos="3840"/>
      </p:guideLst>
    </p:cSldViewPr>
  </p:slideViewPr>
  <p:outlineViewPr>
    <p:cViewPr>
      <p:scale>
        <a:sx n="33" d="100"/>
        <a:sy n="33" d="100"/>
      </p:scale>
      <p:origin x="0" y="-4882"/>
    </p:cViewPr>
  </p:outlineViewPr>
  <p:notesTextViewPr>
    <p:cViewPr>
      <p:scale>
        <a:sx n="150" d="100"/>
        <a:sy n="150" d="100"/>
      </p:scale>
      <p:origin x="0" y="0"/>
    </p:cViewPr>
  </p:notesTextViewPr>
  <p:sorterViewPr>
    <p:cViewPr>
      <p:scale>
        <a:sx n="33" d="100"/>
        <a:sy n="33" d="100"/>
      </p:scale>
      <p:origin x="0" y="-6437"/>
    </p:cViewPr>
  </p:sorterViewPr>
  <p:notesViewPr>
    <p:cSldViewPr showGuides="1">
      <p:cViewPr varScale="1">
        <p:scale>
          <a:sx n="67" d="100"/>
          <a:sy n="67" d="100"/>
        </p:scale>
        <p:origin x="312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899B7-9F42-4807-8A19-278D44931B13}" type="datetimeFigureOut">
              <a:rPr lang="en-US" smtClean="0"/>
              <a:pPr/>
              <a:t>9/20/2024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4C121-0479-421F-8B0D-70ED69441885}" type="slidenum">
              <a:rPr lang="en-US" smtClean="0"/>
              <a:pPr/>
              <a:t>‹#›</a:t>
            </a:fld>
            <a:endParaRPr lang="en-US" dirty="0"/>
          </a:p>
        </p:txBody>
      </p:sp>
    </p:spTree>
    <p:extLst>
      <p:ext uri="{BB962C8B-B14F-4D97-AF65-F5344CB8AC3E}">
        <p14:creationId xmlns:p14="http://schemas.microsoft.com/office/powerpoint/2010/main" val="146760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commercial center of Kampala, the capital </a:t>
            </a:r>
            <a:r>
              <a:rPr lang="en-US"/>
              <a:t>of Uganda. </a:t>
            </a:r>
            <a:br>
              <a:rPr lang="en-US" dirty="0"/>
            </a:br>
            <a:br>
              <a:rPr lang="en-US" dirty="0"/>
            </a:br>
            <a:r>
              <a:rPr lang="en-US" dirty="0"/>
              <a:t>https://www.nytimes.com/2023/06/26/business/economy/obesity-wealth-uganda.html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1</a:t>
            </a:fld>
            <a:endParaRPr lang="en-US" dirty="0"/>
          </a:p>
        </p:txBody>
      </p:sp>
    </p:spTree>
    <p:extLst>
      <p:ext uri="{BB962C8B-B14F-4D97-AF65-F5344CB8AC3E}">
        <p14:creationId xmlns:p14="http://schemas.microsoft.com/office/powerpoint/2010/main" val="227661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https://www.nytimes.com/2024/08/08/opinion/climate-change-junk-food.html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11</a:t>
            </a:fld>
            <a:endParaRPr lang="en-US" dirty="0"/>
          </a:p>
        </p:txBody>
      </p:sp>
    </p:spTree>
    <p:extLst>
      <p:ext uri="{BB962C8B-B14F-4D97-AF65-F5344CB8AC3E}">
        <p14:creationId xmlns:p14="http://schemas.microsoft.com/office/powerpoint/2010/main" val="61314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illerDaily-Roman"/>
              </a:rPr>
              <a:t>The 5-year breast cancer survival rate in SSA is &lt;40% compared with &gt;86% in the United States. </a:t>
            </a:r>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12</a:t>
            </a:fld>
            <a:endParaRPr lang="en-US" dirty="0"/>
          </a:p>
        </p:txBody>
      </p:sp>
    </p:spTree>
    <p:extLst>
      <p:ext uri="{BB962C8B-B14F-4D97-AF65-F5344CB8AC3E}">
        <p14:creationId xmlns:p14="http://schemas.microsoft.com/office/powerpoint/2010/main" val="4013448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13</a:t>
            </a:fld>
            <a:endParaRPr lang="en-US" dirty="0"/>
          </a:p>
        </p:txBody>
      </p:sp>
    </p:spTree>
    <p:extLst>
      <p:ext uri="{BB962C8B-B14F-4D97-AF65-F5344CB8AC3E}">
        <p14:creationId xmlns:p14="http://schemas.microsoft.com/office/powerpoint/2010/main" val="190880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Rebbeck, T. R. (2020). Cancer in sub-Saharan Africa. </a:t>
            </a:r>
            <a:r>
              <a:rPr lang="en-US" i="1" dirty="0"/>
              <a:t>Science</a:t>
            </a:r>
            <a:r>
              <a:rPr lang="en-US" dirty="0"/>
              <a:t>, </a:t>
            </a:r>
            <a:r>
              <a:rPr lang="en-US" i="1" dirty="0"/>
              <a:t>367</a:t>
            </a:r>
            <a:r>
              <a:rPr lang="en-US" dirty="0"/>
              <a:t>(6473), 27-28.</a:t>
            </a:r>
          </a:p>
          <a:p>
            <a:endParaRPr lang="en-US" dirty="0"/>
          </a:p>
          <a:p>
            <a:r>
              <a:rPr lang="en-US" dirty="0"/>
              <a:t>https://science.sciencemag.org/content/367/6473/27</a:t>
            </a:r>
          </a:p>
        </p:txBody>
      </p:sp>
      <p:sp>
        <p:nvSpPr>
          <p:cNvPr id="4" name="Slide Number Placeholder 3"/>
          <p:cNvSpPr>
            <a:spLocks noGrp="1"/>
          </p:cNvSpPr>
          <p:nvPr>
            <p:ph type="sldNum" sz="quarter" idx="5"/>
          </p:nvPr>
        </p:nvSpPr>
        <p:spPr/>
        <p:txBody>
          <a:bodyPr/>
          <a:lstStyle/>
          <a:p>
            <a:fld id="{E904C121-0479-421F-8B0D-70ED69441885}" type="slidenum">
              <a:rPr lang="en-US" smtClean="0"/>
              <a:pPr/>
              <a:t>14</a:t>
            </a:fld>
            <a:endParaRPr lang="en-US" dirty="0"/>
          </a:p>
        </p:txBody>
      </p:sp>
    </p:spTree>
    <p:extLst>
      <p:ext uri="{BB962C8B-B14F-4D97-AF65-F5344CB8AC3E}">
        <p14:creationId xmlns:p14="http://schemas.microsoft.com/office/powerpoint/2010/main" val="1894076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15</a:t>
            </a:fld>
            <a:endParaRPr lang="en-US" dirty="0"/>
          </a:p>
        </p:txBody>
      </p:sp>
    </p:spTree>
    <p:extLst>
      <p:ext uri="{BB962C8B-B14F-4D97-AF65-F5344CB8AC3E}">
        <p14:creationId xmlns:p14="http://schemas.microsoft.com/office/powerpoint/2010/main" val="226833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https://www.nytimes.com/2014/04/26/opinion/sunday/the-global-diabetes-epidemic.html</a:t>
            </a:r>
            <a:br>
              <a:rPr lang="en-US" dirty="0"/>
            </a:br>
            <a:endParaRPr lang="en-US" dirty="0"/>
          </a:p>
          <a:p>
            <a:r>
              <a:rPr lang="en-US" dirty="0"/>
              <a:t>In the United States, diabetes tends to be a disease that, while certainly not benign, is eminently manageable. Just this month, federal researchers reported that health risks for the approximately 25 million Americans with diabetes had fallen sharply over the last two decades. Elsewhere on the globe, however, diabetes plays out in a dramatically different fashion. Patients often lack access to care and can’t get insulin, blood pressure pills and other medicines that diminish the risk of complications. As more and more people develop the disease, hospitals may soon be overrun with patients experiencing all of its worst outcomes: blindness, limb amputation, kidney failure (necessitating dialysis), coma and death. </a:t>
            </a:r>
          </a:p>
        </p:txBody>
      </p:sp>
      <p:sp>
        <p:nvSpPr>
          <p:cNvPr id="4" name="Slide Number Placeholder 3"/>
          <p:cNvSpPr>
            <a:spLocks noGrp="1"/>
          </p:cNvSpPr>
          <p:nvPr>
            <p:ph type="sldNum" sz="quarter" idx="10"/>
          </p:nvPr>
        </p:nvSpPr>
        <p:spPr/>
        <p:txBody>
          <a:bodyPr/>
          <a:lstStyle/>
          <a:p>
            <a:fld id="{E904C121-0479-421F-8B0D-70ED69441885}" type="slidenum">
              <a:rPr lang="en-US" smtClean="0"/>
              <a:pPr/>
              <a:t>16</a:t>
            </a:fld>
            <a:endParaRPr lang="en-US" dirty="0"/>
          </a:p>
        </p:txBody>
      </p:sp>
    </p:spTree>
    <p:extLst>
      <p:ext uri="{BB962C8B-B14F-4D97-AF65-F5344CB8AC3E}">
        <p14:creationId xmlns:p14="http://schemas.microsoft.com/office/powerpoint/2010/main" val="97371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https://www.nytimes.com/2017/12/26/health/india-diabetes-junk-food.html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17</a:t>
            </a:fld>
            <a:endParaRPr lang="en-US" dirty="0"/>
          </a:p>
        </p:txBody>
      </p:sp>
    </p:spTree>
    <p:extLst>
      <p:ext uri="{BB962C8B-B14F-4D97-AF65-F5344CB8AC3E}">
        <p14:creationId xmlns:p14="http://schemas.microsoft.com/office/powerpoint/2010/main" val="3549792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https://borgenproject.org/lifestyle-diseases-in-india/</a:t>
            </a:r>
          </a:p>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18</a:t>
            </a:fld>
            <a:endParaRPr lang="en-US" dirty="0"/>
          </a:p>
        </p:txBody>
      </p:sp>
    </p:spTree>
    <p:extLst>
      <p:ext uri="{BB962C8B-B14F-4D97-AF65-F5344CB8AC3E}">
        <p14:creationId xmlns:p14="http://schemas.microsoft.com/office/powerpoint/2010/main" val="217564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https://www.youtube.com/watch?v=B3MfOFM5z0A&amp;feature=emb_logo</a:t>
            </a:r>
          </a:p>
        </p:txBody>
      </p:sp>
      <p:sp>
        <p:nvSpPr>
          <p:cNvPr id="4" name="Slide Number Placeholder 3"/>
          <p:cNvSpPr>
            <a:spLocks noGrp="1"/>
          </p:cNvSpPr>
          <p:nvPr>
            <p:ph type="sldNum" sz="quarter" idx="5"/>
          </p:nvPr>
        </p:nvSpPr>
        <p:spPr/>
        <p:txBody>
          <a:bodyPr/>
          <a:lstStyle/>
          <a:p>
            <a:fld id="{E904C121-0479-421F-8B0D-70ED69441885}" type="slidenum">
              <a:rPr lang="en-US" smtClean="0"/>
              <a:pPr/>
              <a:t>19</a:t>
            </a:fld>
            <a:endParaRPr lang="en-US" dirty="0"/>
          </a:p>
        </p:txBody>
      </p:sp>
    </p:spTree>
    <p:extLst>
      <p:ext uri="{BB962C8B-B14F-4D97-AF65-F5344CB8AC3E}">
        <p14:creationId xmlns:p14="http://schemas.microsoft.com/office/powerpoint/2010/main" val="161107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20</a:t>
            </a:fld>
            <a:endParaRPr lang="en-US" dirty="0"/>
          </a:p>
        </p:txBody>
      </p:sp>
    </p:spTree>
    <p:extLst>
      <p:ext uri="{BB962C8B-B14F-4D97-AF65-F5344CB8AC3E}">
        <p14:creationId xmlns:p14="http://schemas.microsoft.com/office/powerpoint/2010/main" val="222897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https://www.nytimes.com/2024/08/12/opinion/beans-chickpeas-plant-based-food-meat.html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2</a:t>
            </a:fld>
            <a:endParaRPr lang="en-US" dirty="0"/>
          </a:p>
        </p:txBody>
      </p:sp>
    </p:spTree>
    <p:extLst>
      <p:ext uri="{BB962C8B-B14F-4D97-AF65-F5344CB8AC3E}">
        <p14:creationId xmlns:p14="http://schemas.microsoft.com/office/powerpoint/2010/main" val="2140168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https://www.science.org/doi/abs/10.1126/science.369.6509.1280</a:t>
            </a:r>
          </a:p>
        </p:txBody>
      </p:sp>
      <p:sp>
        <p:nvSpPr>
          <p:cNvPr id="4" name="Slide Number Placeholder 3"/>
          <p:cNvSpPr>
            <a:spLocks noGrp="1"/>
          </p:cNvSpPr>
          <p:nvPr>
            <p:ph type="sldNum" sz="quarter" idx="5"/>
          </p:nvPr>
        </p:nvSpPr>
        <p:spPr/>
        <p:txBody>
          <a:bodyPr/>
          <a:lstStyle/>
          <a:p>
            <a:fld id="{2B7E2CEE-A335-4464-BC97-03214E296760}" type="slidenum">
              <a:rPr lang="en-US" smtClean="0"/>
              <a:t>21</a:t>
            </a:fld>
            <a:endParaRPr lang="en-US" dirty="0"/>
          </a:p>
        </p:txBody>
      </p:sp>
    </p:spTree>
    <p:extLst>
      <p:ext uri="{BB962C8B-B14F-4D97-AF65-F5344CB8AC3E}">
        <p14:creationId xmlns:p14="http://schemas.microsoft.com/office/powerpoint/2010/main" val="1996428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https://www.cdc.gov/obesity/data/obesity-and-covid-19.html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https://science.sciencemag.org/content/369/6509/1280.summary</a:t>
            </a:r>
            <a:br>
              <a:rPr lang="en-US" dirty="0"/>
            </a:br>
            <a:br>
              <a:rPr lang="en-US" dirty="0"/>
            </a:br>
            <a:r>
              <a:rPr lang="en-US" dirty="0"/>
              <a:t>The overall COVID-19 case-fatality ratio is approximately 2.4 times higher among men than among women. </a:t>
            </a:r>
          </a:p>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22</a:t>
            </a:fld>
            <a:endParaRPr lang="en-US" dirty="0"/>
          </a:p>
        </p:txBody>
      </p:sp>
    </p:spTree>
    <p:extLst>
      <p:ext uri="{BB962C8B-B14F-4D97-AF65-F5344CB8AC3E}">
        <p14:creationId xmlns:p14="http://schemas.microsoft.com/office/powerpoint/2010/main" val="1113663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https://wexnermedical.osu.edu/blog/blood-clots-covid</a:t>
            </a:r>
            <a:br>
              <a:rPr lang="en-US" dirty="0"/>
            </a:br>
            <a:br>
              <a:rPr lang="en-US" dirty="0"/>
            </a:br>
            <a:r>
              <a:rPr lang="en-US" dirty="0"/>
              <a:t>Covid can trigger a runaway immune response called a cytokine storm that results in the failure of multiple organs, including the lungs, liver, kidney, and heart</a:t>
            </a:r>
          </a:p>
        </p:txBody>
      </p:sp>
      <p:sp>
        <p:nvSpPr>
          <p:cNvPr id="4" name="Slide Number Placeholder 3"/>
          <p:cNvSpPr>
            <a:spLocks noGrp="1"/>
          </p:cNvSpPr>
          <p:nvPr>
            <p:ph type="sldNum" sz="quarter" idx="5"/>
          </p:nvPr>
        </p:nvSpPr>
        <p:spPr/>
        <p:txBody>
          <a:bodyPr/>
          <a:lstStyle/>
          <a:p>
            <a:fld id="{E904C121-0479-421F-8B0D-70ED69441885}" type="slidenum">
              <a:rPr lang="en-US" smtClean="0"/>
              <a:pPr/>
              <a:t>23</a:t>
            </a:fld>
            <a:endParaRPr lang="en-US" dirty="0"/>
          </a:p>
        </p:txBody>
      </p:sp>
    </p:spTree>
    <p:extLst>
      <p:ext uri="{BB962C8B-B14F-4D97-AF65-F5344CB8AC3E}">
        <p14:creationId xmlns:p14="http://schemas.microsoft.com/office/powerpoint/2010/main" val="1932875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https://www.nytimes.com/interactive/2020/05/18/us/coronavirus-underlying-conditions.html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24</a:t>
            </a:fld>
            <a:endParaRPr lang="en-US" dirty="0"/>
          </a:p>
        </p:txBody>
      </p:sp>
    </p:spTree>
    <p:extLst>
      <p:ext uri="{BB962C8B-B14F-4D97-AF65-F5344CB8AC3E}">
        <p14:creationId xmlns:p14="http://schemas.microsoft.com/office/powerpoint/2010/main" val="371514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https://www.nytimes.com/2024/07/28/opinion/food-climate-crisis-prices.html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25</a:t>
            </a:fld>
            <a:endParaRPr lang="en-US" dirty="0"/>
          </a:p>
        </p:txBody>
      </p:sp>
    </p:spTree>
    <p:extLst>
      <p:ext uri="{BB962C8B-B14F-4D97-AF65-F5344CB8AC3E}">
        <p14:creationId xmlns:p14="http://schemas.microsoft.com/office/powerpoint/2010/main" val="3627867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https://www.npr.org/sections/thesalt/2019/10/10/765789694/why-u-s-cities-are-banning-new-fast-food-drive-throughs</a:t>
            </a:r>
            <a:br>
              <a:rPr lang="en-US" dirty="0"/>
            </a:br>
            <a:br>
              <a:rPr lang="en-US" dirty="0"/>
            </a:br>
            <a:r>
              <a:rPr lang="en-US" dirty="0"/>
              <a:t>https://www.nytimes.com/2014/06/03/health/no-nation-has-lowered-obesity-rate-in-33-years.html?ref=science</a:t>
            </a:r>
          </a:p>
          <a:p>
            <a:endParaRPr lang="en-US" dirty="0"/>
          </a:p>
          <a:p>
            <a:r>
              <a:rPr lang="en-US" dirty="0"/>
              <a:t>http://www.healthdata.org/research-article/global-regional-and-national-prevalence-overweight-and-obesity-children-and-adults</a:t>
            </a:r>
          </a:p>
          <a:p>
            <a:br>
              <a:rPr lang="en-US" dirty="0"/>
            </a:br>
            <a:r>
              <a:rPr lang="en-US" dirty="0"/>
              <a:t>This study spanned 33 years</a:t>
            </a:r>
            <a:r>
              <a:rPr lang="en-US" baseline="0" dirty="0"/>
              <a:t>, thus no nation lowered its rate and who might have, if ever, is unknown. Some states in the US have seen some reduction in obesity, like New York, Montana, Minnesota, and Ohio</a:t>
            </a:r>
            <a:endParaRPr lang="en-US" dirty="0"/>
          </a:p>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26</a:t>
            </a:fld>
            <a:endParaRPr lang="en-US" dirty="0"/>
          </a:p>
        </p:txBody>
      </p:sp>
    </p:spTree>
    <p:extLst>
      <p:ext uri="{BB962C8B-B14F-4D97-AF65-F5344CB8AC3E}">
        <p14:creationId xmlns:p14="http://schemas.microsoft.com/office/powerpoint/2010/main" val="609157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new regulation includes the </a:t>
            </a:r>
            <a:r>
              <a:rPr lang="en-US" i="1" dirty="0"/>
              <a:t>mandatory</a:t>
            </a:r>
            <a:r>
              <a:rPr lang="en-US" dirty="0"/>
              <a:t> use of front-of-package warning </a:t>
            </a:r>
            <a:r>
              <a:rPr lang="en-US" i="1" dirty="0"/>
              <a:t>labels</a:t>
            </a:r>
            <a:r>
              <a:rPr lang="en-US" dirty="0"/>
              <a:t> on packaged foods/beverages high in energy, sugars, and</a:t>
            </a:r>
            <a:r>
              <a:rPr lang="en-US" baseline="0" dirty="0"/>
              <a:t> saturated fats</a:t>
            </a:r>
          </a:p>
          <a:p>
            <a:endParaRPr lang="en-US" baseline="0"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27</a:t>
            </a:fld>
            <a:endParaRPr lang="en-US" dirty="0"/>
          </a:p>
        </p:txBody>
      </p:sp>
    </p:spTree>
    <p:extLst>
      <p:ext uri="{BB962C8B-B14F-4D97-AF65-F5344CB8AC3E}">
        <p14:creationId xmlns:p14="http://schemas.microsoft.com/office/powerpoint/2010/main" val="73874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https://www.washingtonpost.com/opinions/2024/03/06/food-labels-nutrition-fda/</a:t>
            </a:r>
          </a:p>
        </p:txBody>
      </p:sp>
      <p:sp>
        <p:nvSpPr>
          <p:cNvPr id="4" name="Slide Number Placeholder 3"/>
          <p:cNvSpPr>
            <a:spLocks noGrp="1"/>
          </p:cNvSpPr>
          <p:nvPr>
            <p:ph type="sldNum" sz="quarter" idx="5"/>
          </p:nvPr>
        </p:nvSpPr>
        <p:spPr/>
        <p:txBody>
          <a:bodyPr/>
          <a:lstStyle/>
          <a:p>
            <a:fld id="{E904C121-0479-421F-8B0D-70ED69441885}" type="slidenum">
              <a:rPr lang="en-US" smtClean="0"/>
              <a:pPr/>
              <a:t>28</a:t>
            </a:fld>
            <a:endParaRPr lang="en-US" dirty="0"/>
          </a:p>
        </p:txBody>
      </p:sp>
    </p:spTree>
    <p:extLst>
      <p:ext uri="{BB962C8B-B14F-4D97-AF65-F5344CB8AC3E}">
        <p14:creationId xmlns:p14="http://schemas.microsoft.com/office/powerpoint/2010/main" val="2158877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https://www.washingtonpost.com/opinions/2024/03/06/food-labels-nutrition-fda/</a:t>
            </a:r>
            <a:br>
              <a:rPr lang="en-US" dirty="0"/>
            </a:br>
            <a:br>
              <a:rPr lang="en-US" dirty="0"/>
            </a:br>
            <a:r>
              <a:rPr lang="en-US" dirty="0"/>
              <a:t>Clearer labelling has not been required in US because </a:t>
            </a:r>
            <a:r>
              <a:rPr kumimoji="0" lang="en-US" altLang="en-US" i="0" u="none" strike="noStrike" cap="none" normalizeH="0" baseline="0" dirty="0">
                <a:ln>
                  <a:noFill/>
                </a:ln>
                <a:solidFill>
                  <a:schemeClr val="tx1"/>
                </a:solidFill>
                <a:effectLst/>
              </a:rPr>
              <a:t>companies </a:t>
            </a:r>
            <a:r>
              <a:rPr lang="en-US" altLang="en-US" dirty="0"/>
              <a:t>argue that this requirements infringe on their First Amendment rights by forcing them to convey messages they may not agree with or that could negatively affect their brand. </a:t>
            </a:r>
            <a:r>
              <a:rPr kumimoji="0" lang="en-US" altLang="en-US" i="0" u="none" strike="noStrike" cap="none" normalizeH="0" baseline="0" dirty="0">
                <a:ln>
                  <a:noFill/>
                </a:ln>
                <a:solidFill>
                  <a:schemeClr val="tx1"/>
                </a:solidFill>
                <a:effectLst/>
              </a:rPr>
              <a:t>However, in response to international precedents, US is defending need for labeling on the basis that it serves an important public interest by promoting public health and ensuring consumers are well-informed.</a:t>
            </a:r>
          </a:p>
          <a:p>
            <a:br>
              <a:rPr lang="en-US" dirty="0"/>
            </a:br>
            <a:r>
              <a:rPr lang="en-US" dirty="0"/>
              <a:t>The Food and Drug Administration plans to propose labeling this fall for the front of food and drink packages to help Americans make healthier choices to address exploding obesity rates, years after other countries took similar action.</a:t>
            </a:r>
            <a:br>
              <a:rPr lang="en-US" dirty="0"/>
            </a:br>
            <a:br>
              <a:rPr lang="en-US" dirty="0"/>
            </a:br>
            <a:r>
              <a:rPr lang="en-US" dirty="0"/>
              <a:t>https://www.washingtonpost.com/health/interactive/2024/food-warning-labels-fda-healthy-choices/</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29</a:t>
            </a:fld>
            <a:endParaRPr lang="en-US" dirty="0"/>
          </a:p>
        </p:txBody>
      </p:sp>
    </p:spTree>
    <p:extLst>
      <p:ext uri="{BB962C8B-B14F-4D97-AF65-F5344CB8AC3E}">
        <p14:creationId xmlns:p14="http://schemas.microsoft.com/office/powerpoint/2010/main" val="828500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https://www.nytimes.com/2024/01/16/dining/food-marketing-ozempic-era.html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30</a:t>
            </a:fld>
            <a:endParaRPr lang="en-US" dirty="0"/>
          </a:p>
        </p:txBody>
      </p:sp>
    </p:spTree>
    <p:extLst>
      <p:ext uri="{BB962C8B-B14F-4D97-AF65-F5344CB8AC3E}">
        <p14:creationId xmlns:p14="http://schemas.microsoft.com/office/powerpoint/2010/main" val="44527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https://www.weforum.org/agenda/2016/11/this-map-shows-the-rapid-increase-in-global-obesity/</a:t>
            </a:r>
          </a:p>
        </p:txBody>
      </p:sp>
      <p:sp>
        <p:nvSpPr>
          <p:cNvPr id="4" name="Slide Number Placeholder 3"/>
          <p:cNvSpPr>
            <a:spLocks noGrp="1"/>
          </p:cNvSpPr>
          <p:nvPr>
            <p:ph type="sldNum" sz="quarter" idx="5"/>
          </p:nvPr>
        </p:nvSpPr>
        <p:spPr/>
        <p:txBody>
          <a:bodyPr/>
          <a:lstStyle/>
          <a:p>
            <a:fld id="{E904C121-0479-421F-8B0D-70ED69441885}" type="slidenum">
              <a:rPr lang="en-US" smtClean="0"/>
              <a:pPr/>
              <a:t>3</a:t>
            </a:fld>
            <a:endParaRPr lang="en-US" dirty="0"/>
          </a:p>
        </p:txBody>
      </p:sp>
    </p:spTree>
    <p:extLst>
      <p:ext uri="{BB962C8B-B14F-4D97-AF65-F5344CB8AC3E}">
        <p14:creationId xmlns:p14="http://schemas.microsoft.com/office/powerpoint/2010/main" val="3099392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https://www.washingtonpost.com/opinions/2024/08/14/medicare-obesity-drugs-black-americans/</a:t>
            </a:r>
          </a:p>
        </p:txBody>
      </p:sp>
      <p:sp>
        <p:nvSpPr>
          <p:cNvPr id="4" name="Slide Number Placeholder 3"/>
          <p:cNvSpPr>
            <a:spLocks noGrp="1"/>
          </p:cNvSpPr>
          <p:nvPr>
            <p:ph type="sldNum" sz="quarter" idx="5"/>
          </p:nvPr>
        </p:nvSpPr>
        <p:spPr/>
        <p:txBody>
          <a:bodyPr/>
          <a:lstStyle/>
          <a:p>
            <a:fld id="{E904C121-0479-421F-8B0D-70ED69441885}" type="slidenum">
              <a:rPr lang="en-US" smtClean="0"/>
              <a:pPr/>
              <a:t>31</a:t>
            </a:fld>
            <a:endParaRPr lang="en-US" dirty="0"/>
          </a:p>
        </p:txBody>
      </p:sp>
    </p:spTree>
    <p:extLst>
      <p:ext uri="{BB962C8B-B14F-4D97-AF65-F5344CB8AC3E}">
        <p14:creationId xmlns:p14="http://schemas.microsoft.com/office/powerpoint/2010/main" val="1604107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https://www.goodrx.com/ozempic/where-to-inject-ozempic</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32</a:t>
            </a:fld>
            <a:endParaRPr lang="en-US" dirty="0"/>
          </a:p>
        </p:txBody>
      </p:sp>
    </p:spTree>
    <p:extLst>
      <p:ext uri="{BB962C8B-B14F-4D97-AF65-F5344CB8AC3E}">
        <p14:creationId xmlns:p14="http://schemas.microsoft.com/office/powerpoint/2010/main" val="4147918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https://www.washingtonpost.com/opinions/2024/08/14/medicare-obesity-drugs-black-americans/</a:t>
            </a:r>
            <a:br>
              <a:rPr lang="en-US" dirty="0"/>
            </a:br>
            <a:br>
              <a:rPr lang="en-US" dirty="0"/>
            </a:br>
            <a:r>
              <a:rPr lang="en-US" dirty="0"/>
              <a:t>In other words, it costs more to not make these drugs more widely and easily available. </a:t>
            </a:r>
          </a:p>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33</a:t>
            </a:fld>
            <a:endParaRPr lang="en-US" dirty="0"/>
          </a:p>
        </p:txBody>
      </p:sp>
    </p:spTree>
    <p:extLst>
      <p:ext uri="{BB962C8B-B14F-4D97-AF65-F5344CB8AC3E}">
        <p14:creationId xmlns:p14="http://schemas.microsoft.com/office/powerpoint/2010/main" val="767053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https://www.youtube.com/watch/qRJogSKK-3U</a:t>
            </a:r>
          </a:p>
          <a:p>
            <a:r>
              <a:rPr lang="en-US" dirty="0"/>
              <a:t>https://www.youtube.com/watch/6n0AHU5w75I</a:t>
            </a:r>
          </a:p>
        </p:txBody>
      </p:sp>
      <p:sp>
        <p:nvSpPr>
          <p:cNvPr id="4" name="Slide Number Placeholder 3"/>
          <p:cNvSpPr>
            <a:spLocks noGrp="1"/>
          </p:cNvSpPr>
          <p:nvPr>
            <p:ph type="sldNum" sz="quarter" idx="5"/>
          </p:nvPr>
        </p:nvSpPr>
        <p:spPr/>
        <p:txBody>
          <a:bodyPr/>
          <a:lstStyle/>
          <a:p>
            <a:fld id="{E904C121-0479-421F-8B0D-70ED69441885}" type="slidenum">
              <a:rPr lang="en-US" smtClean="0"/>
              <a:pPr/>
              <a:t>34</a:t>
            </a:fld>
            <a:endParaRPr lang="en-US" dirty="0"/>
          </a:p>
        </p:txBody>
      </p:sp>
    </p:spTree>
    <p:extLst>
      <p:ext uri="{BB962C8B-B14F-4D97-AF65-F5344CB8AC3E}">
        <p14:creationId xmlns:p14="http://schemas.microsoft.com/office/powerpoint/2010/main" val="1534937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https://vimeo.com/73234721</a:t>
            </a:r>
            <a:br>
              <a:rPr lang="en-US" dirty="0"/>
            </a:br>
            <a:br>
              <a:rPr lang="en-US" dirty="0"/>
            </a:br>
            <a:r>
              <a:rPr lang="en-US" dirty="0"/>
              <a:t>This video conveys the sheer economic magnitude of our globalized and industrialized food system. It is heavily capitalized. In this way, it is difficulty just to step out of the globalized food system. Some can, some cannot and have many of their choices circumscribed by this system. At the same time, local cultures can make it easier to step out of the globalized food system or reinforce it. The take home point is that being obese is far more than just not having willpower or the capacity to chose what is healthier to eat. There are larger structural factors, local cultural factors, including the idea of obesogenic environments that contribute to obesity. Fat shaming reflects a lack of intelligence about the causes of obesity, from those discussed above, to those of human biology and how there are many different natural body forms and shapes that are human and healthy. </a:t>
            </a:r>
            <a:br>
              <a:rPr lang="en-US" dirty="0"/>
            </a:br>
            <a:br>
              <a:rPr lang="en-US" dirty="0"/>
            </a:br>
            <a:r>
              <a:rPr lang="en-US" dirty="0"/>
              <a:t>One can say that the globalized food system can create structural violence. But it should not be solely viewed through that lens. There are some foods that economies of scale can produce abundantly, cheaply and more efficiently. </a:t>
            </a:r>
            <a:br>
              <a:rPr lang="en-US" dirty="0"/>
            </a:br>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35</a:t>
            </a:fld>
            <a:endParaRPr lang="en-US" dirty="0"/>
          </a:p>
        </p:txBody>
      </p:sp>
    </p:spTree>
    <p:extLst>
      <p:ext uri="{BB962C8B-B14F-4D97-AF65-F5344CB8AC3E}">
        <p14:creationId xmlns:p14="http://schemas.microsoft.com/office/powerpoint/2010/main" val="153217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https://www.nytimes.com/2014/07/15/world/asia/poor-sanitation-in-india-may-afflict-well-fed-children-with-malnutrition.html</a:t>
            </a:r>
          </a:p>
        </p:txBody>
      </p:sp>
      <p:sp>
        <p:nvSpPr>
          <p:cNvPr id="4" name="Slide Number Placeholder 3"/>
          <p:cNvSpPr>
            <a:spLocks noGrp="1"/>
          </p:cNvSpPr>
          <p:nvPr>
            <p:ph type="sldNum" sz="quarter" idx="10"/>
          </p:nvPr>
        </p:nvSpPr>
        <p:spPr/>
        <p:txBody>
          <a:bodyPr/>
          <a:lstStyle/>
          <a:p>
            <a:fld id="{E904C121-0479-421F-8B0D-70ED69441885}" type="slidenum">
              <a:rPr lang="en-US" smtClean="0"/>
              <a:pPr/>
              <a:t>5</a:t>
            </a:fld>
            <a:endParaRPr lang="en-US" dirty="0"/>
          </a:p>
        </p:txBody>
      </p:sp>
    </p:spTree>
    <p:extLst>
      <p:ext uri="{BB962C8B-B14F-4D97-AF65-F5344CB8AC3E}">
        <p14:creationId xmlns:p14="http://schemas.microsoft.com/office/powerpoint/2010/main" val="659365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https://www.nytimes.com/2014/07/15/world/asia/poor-sanitation-in-india-may-afflict-well-fed-children-with-malnutrition.html</a:t>
            </a:r>
          </a:p>
        </p:txBody>
      </p:sp>
      <p:sp>
        <p:nvSpPr>
          <p:cNvPr id="4" name="Slide Number Placeholder 3"/>
          <p:cNvSpPr>
            <a:spLocks noGrp="1"/>
          </p:cNvSpPr>
          <p:nvPr>
            <p:ph type="sldNum" sz="quarter" idx="10"/>
          </p:nvPr>
        </p:nvSpPr>
        <p:spPr/>
        <p:txBody>
          <a:bodyPr/>
          <a:lstStyle/>
          <a:p>
            <a:fld id="{E904C121-0479-421F-8B0D-70ED69441885}" type="slidenum">
              <a:rPr lang="en-US" smtClean="0"/>
              <a:pPr/>
              <a:t>6</a:t>
            </a:fld>
            <a:endParaRPr lang="en-US" dirty="0"/>
          </a:p>
        </p:txBody>
      </p:sp>
    </p:spTree>
    <p:extLst>
      <p:ext uri="{BB962C8B-B14F-4D97-AF65-F5344CB8AC3E}">
        <p14:creationId xmlns:p14="http://schemas.microsoft.com/office/powerpoint/2010/main" val="4055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double burden can occur at the level of an individual, with the two extremes of malnutrition happening separately in a person’s lifespan</a:t>
            </a:r>
          </a:p>
          <a:p>
            <a:endParaRPr lang="en-US" dirty="0"/>
          </a:p>
          <a:p>
            <a:r>
              <a:rPr lang="en-US" dirty="0"/>
              <a:t>The double burden also occurs at the level of large populations, where there is a simultaneous increase in prevalence of both overweight and undernourished individuals. </a:t>
            </a:r>
          </a:p>
          <a:p>
            <a:endParaRPr lang="en-US" dirty="0"/>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7</a:t>
            </a:fld>
            <a:endParaRPr lang="en-US" dirty="0"/>
          </a:p>
        </p:txBody>
      </p:sp>
    </p:spTree>
    <p:extLst>
      <p:ext uri="{BB962C8B-B14F-4D97-AF65-F5344CB8AC3E}">
        <p14:creationId xmlns:p14="http://schemas.microsoft.com/office/powerpoint/2010/main" val="98421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companies, who were skilled at marketing cigarettes, used similar strategies to hook people on processed foods.  A new study suggests that tobacco companies, who were skilled at marketing cigarettes, used similar strategies to hook people on processed foods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https://onlinelibrary.wiley.com/doi/epdf/10.1111/add.16332</a:t>
            </a:r>
            <a:br>
              <a:rPr lang="en-US" dirty="0"/>
            </a:br>
            <a:br>
              <a:rPr lang="en-US" dirty="0"/>
            </a:br>
            <a:r>
              <a:rPr lang="en-US" dirty="0"/>
              <a:t>Fazzino, T. L., Jun, D., Chollet‐Hinton, L., &amp; Bjorlie, K. (2024). US tobacco companies selectively disseminated hyper‐palatable foods into the US food system: Empirical evidence and current implications. </a:t>
            </a:r>
            <a:r>
              <a:rPr lang="en-US" i="1" dirty="0"/>
              <a:t>Addiction</a:t>
            </a:r>
            <a:r>
              <a:rPr lang="en-US" dirty="0"/>
              <a:t>, </a:t>
            </a:r>
            <a:r>
              <a:rPr lang="en-US" i="1" dirty="0"/>
              <a:t>119</a:t>
            </a:r>
            <a:r>
              <a:rPr lang="en-US" dirty="0"/>
              <a:t>(1), 62-71.</a:t>
            </a:r>
          </a:p>
          <a:p>
            <a:br>
              <a:rPr lang="en-US" dirty="0"/>
            </a:br>
            <a:br>
              <a:rPr lang="en-US" dirty="0"/>
            </a:br>
            <a:br>
              <a:rPr lang="en-US" dirty="0"/>
            </a:br>
            <a:r>
              <a:rPr lang="en-US" dirty="0"/>
              <a:t>https://www.washingtonpost.com/wellness/2023/09/19/addiction-foods-hyperpalatable-tobacco/</a:t>
            </a:r>
          </a:p>
        </p:txBody>
      </p:sp>
      <p:sp>
        <p:nvSpPr>
          <p:cNvPr id="4" name="Slide Number Placeholder 3"/>
          <p:cNvSpPr>
            <a:spLocks noGrp="1"/>
          </p:cNvSpPr>
          <p:nvPr>
            <p:ph type="sldNum" sz="quarter" idx="5"/>
          </p:nvPr>
        </p:nvSpPr>
        <p:spPr/>
        <p:txBody>
          <a:bodyPr/>
          <a:lstStyle/>
          <a:p>
            <a:fld id="{E904C121-0479-421F-8B0D-70ED69441885}" type="slidenum">
              <a:rPr lang="en-US" smtClean="0"/>
              <a:pPr/>
              <a:t>8</a:t>
            </a:fld>
            <a:endParaRPr lang="en-US" dirty="0"/>
          </a:p>
        </p:txBody>
      </p:sp>
    </p:spTree>
    <p:extLst>
      <p:ext uri="{BB962C8B-B14F-4D97-AF65-F5344CB8AC3E}">
        <p14:creationId xmlns:p14="http://schemas.microsoft.com/office/powerpoint/2010/main" val="3544769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9</a:t>
            </a:fld>
            <a:endParaRPr lang="en-US" dirty="0"/>
          </a:p>
        </p:txBody>
      </p:sp>
    </p:spTree>
    <p:extLst>
      <p:ext uri="{BB962C8B-B14F-4D97-AF65-F5344CB8AC3E}">
        <p14:creationId xmlns:p14="http://schemas.microsoft.com/office/powerpoint/2010/main" val="326818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https://www.youtube.com/watch/MKOdtSIcs8U</a:t>
            </a:r>
            <a:br>
              <a:rPr lang="en-US" dirty="0"/>
            </a:br>
            <a:r>
              <a:rPr lang="en-US" dirty="0"/>
              <a:t>Research also shows that the women who have their first child at age 35 or younger tend to have a protective benefit from pregnancy. However, in China, many women have chosen to delay having a child as a result of work pressure and cultural change.</a:t>
            </a:r>
          </a:p>
          <a:p>
            <a:endParaRPr lang="en-US" dirty="0"/>
          </a:p>
          <a:p>
            <a:r>
              <a:rPr lang="en-US" dirty="0"/>
              <a:t>Women are also less likely to breastfeed than previous generations, which may be another contributing factor. Research has shown that both pregnancy and breastfeeding reduce a woman’s risk of developing cancer.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one-child policy in place since 1979 in China, most women – especially if they worked in the city – had to strictly follow the policy in order to avoid being fined. Although the one-child policy rule was replaced in 2015 with a two-child policy rule, the possible benefit on breast cancer incidence will probably take 15 to 20 years to show.</a:t>
            </a:r>
          </a:p>
          <a:p>
            <a:endParaRPr lang="en-US" dirty="0"/>
          </a:p>
          <a:p>
            <a:endParaRPr lang="en-US" dirty="0"/>
          </a:p>
          <a:p>
            <a:r>
              <a:rPr lang="en-US" dirty="0"/>
              <a:t>https://theconversation.com/whats-behind-the-huge-increase-in-breast-cancer-rates-in-china-84224</a:t>
            </a:r>
          </a:p>
        </p:txBody>
      </p:sp>
      <p:sp>
        <p:nvSpPr>
          <p:cNvPr id="4" name="Slide Number Placeholder 3"/>
          <p:cNvSpPr>
            <a:spLocks noGrp="1"/>
          </p:cNvSpPr>
          <p:nvPr>
            <p:ph type="sldNum" sz="quarter" idx="5"/>
          </p:nvPr>
        </p:nvSpPr>
        <p:spPr/>
        <p:txBody>
          <a:bodyPr/>
          <a:lstStyle/>
          <a:p>
            <a:fld id="{E904C121-0479-421F-8B0D-70ED69441885}" type="slidenum">
              <a:rPr lang="en-US" smtClean="0"/>
              <a:pPr/>
              <a:t>10</a:t>
            </a:fld>
            <a:endParaRPr lang="en-US" dirty="0"/>
          </a:p>
        </p:txBody>
      </p:sp>
    </p:spTree>
    <p:extLst>
      <p:ext uri="{BB962C8B-B14F-4D97-AF65-F5344CB8AC3E}">
        <p14:creationId xmlns:p14="http://schemas.microsoft.com/office/powerpoint/2010/main" val="129013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nytimes.com/2023/06/26/business/economy/obesity-wealth-uganda.htm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MKOdtSIcs8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17/12/26/health/india-diabetes-junk-food.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B3MfOFM5z0A&amp;feature=emb_log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6khhrUIZpqQ&amp;ab_channel=naturevide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pcd/issues/2020/20_0247.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z5m0tNII9NE&amp;ab_channel=BeckmanCoulterD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ytimes.com/interactive/2020/05/18/us/coronavirus-underlying-condition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6n0AHU5w75I"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7323472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ytimes.com/2014/07/15/world/asia/poor-sanitation-in-india-may-afflict-well-fed-children-with-malnutrition.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walking on a street&#10;&#10;Description automatically generated">
            <a:extLst>
              <a:ext uri="{FF2B5EF4-FFF2-40B4-BE49-F238E27FC236}">
                <a16:creationId xmlns:a16="http://schemas.microsoft.com/office/drawing/2014/main" id="{F797E3DE-42A8-71B0-C621-FF9D17657ED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3406"/>
          <a:stretch/>
        </p:blipFill>
        <p:spPr>
          <a:xfrm>
            <a:off x="2209800" y="2228872"/>
            <a:ext cx="7261518" cy="4191000"/>
          </a:xfrm>
        </p:spPr>
      </p:pic>
      <p:pic>
        <p:nvPicPr>
          <p:cNvPr id="9" name="Picture 8">
            <a:extLst>
              <a:ext uri="{FF2B5EF4-FFF2-40B4-BE49-F238E27FC236}">
                <a16:creationId xmlns:a16="http://schemas.microsoft.com/office/drawing/2014/main" id="{D598BE5C-B34B-94BD-FDE4-46EA7B40BDC5}"/>
              </a:ext>
            </a:extLst>
          </p:cNvPr>
          <p:cNvPicPr>
            <a:picLocks noChangeAspect="1"/>
          </p:cNvPicPr>
          <p:nvPr/>
        </p:nvPicPr>
        <p:blipFill>
          <a:blip r:embed="rId4"/>
          <a:stretch>
            <a:fillRect/>
          </a:stretch>
        </p:blipFill>
        <p:spPr>
          <a:xfrm>
            <a:off x="1822892" y="0"/>
            <a:ext cx="8672512" cy="2533629"/>
          </a:xfrm>
          <a:prstGeom prst="rect">
            <a:avLst/>
          </a:prstGeom>
        </p:spPr>
      </p:pic>
      <p:sp>
        <p:nvSpPr>
          <p:cNvPr id="2" name="Rectangle 1">
            <a:hlinkClick r:id="rId5"/>
            <a:extLst>
              <a:ext uri="{FF2B5EF4-FFF2-40B4-BE49-F238E27FC236}">
                <a16:creationId xmlns:a16="http://schemas.microsoft.com/office/drawing/2014/main" id="{F5A9D53E-205B-CA3E-45CE-AB92A773A60B}"/>
              </a:ext>
            </a:extLst>
          </p:cNvPr>
          <p:cNvSpPr/>
          <p:nvPr/>
        </p:nvSpPr>
        <p:spPr>
          <a:xfrm>
            <a:off x="1978172" y="0"/>
            <a:ext cx="7724774" cy="6858000"/>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AC7B672-5F0D-483A-9F85-879467FC4326}"/>
              </a:ext>
            </a:extLst>
          </p:cNvPr>
          <p:cNvSpPr txBox="1"/>
          <p:nvPr/>
        </p:nvSpPr>
        <p:spPr>
          <a:xfrm>
            <a:off x="8610600" y="5605790"/>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spTree>
    <p:extLst>
      <p:ext uri="{BB962C8B-B14F-4D97-AF65-F5344CB8AC3E}">
        <p14:creationId xmlns:p14="http://schemas.microsoft.com/office/powerpoint/2010/main" val="85328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A2A2-ED9B-4706-B354-0E0A953963ED}"/>
              </a:ext>
            </a:extLst>
          </p:cNvPr>
          <p:cNvSpPr>
            <a:spLocks noGrp="1"/>
          </p:cNvSpPr>
          <p:nvPr>
            <p:ph type="title"/>
          </p:nvPr>
        </p:nvSpPr>
        <p:spPr/>
        <p:txBody>
          <a:bodyPr>
            <a:normAutofit fontScale="90000"/>
          </a:bodyPr>
          <a:lstStyle/>
          <a:p>
            <a:r>
              <a:rPr lang="en-US" dirty="0"/>
              <a:t>Modernization as an explanation of increasing incidence of breast cancer in China</a:t>
            </a:r>
          </a:p>
        </p:txBody>
      </p:sp>
      <p:pic>
        <p:nvPicPr>
          <p:cNvPr id="5" name="Content Placeholder 4">
            <a:hlinkClick r:id="rId3"/>
            <a:extLst>
              <a:ext uri="{FF2B5EF4-FFF2-40B4-BE49-F238E27FC236}">
                <a16:creationId xmlns:a16="http://schemas.microsoft.com/office/drawing/2014/main" id="{1646B04B-0335-4306-B5D3-800249012728}"/>
              </a:ext>
            </a:extLst>
          </p:cNvPr>
          <p:cNvPicPr>
            <a:picLocks noGrp="1" noChangeAspect="1"/>
          </p:cNvPicPr>
          <p:nvPr>
            <p:ph idx="1"/>
          </p:nvPr>
        </p:nvPicPr>
        <p:blipFill>
          <a:blip r:embed="rId4"/>
          <a:stretch>
            <a:fillRect/>
          </a:stretch>
        </p:blipFill>
        <p:spPr>
          <a:xfrm>
            <a:off x="4495800" y="1828800"/>
            <a:ext cx="7536304" cy="4320512"/>
          </a:xfrm>
          <a:ln w="53975">
            <a:solidFill>
              <a:schemeClr val="accent1"/>
            </a:solidFill>
          </a:ln>
        </p:spPr>
      </p:pic>
      <p:sp>
        <p:nvSpPr>
          <p:cNvPr id="4" name="Content Placeholder 2">
            <a:extLst>
              <a:ext uri="{FF2B5EF4-FFF2-40B4-BE49-F238E27FC236}">
                <a16:creationId xmlns:a16="http://schemas.microsoft.com/office/drawing/2014/main" id="{8F26382E-A422-4A04-BDFF-9E10C61FB19B}"/>
              </a:ext>
            </a:extLst>
          </p:cNvPr>
          <p:cNvSpPr txBox="1">
            <a:spLocks/>
          </p:cNvSpPr>
          <p:nvPr/>
        </p:nvSpPr>
        <p:spPr>
          <a:xfrm>
            <a:off x="159896" y="1680518"/>
            <a:ext cx="4335904" cy="490284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Women who breast feed, before their mid-thirties, and have more than one child are less likely to develop breast cancer</a:t>
            </a:r>
          </a:p>
          <a:p>
            <a:r>
              <a:rPr lang="en-US" dirty="0"/>
              <a:t>As women entered workforce over the past several decades, fewer women had children or waited longer to have children</a:t>
            </a:r>
          </a:p>
          <a:p>
            <a:r>
              <a:rPr lang="en-US" dirty="0"/>
              <a:t>Women less likely to breastfeed in China than previous generation</a:t>
            </a:r>
          </a:p>
        </p:txBody>
      </p:sp>
      <p:sp>
        <p:nvSpPr>
          <p:cNvPr id="3" name="TextBox 7">
            <a:extLst>
              <a:ext uri="{FF2B5EF4-FFF2-40B4-BE49-F238E27FC236}">
                <a16:creationId xmlns:a16="http://schemas.microsoft.com/office/drawing/2014/main" id="{A582DE55-479E-455A-8758-EA3523225B5B}"/>
              </a:ext>
            </a:extLst>
          </p:cNvPr>
          <p:cNvSpPr txBox="1"/>
          <p:nvPr/>
        </p:nvSpPr>
        <p:spPr>
          <a:xfrm>
            <a:off x="10457492" y="4267200"/>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84706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18ED60-E54B-66AB-B8B8-277856A34A89}"/>
              </a:ext>
            </a:extLst>
          </p:cNvPr>
          <p:cNvPicPr>
            <a:picLocks noGrp="1" noChangeAspect="1"/>
          </p:cNvPicPr>
          <p:nvPr>
            <p:ph idx="1"/>
          </p:nvPr>
        </p:nvPicPr>
        <p:blipFill>
          <a:blip r:embed="rId3"/>
          <a:stretch>
            <a:fillRect/>
          </a:stretch>
        </p:blipFill>
        <p:spPr>
          <a:xfrm>
            <a:off x="-1" y="710702"/>
            <a:ext cx="12169677" cy="5232898"/>
          </a:xfrm>
        </p:spPr>
      </p:pic>
      <p:sp>
        <p:nvSpPr>
          <p:cNvPr id="7" name="TextBox 6">
            <a:extLst>
              <a:ext uri="{FF2B5EF4-FFF2-40B4-BE49-F238E27FC236}">
                <a16:creationId xmlns:a16="http://schemas.microsoft.com/office/drawing/2014/main" id="{D8880400-075B-D822-6BE6-6EB21C44C6E5}"/>
              </a:ext>
            </a:extLst>
          </p:cNvPr>
          <p:cNvSpPr txBox="1"/>
          <p:nvPr/>
        </p:nvSpPr>
        <p:spPr>
          <a:xfrm>
            <a:off x="8610600" y="5605790"/>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spTree>
    <p:extLst>
      <p:ext uri="{BB962C8B-B14F-4D97-AF65-F5344CB8AC3E}">
        <p14:creationId xmlns:p14="http://schemas.microsoft.com/office/powerpoint/2010/main" val="98044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Cancer in developing countries</a:t>
            </a:r>
          </a:p>
        </p:txBody>
      </p:sp>
      <p:sp>
        <p:nvSpPr>
          <p:cNvPr id="3" name="Content Placeholder 2"/>
          <p:cNvSpPr>
            <a:spLocks noGrp="1"/>
          </p:cNvSpPr>
          <p:nvPr>
            <p:ph idx="1"/>
          </p:nvPr>
        </p:nvSpPr>
        <p:spPr>
          <a:xfrm>
            <a:off x="609600" y="1600201"/>
            <a:ext cx="10972800" cy="4800599"/>
          </a:xfrm>
        </p:spPr>
        <p:txBody>
          <a:bodyPr>
            <a:normAutofit fontScale="85000" lnSpcReduction="20000"/>
          </a:bodyPr>
          <a:lstStyle/>
          <a:p>
            <a:r>
              <a:rPr lang="en-US" dirty="0">
                <a:latin typeface="Calibri Light" panose="020F0302020204030204" pitchFamily="34" charset="0"/>
              </a:rPr>
              <a:t>Characterized by increases in cancers related to diet and lifestyle, like colon and breast cancer</a:t>
            </a:r>
          </a:p>
          <a:p>
            <a:r>
              <a:rPr lang="en-US" dirty="0">
                <a:latin typeface="Calibri Light" panose="020F0302020204030204" pitchFamily="34" charset="0"/>
              </a:rPr>
              <a:t>Cancers here are diagnosed later with lower survival rates</a:t>
            </a:r>
          </a:p>
          <a:p>
            <a:r>
              <a:rPr lang="en-US" dirty="0">
                <a:latin typeface="Calibri Light" panose="020F0302020204030204" pitchFamily="34" charset="0"/>
              </a:rPr>
              <a:t>Affluence provides more income for products that promote carcinogen exposures: meats, packaged and processed food, cigarettes</a:t>
            </a:r>
          </a:p>
          <a:p>
            <a:r>
              <a:rPr lang="en-US" dirty="0">
                <a:latin typeface="Calibri Light" panose="020F0302020204030204" pitchFamily="34" charset="0"/>
              </a:rPr>
              <a:t>Newly globalizing economies lag in environmental protection laws and exposures to chemical carcinogens in the environment</a:t>
            </a:r>
          </a:p>
          <a:p>
            <a:r>
              <a:rPr lang="en-US" dirty="0">
                <a:latin typeface="Calibri Light" panose="020F0302020204030204" pitchFamily="34" charset="0"/>
              </a:rPr>
              <a:t>Medical infrastructure may be geared toward earlier period in which infectious diseases were the dominant public health issue, and so many of the newer cancers that are treatable in developed countries, progress to terminal stages here</a:t>
            </a:r>
          </a:p>
          <a:p>
            <a:r>
              <a:rPr lang="en-US" dirty="0">
                <a:latin typeface="Calibri Light" panose="020F0302020204030204" pitchFamily="34" charset="0"/>
              </a:rPr>
              <a:t>With rising affluence, less infectious disease and thus longer lifespans. However, the longer you live the more likely it is that you will get cancer. </a:t>
            </a:r>
          </a:p>
          <a:p>
            <a:endParaRPr lang="en-US" dirty="0">
              <a:latin typeface="Calibri Light" panose="020F0302020204030204" pitchFamily="34" charset="0"/>
            </a:endParaRPr>
          </a:p>
        </p:txBody>
      </p:sp>
    </p:spTree>
    <p:extLst>
      <p:ext uri="{BB962C8B-B14F-4D97-AF65-F5344CB8AC3E}">
        <p14:creationId xmlns:p14="http://schemas.microsoft.com/office/powerpoint/2010/main" val="191582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9A73-181A-4961-ADC6-CF974761F0D6}"/>
              </a:ext>
            </a:extLst>
          </p:cNvPr>
          <p:cNvSpPr>
            <a:spLocks noGrp="1"/>
          </p:cNvSpPr>
          <p:nvPr>
            <p:ph type="title"/>
          </p:nvPr>
        </p:nvSpPr>
        <p:spPr/>
        <p:txBody>
          <a:bodyPr>
            <a:normAutofit fontScale="90000"/>
          </a:bodyPr>
          <a:lstStyle/>
          <a:p>
            <a:r>
              <a:rPr lang="en-US" dirty="0"/>
              <a:t>Challenges to cancer prevention and treatment in developing countries</a:t>
            </a:r>
          </a:p>
        </p:txBody>
      </p:sp>
      <p:sp>
        <p:nvSpPr>
          <p:cNvPr id="3" name="Content Placeholder 2">
            <a:extLst>
              <a:ext uri="{FF2B5EF4-FFF2-40B4-BE49-F238E27FC236}">
                <a16:creationId xmlns:a16="http://schemas.microsoft.com/office/drawing/2014/main" id="{FC4AF40E-4F0B-4ADB-A5A3-418F7CA56320}"/>
              </a:ext>
            </a:extLst>
          </p:cNvPr>
          <p:cNvSpPr>
            <a:spLocks noGrp="1"/>
          </p:cNvSpPr>
          <p:nvPr>
            <p:ph idx="1"/>
          </p:nvPr>
        </p:nvSpPr>
        <p:spPr/>
        <p:txBody>
          <a:bodyPr>
            <a:normAutofit/>
          </a:bodyPr>
          <a:lstStyle/>
          <a:p>
            <a:r>
              <a:rPr lang="en-US" dirty="0"/>
              <a:t>Lower literacy rates </a:t>
            </a:r>
          </a:p>
          <a:p>
            <a:r>
              <a:rPr lang="en-US" dirty="0"/>
              <a:t>Cancer is often viewed with superstitions, myths, and misconceptions</a:t>
            </a:r>
          </a:p>
          <a:p>
            <a:r>
              <a:rPr lang="en-US" dirty="0"/>
              <a:t>Lack of early detection and screening programs</a:t>
            </a:r>
          </a:p>
          <a:p>
            <a:r>
              <a:rPr lang="en-US" dirty="0"/>
              <a:t>In many African countries, biospecimens have to be transported abroad for diagnostic pathology – infrastructure to detect as well as to treat cancer is less available.</a:t>
            </a:r>
          </a:p>
        </p:txBody>
      </p:sp>
    </p:spTree>
    <p:extLst>
      <p:ext uri="{BB962C8B-B14F-4D97-AF65-F5344CB8AC3E}">
        <p14:creationId xmlns:p14="http://schemas.microsoft.com/office/powerpoint/2010/main" val="46322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DE4082-DD23-47E3-B869-47A814185C03}"/>
              </a:ext>
            </a:extLst>
          </p:cNvPr>
          <p:cNvPicPr>
            <a:picLocks noGrp="1" noChangeAspect="1"/>
          </p:cNvPicPr>
          <p:nvPr>
            <p:ph idx="1"/>
          </p:nvPr>
        </p:nvPicPr>
        <p:blipFill>
          <a:blip r:embed="rId3"/>
          <a:stretch>
            <a:fillRect/>
          </a:stretch>
        </p:blipFill>
        <p:spPr>
          <a:xfrm>
            <a:off x="914400" y="304800"/>
            <a:ext cx="9372600" cy="6230115"/>
          </a:xfrm>
          <a:prstGeom prst="rect">
            <a:avLst/>
          </a:prstGeom>
        </p:spPr>
      </p:pic>
    </p:spTree>
    <p:extLst>
      <p:ext uri="{BB962C8B-B14F-4D97-AF65-F5344CB8AC3E}">
        <p14:creationId xmlns:p14="http://schemas.microsoft.com/office/powerpoint/2010/main" val="150635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DEB2-AB00-422B-8983-93F8677B2A39}"/>
              </a:ext>
            </a:extLst>
          </p:cNvPr>
          <p:cNvSpPr>
            <a:spLocks noGrp="1"/>
          </p:cNvSpPr>
          <p:nvPr>
            <p:ph type="title"/>
          </p:nvPr>
        </p:nvSpPr>
        <p:spPr/>
        <p:txBody>
          <a:bodyPr>
            <a:normAutofit fontScale="90000"/>
          </a:bodyPr>
          <a:lstStyle/>
          <a:p>
            <a:r>
              <a:rPr lang="en-US" dirty="0"/>
              <a:t>Oversimplification of the cancer crisis in Sub-Saharan Africa (SSA)</a:t>
            </a:r>
          </a:p>
        </p:txBody>
      </p:sp>
      <p:sp>
        <p:nvSpPr>
          <p:cNvPr id="3" name="Content Placeholder 2">
            <a:extLst>
              <a:ext uri="{FF2B5EF4-FFF2-40B4-BE49-F238E27FC236}">
                <a16:creationId xmlns:a16="http://schemas.microsoft.com/office/drawing/2014/main" id="{1678C1AD-A947-4317-BE1E-A14B3599E95E}"/>
              </a:ext>
            </a:extLst>
          </p:cNvPr>
          <p:cNvSpPr>
            <a:spLocks noGrp="1"/>
          </p:cNvSpPr>
          <p:nvPr>
            <p:ph idx="1"/>
          </p:nvPr>
        </p:nvSpPr>
        <p:spPr>
          <a:xfrm>
            <a:off x="215270" y="1905000"/>
            <a:ext cx="6968924" cy="4525963"/>
          </a:xfrm>
        </p:spPr>
        <p:txBody>
          <a:bodyPr>
            <a:normAutofit fontScale="85000" lnSpcReduction="10000"/>
          </a:bodyPr>
          <a:lstStyle/>
          <a:p>
            <a:r>
              <a:rPr lang="en-US" dirty="0"/>
              <a:t>The cancer crisis is often oversimplified and portrayed as:  the past in the developed world is the future of the developing world </a:t>
            </a:r>
          </a:p>
          <a:p>
            <a:r>
              <a:rPr lang="en-US" dirty="0"/>
              <a:t>Emerging evidence suggests that distinct tumor histopathology, tumor subtypes, and molecular signatures exist in SSA</a:t>
            </a:r>
          </a:p>
          <a:p>
            <a:r>
              <a:rPr lang="en-US" dirty="0"/>
              <a:t>Simply deploying treatment models developed in US or Europe will be insufficient</a:t>
            </a:r>
          </a:p>
          <a:p>
            <a:r>
              <a:rPr lang="en-US" dirty="0"/>
              <a:t>Cancer interventions in SSA require more than just transfer of knowledge and investment in infrastructure</a:t>
            </a:r>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10FF7754-FA1A-45F8-B530-FBEB5C3DCB2C}"/>
              </a:ext>
            </a:extLst>
          </p:cNvPr>
          <p:cNvPicPr>
            <a:picLocks noChangeAspect="1"/>
          </p:cNvPicPr>
          <p:nvPr/>
        </p:nvPicPr>
        <p:blipFill>
          <a:blip r:embed="rId3"/>
          <a:stretch>
            <a:fillRect/>
          </a:stretch>
        </p:blipFill>
        <p:spPr>
          <a:xfrm>
            <a:off x="7391400" y="1905000"/>
            <a:ext cx="4398206" cy="3352799"/>
          </a:xfrm>
          <a:prstGeom prst="rect">
            <a:avLst/>
          </a:prstGeom>
        </p:spPr>
      </p:pic>
    </p:spTree>
    <p:extLst>
      <p:ext uri="{BB962C8B-B14F-4D97-AF65-F5344CB8AC3E}">
        <p14:creationId xmlns:p14="http://schemas.microsoft.com/office/powerpoint/2010/main" val="411100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latin typeface="Calibri Light" panose="020F0302020204030204" pitchFamily="34" charset="0"/>
              </a:rPr>
              <a:t>In many countries of Africa and Asia, rates of Type 2 diabetes are increasing</a:t>
            </a:r>
          </a:p>
          <a:p>
            <a:r>
              <a:rPr lang="en-US" dirty="0">
                <a:latin typeface="Calibri Light" panose="020F0302020204030204" pitchFamily="34" charset="0"/>
              </a:rPr>
              <a:t>Medical infrastructure in these countries may be geared toward earlier period in which infectious diseases instead of NCDs were the dominant public health issue, resulting in:</a:t>
            </a:r>
          </a:p>
          <a:p>
            <a:pPr lvl="1"/>
            <a:r>
              <a:rPr lang="en-US" dirty="0">
                <a:latin typeface="Calibri Light" panose="020F0302020204030204" pitchFamily="34" charset="0"/>
              </a:rPr>
              <a:t>Lack of testing and basic monitoring care for diabetes</a:t>
            </a:r>
          </a:p>
          <a:p>
            <a:pPr lvl="1"/>
            <a:r>
              <a:rPr lang="en-US" dirty="0">
                <a:latin typeface="Calibri Light" panose="020F0302020204030204" pitchFamily="34" charset="0"/>
              </a:rPr>
              <a:t>Limited access to insulin</a:t>
            </a:r>
          </a:p>
          <a:p>
            <a:pPr lvl="1"/>
            <a:r>
              <a:rPr lang="en-US" dirty="0">
                <a:latin typeface="Calibri Light" panose="020F0302020204030204" pitchFamily="34" charset="0"/>
              </a:rPr>
              <a:t>Greater likelihood of complications from diabetes like blindness, limb amputation, kidney failure (necessitating dialysis)</a:t>
            </a:r>
          </a:p>
        </p:txBody>
      </p:sp>
      <p:sp>
        <p:nvSpPr>
          <p:cNvPr id="6" name="Title 1"/>
          <p:cNvSpPr>
            <a:spLocks noGrp="1"/>
          </p:cNvSpPr>
          <p:nvPr>
            <p:ph type="title"/>
          </p:nvPr>
        </p:nvSpPr>
        <p:spPr>
          <a:xfrm>
            <a:off x="1981200" y="274638"/>
            <a:ext cx="8229600" cy="1143000"/>
          </a:xfrm>
        </p:spPr>
        <p:txBody>
          <a:bodyPr>
            <a:normAutofit/>
          </a:bodyPr>
          <a:lstStyle/>
          <a:p>
            <a:r>
              <a:rPr lang="en-US" dirty="0"/>
              <a:t>Type 2 Diabetes</a:t>
            </a:r>
          </a:p>
        </p:txBody>
      </p:sp>
    </p:spTree>
    <p:extLst>
      <p:ext uri="{BB962C8B-B14F-4D97-AF65-F5344CB8AC3E}">
        <p14:creationId xmlns:p14="http://schemas.microsoft.com/office/powerpoint/2010/main" val="318264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4C323736-1F72-4A73-BD8C-E4CB067E79C0}"/>
              </a:ext>
            </a:extLst>
          </p:cNvPr>
          <p:cNvPicPr>
            <a:picLocks noGrp="1" noChangeAspect="1"/>
          </p:cNvPicPr>
          <p:nvPr>
            <p:ph idx="1"/>
          </p:nvPr>
        </p:nvPicPr>
        <p:blipFill>
          <a:blip r:embed="rId4"/>
          <a:stretch>
            <a:fillRect/>
          </a:stretch>
        </p:blipFill>
        <p:spPr>
          <a:xfrm>
            <a:off x="152400" y="533400"/>
            <a:ext cx="11881750" cy="5257800"/>
          </a:xfrm>
          <a:ln w="44450">
            <a:solidFill>
              <a:schemeClr val="accent1"/>
            </a:solidFill>
          </a:ln>
        </p:spPr>
      </p:pic>
      <p:sp>
        <p:nvSpPr>
          <p:cNvPr id="4" name="TextBox 3">
            <a:extLst>
              <a:ext uri="{FF2B5EF4-FFF2-40B4-BE49-F238E27FC236}">
                <a16:creationId xmlns:a16="http://schemas.microsoft.com/office/drawing/2014/main" id="{9EA570E9-A63F-4BB2-A860-389889FFEA53}"/>
              </a:ext>
            </a:extLst>
          </p:cNvPr>
          <p:cNvSpPr txBox="1"/>
          <p:nvPr/>
        </p:nvSpPr>
        <p:spPr>
          <a:xfrm>
            <a:off x="8613569" y="441907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spTree>
    <p:extLst>
      <p:ext uri="{BB962C8B-B14F-4D97-AF65-F5344CB8AC3E}">
        <p14:creationId xmlns:p14="http://schemas.microsoft.com/office/powerpoint/2010/main" val="3239870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A3C7-4419-4165-88FA-436A08F4E2AE}"/>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Reasons for high Type 2 diabetes in India</a:t>
            </a:r>
          </a:p>
        </p:txBody>
      </p:sp>
      <p:sp>
        <p:nvSpPr>
          <p:cNvPr id="3" name="Content Placeholder 2">
            <a:extLst>
              <a:ext uri="{FF2B5EF4-FFF2-40B4-BE49-F238E27FC236}">
                <a16:creationId xmlns:a16="http://schemas.microsoft.com/office/drawing/2014/main" id="{104B20A9-3E69-42A2-A94E-3E6A266ADE94}"/>
              </a:ext>
            </a:extLst>
          </p:cNvPr>
          <p:cNvSpPr>
            <a:spLocks noGrp="1"/>
          </p:cNvSpPr>
          <p:nvPr>
            <p:ph idx="1"/>
          </p:nvPr>
        </p:nvSpPr>
        <p:spPr/>
        <p:txBody>
          <a:bodyPr>
            <a:normAutofit/>
          </a:bodyPr>
          <a:lstStyle/>
          <a:p>
            <a:r>
              <a:rPr lang="en-US" dirty="0">
                <a:latin typeface="Calibri Light" panose="020F0302020204030204" pitchFamily="34" charset="0"/>
                <a:cs typeface="Calibri Light" panose="020F0302020204030204" pitchFamily="34" charset="0"/>
              </a:rPr>
              <a:t>Traditional diets replaced by SAD</a:t>
            </a:r>
          </a:p>
          <a:p>
            <a:r>
              <a:rPr lang="en-US" dirty="0">
                <a:latin typeface="Calibri Light" panose="020F0302020204030204" pitchFamily="34" charset="0"/>
                <a:cs typeface="Calibri Light" panose="020F0302020204030204" pitchFamily="34" charset="0"/>
              </a:rPr>
              <a:t>Low literacy rates </a:t>
            </a:r>
          </a:p>
          <a:p>
            <a:r>
              <a:rPr lang="en-US" dirty="0">
                <a:latin typeface="Calibri Light" panose="020F0302020204030204" pitchFamily="34" charset="0"/>
                <a:cs typeface="Calibri Light" panose="020F0302020204030204" pitchFamily="34" charset="0"/>
              </a:rPr>
              <a:t>80% of health care in India is dominated by the private sector which is out of the financial reach of the poor  </a:t>
            </a:r>
          </a:p>
          <a:p>
            <a:r>
              <a:rPr lang="en-US" dirty="0">
                <a:latin typeface="Calibri Light" panose="020F0302020204030204" pitchFamily="34" charset="0"/>
                <a:cs typeface="Calibri Light" panose="020F0302020204030204" pitchFamily="34" charset="0"/>
              </a:rPr>
              <a:t>The poor often seek out practitioners of Ayurveda, the traditional medical practices of India. These doctors may vary in their understanding of diabetes</a:t>
            </a:r>
          </a:p>
        </p:txBody>
      </p:sp>
    </p:spTree>
    <p:extLst>
      <p:ext uri="{BB962C8B-B14F-4D97-AF65-F5344CB8AC3E}">
        <p14:creationId xmlns:p14="http://schemas.microsoft.com/office/powerpoint/2010/main" val="2502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D23EBBAA-3B9D-403E-9AA8-B86A54A3F16D}"/>
              </a:ext>
            </a:extLst>
          </p:cNvPr>
          <p:cNvPicPr>
            <a:picLocks noGrp="1" noChangeAspect="1"/>
          </p:cNvPicPr>
          <p:nvPr>
            <p:ph idx="1"/>
          </p:nvPr>
        </p:nvPicPr>
        <p:blipFill>
          <a:blip r:embed="rId4"/>
          <a:stretch>
            <a:fillRect/>
          </a:stretch>
        </p:blipFill>
        <p:spPr>
          <a:xfrm>
            <a:off x="838200" y="228599"/>
            <a:ext cx="10515600" cy="6400801"/>
          </a:xfrm>
          <a:ln w="53975">
            <a:solidFill>
              <a:srgbClr val="00B0F0"/>
            </a:solidFill>
          </a:ln>
        </p:spPr>
      </p:pic>
      <p:sp>
        <p:nvSpPr>
          <p:cNvPr id="7" name="TextBox 7">
            <a:extLst>
              <a:ext uri="{FF2B5EF4-FFF2-40B4-BE49-F238E27FC236}">
                <a16:creationId xmlns:a16="http://schemas.microsoft.com/office/drawing/2014/main" id="{E9967239-D8BC-46DD-A2EF-EF629BF7DD8D}"/>
              </a:ext>
            </a:extLst>
          </p:cNvPr>
          <p:cNvSpPr txBox="1"/>
          <p:nvPr/>
        </p:nvSpPr>
        <p:spPr>
          <a:xfrm>
            <a:off x="7772400" y="5529590"/>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319933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BC7E067-6215-A74F-2E44-5B54A89DD5D7}"/>
              </a:ext>
            </a:extLst>
          </p:cNvPr>
          <p:cNvPicPr>
            <a:picLocks noGrp="1" noChangeAspect="1"/>
          </p:cNvPicPr>
          <p:nvPr>
            <p:ph idx="1"/>
          </p:nvPr>
        </p:nvPicPr>
        <p:blipFill>
          <a:blip r:embed="rId3"/>
          <a:stretch>
            <a:fillRect/>
          </a:stretch>
        </p:blipFill>
        <p:spPr>
          <a:xfrm>
            <a:off x="-35610" y="746824"/>
            <a:ext cx="12263219" cy="5364352"/>
          </a:xfrm>
        </p:spPr>
      </p:pic>
      <p:sp>
        <p:nvSpPr>
          <p:cNvPr id="4" name="TextBox 7">
            <a:extLst>
              <a:ext uri="{FF2B5EF4-FFF2-40B4-BE49-F238E27FC236}">
                <a16:creationId xmlns:a16="http://schemas.microsoft.com/office/drawing/2014/main" id="{8EA8AFCD-8219-C846-07EF-62D59110D1A1}"/>
              </a:ext>
            </a:extLst>
          </p:cNvPr>
          <p:cNvSpPr txBox="1"/>
          <p:nvPr/>
        </p:nvSpPr>
        <p:spPr>
          <a:xfrm>
            <a:off x="8763000" y="76200"/>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spTree>
    <p:extLst>
      <p:ext uri="{BB962C8B-B14F-4D97-AF65-F5344CB8AC3E}">
        <p14:creationId xmlns:p14="http://schemas.microsoft.com/office/powerpoint/2010/main" val="2337230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48A82049-E788-07EB-3779-E9EA9BC2DAE2}"/>
              </a:ext>
            </a:extLst>
          </p:cNvPr>
          <p:cNvPicPr>
            <a:picLocks noChangeAspect="1"/>
          </p:cNvPicPr>
          <p:nvPr/>
        </p:nvPicPr>
        <p:blipFill>
          <a:blip r:embed="rId4"/>
          <a:stretch>
            <a:fillRect/>
          </a:stretch>
        </p:blipFill>
        <p:spPr>
          <a:xfrm>
            <a:off x="1045439" y="64982"/>
            <a:ext cx="10101122" cy="6728036"/>
          </a:xfrm>
          <a:prstGeom prst="rect">
            <a:avLst/>
          </a:prstGeom>
          <a:noFill/>
          <a:ln w="31750">
            <a:solidFill>
              <a:schemeClr val="accent1"/>
            </a:solidFill>
          </a:ln>
        </p:spPr>
      </p:pic>
      <p:sp>
        <p:nvSpPr>
          <p:cNvPr id="6" name="TextBox 7">
            <a:extLst>
              <a:ext uri="{FF2B5EF4-FFF2-40B4-BE49-F238E27FC236}">
                <a16:creationId xmlns:a16="http://schemas.microsoft.com/office/drawing/2014/main" id="{0505A150-1F05-44DE-A09F-7C98F871E7B6}"/>
              </a:ext>
            </a:extLst>
          </p:cNvPr>
          <p:cNvSpPr txBox="1"/>
          <p:nvPr/>
        </p:nvSpPr>
        <p:spPr>
          <a:xfrm>
            <a:off x="228600" y="447636"/>
            <a:ext cx="1143000" cy="523220"/>
          </a:xfrm>
          <a:prstGeom prst="rect">
            <a:avLst/>
          </a:prstGeom>
          <a:solidFill>
            <a:srgbClr val="00B05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a:t>
            </a:r>
          </a:p>
        </p:txBody>
      </p:sp>
    </p:spTree>
    <p:extLst>
      <p:ext uri="{BB962C8B-B14F-4D97-AF65-F5344CB8AC3E}">
        <p14:creationId xmlns:p14="http://schemas.microsoft.com/office/powerpoint/2010/main" val="3578962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BAC6F6-2F59-4134-902A-4BD802245E97}"/>
              </a:ext>
            </a:extLst>
          </p:cNvPr>
          <p:cNvPicPr>
            <a:picLocks noGrp="1" noChangeAspect="1"/>
          </p:cNvPicPr>
          <p:nvPr>
            <p:ph idx="1"/>
          </p:nvPr>
        </p:nvPicPr>
        <p:blipFill>
          <a:blip r:embed="rId3"/>
          <a:stretch>
            <a:fillRect/>
          </a:stretch>
        </p:blipFill>
        <p:spPr>
          <a:xfrm>
            <a:off x="1158240" y="127899"/>
            <a:ext cx="9875520" cy="6730101"/>
          </a:xfrm>
        </p:spPr>
      </p:pic>
    </p:spTree>
    <p:extLst>
      <p:ext uri="{BB962C8B-B14F-4D97-AF65-F5344CB8AC3E}">
        <p14:creationId xmlns:p14="http://schemas.microsoft.com/office/powerpoint/2010/main" val="319659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DFC2-8DF9-4247-B837-5A4D729BDD14}"/>
              </a:ext>
            </a:extLst>
          </p:cNvPr>
          <p:cNvSpPr>
            <a:spLocks noGrp="1"/>
          </p:cNvSpPr>
          <p:nvPr>
            <p:ph type="title"/>
          </p:nvPr>
        </p:nvSpPr>
        <p:spPr>
          <a:xfrm>
            <a:off x="762000" y="413100"/>
            <a:ext cx="5334000" cy="1143000"/>
          </a:xfrm>
        </p:spPr>
        <p:txBody>
          <a:bodyPr>
            <a:normAutofit/>
          </a:bodyPr>
          <a:lstStyle/>
          <a:p>
            <a:r>
              <a:rPr lang="en-US" dirty="0"/>
              <a:t>COVID and NCDs</a:t>
            </a:r>
          </a:p>
        </p:txBody>
      </p:sp>
      <p:sp>
        <p:nvSpPr>
          <p:cNvPr id="3" name="Content Placeholder 2">
            <a:extLst>
              <a:ext uri="{FF2B5EF4-FFF2-40B4-BE49-F238E27FC236}">
                <a16:creationId xmlns:a16="http://schemas.microsoft.com/office/drawing/2014/main" id="{489A335B-E6E0-44C1-880E-F3007EDEC8BF}"/>
              </a:ext>
            </a:extLst>
          </p:cNvPr>
          <p:cNvSpPr>
            <a:spLocks noGrp="1"/>
          </p:cNvSpPr>
          <p:nvPr>
            <p:ph idx="1"/>
          </p:nvPr>
        </p:nvSpPr>
        <p:spPr>
          <a:xfrm>
            <a:off x="609600" y="1775898"/>
            <a:ext cx="4876800" cy="4525963"/>
          </a:xfrm>
        </p:spPr>
        <p:txBody>
          <a:bodyPr>
            <a:normAutofit/>
          </a:bodyPr>
          <a:lstStyle/>
          <a:p>
            <a:r>
              <a:rPr lang="en-US" dirty="0"/>
              <a:t>Increases risk of serious complications from COVID:</a:t>
            </a:r>
          </a:p>
          <a:p>
            <a:pPr lvl="1"/>
            <a:r>
              <a:rPr lang="en-US" dirty="0"/>
              <a:t>Being older</a:t>
            </a:r>
          </a:p>
          <a:p>
            <a:pPr lvl="1"/>
            <a:r>
              <a:rPr lang="en-US" dirty="0"/>
              <a:t>Being </a:t>
            </a:r>
            <a:r>
              <a:rPr lang="en-US" dirty="0">
                <a:hlinkClick r:id="rId3"/>
              </a:rPr>
              <a:t>male</a:t>
            </a:r>
            <a:endParaRPr lang="en-US" dirty="0"/>
          </a:p>
          <a:p>
            <a:pPr lvl="1"/>
            <a:r>
              <a:rPr lang="en-US" dirty="0"/>
              <a:t>Being poor</a:t>
            </a:r>
          </a:p>
          <a:p>
            <a:pPr lvl="1"/>
            <a:r>
              <a:rPr lang="en-US" dirty="0"/>
              <a:t>Being obese</a:t>
            </a:r>
          </a:p>
        </p:txBody>
      </p:sp>
      <p:pic>
        <p:nvPicPr>
          <p:cNvPr id="5" name="Content Placeholder 4">
            <a:extLst>
              <a:ext uri="{FF2B5EF4-FFF2-40B4-BE49-F238E27FC236}">
                <a16:creationId xmlns:a16="http://schemas.microsoft.com/office/drawing/2014/main" id="{CE3EB56B-C89E-4A3A-AF55-5C9D105DC9B3}"/>
              </a:ext>
            </a:extLst>
          </p:cNvPr>
          <p:cNvPicPr>
            <a:picLocks noChangeAspect="1"/>
          </p:cNvPicPr>
          <p:nvPr/>
        </p:nvPicPr>
        <p:blipFill>
          <a:blip r:embed="rId4"/>
          <a:stretch>
            <a:fillRect/>
          </a:stretch>
        </p:blipFill>
        <p:spPr>
          <a:xfrm>
            <a:off x="5860774" y="379475"/>
            <a:ext cx="5029200" cy="6099049"/>
          </a:xfrm>
          <a:prstGeom prst="rect">
            <a:avLst/>
          </a:prstGeom>
        </p:spPr>
      </p:pic>
    </p:spTree>
    <p:extLst>
      <p:ext uri="{BB962C8B-B14F-4D97-AF65-F5344CB8AC3E}">
        <p14:creationId xmlns:p14="http://schemas.microsoft.com/office/powerpoint/2010/main" val="1132185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5888-BE0A-4442-83DF-2D539870DBEF}"/>
              </a:ext>
            </a:extLst>
          </p:cNvPr>
          <p:cNvSpPr>
            <a:spLocks noGrp="1"/>
          </p:cNvSpPr>
          <p:nvPr>
            <p:ph type="title"/>
          </p:nvPr>
        </p:nvSpPr>
        <p:spPr/>
        <p:txBody>
          <a:bodyPr/>
          <a:lstStyle/>
          <a:p>
            <a:pPr algn="ctr"/>
            <a:r>
              <a:rPr lang="en-US" dirty="0"/>
              <a:t>How obesity worsens Covid outcomes</a:t>
            </a:r>
          </a:p>
        </p:txBody>
      </p:sp>
      <p:sp>
        <p:nvSpPr>
          <p:cNvPr id="3" name="Content Placeholder 2">
            <a:extLst>
              <a:ext uri="{FF2B5EF4-FFF2-40B4-BE49-F238E27FC236}">
                <a16:creationId xmlns:a16="http://schemas.microsoft.com/office/drawing/2014/main" id="{7EB60FAA-1607-447B-849F-5753CC9C4D0A}"/>
              </a:ext>
            </a:extLst>
          </p:cNvPr>
          <p:cNvSpPr>
            <a:spLocks noGrp="1"/>
          </p:cNvSpPr>
          <p:nvPr>
            <p:ph idx="1"/>
          </p:nvPr>
        </p:nvSpPr>
        <p:spPr>
          <a:xfrm>
            <a:off x="838200" y="1825625"/>
            <a:ext cx="10515600" cy="4667250"/>
          </a:xfrm>
        </p:spPr>
        <p:txBody>
          <a:bodyPr>
            <a:normAutofit fontScale="92500" lnSpcReduction="10000"/>
          </a:bodyPr>
          <a:lstStyle/>
          <a:p>
            <a:pPr algn="l"/>
            <a:r>
              <a:rPr lang="en-US" sz="2800" b="0" i="0" u="none" strike="noStrike" baseline="0" dirty="0">
                <a:latin typeface="Calibri Light" panose="020F0302020204030204" pitchFamily="34" charset="0"/>
                <a:cs typeface="Calibri Light" panose="020F0302020204030204" pitchFamily="34" charset="0"/>
              </a:rPr>
              <a:t>Obesity impairs immunity</a:t>
            </a:r>
          </a:p>
          <a:p>
            <a:pPr lvl="1"/>
            <a:r>
              <a:rPr lang="en-US" sz="2400" dirty="0">
                <a:latin typeface="Calibri Light" panose="020F0302020204030204" pitchFamily="34" charset="0"/>
                <a:cs typeface="Calibri Light" panose="020F0302020204030204" pitchFamily="34" charset="0"/>
              </a:rPr>
              <a:t>Fat cells infiltrate the organs where immune cells are produced and stored, such as the spleen, bone marrow, and thymus. </a:t>
            </a:r>
          </a:p>
          <a:p>
            <a:pPr lvl="1"/>
            <a:r>
              <a:rPr lang="en-US" sz="2400" dirty="0">
                <a:latin typeface="Calibri Light" panose="020F0302020204030204" pitchFamily="34" charset="0"/>
                <a:cs typeface="Calibri Light" panose="020F0302020204030204" pitchFamily="34" charset="0"/>
              </a:rPr>
              <a:t>The obese lose immune tissue in exchange for adipose (fat) tissue, making the immune system less effective in either protecting the body from pathogens or responding to a vaccine.</a:t>
            </a:r>
          </a:p>
          <a:p>
            <a:pPr algn="l"/>
            <a:r>
              <a:rPr lang="en-US" sz="2800" b="0" i="0" u="none" strike="noStrike" baseline="0" dirty="0">
                <a:latin typeface="Calibri Light" panose="020F0302020204030204" pitchFamily="34" charset="0"/>
                <a:cs typeface="Calibri Light" panose="020F0302020204030204" pitchFamily="34" charset="0"/>
              </a:rPr>
              <a:t>Obesity is associated with chronic inflammation</a:t>
            </a:r>
          </a:p>
          <a:p>
            <a:pPr lvl="1"/>
            <a:r>
              <a:rPr lang="en-US" b="0" i="0" u="none" strike="noStrike" baseline="0" dirty="0">
                <a:latin typeface="Calibri Light" panose="020F0302020204030204" pitchFamily="34" charset="0"/>
                <a:cs typeface="Calibri Light" panose="020F0302020204030204" pitchFamily="34" charset="0"/>
              </a:rPr>
              <a:t>In Covid patients, systemic inflammation caused by a runaway immune response (called a </a:t>
            </a:r>
            <a:r>
              <a:rPr lang="en-US" b="0" i="0" u="none" strike="noStrike" baseline="0" dirty="0">
                <a:latin typeface="Calibri Light" panose="020F0302020204030204" pitchFamily="34" charset="0"/>
                <a:cs typeface="Calibri Light" panose="020F0302020204030204" pitchFamily="34" charset="0"/>
                <a:hlinkClick r:id="rId3"/>
              </a:rPr>
              <a:t>cytokine storm</a:t>
            </a:r>
            <a:r>
              <a:rPr lang="en-US" b="0" i="0" u="none" strike="noStrike" baseline="0" dirty="0">
                <a:latin typeface="Calibri Light" panose="020F0302020204030204" pitchFamily="34" charset="0"/>
                <a:cs typeface="Calibri Light" panose="020F0302020204030204" pitchFamily="34" charset="0"/>
              </a:rPr>
              <a:t>) can trigger organ failure and death</a:t>
            </a:r>
          </a:p>
          <a:p>
            <a:pPr algn="l"/>
            <a:r>
              <a:rPr lang="en-US" dirty="0">
                <a:latin typeface="Calibri Light" panose="020F0302020204030204" pitchFamily="34" charset="0"/>
                <a:cs typeface="Calibri Light" panose="020F0302020204030204" pitchFamily="34" charset="0"/>
              </a:rPr>
              <a:t>Obesity is associated with blood that is prone to clot </a:t>
            </a:r>
          </a:p>
          <a:p>
            <a:pPr lvl="1"/>
            <a:r>
              <a:rPr lang="en-US" dirty="0">
                <a:latin typeface="+mj-lt"/>
              </a:rPr>
              <a:t>Covid can cause blood clots that can lead to strokes, heart attacks, pulmonary embolism, and sometimes limb amputations. </a:t>
            </a:r>
            <a:endParaRPr lang="en-US" b="0" i="0" u="none" strike="noStrike" baseline="0" dirty="0">
              <a:latin typeface="+mj-lt"/>
              <a:cs typeface="Calibri Light" panose="020F0302020204030204" pitchFamily="34" charset="0"/>
            </a:endParaRPr>
          </a:p>
        </p:txBody>
      </p:sp>
    </p:spTree>
    <p:extLst>
      <p:ext uri="{BB962C8B-B14F-4D97-AF65-F5344CB8AC3E}">
        <p14:creationId xmlns:p14="http://schemas.microsoft.com/office/powerpoint/2010/main" val="1180061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4E1C-8FB8-4DA7-99BD-DB665DEF3C83}"/>
              </a:ext>
            </a:extLst>
          </p:cNvPr>
          <p:cNvSpPr>
            <a:spLocks noGrp="1"/>
          </p:cNvSpPr>
          <p:nvPr>
            <p:ph type="title"/>
          </p:nvPr>
        </p:nvSpPr>
        <p:spPr/>
        <p:txBody>
          <a:bodyPr>
            <a:noAutofit/>
          </a:bodyPr>
          <a:lstStyle/>
          <a:p>
            <a:r>
              <a:rPr lang="en-US" dirty="0"/>
              <a:t>Where NCDs and coronavirus collide in the US</a:t>
            </a:r>
          </a:p>
        </p:txBody>
      </p:sp>
      <p:pic>
        <p:nvPicPr>
          <p:cNvPr id="5" name="Content Placeholder 4">
            <a:hlinkClick r:id="rId3"/>
            <a:extLst>
              <a:ext uri="{FF2B5EF4-FFF2-40B4-BE49-F238E27FC236}">
                <a16:creationId xmlns:a16="http://schemas.microsoft.com/office/drawing/2014/main" id="{CD490C9E-DD41-40EA-BB5A-553759920BCF}"/>
              </a:ext>
            </a:extLst>
          </p:cNvPr>
          <p:cNvPicPr>
            <a:picLocks noGrp="1" noChangeAspect="1"/>
          </p:cNvPicPr>
          <p:nvPr>
            <p:ph idx="1"/>
          </p:nvPr>
        </p:nvPicPr>
        <p:blipFill>
          <a:blip r:embed="rId4"/>
          <a:stretch>
            <a:fillRect/>
          </a:stretch>
        </p:blipFill>
        <p:spPr>
          <a:xfrm>
            <a:off x="1981200" y="1333081"/>
            <a:ext cx="8306186" cy="5273429"/>
          </a:xfrm>
          <a:ln w="41275">
            <a:solidFill>
              <a:schemeClr val="tx2">
                <a:lumMod val="40000"/>
                <a:lumOff val="60000"/>
              </a:schemeClr>
            </a:solidFill>
          </a:ln>
        </p:spPr>
      </p:pic>
    </p:spTree>
    <p:extLst>
      <p:ext uri="{BB962C8B-B14F-4D97-AF65-F5344CB8AC3E}">
        <p14:creationId xmlns:p14="http://schemas.microsoft.com/office/powerpoint/2010/main" val="2549746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62C71A-A3E6-FD0E-8D68-8746C89F6A53}"/>
              </a:ext>
            </a:extLst>
          </p:cNvPr>
          <p:cNvSpPr txBox="1"/>
          <p:nvPr/>
        </p:nvSpPr>
        <p:spPr>
          <a:xfrm>
            <a:off x="8610600" y="5605790"/>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pic>
        <p:nvPicPr>
          <p:cNvPr id="4" name="Picture 3">
            <a:extLst>
              <a:ext uri="{FF2B5EF4-FFF2-40B4-BE49-F238E27FC236}">
                <a16:creationId xmlns:a16="http://schemas.microsoft.com/office/drawing/2014/main" id="{AD1833F9-F3C5-190E-6FE6-78F84E8E5DC6}"/>
              </a:ext>
            </a:extLst>
          </p:cNvPr>
          <p:cNvPicPr>
            <a:picLocks noChangeAspect="1"/>
          </p:cNvPicPr>
          <p:nvPr/>
        </p:nvPicPr>
        <p:blipFill>
          <a:blip r:embed="rId3"/>
          <a:stretch>
            <a:fillRect/>
          </a:stretch>
        </p:blipFill>
        <p:spPr>
          <a:xfrm>
            <a:off x="0" y="837000"/>
            <a:ext cx="12192000" cy="5184000"/>
          </a:xfrm>
          <a:prstGeom prst="rect">
            <a:avLst/>
          </a:prstGeom>
        </p:spPr>
      </p:pic>
      <p:sp>
        <p:nvSpPr>
          <p:cNvPr id="3" name="TextBox 2">
            <a:extLst>
              <a:ext uri="{FF2B5EF4-FFF2-40B4-BE49-F238E27FC236}">
                <a16:creationId xmlns:a16="http://schemas.microsoft.com/office/drawing/2014/main" id="{79DBB1ED-88A2-3200-0F23-C59D8BEEF6F7}"/>
              </a:ext>
            </a:extLst>
          </p:cNvPr>
          <p:cNvSpPr txBox="1"/>
          <p:nvPr/>
        </p:nvSpPr>
        <p:spPr>
          <a:xfrm>
            <a:off x="8763000" y="5758190"/>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spTree>
    <p:extLst>
      <p:ext uri="{BB962C8B-B14F-4D97-AF65-F5344CB8AC3E}">
        <p14:creationId xmlns:p14="http://schemas.microsoft.com/office/powerpoint/2010/main" val="3803602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142A-3DC7-4493-80C4-1099A9EAFBD8}"/>
              </a:ext>
            </a:extLst>
          </p:cNvPr>
          <p:cNvSpPr>
            <a:spLocks noGrp="1"/>
          </p:cNvSpPr>
          <p:nvPr>
            <p:ph type="title"/>
          </p:nvPr>
        </p:nvSpPr>
        <p:spPr>
          <a:xfrm>
            <a:off x="511924" y="15658"/>
            <a:ext cx="5300749" cy="1143000"/>
          </a:xfrm>
        </p:spPr>
        <p:txBody>
          <a:bodyPr/>
          <a:lstStyle/>
          <a:p>
            <a:r>
              <a:rPr lang="en-US" dirty="0"/>
              <a:t>Interventions</a:t>
            </a:r>
          </a:p>
        </p:txBody>
      </p:sp>
      <p:sp>
        <p:nvSpPr>
          <p:cNvPr id="3" name="Content Placeholder 2">
            <a:extLst>
              <a:ext uri="{FF2B5EF4-FFF2-40B4-BE49-F238E27FC236}">
                <a16:creationId xmlns:a16="http://schemas.microsoft.com/office/drawing/2014/main" id="{DD522EB8-97F7-4C03-8AAA-40ADA7FAB97B}"/>
              </a:ext>
            </a:extLst>
          </p:cNvPr>
          <p:cNvSpPr>
            <a:spLocks noGrp="1"/>
          </p:cNvSpPr>
          <p:nvPr>
            <p:ph idx="1"/>
          </p:nvPr>
        </p:nvSpPr>
        <p:spPr>
          <a:xfrm>
            <a:off x="609600" y="1400937"/>
            <a:ext cx="5105399" cy="5105399"/>
          </a:xfrm>
        </p:spPr>
        <p:txBody>
          <a:bodyPr>
            <a:normAutofit fontScale="92500" lnSpcReduction="20000"/>
          </a:bodyPr>
          <a:lstStyle/>
          <a:p>
            <a:r>
              <a:rPr lang="en-US" sz="2800" dirty="0"/>
              <a:t>Taxation of unhealthy, ultra-processed foods and beverages (Mexico, Norway and others)</a:t>
            </a:r>
          </a:p>
          <a:p>
            <a:r>
              <a:rPr lang="en-US" sz="2800" dirty="0"/>
              <a:t>Front-of package nutrition labels for foods with low nutritional or health value (Chile and others)</a:t>
            </a:r>
          </a:p>
          <a:p>
            <a:r>
              <a:rPr lang="en-US" sz="2800" dirty="0"/>
              <a:t>Banning the construction of new fast food drive thrus (parts of US)</a:t>
            </a:r>
          </a:p>
          <a:p>
            <a:r>
              <a:rPr lang="en-US" sz="2800" dirty="0"/>
              <a:t>Restricting junk-food marketing to kids (Canada, Ireland)</a:t>
            </a:r>
          </a:p>
          <a:p>
            <a:r>
              <a:rPr lang="en-US" sz="2800" dirty="0"/>
              <a:t>Taxation of local governments and companies if citizens and workers exceed health standards on weight and waist size (Japan)</a:t>
            </a:r>
          </a:p>
          <a:p>
            <a:endParaRPr lang="en-US" dirty="0"/>
          </a:p>
        </p:txBody>
      </p:sp>
      <p:pic>
        <p:nvPicPr>
          <p:cNvPr id="4" name="Content Placeholder 3">
            <a:extLst>
              <a:ext uri="{FF2B5EF4-FFF2-40B4-BE49-F238E27FC236}">
                <a16:creationId xmlns:a16="http://schemas.microsoft.com/office/drawing/2014/main" id="{4E1788BD-1299-4BA0-896E-BB3AD1BC2709}"/>
              </a:ext>
            </a:extLst>
          </p:cNvPr>
          <p:cNvPicPr>
            <a:picLocks noChangeAspect="1"/>
          </p:cNvPicPr>
          <p:nvPr/>
        </p:nvPicPr>
        <p:blipFill>
          <a:blip r:embed="rId3"/>
          <a:stretch>
            <a:fillRect/>
          </a:stretch>
        </p:blipFill>
        <p:spPr>
          <a:xfrm>
            <a:off x="5910349" y="2088"/>
            <a:ext cx="6281651" cy="6886303"/>
          </a:xfrm>
          <a:prstGeom prst="rect">
            <a:avLst/>
          </a:prstGeom>
        </p:spPr>
      </p:pic>
    </p:spTree>
    <p:extLst>
      <p:ext uri="{BB962C8B-B14F-4D97-AF65-F5344CB8AC3E}">
        <p14:creationId xmlns:p14="http://schemas.microsoft.com/office/powerpoint/2010/main" val="3756594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2525" t="4316" r="3200" b="6490"/>
          <a:stretch/>
        </p:blipFill>
        <p:spPr>
          <a:xfrm>
            <a:off x="2057400" y="493159"/>
            <a:ext cx="3886200" cy="5871682"/>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404" r="32711"/>
          <a:stretch/>
        </p:blipFill>
        <p:spPr>
          <a:xfrm>
            <a:off x="6321446" y="552035"/>
            <a:ext cx="3913728" cy="293853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7290" t="12963" b="12963"/>
          <a:stretch/>
        </p:blipFill>
        <p:spPr>
          <a:xfrm>
            <a:off x="7315201" y="3124200"/>
            <a:ext cx="1926219" cy="2515878"/>
          </a:xfrm>
          <a:prstGeom prst="rect">
            <a:avLst/>
          </a:prstGeom>
        </p:spPr>
      </p:pic>
    </p:spTree>
    <p:extLst>
      <p:ext uri="{BB962C8B-B14F-4D97-AF65-F5344CB8AC3E}">
        <p14:creationId xmlns:p14="http://schemas.microsoft.com/office/powerpoint/2010/main" val="2359020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15B3751-2D46-FE42-3714-D6BC2735D2EA}"/>
              </a:ext>
            </a:extLst>
          </p:cNvPr>
          <p:cNvPicPr>
            <a:picLocks noGrp="1" noChangeAspect="1"/>
          </p:cNvPicPr>
          <p:nvPr>
            <p:ph idx="1"/>
          </p:nvPr>
        </p:nvPicPr>
        <p:blipFill>
          <a:blip r:embed="rId3"/>
          <a:stretch>
            <a:fillRect/>
          </a:stretch>
        </p:blipFill>
        <p:spPr>
          <a:xfrm>
            <a:off x="3733800" y="-152400"/>
            <a:ext cx="7958745" cy="4029513"/>
          </a:xfrm>
        </p:spPr>
      </p:pic>
      <p:sp>
        <p:nvSpPr>
          <p:cNvPr id="3" name="Content Placeholder 2">
            <a:extLst>
              <a:ext uri="{FF2B5EF4-FFF2-40B4-BE49-F238E27FC236}">
                <a16:creationId xmlns:a16="http://schemas.microsoft.com/office/drawing/2014/main" id="{E1473D7E-487A-B43A-CB97-45DF66AB2C90}"/>
              </a:ext>
            </a:extLst>
          </p:cNvPr>
          <p:cNvSpPr txBox="1">
            <a:spLocks/>
          </p:cNvSpPr>
          <p:nvPr/>
        </p:nvSpPr>
        <p:spPr>
          <a:xfrm>
            <a:off x="0" y="152400"/>
            <a:ext cx="42672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More than 40 countries have adopted easy-to-understand, front-of-package nutrition information </a:t>
            </a:r>
          </a:p>
          <a:p>
            <a:r>
              <a:rPr lang="en-US" dirty="0"/>
              <a:t>The US has not required front-of-package labeling, relying instead on the food industry’s voluntary efforts</a:t>
            </a:r>
          </a:p>
          <a:p>
            <a:endParaRPr lang="en-US" dirty="0"/>
          </a:p>
        </p:txBody>
      </p:sp>
      <p:pic>
        <p:nvPicPr>
          <p:cNvPr id="7" name="Picture 6" descr="Close-up of a magnifying glass showing a nutrition label&#10;&#10;Description automatically generated">
            <a:extLst>
              <a:ext uri="{FF2B5EF4-FFF2-40B4-BE49-F238E27FC236}">
                <a16:creationId xmlns:a16="http://schemas.microsoft.com/office/drawing/2014/main" id="{4AD5F9D6-2FB5-EA7F-59B1-58B4AAE7C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3429000"/>
            <a:ext cx="5179868" cy="3162994"/>
          </a:xfrm>
          <a:prstGeom prst="rect">
            <a:avLst/>
          </a:prstGeom>
        </p:spPr>
      </p:pic>
    </p:spTree>
    <p:extLst>
      <p:ext uri="{BB962C8B-B14F-4D97-AF65-F5344CB8AC3E}">
        <p14:creationId xmlns:p14="http://schemas.microsoft.com/office/powerpoint/2010/main" val="1590904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FAB64D-77D1-16C3-57D7-4A70FC8EEE15}"/>
              </a:ext>
            </a:extLst>
          </p:cNvPr>
          <p:cNvSpPr>
            <a:spLocks noGrp="1"/>
          </p:cNvSpPr>
          <p:nvPr>
            <p:ph idx="1"/>
          </p:nvPr>
        </p:nvSpPr>
        <p:spPr>
          <a:xfrm>
            <a:off x="0" y="304802"/>
            <a:ext cx="3886200" cy="6553198"/>
          </a:xfrm>
        </p:spPr>
        <p:txBody>
          <a:bodyPr>
            <a:normAutofit fontScale="92500" lnSpcReduction="10000"/>
          </a:bodyPr>
          <a:lstStyle/>
          <a:p>
            <a:r>
              <a:rPr lang="en-US" dirty="0"/>
              <a:t>Clearer labelling has not been required in US because </a:t>
            </a:r>
            <a:r>
              <a:rPr kumimoji="0" lang="en-US" altLang="en-US" i="0" u="none" strike="noStrike" cap="none" normalizeH="0" baseline="0" dirty="0">
                <a:ln>
                  <a:noFill/>
                </a:ln>
                <a:solidFill>
                  <a:schemeClr val="tx1"/>
                </a:solidFill>
                <a:effectLst/>
              </a:rPr>
              <a:t>companies </a:t>
            </a:r>
            <a:r>
              <a:rPr lang="en-US" altLang="en-US" dirty="0"/>
              <a:t>argue that this requirements infringe on their First Amendment rights </a:t>
            </a:r>
          </a:p>
          <a:p>
            <a:r>
              <a:rPr kumimoji="0" lang="en-US" altLang="en-US" i="0" u="none" strike="noStrike" cap="none" normalizeH="0" baseline="0" dirty="0">
                <a:ln>
                  <a:noFill/>
                </a:ln>
                <a:solidFill>
                  <a:schemeClr val="tx1"/>
                </a:solidFill>
                <a:effectLst/>
              </a:rPr>
              <a:t>However, in response to international precedents, FDA is defending need for labeling and is proposing labels changes in 2024</a:t>
            </a:r>
          </a:p>
          <a:p>
            <a:endParaRPr lang="en-US" dirty="0"/>
          </a:p>
          <a:p>
            <a:endParaRPr lang="en-US" dirty="0"/>
          </a:p>
        </p:txBody>
      </p:sp>
      <p:pic>
        <p:nvPicPr>
          <p:cNvPr id="4" name="Content Placeholder 4">
            <a:extLst>
              <a:ext uri="{FF2B5EF4-FFF2-40B4-BE49-F238E27FC236}">
                <a16:creationId xmlns:a16="http://schemas.microsoft.com/office/drawing/2014/main" id="{E0DD6BC0-8F86-7D4A-70FC-9B3D49987A4B}"/>
              </a:ext>
            </a:extLst>
          </p:cNvPr>
          <p:cNvPicPr>
            <a:picLocks noChangeAspect="1"/>
          </p:cNvPicPr>
          <p:nvPr/>
        </p:nvPicPr>
        <p:blipFill>
          <a:blip r:embed="rId3"/>
          <a:srcRect t="26425" r="28381"/>
          <a:stretch/>
        </p:blipFill>
        <p:spPr>
          <a:xfrm>
            <a:off x="3883152" y="762000"/>
            <a:ext cx="5345071" cy="2300410"/>
          </a:xfrm>
          <a:prstGeom prst="rect">
            <a:avLst/>
          </a:prstGeom>
        </p:spPr>
      </p:pic>
      <p:pic>
        <p:nvPicPr>
          <p:cNvPr id="6" name="Picture 5">
            <a:extLst>
              <a:ext uri="{FF2B5EF4-FFF2-40B4-BE49-F238E27FC236}">
                <a16:creationId xmlns:a16="http://schemas.microsoft.com/office/drawing/2014/main" id="{FBE3769B-3140-9251-94DF-E77575618EDB}"/>
              </a:ext>
            </a:extLst>
          </p:cNvPr>
          <p:cNvPicPr>
            <a:picLocks noChangeAspect="1"/>
          </p:cNvPicPr>
          <p:nvPr/>
        </p:nvPicPr>
        <p:blipFill>
          <a:blip r:embed="rId4"/>
          <a:stretch>
            <a:fillRect/>
          </a:stretch>
        </p:blipFill>
        <p:spPr>
          <a:xfrm>
            <a:off x="9409191" y="914400"/>
            <a:ext cx="2762176" cy="4732529"/>
          </a:xfrm>
          <a:prstGeom prst="rect">
            <a:avLst/>
          </a:prstGeom>
        </p:spPr>
      </p:pic>
      <p:pic>
        <p:nvPicPr>
          <p:cNvPr id="7" name="Content Placeholder 4">
            <a:extLst>
              <a:ext uri="{FF2B5EF4-FFF2-40B4-BE49-F238E27FC236}">
                <a16:creationId xmlns:a16="http://schemas.microsoft.com/office/drawing/2014/main" id="{0F65D787-3B6A-CBF3-360A-87E634F81E74}"/>
              </a:ext>
            </a:extLst>
          </p:cNvPr>
          <p:cNvPicPr>
            <a:picLocks noChangeAspect="1"/>
          </p:cNvPicPr>
          <p:nvPr/>
        </p:nvPicPr>
        <p:blipFill>
          <a:blip r:embed="rId3"/>
          <a:srcRect l="71619" t="41048"/>
          <a:stretch/>
        </p:blipFill>
        <p:spPr>
          <a:xfrm>
            <a:off x="4048880" y="3062410"/>
            <a:ext cx="2385493" cy="2075873"/>
          </a:xfrm>
          <a:prstGeom prst="rect">
            <a:avLst/>
          </a:prstGeom>
        </p:spPr>
      </p:pic>
    </p:spTree>
    <p:extLst>
      <p:ext uri="{BB962C8B-B14F-4D97-AF65-F5344CB8AC3E}">
        <p14:creationId xmlns:p14="http://schemas.microsoft.com/office/powerpoint/2010/main" val="318642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1905B32A-4593-6960-6146-2CC9AF511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444" y="72423"/>
            <a:ext cx="11945112" cy="6713153"/>
          </a:xfrm>
        </p:spPr>
      </p:pic>
    </p:spTree>
    <p:extLst>
      <p:ext uri="{BB962C8B-B14F-4D97-AF65-F5344CB8AC3E}">
        <p14:creationId xmlns:p14="http://schemas.microsoft.com/office/powerpoint/2010/main" val="3620665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9DC3D20-9292-6736-AB25-16E9120001C1}"/>
              </a:ext>
            </a:extLst>
          </p:cNvPr>
          <p:cNvPicPr>
            <a:picLocks noGrp="1" noChangeAspect="1"/>
          </p:cNvPicPr>
          <p:nvPr>
            <p:ph idx="1"/>
          </p:nvPr>
        </p:nvPicPr>
        <p:blipFill>
          <a:blip r:embed="rId3"/>
          <a:stretch>
            <a:fillRect/>
          </a:stretch>
        </p:blipFill>
        <p:spPr>
          <a:xfrm>
            <a:off x="46070" y="914400"/>
            <a:ext cx="12099860" cy="5334000"/>
          </a:xfrm>
        </p:spPr>
      </p:pic>
    </p:spTree>
    <p:extLst>
      <p:ext uri="{BB962C8B-B14F-4D97-AF65-F5344CB8AC3E}">
        <p14:creationId xmlns:p14="http://schemas.microsoft.com/office/powerpoint/2010/main" val="621086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577E4B-7FD4-550F-F608-8A1167E9032C}"/>
              </a:ext>
            </a:extLst>
          </p:cNvPr>
          <p:cNvPicPr>
            <a:picLocks noGrp="1" noChangeAspect="1"/>
          </p:cNvPicPr>
          <p:nvPr>
            <p:ph idx="1"/>
          </p:nvPr>
        </p:nvPicPr>
        <p:blipFill rotWithShape="1">
          <a:blip r:embed="rId3"/>
          <a:srcRect l="19084" t="5735" r="28244" b="5471"/>
          <a:stretch/>
        </p:blipFill>
        <p:spPr>
          <a:xfrm>
            <a:off x="207264" y="338329"/>
            <a:ext cx="5257800" cy="6172201"/>
          </a:xfrm>
        </p:spPr>
      </p:pic>
      <p:sp>
        <p:nvSpPr>
          <p:cNvPr id="3" name="Content Placeholder 2">
            <a:extLst>
              <a:ext uri="{FF2B5EF4-FFF2-40B4-BE49-F238E27FC236}">
                <a16:creationId xmlns:a16="http://schemas.microsoft.com/office/drawing/2014/main" id="{03EC19BB-A802-680B-12CD-FDFEB0541042}"/>
              </a:ext>
            </a:extLst>
          </p:cNvPr>
          <p:cNvSpPr txBox="1">
            <a:spLocks/>
          </p:cNvSpPr>
          <p:nvPr/>
        </p:nvSpPr>
        <p:spPr>
          <a:xfrm>
            <a:off x="5562600" y="304800"/>
            <a:ext cx="6400800" cy="64007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Ozempic and Wegovy are the two largest selling weight loss drugs</a:t>
            </a:r>
          </a:p>
          <a:p>
            <a:r>
              <a:rPr lang="en-US" sz="2800" dirty="0"/>
              <a:t>These drugs are glucagon-like peptide-1 (GLP-1) receptor agonists </a:t>
            </a:r>
          </a:p>
          <a:p>
            <a:r>
              <a:rPr lang="en-US" sz="2800"/>
              <a:t>They slow </a:t>
            </a:r>
            <a:r>
              <a:rPr lang="en-US" sz="2800" dirty="0"/>
              <a:t>down the rate at which food leaves the stomach and enters the small intestine, a process known as delayed gastric emptying.</a:t>
            </a:r>
          </a:p>
          <a:p>
            <a:r>
              <a:rPr lang="en-US" sz="2800" dirty="0"/>
              <a:t>Delayed gastric emptying leads to a prolonged sense of fullness and satiety, further reducing food intake.</a:t>
            </a:r>
          </a:p>
        </p:txBody>
      </p:sp>
    </p:spTree>
    <p:extLst>
      <p:ext uri="{BB962C8B-B14F-4D97-AF65-F5344CB8AC3E}">
        <p14:creationId xmlns:p14="http://schemas.microsoft.com/office/powerpoint/2010/main" val="3362560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a body diagram&#10;&#10;Description automatically generated with medium confidence">
            <a:extLst>
              <a:ext uri="{FF2B5EF4-FFF2-40B4-BE49-F238E27FC236}">
                <a16:creationId xmlns:a16="http://schemas.microsoft.com/office/drawing/2014/main" id="{B458C372-4E24-747E-1827-4EB5934E1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400" y="22559"/>
            <a:ext cx="5486400" cy="6858000"/>
          </a:xfrm>
          <a:prstGeom prst="rect">
            <a:avLst/>
          </a:prstGeom>
        </p:spPr>
      </p:pic>
      <p:pic>
        <p:nvPicPr>
          <p:cNvPr id="6" name="Content Placeholder 5" descr="A box of medicine on a table&#10;&#10;Description automatically generated">
            <a:extLst>
              <a:ext uri="{FF2B5EF4-FFF2-40B4-BE49-F238E27FC236}">
                <a16:creationId xmlns:a16="http://schemas.microsoft.com/office/drawing/2014/main" id="{A54877A9-EE02-C585-7004-6CECEF9BB4B9}"/>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0599"/>
          <a:stretch/>
        </p:blipFill>
        <p:spPr>
          <a:xfrm>
            <a:off x="168720" y="2971800"/>
            <a:ext cx="6136890" cy="3657600"/>
          </a:xfrm>
        </p:spPr>
      </p:pic>
      <p:pic>
        <p:nvPicPr>
          <p:cNvPr id="4" name="Picture 3">
            <a:extLst>
              <a:ext uri="{FF2B5EF4-FFF2-40B4-BE49-F238E27FC236}">
                <a16:creationId xmlns:a16="http://schemas.microsoft.com/office/drawing/2014/main" id="{740139E0-1342-94B2-AE9A-7327750011DF}"/>
              </a:ext>
            </a:extLst>
          </p:cNvPr>
          <p:cNvPicPr>
            <a:picLocks noChangeAspect="1"/>
          </p:cNvPicPr>
          <p:nvPr/>
        </p:nvPicPr>
        <p:blipFill>
          <a:blip r:embed="rId5"/>
          <a:stretch>
            <a:fillRect/>
          </a:stretch>
        </p:blipFill>
        <p:spPr>
          <a:xfrm>
            <a:off x="183960" y="-76201"/>
            <a:ext cx="6136890" cy="3482643"/>
          </a:xfrm>
          <a:prstGeom prst="rect">
            <a:avLst/>
          </a:prstGeom>
        </p:spPr>
      </p:pic>
      <p:sp>
        <p:nvSpPr>
          <p:cNvPr id="7" name="TextBox 6">
            <a:extLst>
              <a:ext uri="{FF2B5EF4-FFF2-40B4-BE49-F238E27FC236}">
                <a16:creationId xmlns:a16="http://schemas.microsoft.com/office/drawing/2014/main" id="{91E1E57C-CFB5-4C5D-BDE7-F83131FA7C08}"/>
              </a:ext>
            </a:extLst>
          </p:cNvPr>
          <p:cNvSpPr txBox="1"/>
          <p:nvPr/>
        </p:nvSpPr>
        <p:spPr>
          <a:xfrm>
            <a:off x="2590800" y="5791200"/>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4</a:t>
            </a:r>
          </a:p>
        </p:txBody>
      </p:sp>
    </p:spTree>
    <p:extLst>
      <p:ext uri="{BB962C8B-B14F-4D97-AF65-F5344CB8AC3E}">
        <p14:creationId xmlns:p14="http://schemas.microsoft.com/office/powerpoint/2010/main" val="219799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3B19-6475-7E68-1FF5-5722CCBBF69E}"/>
              </a:ext>
            </a:extLst>
          </p:cNvPr>
          <p:cNvSpPr>
            <a:spLocks noGrp="1"/>
          </p:cNvSpPr>
          <p:nvPr>
            <p:ph type="title"/>
          </p:nvPr>
        </p:nvSpPr>
        <p:spPr/>
        <p:txBody>
          <a:bodyPr>
            <a:normAutofit/>
          </a:bodyPr>
          <a:lstStyle/>
          <a:p>
            <a:r>
              <a:rPr lang="en-US" dirty="0"/>
              <a:t>New obesity drug treatments and health equity</a:t>
            </a:r>
          </a:p>
        </p:txBody>
      </p:sp>
      <p:sp>
        <p:nvSpPr>
          <p:cNvPr id="3" name="Content Placeholder 2">
            <a:extLst>
              <a:ext uri="{FF2B5EF4-FFF2-40B4-BE49-F238E27FC236}">
                <a16:creationId xmlns:a16="http://schemas.microsoft.com/office/drawing/2014/main" id="{8CF47F64-1589-5D8E-A812-8ECA522F1504}"/>
              </a:ext>
            </a:extLst>
          </p:cNvPr>
          <p:cNvSpPr>
            <a:spLocks noGrp="1"/>
          </p:cNvSpPr>
          <p:nvPr>
            <p:ph idx="1"/>
          </p:nvPr>
        </p:nvSpPr>
        <p:spPr/>
        <p:txBody>
          <a:bodyPr>
            <a:normAutofit fontScale="92500" lnSpcReduction="20000"/>
          </a:bodyPr>
          <a:lstStyle/>
          <a:p>
            <a:r>
              <a:rPr lang="en-US" dirty="0"/>
              <a:t>Medicaid is designed to assist low-income individuals with healthcare costs.</a:t>
            </a:r>
          </a:p>
          <a:p>
            <a:r>
              <a:rPr lang="en-US" dirty="0"/>
              <a:t>Costs of treating the chronic diseases arising from obesity is enormous</a:t>
            </a:r>
          </a:p>
          <a:p>
            <a:r>
              <a:rPr lang="en-US" dirty="0"/>
              <a:t>In 2023, Black adults received only 12% of prescriptions for one of the popular new anti-obesity drugs</a:t>
            </a:r>
          </a:p>
          <a:p>
            <a:r>
              <a:rPr lang="en-US" dirty="0"/>
              <a:t>At present, Medicaid coverage for these drugs and how you get approved to take them varies widely from state-to-state </a:t>
            </a:r>
          </a:p>
          <a:p>
            <a:r>
              <a:rPr lang="en-US" dirty="0"/>
              <a:t>Full coverage for new obesity drugs could save Medicare an estimated $175 billion in the first 10 years alone.</a:t>
            </a:r>
          </a:p>
          <a:p>
            <a:endParaRPr lang="en-US" dirty="0"/>
          </a:p>
        </p:txBody>
      </p:sp>
    </p:spTree>
    <p:extLst>
      <p:ext uri="{BB962C8B-B14F-4D97-AF65-F5344CB8AC3E}">
        <p14:creationId xmlns:p14="http://schemas.microsoft.com/office/powerpoint/2010/main" val="4176166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7EE72E56-C735-5566-F650-8B3545FE2F43}"/>
              </a:ext>
            </a:extLst>
          </p:cNvPr>
          <p:cNvPicPr>
            <a:picLocks noChangeAspect="1"/>
          </p:cNvPicPr>
          <p:nvPr/>
        </p:nvPicPr>
        <p:blipFill>
          <a:blip r:embed="rId4"/>
          <a:stretch>
            <a:fillRect/>
          </a:stretch>
        </p:blipFill>
        <p:spPr>
          <a:xfrm>
            <a:off x="990600" y="242098"/>
            <a:ext cx="9982200" cy="6373804"/>
          </a:xfrm>
          <a:prstGeom prst="rect">
            <a:avLst/>
          </a:prstGeom>
        </p:spPr>
      </p:pic>
    </p:spTree>
    <p:extLst>
      <p:ext uri="{BB962C8B-B14F-4D97-AF65-F5344CB8AC3E}">
        <p14:creationId xmlns:p14="http://schemas.microsoft.com/office/powerpoint/2010/main" val="258787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DDAFEA9B-5D66-4111-939C-42D07C386F0E}"/>
              </a:ext>
            </a:extLst>
          </p:cNvPr>
          <p:cNvPicPr>
            <a:picLocks noGrp="1" noChangeAspect="1"/>
          </p:cNvPicPr>
          <p:nvPr>
            <p:ph idx="1"/>
          </p:nvPr>
        </p:nvPicPr>
        <p:blipFill>
          <a:blip r:embed="rId4"/>
          <a:stretch>
            <a:fillRect/>
          </a:stretch>
        </p:blipFill>
        <p:spPr>
          <a:xfrm>
            <a:off x="544508" y="419100"/>
            <a:ext cx="11102984" cy="6019800"/>
          </a:xfrm>
          <a:ln w="79375">
            <a:solidFill>
              <a:schemeClr val="accent1"/>
            </a:solidFill>
          </a:ln>
        </p:spPr>
      </p:pic>
      <p:sp>
        <p:nvSpPr>
          <p:cNvPr id="7" name="TextBox 7">
            <a:extLst>
              <a:ext uri="{FF2B5EF4-FFF2-40B4-BE49-F238E27FC236}">
                <a16:creationId xmlns:a16="http://schemas.microsoft.com/office/drawing/2014/main" id="{80CFA772-03A1-4344-8F46-57A92C61882D}"/>
              </a:ext>
            </a:extLst>
          </p:cNvPr>
          <p:cNvSpPr txBox="1"/>
          <p:nvPr/>
        </p:nvSpPr>
        <p:spPr>
          <a:xfrm>
            <a:off x="10439400" y="304800"/>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1427415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34D00309-97FA-4802-8ACB-C9EBD7EDB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4856"/>
            <a:ext cx="10427276" cy="6608287"/>
          </a:xfrm>
        </p:spPr>
      </p:pic>
    </p:spTree>
    <p:extLst>
      <p:ext uri="{BB962C8B-B14F-4D97-AF65-F5344CB8AC3E}">
        <p14:creationId xmlns:p14="http://schemas.microsoft.com/office/powerpoint/2010/main" val="106719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stretch>
            <a:fillRect/>
          </a:stretch>
        </p:blipFill>
        <p:spPr>
          <a:xfrm>
            <a:off x="2590800" y="115428"/>
            <a:ext cx="7535912" cy="6627144"/>
          </a:xfrm>
          <a:prstGeom prst="rect">
            <a:avLst/>
          </a:prstGeom>
          <a:ln w="38100">
            <a:solidFill>
              <a:schemeClr val="accent1"/>
            </a:solidFill>
          </a:ln>
        </p:spPr>
      </p:pic>
    </p:spTree>
    <p:extLst>
      <p:ext uri="{BB962C8B-B14F-4D97-AF65-F5344CB8AC3E}">
        <p14:creationId xmlns:p14="http://schemas.microsoft.com/office/powerpoint/2010/main" val="295940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95400" y="304800"/>
            <a:ext cx="10055772" cy="6553200"/>
          </a:xfrm>
          <a:prstGeom prst="rect">
            <a:avLst/>
          </a:prstGeom>
        </p:spPr>
      </p:pic>
    </p:spTree>
    <p:extLst>
      <p:ext uri="{BB962C8B-B14F-4D97-AF65-F5344CB8AC3E}">
        <p14:creationId xmlns:p14="http://schemas.microsoft.com/office/powerpoint/2010/main" val="2154112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30838D2D-58A3-4C46-AC66-9254EB3878C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313"/>
          <a:stretch/>
        </p:blipFill>
        <p:spPr>
          <a:xfrm>
            <a:off x="1600200" y="266700"/>
            <a:ext cx="8991600" cy="6324600"/>
          </a:xfrm>
        </p:spPr>
      </p:pic>
    </p:spTree>
    <p:extLst>
      <p:ext uri="{BB962C8B-B14F-4D97-AF65-F5344CB8AC3E}">
        <p14:creationId xmlns:p14="http://schemas.microsoft.com/office/powerpoint/2010/main" val="2058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559506-67C8-0C23-89B2-D07D73B0CB2A}"/>
              </a:ext>
            </a:extLst>
          </p:cNvPr>
          <p:cNvPicPr>
            <a:picLocks noGrp="1" noChangeAspect="1"/>
          </p:cNvPicPr>
          <p:nvPr>
            <p:ph idx="1"/>
          </p:nvPr>
        </p:nvPicPr>
        <p:blipFill>
          <a:blip r:embed="rId3"/>
          <a:stretch>
            <a:fillRect/>
          </a:stretch>
        </p:blipFill>
        <p:spPr>
          <a:xfrm>
            <a:off x="685800" y="0"/>
            <a:ext cx="10479024" cy="6836741"/>
          </a:xfrm>
        </p:spPr>
      </p:pic>
    </p:spTree>
    <p:extLst>
      <p:ext uri="{BB962C8B-B14F-4D97-AF65-F5344CB8AC3E}">
        <p14:creationId xmlns:p14="http://schemas.microsoft.com/office/powerpoint/2010/main" val="96460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Modernization as explanation of increase in NCDs</a:t>
            </a:r>
          </a:p>
        </p:txBody>
      </p:sp>
      <p:sp>
        <p:nvSpPr>
          <p:cNvPr id="3" name="Content Placeholder 2"/>
          <p:cNvSpPr>
            <a:spLocks noGrp="1"/>
          </p:cNvSpPr>
          <p:nvPr>
            <p:ph idx="1"/>
          </p:nvPr>
        </p:nvSpPr>
        <p:spPr>
          <a:xfrm>
            <a:off x="762000" y="1600200"/>
            <a:ext cx="10668000" cy="4876800"/>
          </a:xfrm>
        </p:spPr>
        <p:txBody>
          <a:bodyPr>
            <a:normAutofit fontScale="92500" lnSpcReduction="20000"/>
          </a:bodyPr>
          <a:lstStyle/>
          <a:p>
            <a:r>
              <a:rPr lang="en-US" dirty="0">
                <a:latin typeface="+mj-lt"/>
              </a:rPr>
              <a:t>Holds that global increases in diseases of lifestyle like obesity, some forms of cancer, and type 2 diabetes driven by domestic processes involving:</a:t>
            </a:r>
          </a:p>
          <a:p>
            <a:pPr lvl="1"/>
            <a:r>
              <a:rPr lang="en-US" dirty="0">
                <a:latin typeface="+mj-lt"/>
              </a:rPr>
              <a:t>Economic development and affluence: families with increasing incomes embrace the convenience and status offered by packaged foods and eating out</a:t>
            </a:r>
          </a:p>
          <a:p>
            <a:pPr lvl="1"/>
            <a:r>
              <a:rPr lang="en-US" dirty="0">
                <a:latin typeface="+mj-lt"/>
              </a:rPr>
              <a:t>Urbanization:  disruption of family and labor structures such that traditional family meals are replaced by convenience eating, including packaged food and dining out</a:t>
            </a:r>
          </a:p>
          <a:p>
            <a:pPr lvl="1"/>
            <a:r>
              <a:rPr lang="en-US" dirty="0">
                <a:latin typeface="+mj-lt"/>
              </a:rPr>
              <a:t>Women’s empowerment: women in the workplace alter shopping and cooking routines and can result in more convenience eating</a:t>
            </a:r>
          </a:p>
          <a:p>
            <a:pPr lvl="1"/>
            <a:r>
              <a:rPr lang="en-US" dirty="0">
                <a:latin typeface="+mj-lt"/>
              </a:rPr>
              <a:t>Levels of activity: we have more sedentary lifestyles with increasing affluence and globalization</a:t>
            </a:r>
          </a:p>
        </p:txBody>
      </p:sp>
    </p:spTree>
    <p:extLst>
      <p:ext uri="{BB962C8B-B14F-4D97-AF65-F5344CB8AC3E}">
        <p14:creationId xmlns:p14="http://schemas.microsoft.com/office/powerpoint/2010/main" val="311105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4772</TotalTime>
  <Words>2535</Words>
  <Application>Microsoft Office PowerPoint</Application>
  <PresentationFormat>Widescreen</PresentationFormat>
  <Paragraphs>169</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MillerDaily-Roman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Modernization as explanation of increase in NCDs</vt:lpstr>
      <vt:lpstr>Modernization as an explanation of increasing incidence of breast cancer in China</vt:lpstr>
      <vt:lpstr>PowerPoint Presentation</vt:lpstr>
      <vt:lpstr>Cancer in developing countries</vt:lpstr>
      <vt:lpstr>Challenges to cancer prevention and treatment in developing countries</vt:lpstr>
      <vt:lpstr>PowerPoint Presentation</vt:lpstr>
      <vt:lpstr>Oversimplification of the cancer crisis in Sub-Saharan Africa (SSA)</vt:lpstr>
      <vt:lpstr>Type 2 Diabetes</vt:lpstr>
      <vt:lpstr>PowerPoint Presentation</vt:lpstr>
      <vt:lpstr>Reasons for high Type 2 diabetes in India</vt:lpstr>
      <vt:lpstr>PowerPoint Presentation</vt:lpstr>
      <vt:lpstr>PowerPoint Presentation</vt:lpstr>
      <vt:lpstr>PowerPoint Presentation</vt:lpstr>
      <vt:lpstr>COVID and NCDs</vt:lpstr>
      <vt:lpstr>How obesity worsens Covid outcomes</vt:lpstr>
      <vt:lpstr>Where NCDs and coronavirus collide in the US</vt:lpstr>
      <vt:lpstr>PowerPoint Presentation</vt:lpstr>
      <vt:lpstr>Interventions</vt:lpstr>
      <vt:lpstr>PowerPoint Presentation</vt:lpstr>
      <vt:lpstr>PowerPoint Presentation</vt:lpstr>
      <vt:lpstr>PowerPoint Presentation</vt:lpstr>
      <vt:lpstr>PowerPoint Presentation</vt:lpstr>
      <vt:lpstr>PowerPoint Presentation</vt:lpstr>
      <vt:lpstr>PowerPoint Presentation</vt:lpstr>
      <vt:lpstr>New obesity drug treatments and health equity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dc:creator>
  <cp:lastModifiedBy>Stallins, Jon A.</cp:lastModifiedBy>
  <cp:revision>593</cp:revision>
  <dcterms:created xsi:type="dcterms:W3CDTF">2006-08-16T00:00:00Z</dcterms:created>
  <dcterms:modified xsi:type="dcterms:W3CDTF">2024-09-20T17:41:50Z</dcterms:modified>
</cp:coreProperties>
</file>