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3" r:id="rId1"/>
  </p:sldMasterIdLst>
  <p:notesMasterIdLst>
    <p:notesMasterId r:id="rId69"/>
  </p:notesMasterIdLst>
  <p:sldIdLst>
    <p:sldId id="470" r:id="rId2"/>
    <p:sldId id="482" r:id="rId3"/>
    <p:sldId id="489" r:id="rId4"/>
    <p:sldId id="495" r:id="rId5"/>
    <p:sldId id="294" r:id="rId6"/>
    <p:sldId id="308" r:id="rId7"/>
    <p:sldId id="496" r:id="rId8"/>
    <p:sldId id="299" r:id="rId9"/>
    <p:sldId id="511" r:id="rId10"/>
    <p:sldId id="478" r:id="rId11"/>
    <p:sldId id="369" r:id="rId12"/>
    <p:sldId id="358" r:id="rId13"/>
    <p:sldId id="401" r:id="rId14"/>
    <p:sldId id="371" r:id="rId15"/>
    <p:sldId id="419" r:id="rId16"/>
    <p:sldId id="451" r:id="rId17"/>
    <p:sldId id="422" r:id="rId18"/>
    <p:sldId id="439" r:id="rId19"/>
    <p:sldId id="514" r:id="rId20"/>
    <p:sldId id="493" r:id="rId21"/>
    <p:sldId id="512" r:id="rId22"/>
    <p:sldId id="429" r:id="rId23"/>
    <p:sldId id="483" r:id="rId24"/>
    <p:sldId id="345" r:id="rId25"/>
    <p:sldId id="405" r:id="rId26"/>
    <p:sldId id="406" r:id="rId27"/>
    <p:sldId id="262" r:id="rId28"/>
    <p:sldId id="426" r:id="rId29"/>
    <p:sldId id="260" r:id="rId30"/>
    <p:sldId id="410" r:id="rId31"/>
    <p:sldId id="409" r:id="rId32"/>
    <p:sldId id="357" r:id="rId33"/>
    <p:sldId id="314" r:id="rId34"/>
    <p:sldId id="350" r:id="rId35"/>
    <p:sldId id="349" r:id="rId36"/>
    <p:sldId id="513" r:id="rId37"/>
    <p:sldId id="268" r:id="rId38"/>
    <p:sldId id="376" r:id="rId39"/>
    <p:sldId id="338" r:id="rId40"/>
    <p:sldId id="346" r:id="rId41"/>
    <p:sldId id="379" r:id="rId42"/>
    <p:sldId id="303" r:id="rId43"/>
    <p:sldId id="304" r:id="rId44"/>
    <p:sldId id="411" r:id="rId45"/>
    <p:sldId id="445" r:id="rId46"/>
    <p:sldId id="447" r:id="rId47"/>
    <p:sldId id="276" r:id="rId48"/>
    <p:sldId id="353" r:id="rId49"/>
    <p:sldId id="498" r:id="rId50"/>
    <p:sldId id="434" r:id="rId51"/>
    <p:sldId id="465" r:id="rId52"/>
    <p:sldId id="413" r:id="rId53"/>
    <p:sldId id="504" r:id="rId54"/>
    <p:sldId id="420" r:id="rId55"/>
    <p:sldId id="486" r:id="rId56"/>
    <p:sldId id="306" r:id="rId57"/>
    <p:sldId id="391" r:id="rId58"/>
    <p:sldId id="432" r:id="rId59"/>
    <p:sldId id="382" r:id="rId60"/>
    <p:sldId id="336" r:id="rId61"/>
    <p:sldId id="480" r:id="rId62"/>
    <p:sldId id="322" r:id="rId63"/>
    <p:sldId id="288" r:id="rId64"/>
    <p:sldId id="500" r:id="rId65"/>
    <p:sldId id="499" r:id="rId66"/>
    <p:sldId id="516" r:id="rId67"/>
    <p:sldId id="508"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orld's worst health problem?" id="{0E389FA5-F1A2-4F4B-B077-744BA4B67429}">
          <p14:sldIdLst>
            <p14:sldId id="470"/>
            <p14:sldId id="482"/>
            <p14:sldId id="489"/>
            <p14:sldId id="495"/>
            <p14:sldId id="294"/>
            <p14:sldId id="308"/>
            <p14:sldId id="496"/>
          </p14:sldIdLst>
        </p14:section>
        <p14:section name="What is PM?" id="{1A49E91D-E677-4793-AEB3-FA07A9FCBEEA}">
          <p14:sldIdLst>
            <p14:sldId id="299"/>
            <p14:sldId id="511"/>
            <p14:sldId id="478"/>
          </p14:sldIdLst>
        </p14:section>
        <p14:section name="Sources of PM" id="{090EA61A-F478-4C57-B769-EAF63F6E79A7}">
          <p14:sldIdLst>
            <p14:sldId id="369"/>
            <p14:sldId id="358"/>
            <p14:sldId id="401"/>
            <p14:sldId id="371"/>
            <p14:sldId id="419"/>
            <p14:sldId id="451"/>
            <p14:sldId id="422"/>
            <p14:sldId id="439"/>
            <p14:sldId id="514"/>
            <p14:sldId id="493"/>
          </p14:sldIdLst>
        </p14:section>
        <p14:section name="Role of globalization and megacities in global PM health impacts" id="{E2A6995F-1104-47E3-BCA3-8621CC37FA9C}">
          <p14:sldIdLst>
            <p14:sldId id="512"/>
            <p14:sldId id="429"/>
            <p14:sldId id="483"/>
            <p14:sldId id="345"/>
            <p14:sldId id="405"/>
            <p14:sldId id="406"/>
          </p14:sldIdLst>
        </p14:section>
        <p14:section name="Clean Air Act" id="{316D10AC-F765-4186-ACC7-BC5A913A3C3F}">
          <p14:sldIdLst>
            <p14:sldId id="262"/>
            <p14:sldId id="426"/>
            <p14:sldId id="260"/>
          </p14:sldIdLst>
        </p14:section>
        <p14:section name="China" id="{0B1F74D0-4EC2-478F-A909-2868371C634A}">
          <p14:sldIdLst>
            <p14:sldId id="410"/>
            <p14:sldId id="409"/>
          </p14:sldIdLst>
        </p14:section>
        <p14:section name="India" id="{0959B335-0DAF-428B-841A-832047800A6F}">
          <p14:sldIdLst>
            <p14:sldId id="357"/>
            <p14:sldId id="314"/>
            <p14:sldId id="350"/>
            <p14:sldId id="349"/>
            <p14:sldId id="513"/>
            <p14:sldId id="268"/>
          </p14:sldIdLst>
        </p14:section>
        <p14:section name="HAP" id="{AD7FF0FE-DB14-4EEE-801F-D456F3806A8C}">
          <p14:sldIdLst>
            <p14:sldId id="376"/>
            <p14:sldId id="338"/>
            <p14:sldId id="346"/>
            <p14:sldId id="379"/>
            <p14:sldId id="303"/>
            <p14:sldId id="304"/>
            <p14:sldId id="411"/>
            <p14:sldId id="445"/>
            <p14:sldId id="447"/>
          </p14:sldIdLst>
        </p14:section>
        <p14:section name="Ulan Bator Mongolia" id="{786A26A9-E4AD-45FC-BFF2-EAD84CBDF106}">
          <p14:sldIdLst>
            <p14:sldId id="276"/>
            <p14:sldId id="353"/>
          </p14:sldIdLst>
        </p14:section>
        <p14:section name="Clean air is a right" id="{4624D9C0-5B31-422F-970A-83B47305FC1A}">
          <p14:sldIdLst>
            <p14:sldId id="498"/>
            <p14:sldId id="434"/>
            <p14:sldId id="465"/>
            <p14:sldId id="413"/>
            <p14:sldId id="504"/>
            <p14:sldId id="420"/>
            <p14:sldId id="486"/>
          </p14:sldIdLst>
        </p14:section>
        <p14:section name="Current understanding of PM health impacts" id="{E2B22A16-41A3-4F8C-A258-3720C2AE2341}">
          <p14:sldIdLst>
            <p14:sldId id="306"/>
            <p14:sldId id="391"/>
            <p14:sldId id="432"/>
            <p14:sldId id="382"/>
            <p14:sldId id="336"/>
          </p14:sldIdLst>
        </p14:section>
        <p14:section name="Pollution is the price of progress?" id="{4C9C4CA0-AA60-4882-9F64-AFC2646227A6}">
          <p14:sldIdLst>
            <p14:sldId id="480"/>
            <p14:sldId id="322"/>
            <p14:sldId id="288"/>
            <p14:sldId id="500"/>
          </p14:sldIdLst>
        </p14:section>
        <p14:section name="Feedbacks between PM and warming" id="{6307D0D9-3338-419F-BEC6-FB7BB8EDB43E}">
          <p14:sldIdLst>
            <p14:sldId id="499"/>
            <p14:sldId id="516"/>
            <p14:sldId id="50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70702" autoAdjust="0"/>
  </p:normalViewPr>
  <p:slideViewPr>
    <p:cSldViewPr snapToGrid="0" showGuides="1">
      <p:cViewPr varScale="1">
        <p:scale>
          <a:sx n="58" d="100"/>
          <a:sy n="58" d="100"/>
        </p:scale>
        <p:origin x="749" y="58"/>
      </p:cViewPr>
      <p:guideLst>
        <p:guide orient="horz" pos="2160"/>
        <p:guide pos="3840"/>
      </p:guideLst>
    </p:cSldViewPr>
  </p:slideViewPr>
  <p:outlineViewPr>
    <p:cViewPr>
      <p:scale>
        <a:sx n="33" d="100"/>
        <a:sy n="33" d="100"/>
      </p:scale>
      <p:origin x="0" y="-11880"/>
    </p:cViewPr>
  </p:outlineViewPr>
  <p:notesTextViewPr>
    <p:cViewPr>
      <p:scale>
        <a:sx n="100" d="100"/>
        <a:sy n="100" d="100"/>
      </p:scale>
      <p:origin x="0" y="0"/>
    </p:cViewPr>
  </p:notesTextViewPr>
  <p:sorterViewPr>
    <p:cViewPr varScale="1">
      <p:scale>
        <a:sx n="1" d="1"/>
        <a:sy n="1" d="1"/>
      </p:scale>
      <p:origin x="0" y="-24144"/>
    </p:cViewPr>
  </p:sorter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C5F987-1602-4033-98FA-8AEF246A0395}" type="datetimeFigureOut">
              <a:rPr lang="en-US" smtClean="0"/>
              <a:t>9/4/2024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4469CE-27A7-42D0-85E3-FFCEAA6C3EC8}" type="slidenum">
              <a:rPr lang="en-US" smtClean="0"/>
              <a:t>‹#›</a:t>
            </a:fld>
            <a:endParaRPr lang="en-US" dirty="0"/>
          </a:p>
        </p:txBody>
      </p:sp>
    </p:spTree>
    <p:extLst>
      <p:ext uri="{BB962C8B-B14F-4D97-AF65-F5344CB8AC3E}">
        <p14:creationId xmlns:p14="http://schemas.microsoft.com/office/powerpoint/2010/main" val="3872807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doi.org/10.1073/pnas.2008940117"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https://www.nytimes.com/2022/07/08/opinion/environment/air-pollution-deaths-climate-change.html</a:t>
            </a:r>
            <a:br>
              <a:rPr lang="en-US" dirty="0"/>
            </a:br>
            <a:br>
              <a:rPr lang="en-US" dirty="0"/>
            </a:br>
            <a:r>
              <a:rPr lang="en-US" dirty="0"/>
              <a:t>The brutality of air pollution – if it causes so many deaths, why do we tolerate it?  Why do we allow it to be so normalized? For one, it is difficult to assign direct causality to death from air pollution. Most often, people die from heart and lung diseases like </a:t>
            </a:r>
            <a:r>
              <a:rPr lang="en-US" sz="1200" dirty="0">
                <a:latin typeface="+mj-lt"/>
              </a:rPr>
              <a:t>COPD (chronic obstructive pulmonary disease, which includes emphysema), cancers most specifically for lung and upper digestive tract, asthma, and heart attack and stroke. </a:t>
            </a:r>
            <a:br>
              <a:rPr lang="en-US" sz="1200" dirty="0">
                <a:latin typeface="+mj-lt"/>
              </a:rPr>
            </a:br>
            <a:br>
              <a:rPr lang="en-US" sz="1200" dirty="0">
                <a:latin typeface="+mj-lt"/>
              </a:rPr>
            </a:br>
            <a:r>
              <a:rPr lang="en-US" sz="2400" dirty="0"/>
              <a:t>Air pollution can produce a once-unimaginable toll when extrapolated across a large number of people – that’s another reason we downplay it. Billions are constantly exposed to air pollution daily.  </a:t>
            </a:r>
            <a:r>
              <a:rPr lang="en-US" sz="8800" dirty="0"/>
              <a:t>It renders the horizon of daily life, which you may reflexively regard as a neutral sort of landscape, as instead something of a field of contamination, but one that can seem daunting to escape or rectify because of its sheer pervasiveness</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8800" dirty="0"/>
            </a:br>
            <a:r>
              <a:rPr lang="en-US" sz="8800" dirty="0"/>
              <a:t>Those who dismiss </a:t>
            </a:r>
            <a:r>
              <a:rPr lang="en-US" sz="8800" baseline="0" dirty="0"/>
              <a:t>air pollution invoke these misleading and erroneous statements: </a:t>
            </a:r>
            <a:br>
              <a:rPr lang="en-US" sz="8800" baseline="0" dirty="0"/>
            </a:br>
            <a:r>
              <a:rPr lang="en-US" sz="8800" baseline="0" dirty="0"/>
              <a:t>“It only hurts those who are already sick”</a:t>
            </a:r>
            <a:br>
              <a:rPr lang="en-US" sz="8800" baseline="0" dirty="0"/>
            </a:br>
            <a:r>
              <a:rPr lang="en-US" sz="8800" baseline="0" dirty="0"/>
              <a:t>“We don’t know enough about the science of how PM 2.5 impacts health”</a:t>
            </a:r>
          </a:p>
          <a:p>
            <a:r>
              <a:rPr lang="en-US" sz="8800" baseline="0" dirty="0"/>
              <a:t>These discourses reflect an ignorance of the widespread scientific agreement on how particulate matter can impact health.</a:t>
            </a:r>
            <a:endParaRPr lang="en-US" sz="8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endParaRPr lang="en-US" dirty="0"/>
          </a:p>
        </p:txBody>
      </p:sp>
      <p:sp>
        <p:nvSpPr>
          <p:cNvPr id="4" name="Slide Number Placeholder 3"/>
          <p:cNvSpPr>
            <a:spLocks noGrp="1"/>
          </p:cNvSpPr>
          <p:nvPr>
            <p:ph type="sldNum" sz="quarter" idx="5"/>
          </p:nvPr>
        </p:nvSpPr>
        <p:spPr/>
        <p:txBody>
          <a:bodyPr/>
          <a:lstStyle/>
          <a:p>
            <a:fld id="{B94469CE-27A7-42D0-85E3-FFCEAA6C3EC8}" type="slidenum">
              <a:rPr lang="en-US" smtClean="0"/>
              <a:t>1</a:t>
            </a:fld>
            <a:endParaRPr lang="en-US" dirty="0"/>
          </a:p>
        </p:txBody>
      </p:sp>
    </p:spTree>
    <p:extLst>
      <p:ext uri="{BB962C8B-B14F-4D97-AF65-F5344CB8AC3E}">
        <p14:creationId xmlns:p14="http://schemas.microsoft.com/office/powerpoint/2010/main" val="3270548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Dust storm in Tianjin,</a:t>
            </a:r>
            <a:r>
              <a:rPr lang="en-US" baseline="0" dirty="0"/>
              <a:t> China, a city near Beijing. This is an example of naturally produced particulate matter, although human development and agriculture can also contribute to these dust storms. These yellow dust storms originate in the interior of China, which is much more arid. than the rest of the country The Yellow River gets its name because of this yellow windborne clay dust (also know by geologists as loess) that is blown across the north of China from the steppes of Central Asia.</a:t>
            </a:r>
            <a:br>
              <a:rPr lang="en-US" baseline="0" dirty="0"/>
            </a:br>
            <a:br>
              <a:rPr lang="en-US" baseline="0" dirty="0"/>
            </a:br>
            <a:r>
              <a:rPr lang="en-US" baseline="0" dirty="0"/>
              <a:t>Although natural in origin, this particulate matter is also </a:t>
            </a:r>
            <a:r>
              <a:rPr lang="en-US" dirty="0"/>
              <a:t>associated with higher numbers of emergency room visits for asthma, chronic obstructive pulmonary disease and respiratory infections </a:t>
            </a:r>
            <a:endParaRPr lang="en-US" baseline="0" dirty="0"/>
          </a:p>
          <a:p>
            <a:endParaRPr lang="en-US" baseline="0" dirty="0"/>
          </a:p>
          <a:p>
            <a:r>
              <a:rPr lang="en-US" dirty="0"/>
              <a:t>https://www.taiwannews.com.tw/en/news/893441</a:t>
            </a:r>
          </a:p>
        </p:txBody>
      </p:sp>
      <p:sp>
        <p:nvSpPr>
          <p:cNvPr id="4" name="Slide Number Placeholder 3"/>
          <p:cNvSpPr>
            <a:spLocks noGrp="1"/>
          </p:cNvSpPr>
          <p:nvPr>
            <p:ph type="sldNum" sz="quarter" idx="10"/>
          </p:nvPr>
        </p:nvSpPr>
        <p:spPr/>
        <p:txBody>
          <a:bodyPr/>
          <a:lstStyle/>
          <a:p>
            <a:fld id="{B94469CE-27A7-42D0-85E3-FFCEAA6C3EC8}" type="slidenum">
              <a:rPr lang="en-US" smtClean="0"/>
              <a:t>12</a:t>
            </a:fld>
            <a:endParaRPr lang="en-US" dirty="0"/>
          </a:p>
        </p:txBody>
      </p:sp>
    </p:spTree>
    <p:extLst>
      <p:ext uri="{BB962C8B-B14F-4D97-AF65-F5344CB8AC3E}">
        <p14:creationId xmlns:p14="http://schemas.microsoft.com/office/powerpoint/2010/main" val="3583906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Sahara Dust plume reaching the southeastern US. These are frequent occurrences in the summer months.</a:t>
            </a:r>
            <a:br>
              <a:rPr lang="en-US" dirty="0"/>
            </a:br>
            <a:br>
              <a:rPr lang="en-US" dirty="0"/>
            </a:br>
            <a:r>
              <a:rPr lang="en-US" dirty="0"/>
              <a:t>Because of ongoing circulation of dust, sea salt and organic matter produced by vegetation, even entirely eliminating all human-caused pollution would still leave half of the world’s population exposed to particulate levels judged unsafe by the W.H.O.</a:t>
            </a:r>
          </a:p>
        </p:txBody>
      </p:sp>
      <p:sp>
        <p:nvSpPr>
          <p:cNvPr id="4" name="Slide Number Placeholder 3"/>
          <p:cNvSpPr>
            <a:spLocks noGrp="1"/>
          </p:cNvSpPr>
          <p:nvPr>
            <p:ph type="sldNum" sz="quarter" idx="5"/>
          </p:nvPr>
        </p:nvSpPr>
        <p:spPr/>
        <p:txBody>
          <a:bodyPr/>
          <a:lstStyle/>
          <a:p>
            <a:fld id="{B94469CE-27A7-42D0-85E3-FFCEAA6C3EC8}" type="slidenum">
              <a:rPr lang="en-US" smtClean="0"/>
              <a:t>13</a:t>
            </a:fld>
            <a:endParaRPr lang="en-US" dirty="0"/>
          </a:p>
        </p:txBody>
      </p:sp>
    </p:spTree>
    <p:extLst>
      <p:ext uri="{BB962C8B-B14F-4D97-AF65-F5344CB8AC3E}">
        <p14:creationId xmlns:p14="http://schemas.microsoft.com/office/powerpoint/2010/main" val="872524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southeastern US experienced a hazardous particulate matter event this summer. Particulate matter levels were unhealthy to hazardous in many areas for a week-long period due to a plume of Sahara dust that made its way across the Atlantic Ocean.</a:t>
            </a:r>
          </a:p>
        </p:txBody>
      </p:sp>
      <p:sp>
        <p:nvSpPr>
          <p:cNvPr id="4" name="Slide Number Placeholder 3"/>
          <p:cNvSpPr>
            <a:spLocks noGrp="1"/>
          </p:cNvSpPr>
          <p:nvPr>
            <p:ph type="sldNum" sz="quarter" idx="5"/>
          </p:nvPr>
        </p:nvSpPr>
        <p:spPr/>
        <p:txBody>
          <a:bodyPr/>
          <a:lstStyle/>
          <a:p>
            <a:fld id="{B94469CE-27A7-42D0-85E3-FFCEAA6C3EC8}" type="slidenum">
              <a:rPr lang="en-US" smtClean="0"/>
              <a:t>14</a:t>
            </a:fld>
            <a:endParaRPr lang="en-US" dirty="0"/>
          </a:p>
        </p:txBody>
      </p:sp>
    </p:spTree>
    <p:extLst>
      <p:ext uri="{BB962C8B-B14F-4D97-AF65-F5344CB8AC3E}">
        <p14:creationId xmlns:p14="http://schemas.microsoft.com/office/powerpoint/2010/main" val="1540011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https://www.nytimes.com/interactive/2020/11/26/climate/california-smoke-children-health.html</a:t>
            </a:r>
          </a:p>
          <a:p>
            <a:r>
              <a:rPr lang="en-US" dirty="0"/>
              <a:t>https://www.nytimes.com/2018/11/16/us/air-quality-california.html</a:t>
            </a:r>
            <a:br>
              <a:rPr lang="en-US" dirty="0"/>
            </a:br>
            <a:br>
              <a:rPr lang="en-US" dirty="0"/>
            </a:br>
            <a:r>
              <a:rPr lang="en-US" dirty="0"/>
              <a:t>Under darkened skies from wildfire smoke, people walk at Fisherman's Wharf Wednesday, Sept. 9, 2020, in San Francisco. (AP Photo/Eric Risberg)</a:t>
            </a:r>
          </a:p>
          <a:p>
            <a:endParaRPr lang="en-US" dirty="0"/>
          </a:p>
          <a:p>
            <a:endParaRPr lang="en-US" dirty="0"/>
          </a:p>
        </p:txBody>
      </p:sp>
      <p:sp>
        <p:nvSpPr>
          <p:cNvPr id="4" name="Slide Number Placeholder 3"/>
          <p:cNvSpPr>
            <a:spLocks noGrp="1"/>
          </p:cNvSpPr>
          <p:nvPr>
            <p:ph type="sldNum" sz="quarter" idx="5"/>
          </p:nvPr>
        </p:nvSpPr>
        <p:spPr/>
        <p:txBody>
          <a:bodyPr/>
          <a:lstStyle/>
          <a:p>
            <a:fld id="{B94469CE-27A7-42D0-85E3-FFCEAA6C3EC8}" type="slidenum">
              <a:rPr lang="en-US" smtClean="0"/>
              <a:t>15</a:t>
            </a:fld>
            <a:endParaRPr lang="en-US" dirty="0"/>
          </a:p>
        </p:txBody>
      </p:sp>
    </p:spTree>
    <p:extLst>
      <p:ext uri="{BB962C8B-B14F-4D97-AF65-F5344CB8AC3E}">
        <p14:creationId xmlns:p14="http://schemas.microsoft.com/office/powerpoint/2010/main" val="2246363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https://www.nytimes.com/interactive/2020/11/26/climate/california-smoke-children-health.html</a:t>
            </a:r>
            <a:br>
              <a:rPr lang="en-US" dirty="0"/>
            </a:br>
            <a:br>
              <a:rPr lang="en-US" dirty="0"/>
            </a:br>
            <a:r>
              <a:rPr lang="en-US" dirty="0"/>
              <a:t>Fresno, California</a:t>
            </a:r>
          </a:p>
        </p:txBody>
      </p:sp>
      <p:sp>
        <p:nvSpPr>
          <p:cNvPr id="4" name="Slide Number Placeholder 3"/>
          <p:cNvSpPr>
            <a:spLocks noGrp="1"/>
          </p:cNvSpPr>
          <p:nvPr>
            <p:ph type="sldNum" sz="quarter" idx="5"/>
          </p:nvPr>
        </p:nvSpPr>
        <p:spPr/>
        <p:txBody>
          <a:bodyPr/>
          <a:lstStyle/>
          <a:p>
            <a:fld id="{B94469CE-27A7-42D0-85E3-FFCEAA6C3EC8}" type="slidenum">
              <a:rPr lang="en-US" smtClean="0"/>
              <a:t>16</a:t>
            </a:fld>
            <a:endParaRPr lang="en-US" dirty="0"/>
          </a:p>
        </p:txBody>
      </p:sp>
    </p:spTree>
    <p:extLst>
      <p:ext uri="{BB962C8B-B14F-4D97-AF65-F5344CB8AC3E}">
        <p14:creationId xmlns:p14="http://schemas.microsoft.com/office/powerpoint/2010/main" val="2070127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 down on NY Times page to find video. </a:t>
            </a:r>
          </a:p>
          <a:p>
            <a:endParaRPr lang="en-US" dirty="0"/>
          </a:p>
          <a:p>
            <a:r>
              <a:rPr lang="en-US" dirty="0"/>
              <a:t>Estimates of surface-level wildfire smoke from a National Oceanic and Atmospheric Administration computer model from the 2018 fire season. Many smaller fires can be seen all across the nation over this time interval.</a:t>
            </a:r>
            <a:br>
              <a:rPr lang="en-US" dirty="0"/>
            </a:br>
            <a:br>
              <a:rPr lang="en-US" dirty="0"/>
            </a:br>
            <a:r>
              <a:rPr lang="en-US" dirty="0"/>
              <a:t>https://www.nytimes.com/interactive/2018/11/16/upshot/california-smoke-map.html</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B94469CE-27A7-42D0-85E3-FFCEAA6C3EC8}" type="slidenum">
              <a:rPr lang="en-US" smtClean="0"/>
              <a:t>17</a:t>
            </a:fld>
            <a:endParaRPr lang="en-US" dirty="0"/>
          </a:p>
        </p:txBody>
      </p:sp>
    </p:spTree>
    <p:extLst>
      <p:ext uri="{BB962C8B-B14F-4D97-AF65-F5344CB8AC3E}">
        <p14:creationId xmlns:p14="http://schemas.microsoft.com/office/powerpoint/2010/main" val="1995412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 fire season – note that wildfire smoke goes all the way across the US</a:t>
            </a:r>
          </a:p>
        </p:txBody>
      </p:sp>
      <p:sp>
        <p:nvSpPr>
          <p:cNvPr id="4" name="Slide Number Placeholder 3"/>
          <p:cNvSpPr>
            <a:spLocks noGrp="1"/>
          </p:cNvSpPr>
          <p:nvPr>
            <p:ph type="sldNum" sz="quarter" idx="5"/>
          </p:nvPr>
        </p:nvSpPr>
        <p:spPr/>
        <p:txBody>
          <a:bodyPr/>
          <a:lstStyle/>
          <a:p>
            <a:fld id="{B94469CE-27A7-42D0-85E3-FFCEAA6C3EC8}" type="slidenum">
              <a:rPr lang="en-US" smtClean="0"/>
              <a:t>18</a:t>
            </a:fld>
            <a:endParaRPr lang="en-US" dirty="0"/>
          </a:p>
        </p:txBody>
      </p:sp>
    </p:spTree>
    <p:extLst>
      <p:ext uri="{BB962C8B-B14F-4D97-AF65-F5344CB8AC3E}">
        <p14:creationId xmlns:p14="http://schemas.microsoft.com/office/powerpoint/2010/main" val="624113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https://www.nature.com/articles/d41586-022-04333-9</a:t>
            </a:r>
          </a:p>
        </p:txBody>
      </p:sp>
      <p:sp>
        <p:nvSpPr>
          <p:cNvPr id="4" name="Slide Number Placeholder 3"/>
          <p:cNvSpPr>
            <a:spLocks noGrp="1"/>
          </p:cNvSpPr>
          <p:nvPr>
            <p:ph type="sldNum" sz="quarter" idx="5"/>
          </p:nvPr>
        </p:nvSpPr>
        <p:spPr/>
        <p:txBody>
          <a:bodyPr/>
          <a:lstStyle/>
          <a:p>
            <a:fld id="{B94469CE-27A7-42D0-85E3-FFCEAA6C3EC8}" type="slidenum">
              <a:rPr lang="en-US" smtClean="0"/>
              <a:t>20</a:t>
            </a:fld>
            <a:endParaRPr lang="en-US" dirty="0"/>
          </a:p>
        </p:txBody>
      </p:sp>
    </p:spTree>
    <p:extLst>
      <p:ext uri="{BB962C8B-B14F-4D97-AF65-F5344CB8AC3E}">
        <p14:creationId xmlns:p14="http://schemas.microsoft.com/office/powerpoint/2010/main" val="860783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woman carrying a child walks past factories in the Shyampur area of Dhaka, Bangladesh, on March 16. Bangladesh had the highest annual averages for PM 2.5 pollution last year out of 134 countries measured in a new report. (Mohammad Ponir Hossain/Reuters)</a:t>
            </a:r>
            <a:br>
              <a:rPr lang="en-US" dirty="0"/>
            </a:br>
            <a:br>
              <a:rPr lang="en-US" dirty="0"/>
            </a:br>
            <a:r>
              <a:rPr lang="en-US" sz="1200" dirty="0">
                <a:latin typeface="Calibri" panose="020F0502020204030204" pitchFamily="34" charset="0"/>
              </a:rPr>
              <a:t>Bangladesh’s PM 2.5 levels averaging more than 15 times higher in 2023 than the WHO’s recommended threshold. </a:t>
            </a:r>
          </a:p>
          <a:p>
            <a:br>
              <a:rPr lang="en-US" dirty="0"/>
            </a:br>
            <a:r>
              <a:rPr lang="en-US" dirty="0"/>
              <a:t>https://www.washingtonpost.com/climate-environment/2024/03/20/iqair-air-quality-report-who/</a:t>
            </a:r>
          </a:p>
        </p:txBody>
      </p:sp>
      <p:sp>
        <p:nvSpPr>
          <p:cNvPr id="4" name="Slide Number Placeholder 3"/>
          <p:cNvSpPr>
            <a:spLocks noGrp="1"/>
          </p:cNvSpPr>
          <p:nvPr>
            <p:ph type="sldNum" sz="quarter" idx="5"/>
          </p:nvPr>
        </p:nvSpPr>
        <p:spPr/>
        <p:txBody>
          <a:bodyPr/>
          <a:lstStyle/>
          <a:p>
            <a:fld id="{B94469CE-27A7-42D0-85E3-FFCEAA6C3EC8}" type="slidenum">
              <a:rPr lang="en-US" smtClean="0"/>
              <a:t>21</a:t>
            </a:fld>
            <a:endParaRPr lang="en-US" dirty="0"/>
          </a:p>
        </p:txBody>
      </p:sp>
    </p:spTree>
    <p:extLst>
      <p:ext uri="{BB962C8B-B14F-4D97-AF65-F5344CB8AC3E}">
        <p14:creationId xmlns:p14="http://schemas.microsoft.com/office/powerpoint/2010/main" val="2465196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EBE15-0AFC-4309-93E4-EEB6EA020474}" type="slidenum">
              <a:rPr lang="en-US" smtClean="0"/>
              <a:t>22</a:t>
            </a:fld>
            <a:endParaRPr lang="en-US" dirty="0"/>
          </a:p>
        </p:txBody>
      </p:sp>
    </p:spTree>
    <p:extLst>
      <p:ext uri="{BB962C8B-B14F-4D97-AF65-F5344CB8AC3E}">
        <p14:creationId xmlns:p14="http://schemas.microsoft.com/office/powerpoint/2010/main" val="1241175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https://waqi.info/</a:t>
            </a:r>
            <a:br>
              <a:rPr lang="en-US" dirty="0"/>
            </a:br>
            <a:r>
              <a:rPr lang="en-US" dirty="0"/>
              <a:t>https://epic.uchicago.edu/news/most-of-the-world-breathes-unsafe-air-taking-more-than-2-years-off-global-life-expectancy/</a:t>
            </a:r>
            <a:br>
              <a:rPr lang="en-US" dirty="0"/>
            </a:br>
            <a:br>
              <a:rPr lang="en-US" dirty="0"/>
            </a:br>
            <a:r>
              <a:rPr lang="en-US" dirty="0"/>
              <a:t>South Asia is the world’s most polluted region. </a:t>
            </a:r>
            <a:br>
              <a:rPr lang="en-US" dirty="0"/>
            </a:br>
            <a:br>
              <a:rPr lang="en-US" dirty="0"/>
            </a:br>
            <a:r>
              <a:rPr lang="en-US" sz="1800" dirty="0">
                <a:latin typeface="Calibri" panose="020F0502020204030204" pitchFamily="34" charset="0"/>
              </a:rPr>
              <a:t>PM 2.5 penetrates every cell of our bodies, from the cells in our skin to the cells deep in our lung, and even in our brain. Air pollution is considered to be the greatest environmental threat to human health</a:t>
            </a:r>
            <a:endParaRPr lang="en-US" dirty="0"/>
          </a:p>
          <a:p>
            <a:endParaRPr lang="en-US" dirty="0"/>
          </a:p>
        </p:txBody>
      </p:sp>
      <p:sp>
        <p:nvSpPr>
          <p:cNvPr id="4" name="Slide Number Placeholder 3"/>
          <p:cNvSpPr>
            <a:spLocks noGrp="1"/>
          </p:cNvSpPr>
          <p:nvPr>
            <p:ph type="sldNum" sz="quarter" idx="5"/>
          </p:nvPr>
        </p:nvSpPr>
        <p:spPr/>
        <p:txBody>
          <a:bodyPr/>
          <a:lstStyle/>
          <a:p>
            <a:fld id="{B94469CE-27A7-42D0-85E3-FFCEAA6C3EC8}" type="slidenum">
              <a:rPr lang="en-US" smtClean="0"/>
              <a:t>2</a:t>
            </a:fld>
            <a:endParaRPr lang="en-US" dirty="0"/>
          </a:p>
        </p:txBody>
      </p:sp>
    </p:spTree>
    <p:extLst>
      <p:ext uri="{BB962C8B-B14F-4D97-AF65-F5344CB8AC3E}">
        <p14:creationId xmlns:p14="http://schemas.microsoft.com/office/powerpoint/2010/main" val="2407177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Globalization has fueled economic growth and the emergence of large urban areas that attract people to them with their opportunities for employment. </a:t>
            </a:r>
          </a:p>
          <a:p>
            <a:endParaRPr lang="en-US" baseline="0" dirty="0"/>
          </a:p>
          <a:p>
            <a:r>
              <a:rPr lang="en-US" baseline="0" dirty="0"/>
              <a:t>More people, larger cities, more pollution, more health impacts. </a:t>
            </a:r>
            <a:br>
              <a:rPr lang="en-US" baseline="0" dirty="0"/>
            </a:br>
            <a:br>
              <a:rPr lang="en-US" baseline="0" dirty="0"/>
            </a:br>
            <a:r>
              <a:rPr lang="en-US" dirty="0"/>
              <a:t>The number of urban residents</a:t>
            </a:r>
            <a:r>
              <a:rPr lang="en-US" baseline="0" dirty="0"/>
              <a:t> is expected to continue to increase</a:t>
            </a:r>
            <a:br>
              <a:rPr lang="en-US" baseline="0" dirty="0"/>
            </a:br>
            <a:br>
              <a:rPr lang="en-US" baseline="0" dirty="0"/>
            </a:br>
            <a:r>
              <a:rPr lang="en-US" baseline="0" dirty="0"/>
              <a:t>New York City has 9 million – actually now a rather small megacity.</a:t>
            </a:r>
          </a:p>
          <a:p>
            <a:r>
              <a:rPr lang="en-US" dirty="0"/>
              <a:t>New Delhi has 29 million people</a:t>
            </a:r>
            <a:br>
              <a:rPr lang="en-US" dirty="0"/>
            </a:br>
            <a:r>
              <a:rPr lang="en-US" dirty="0"/>
              <a:t>Beijing has</a:t>
            </a:r>
            <a:r>
              <a:rPr lang="en-US" baseline="0" dirty="0"/>
              <a:t> </a:t>
            </a:r>
            <a:r>
              <a:rPr lang="en-US" dirty="0"/>
              <a:t>close to 20 million inhabitants.</a:t>
            </a:r>
          </a:p>
          <a:p>
            <a:endParaRPr lang="en-US" dirty="0"/>
          </a:p>
          <a:p>
            <a:r>
              <a:rPr lang="en-US" dirty="0"/>
              <a:t>https://www.un.org/development/desa/en/news/population/2018-revision-of-world-urbanization-prospects.html</a:t>
            </a:r>
          </a:p>
          <a:p>
            <a:endParaRPr lang="en-US" dirty="0"/>
          </a:p>
        </p:txBody>
      </p:sp>
      <p:sp>
        <p:nvSpPr>
          <p:cNvPr id="4" name="Slide Number Placeholder 3"/>
          <p:cNvSpPr>
            <a:spLocks noGrp="1"/>
          </p:cNvSpPr>
          <p:nvPr>
            <p:ph type="sldNum" sz="quarter" idx="5"/>
          </p:nvPr>
        </p:nvSpPr>
        <p:spPr/>
        <p:txBody>
          <a:bodyPr/>
          <a:lstStyle/>
          <a:p>
            <a:fld id="{B94469CE-27A7-42D0-85E3-FFCEAA6C3EC8}" type="slidenum">
              <a:rPr lang="en-US" smtClean="0"/>
              <a:t>23</a:t>
            </a:fld>
            <a:endParaRPr lang="en-US" dirty="0"/>
          </a:p>
        </p:txBody>
      </p:sp>
    </p:spTree>
    <p:extLst>
      <p:ext uri="{BB962C8B-B14F-4D97-AF65-F5344CB8AC3E}">
        <p14:creationId xmlns:p14="http://schemas.microsoft.com/office/powerpoint/2010/main" val="2881550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https://www.mckinsey.com/featured-insights/urbanization/urban-world-cities-and-the-rise-of-the-consuming-class</a:t>
            </a:r>
          </a:p>
          <a:p>
            <a:endParaRPr lang="en-US" dirty="0"/>
          </a:p>
          <a:p>
            <a:r>
              <a:rPr lang="en-US" sz="1200" dirty="0">
                <a:latin typeface="Calibri Light" panose="020F0302020204030204" pitchFamily="34" charset="0"/>
                <a:cs typeface="Calibri Light" panose="020F0302020204030204" pitchFamily="34" charset="0"/>
              </a:rPr>
              <a:t>Although the math behind this map is simplified and leaves out many aspects of what defines an economy, it conveys how the economic center of gravity for the globe has shifted over time. </a:t>
            </a:r>
            <a:endParaRPr lang="en-US" dirty="0"/>
          </a:p>
        </p:txBody>
      </p:sp>
      <p:sp>
        <p:nvSpPr>
          <p:cNvPr id="4" name="Slide Number Placeholder 3"/>
          <p:cNvSpPr>
            <a:spLocks noGrp="1"/>
          </p:cNvSpPr>
          <p:nvPr>
            <p:ph type="sldNum" sz="quarter" idx="5"/>
          </p:nvPr>
        </p:nvSpPr>
        <p:spPr/>
        <p:txBody>
          <a:bodyPr/>
          <a:lstStyle/>
          <a:p>
            <a:fld id="{B94469CE-27A7-42D0-85E3-FFCEAA6C3EC8}" type="slidenum">
              <a:rPr lang="en-US" smtClean="0"/>
              <a:t>24</a:t>
            </a:fld>
            <a:endParaRPr lang="en-US" dirty="0"/>
          </a:p>
        </p:txBody>
      </p:sp>
    </p:spTree>
    <p:extLst>
      <p:ext uri="{BB962C8B-B14F-4D97-AF65-F5344CB8AC3E}">
        <p14:creationId xmlns:p14="http://schemas.microsoft.com/office/powerpoint/2010/main" val="2283283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where air quality has increased and where it has decreased in the map above. </a:t>
            </a:r>
            <a:br>
              <a:rPr lang="en-US" dirty="0"/>
            </a:br>
            <a:br>
              <a:rPr lang="en-US" dirty="0"/>
            </a:br>
            <a:r>
              <a:rPr lang="en-US" dirty="0"/>
              <a:t>As manufacturing all over the world moved to China and India, their air quality has on average gone down. North America’s air improved in part from this outsourcing of polluting industries to places in the world where pollution control laws were less strict and labor was cheaper.  Laws and regulations like the Clean Air Act helped clean up North American air, but we have far fewer of the factories and manufacturing base we had at one time. </a:t>
            </a:r>
          </a:p>
          <a:p>
            <a:endParaRPr lang="en-US" dirty="0"/>
          </a:p>
          <a:p>
            <a:r>
              <a:rPr lang="en-US" dirty="0">
                <a:latin typeface="+mj-lt"/>
              </a:rPr>
              <a:t>Cleaner air in the US over the past few decades is in part a consequence of this shift in manufacturing to China and India.  Think of your laptops and phones – none of them are made here. Automobiles may be assembled here, but the parts are made elsewhere.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B94469CE-27A7-42D0-85E3-FFCEAA6C3EC8}" type="slidenum">
              <a:rPr lang="en-US" smtClean="0"/>
              <a:t>25</a:t>
            </a:fld>
            <a:endParaRPr lang="en-US" dirty="0"/>
          </a:p>
        </p:txBody>
      </p:sp>
    </p:spTree>
    <p:extLst>
      <p:ext uri="{BB962C8B-B14F-4D97-AF65-F5344CB8AC3E}">
        <p14:creationId xmlns:p14="http://schemas.microsoft.com/office/powerpoint/2010/main" val="1244348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https://www.washingtonpost.com/news/worldviews/wp/2017/01/05/a-day-in-the-life-of-beijings-apocalyptic-smog/</a:t>
            </a:r>
          </a:p>
        </p:txBody>
      </p:sp>
      <p:sp>
        <p:nvSpPr>
          <p:cNvPr id="4" name="Slide Number Placeholder 3"/>
          <p:cNvSpPr>
            <a:spLocks noGrp="1"/>
          </p:cNvSpPr>
          <p:nvPr>
            <p:ph type="sldNum" sz="quarter" idx="5"/>
          </p:nvPr>
        </p:nvSpPr>
        <p:spPr/>
        <p:txBody>
          <a:bodyPr/>
          <a:lstStyle/>
          <a:p>
            <a:fld id="{B94469CE-27A7-42D0-85E3-FFCEAA6C3EC8}" type="slidenum">
              <a:rPr lang="en-US" smtClean="0"/>
              <a:t>26</a:t>
            </a:fld>
            <a:endParaRPr lang="en-US" dirty="0"/>
          </a:p>
        </p:txBody>
      </p:sp>
    </p:spTree>
    <p:extLst>
      <p:ext uri="{BB962C8B-B14F-4D97-AF65-F5344CB8AC3E}">
        <p14:creationId xmlns:p14="http://schemas.microsoft.com/office/powerpoint/2010/main" val="1209001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These numbers represent the estimates of the number of cases of disease prevented due to the Clean Air Act.  The EPA is required to conduct cost-benefit analyses for all environmental policies they enforce. </a:t>
            </a:r>
          </a:p>
          <a:p>
            <a:endParaRPr lang="en-US" baseline="0" dirty="0"/>
          </a:p>
          <a:p>
            <a:r>
              <a:rPr lang="en-US" baseline="0" dirty="0"/>
              <a:t>The benefits of the US have consistently outweighed the costs over time. </a:t>
            </a:r>
            <a:endParaRPr lang="en-US" dirty="0"/>
          </a:p>
          <a:p>
            <a:endParaRPr lang="en-US" dirty="0"/>
          </a:p>
          <a:p>
            <a:r>
              <a:rPr lang="en-US" dirty="0"/>
              <a:t>https://www.epa.gov/clean-air-act-overview/benefits-and-costs-clean-air-act</a:t>
            </a:r>
          </a:p>
          <a:p>
            <a:r>
              <a:rPr lang="en-US" dirty="0"/>
              <a:t>https://www.epa.gov/clean-air-act-overview/benefits-and-costs-clean-air-act-1990-2020-second-prospective-study</a:t>
            </a:r>
          </a:p>
          <a:p>
            <a:endParaRPr lang="en-US" dirty="0"/>
          </a:p>
          <a:p>
            <a:r>
              <a:rPr lang="en-US" dirty="0"/>
              <a:t>…but you have to remember, what was also a reaction to this increased regulation of industries and manufacturing?  Yes, there were improvements in technology to lessen air pollution, but there was also a shift to China to take advantage of lower wages and the absences of strict environmental regulations</a:t>
            </a:r>
          </a:p>
        </p:txBody>
      </p:sp>
      <p:sp>
        <p:nvSpPr>
          <p:cNvPr id="4" name="Slide Number Placeholder 3"/>
          <p:cNvSpPr>
            <a:spLocks noGrp="1"/>
          </p:cNvSpPr>
          <p:nvPr>
            <p:ph type="sldNum" sz="quarter" idx="10"/>
          </p:nvPr>
        </p:nvSpPr>
        <p:spPr/>
        <p:txBody>
          <a:bodyPr/>
          <a:lstStyle/>
          <a:p>
            <a:fld id="{00E20B83-41B2-459A-9D16-FADC92AC6ECD}" type="slidenum">
              <a:rPr lang="en-US" smtClean="0"/>
              <a:t>27</a:t>
            </a:fld>
            <a:endParaRPr lang="en-US" dirty="0"/>
          </a:p>
        </p:txBody>
      </p:sp>
    </p:spTree>
    <p:extLst>
      <p:ext uri="{BB962C8B-B14F-4D97-AF65-F5344CB8AC3E}">
        <p14:creationId xmlns:p14="http://schemas.microsoft.com/office/powerpoint/2010/main" val="3723364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rank declined, pollution decreased. If rank increased, pollution increased. Kentucky is one of the places in the country that has benefited from the Clean Air Act.  Many of the regions that have worse air are some of the poorer regions of the country. </a:t>
            </a:r>
            <a:br>
              <a:rPr lang="en-US" dirty="0"/>
            </a:br>
            <a:br>
              <a:rPr lang="en-US" dirty="0"/>
            </a:br>
            <a:r>
              <a:rPr lang="en-US" dirty="0"/>
              <a:t>https://www.nytimes.com/interactive/2019/06/19/climate/us-air-pollution-trump.html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 Lala. "Mapping the clean air haves and have-nots." </a:t>
            </a:r>
            <a:r>
              <a:rPr lang="en-US" i="1" dirty="0"/>
              <a:t>Science</a:t>
            </a:r>
            <a:r>
              <a:rPr lang="en-US" dirty="0"/>
              <a:t> 369, no. 6503 (2020): 503-504.</a:t>
            </a:r>
          </a:p>
          <a:p>
            <a:endParaRPr lang="en-US" dirty="0"/>
          </a:p>
        </p:txBody>
      </p:sp>
      <p:sp>
        <p:nvSpPr>
          <p:cNvPr id="4" name="Slide Number Placeholder 3"/>
          <p:cNvSpPr>
            <a:spLocks noGrp="1"/>
          </p:cNvSpPr>
          <p:nvPr>
            <p:ph type="sldNum" sz="quarter" idx="5"/>
          </p:nvPr>
        </p:nvSpPr>
        <p:spPr/>
        <p:txBody>
          <a:bodyPr/>
          <a:lstStyle/>
          <a:p>
            <a:fld id="{B94469CE-27A7-42D0-85E3-FFCEAA6C3EC8}" type="slidenum">
              <a:rPr lang="en-US" smtClean="0"/>
              <a:t>28</a:t>
            </a:fld>
            <a:endParaRPr lang="en-US" dirty="0"/>
          </a:p>
        </p:txBody>
      </p:sp>
    </p:spTree>
    <p:extLst>
      <p:ext uri="{BB962C8B-B14F-4D97-AF65-F5344CB8AC3E}">
        <p14:creationId xmlns:p14="http://schemas.microsoft.com/office/powerpoint/2010/main" val="547095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By assessing the darkness and particulate matter on the feathers of approximately 1,300 bird specimens drawn from natural history collections, relative ambient concentrations of atmospheric black carbon were</a:t>
            </a:r>
            <a:r>
              <a:rPr lang="en-US" baseline="0" dirty="0"/>
              <a:t> tracked </a:t>
            </a:r>
            <a:r>
              <a:rPr lang="en-US" dirty="0"/>
              <a:t>between 1880 and 2015 within the US Midwest manufacturing belt, a region historically reliant on coal and dense with industry. The precipitous drop in atmospheric black carbon at midcentury reflects policies that sought to switch from less polluting forms of fuel and heating.</a:t>
            </a:r>
            <a:r>
              <a:rPr lang="en-US" baseline="0" dirty="0"/>
              <a:t> The basis of what would become the Clean Air Act began in 1955 with the Air Pollution Control Act.  </a:t>
            </a:r>
            <a:br>
              <a:rPr lang="en-US" baseline="0" dirty="0"/>
            </a:br>
            <a:br>
              <a:rPr lang="en-US" baseline="0" dirty="0"/>
            </a:br>
            <a:r>
              <a:rPr lang="en-US" baseline="0" dirty="0"/>
              <a:t>Note that more coal is consumed to produce energy after 1960 but with far less particulate matter pollution.</a:t>
            </a:r>
            <a:endParaRPr lang="en-US" dirty="0"/>
          </a:p>
          <a:p>
            <a:endParaRPr lang="en-US" dirty="0"/>
          </a:p>
          <a:p>
            <a:r>
              <a:rPr lang="en-US" dirty="0"/>
              <a:t>https://www.pnas.org/content/114/43/11321</a:t>
            </a:r>
            <a:br>
              <a:rPr lang="en-US" dirty="0"/>
            </a:br>
            <a:br>
              <a:rPr lang="en-US" dirty="0"/>
            </a:br>
            <a:r>
              <a:rPr lang="en-US" dirty="0"/>
              <a:t>US Manufacturing Belt: Area spanning Chicago, Buffalo, Detroit, Milwaukee, Cincinnati, Toledo, Cleveland, St. Louis, and Pittsburgh </a:t>
            </a:r>
          </a:p>
        </p:txBody>
      </p:sp>
      <p:sp>
        <p:nvSpPr>
          <p:cNvPr id="4" name="Slide Number Placeholder 3"/>
          <p:cNvSpPr>
            <a:spLocks noGrp="1"/>
          </p:cNvSpPr>
          <p:nvPr>
            <p:ph type="sldNum" sz="quarter" idx="10"/>
          </p:nvPr>
        </p:nvSpPr>
        <p:spPr/>
        <p:txBody>
          <a:bodyPr/>
          <a:lstStyle/>
          <a:p>
            <a:fld id="{00E20B83-41B2-459A-9D16-FADC92AC6ECD}" type="slidenum">
              <a:rPr lang="en-US" smtClean="0"/>
              <a:t>29</a:t>
            </a:fld>
            <a:endParaRPr lang="en-US" dirty="0"/>
          </a:p>
        </p:txBody>
      </p:sp>
    </p:spTree>
    <p:extLst>
      <p:ext uri="{BB962C8B-B14F-4D97-AF65-F5344CB8AC3E}">
        <p14:creationId xmlns:p14="http://schemas.microsoft.com/office/powerpoint/2010/main" val="2872841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https://chicagopolicyreview.org/2016/02/12/the-2008-beijing-olympic-games-spillover-effects-on-air-quality-and-health/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94469CE-27A7-42D0-85E3-FFCEAA6C3EC8}" type="slidenum">
              <a:rPr lang="en-US" smtClean="0"/>
              <a:t>30</a:t>
            </a:fld>
            <a:endParaRPr lang="en-US" dirty="0"/>
          </a:p>
        </p:txBody>
      </p:sp>
    </p:spTree>
    <p:extLst>
      <p:ext uri="{BB962C8B-B14F-4D97-AF65-F5344CB8AC3E}">
        <p14:creationId xmlns:p14="http://schemas.microsoft.com/office/powerpoint/2010/main" val="31477061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https://www.theguardian.com/cities/gallery/2015/dec/08/beijing-air-pollution-red-alert-smog-before-after-pictures</a:t>
            </a:r>
            <a:br>
              <a:rPr lang="en-US" dirty="0"/>
            </a:br>
            <a:br>
              <a:rPr lang="en-US" dirty="0"/>
            </a:br>
            <a:r>
              <a:rPr lang="en-US" dirty="0"/>
              <a:t>These photos show the difference between a high smog and a low smog day in Beijing in 2015.  </a:t>
            </a:r>
          </a:p>
          <a:p>
            <a:endParaRPr lang="en-US" dirty="0"/>
          </a:p>
        </p:txBody>
      </p:sp>
      <p:sp>
        <p:nvSpPr>
          <p:cNvPr id="4" name="Slide Number Placeholder 3"/>
          <p:cNvSpPr>
            <a:spLocks noGrp="1"/>
          </p:cNvSpPr>
          <p:nvPr>
            <p:ph type="sldNum" sz="quarter" idx="5"/>
          </p:nvPr>
        </p:nvSpPr>
        <p:spPr/>
        <p:txBody>
          <a:bodyPr/>
          <a:lstStyle/>
          <a:p>
            <a:fld id="{B94469CE-27A7-42D0-85E3-FFCEAA6C3EC8}" type="slidenum">
              <a:rPr lang="en-US" smtClean="0"/>
              <a:t>31</a:t>
            </a:fld>
            <a:endParaRPr lang="en-US" dirty="0"/>
          </a:p>
        </p:txBody>
      </p:sp>
    </p:spTree>
    <p:extLst>
      <p:ext uri="{BB962C8B-B14F-4D97-AF65-F5344CB8AC3E}">
        <p14:creationId xmlns:p14="http://schemas.microsoft.com/office/powerpoint/2010/main" val="3972507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https://www.bbc.com/news/world-asia-india-41925067</a:t>
            </a:r>
          </a:p>
          <a:p>
            <a:r>
              <a:rPr lang="en-US" dirty="0"/>
              <a:t>https://www.youtube.com/watch?v=iksEqOi_1bk</a:t>
            </a:r>
          </a:p>
        </p:txBody>
      </p:sp>
      <p:sp>
        <p:nvSpPr>
          <p:cNvPr id="4" name="Slide Number Placeholder 3"/>
          <p:cNvSpPr>
            <a:spLocks noGrp="1"/>
          </p:cNvSpPr>
          <p:nvPr>
            <p:ph type="sldNum" sz="quarter" idx="10"/>
          </p:nvPr>
        </p:nvSpPr>
        <p:spPr/>
        <p:txBody>
          <a:bodyPr/>
          <a:lstStyle/>
          <a:p>
            <a:fld id="{B94469CE-27A7-42D0-85E3-FFCEAA6C3EC8}" type="slidenum">
              <a:rPr lang="en-US" smtClean="0"/>
              <a:t>32</a:t>
            </a:fld>
            <a:endParaRPr lang="en-US" dirty="0"/>
          </a:p>
        </p:txBody>
      </p:sp>
    </p:spTree>
    <p:extLst>
      <p:ext uri="{BB962C8B-B14F-4D97-AF65-F5344CB8AC3E}">
        <p14:creationId xmlns:p14="http://schemas.microsoft.com/office/powerpoint/2010/main" val="4063995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https://www.nytimes.com/2023/06/07/us/air-quality-pollution-worldwide.html</a:t>
            </a:r>
          </a:p>
        </p:txBody>
      </p:sp>
      <p:sp>
        <p:nvSpPr>
          <p:cNvPr id="4" name="Slide Number Placeholder 3"/>
          <p:cNvSpPr>
            <a:spLocks noGrp="1"/>
          </p:cNvSpPr>
          <p:nvPr>
            <p:ph type="sldNum" sz="quarter" idx="5"/>
          </p:nvPr>
        </p:nvSpPr>
        <p:spPr/>
        <p:txBody>
          <a:bodyPr/>
          <a:lstStyle/>
          <a:p>
            <a:fld id="{B94469CE-27A7-42D0-85E3-FFCEAA6C3EC8}" type="slidenum">
              <a:rPr lang="en-US" smtClean="0"/>
              <a:t>3</a:t>
            </a:fld>
            <a:endParaRPr lang="en-US" dirty="0"/>
          </a:p>
        </p:txBody>
      </p:sp>
    </p:spTree>
    <p:extLst>
      <p:ext uri="{BB962C8B-B14F-4D97-AF65-F5344CB8AC3E}">
        <p14:creationId xmlns:p14="http://schemas.microsoft.com/office/powerpoint/2010/main" val="635101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https://www.washingtonpost.com/news/energy-environment/wp/2016/05/11/air-pollution-in-india-is-so-bad-that-it-kills-half-a-million-people-every-year/</a:t>
            </a:r>
          </a:p>
          <a:p>
            <a:endParaRPr lang="en-US" dirty="0"/>
          </a:p>
          <a:p>
            <a:r>
              <a:rPr lang="en-US" dirty="0"/>
              <a:t>https://www.nytimes.com/2014/05/09/world/asia/cities-in-india-among-the-most-polluted-who-says.html</a:t>
            </a:r>
            <a:br>
              <a:rPr lang="en-US" dirty="0"/>
            </a:br>
            <a:br>
              <a:rPr lang="en-US" dirty="0"/>
            </a:br>
            <a:r>
              <a:rPr lang="en-US" dirty="0"/>
              <a:t>https://www.washingtonpost.com/world/2021/11/15/india-delhi-pollution-lockdown/</a:t>
            </a:r>
          </a:p>
        </p:txBody>
      </p:sp>
      <p:sp>
        <p:nvSpPr>
          <p:cNvPr id="4" name="Slide Number Placeholder 3"/>
          <p:cNvSpPr>
            <a:spLocks noGrp="1"/>
          </p:cNvSpPr>
          <p:nvPr>
            <p:ph type="sldNum" sz="quarter" idx="10"/>
          </p:nvPr>
        </p:nvSpPr>
        <p:spPr/>
        <p:txBody>
          <a:bodyPr/>
          <a:lstStyle/>
          <a:p>
            <a:fld id="{B94469CE-27A7-42D0-85E3-FFCEAA6C3EC8}" type="slidenum">
              <a:rPr lang="en-US" smtClean="0"/>
              <a:t>33</a:t>
            </a:fld>
            <a:endParaRPr lang="en-US" dirty="0"/>
          </a:p>
        </p:txBody>
      </p:sp>
    </p:spTree>
    <p:extLst>
      <p:ext uri="{BB962C8B-B14F-4D97-AF65-F5344CB8AC3E}">
        <p14:creationId xmlns:p14="http://schemas.microsoft.com/office/powerpoint/2010/main" val="10433358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Crop burning has increased with</a:t>
            </a:r>
            <a:r>
              <a:rPr lang="en-US" baseline="0" dirty="0"/>
              <a:t> globalization and the growth of New Delhi. R</a:t>
            </a:r>
            <a:r>
              <a:rPr lang="en-US" sz="1200" b="0" i="0" u="none" strike="noStrike" kern="1200" baseline="0" dirty="0">
                <a:solidFill>
                  <a:schemeClr val="tx1"/>
                </a:solidFill>
                <a:latin typeface="+mn-lt"/>
                <a:ea typeface="+mn-ea"/>
                <a:cs typeface="+mn-cs"/>
              </a:rPr>
              <a:t>ice residue burning makes a substantial contribution to air pollution.</a:t>
            </a:r>
            <a:br>
              <a:rPr lang="en-US" baseline="0" dirty="0"/>
            </a:br>
            <a:br>
              <a:rPr lang="en-US" baseline="0" dirty="0"/>
            </a:br>
            <a:r>
              <a:rPr lang="en-US" dirty="0"/>
              <a:t>Shyamsundar, P., Springer, N. P., Tallis, H., Polasky, S., Jat, M. L., Sidhu, H. S., ... &amp; Cummins, J. (2019). Fields on fire: Alternatives to crop residue burning in India. </a:t>
            </a:r>
            <a:r>
              <a:rPr lang="en-US" i="1" dirty="0"/>
              <a:t>Science</a:t>
            </a:r>
            <a:r>
              <a:rPr lang="en-US" dirty="0"/>
              <a:t>, </a:t>
            </a:r>
            <a:r>
              <a:rPr lang="en-US" i="1" dirty="0"/>
              <a:t>365</a:t>
            </a:r>
            <a:r>
              <a:rPr lang="en-US" dirty="0"/>
              <a:t>(6453), 536-538.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https://vimeo.com/278655350</a:t>
            </a:r>
          </a:p>
          <a:p>
            <a:endParaRPr lang="en-US" dirty="0"/>
          </a:p>
        </p:txBody>
      </p:sp>
      <p:sp>
        <p:nvSpPr>
          <p:cNvPr id="4" name="Slide Number Placeholder 3"/>
          <p:cNvSpPr>
            <a:spLocks noGrp="1"/>
          </p:cNvSpPr>
          <p:nvPr>
            <p:ph type="sldNum" sz="quarter" idx="10"/>
          </p:nvPr>
        </p:nvSpPr>
        <p:spPr/>
        <p:txBody>
          <a:bodyPr/>
          <a:lstStyle/>
          <a:p>
            <a:fld id="{B94469CE-27A7-42D0-85E3-FFCEAA6C3EC8}" type="slidenum">
              <a:rPr lang="en-US" smtClean="0"/>
              <a:t>34</a:t>
            </a:fld>
            <a:endParaRPr lang="en-US" dirty="0"/>
          </a:p>
        </p:txBody>
      </p:sp>
    </p:spTree>
    <p:extLst>
      <p:ext uri="{BB962C8B-B14F-4D97-AF65-F5344CB8AC3E}">
        <p14:creationId xmlns:p14="http://schemas.microsoft.com/office/powerpoint/2010/main" val="14977026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Northern India has a topography that makes human-caused pollution worse. Air pollution flows from west to east and gets trapped up against the Himalayan Mountains.  Cool air from the Himalayas forms a cap over the warm lowland air, creating a temperature inversion. The warm air is held down by the cold air above, trapping the pollutants that would otherwise disperse and become less concentrated. </a:t>
            </a:r>
            <a:endParaRPr lang="en-US" dirty="0"/>
          </a:p>
        </p:txBody>
      </p:sp>
      <p:sp>
        <p:nvSpPr>
          <p:cNvPr id="4" name="Slide Number Placeholder 3"/>
          <p:cNvSpPr>
            <a:spLocks noGrp="1"/>
          </p:cNvSpPr>
          <p:nvPr>
            <p:ph type="sldNum" sz="quarter" idx="10"/>
          </p:nvPr>
        </p:nvSpPr>
        <p:spPr/>
        <p:txBody>
          <a:bodyPr/>
          <a:lstStyle/>
          <a:p>
            <a:fld id="{B94469CE-27A7-42D0-85E3-FFCEAA6C3EC8}" type="slidenum">
              <a:rPr lang="en-US" smtClean="0"/>
              <a:t>35</a:t>
            </a:fld>
            <a:endParaRPr lang="en-US" dirty="0"/>
          </a:p>
        </p:txBody>
      </p:sp>
    </p:spTree>
    <p:extLst>
      <p:ext uri="{BB962C8B-B14F-4D97-AF65-F5344CB8AC3E}">
        <p14:creationId xmlns:p14="http://schemas.microsoft.com/office/powerpoint/2010/main" val="2029759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https://www.bbc.com/news/world-asia-india-41925067</a:t>
            </a:r>
          </a:p>
          <a:p>
            <a:r>
              <a:rPr lang="en-US" dirty="0"/>
              <a:t>https://www.youtube.com/watch?v=iksEqOi_1bk</a:t>
            </a:r>
          </a:p>
        </p:txBody>
      </p:sp>
      <p:sp>
        <p:nvSpPr>
          <p:cNvPr id="4" name="Slide Number Placeholder 3"/>
          <p:cNvSpPr>
            <a:spLocks noGrp="1"/>
          </p:cNvSpPr>
          <p:nvPr>
            <p:ph type="sldNum" sz="quarter" idx="10"/>
          </p:nvPr>
        </p:nvSpPr>
        <p:spPr/>
        <p:txBody>
          <a:bodyPr/>
          <a:lstStyle/>
          <a:p>
            <a:fld id="{B94469CE-27A7-42D0-85E3-FFCEAA6C3EC8}" type="slidenum">
              <a:rPr lang="en-US" smtClean="0"/>
              <a:t>36</a:t>
            </a:fld>
            <a:endParaRPr lang="en-US" dirty="0"/>
          </a:p>
        </p:txBody>
      </p:sp>
    </p:spTree>
    <p:extLst>
      <p:ext uri="{BB962C8B-B14F-4D97-AF65-F5344CB8AC3E}">
        <p14:creationId xmlns:p14="http://schemas.microsoft.com/office/powerpoint/2010/main" val="4063995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mj-lt"/>
              </a:rPr>
              <a:t>Access to clean air is an environmental justice issue and a human right</a:t>
            </a:r>
          </a:p>
          <a:p>
            <a:endParaRPr lang="en-US" dirty="0"/>
          </a:p>
        </p:txBody>
      </p:sp>
      <p:sp>
        <p:nvSpPr>
          <p:cNvPr id="4" name="Slide Number Placeholder 3"/>
          <p:cNvSpPr>
            <a:spLocks noGrp="1"/>
          </p:cNvSpPr>
          <p:nvPr>
            <p:ph type="sldNum" sz="quarter" idx="5"/>
          </p:nvPr>
        </p:nvSpPr>
        <p:spPr/>
        <p:txBody>
          <a:bodyPr/>
          <a:lstStyle/>
          <a:p>
            <a:fld id="{B94469CE-27A7-42D0-85E3-FFCEAA6C3EC8}" type="slidenum">
              <a:rPr lang="en-US" smtClean="0"/>
              <a:t>37</a:t>
            </a:fld>
            <a:endParaRPr lang="en-US" dirty="0"/>
          </a:p>
        </p:txBody>
      </p:sp>
    </p:spTree>
    <p:extLst>
      <p:ext uri="{BB962C8B-B14F-4D97-AF65-F5344CB8AC3E}">
        <p14:creationId xmlns:p14="http://schemas.microsoft.com/office/powerpoint/2010/main" val="2023808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Cookstove types from around the world (or how many people of the world cook their meals)</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Gordon, S. B., Bruce, N. G., Grigg, J., Hibberd, P. L., Kurmi, O. P., Lam, K. B. H., ... &amp; Bar-Zeev, N. (2014). Respiratory risks from household air pollution in low and middle income countries. </a:t>
            </a:r>
            <a:r>
              <a:rPr lang="en-US" i="1" dirty="0"/>
              <a:t>The Lancet Respiratory Medicine</a:t>
            </a:r>
            <a:r>
              <a:rPr lang="en-US" dirty="0"/>
              <a:t>, </a:t>
            </a:r>
            <a:r>
              <a:rPr lang="en-US" i="1" dirty="0"/>
              <a:t>2</a:t>
            </a:r>
            <a:r>
              <a:rPr lang="en-US" dirty="0"/>
              <a:t>(10), 823-860.</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B94469CE-27A7-42D0-85E3-FFCEAA6C3EC8}" type="slidenum">
              <a:rPr lang="en-US" smtClean="0"/>
              <a:t>38</a:t>
            </a:fld>
            <a:endParaRPr lang="en-US" dirty="0"/>
          </a:p>
        </p:txBody>
      </p:sp>
    </p:spTree>
    <p:extLst>
      <p:ext uri="{BB962C8B-B14F-4D97-AF65-F5344CB8AC3E}">
        <p14:creationId xmlns:p14="http://schemas.microsoft.com/office/powerpoint/2010/main" val="37821013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Natural gas (like in your home) is a mixture</a:t>
            </a:r>
            <a:r>
              <a:rPr lang="en-US" baseline="0" dirty="0"/>
              <a:t> of several gases, including propane.</a:t>
            </a:r>
            <a:br>
              <a:rPr lang="en-US" baseline="0" dirty="0"/>
            </a:br>
            <a:br>
              <a:rPr lang="en-US" baseline="0" dirty="0"/>
            </a:br>
            <a:r>
              <a:rPr lang="en-US" dirty="0"/>
              <a:t>Gordon, S. B., Bruce, N. G., Grigg, J., Hibberd, P. L., Kurmi, O. P., Lam, K. B. H., ... &amp; Bar-Zeev, N. (2014). Respiratory risks from household air pollution in low and middle income countries. </a:t>
            </a:r>
            <a:r>
              <a:rPr lang="en-US" i="1" dirty="0"/>
              <a:t>The Lancet Respiratory Medicine</a:t>
            </a:r>
            <a:r>
              <a:rPr lang="en-US" dirty="0"/>
              <a:t>, </a:t>
            </a:r>
            <a:r>
              <a:rPr lang="en-US" i="1" dirty="0"/>
              <a:t>2</a:t>
            </a:r>
            <a:r>
              <a:rPr lang="en-US" dirty="0"/>
              <a:t>(10), 823-860.</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most cultures, women have a leading role in domestic cooking, with men cooking when at work or away from home. In the typical domestic context, therefore, women have several periods of intense cooking smoke exposure per day. Young children and infants, typically carried on the back or placed near their mother to sleep, are also exposed to these short, very high level, exposures to smoke (figure 1). There is particular concern when young children are exposed to smoke because data suggest that smoke exposure during the window of developmental susceptibility in early life is particularly detrimental </a:t>
            </a:r>
            <a:endParaRPr lang="en-US" dirty="0"/>
          </a:p>
          <a:p>
            <a:endParaRPr lang="en-US" dirty="0"/>
          </a:p>
        </p:txBody>
      </p:sp>
      <p:sp>
        <p:nvSpPr>
          <p:cNvPr id="4" name="Slide Number Placeholder 3"/>
          <p:cNvSpPr>
            <a:spLocks noGrp="1"/>
          </p:cNvSpPr>
          <p:nvPr>
            <p:ph type="sldNum" sz="quarter" idx="10"/>
          </p:nvPr>
        </p:nvSpPr>
        <p:spPr/>
        <p:txBody>
          <a:bodyPr/>
          <a:lstStyle/>
          <a:p>
            <a:fld id="{B94469CE-27A7-42D0-85E3-FFCEAA6C3EC8}" type="slidenum">
              <a:rPr lang="en-US" smtClean="0"/>
              <a:t>39</a:t>
            </a:fld>
            <a:endParaRPr lang="en-US" dirty="0"/>
          </a:p>
        </p:txBody>
      </p:sp>
    </p:spTree>
    <p:extLst>
      <p:ext uri="{BB962C8B-B14F-4D97-AF65-F5344CB8AC3E}">
        <p14:creationId xmlns:p14="http://schemas.microsoft.com/office/powerpoint/2010/main" val="15913489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https://ourworldindata.org/air-pollution</a:t>
            </a:r>
          </a:p>
          <a:p>
            <a:endParaRPr lang="en-US" dirty="0"/>
          </a:p>
          <a:p>
            <a:r>
              <a:rPr lang="en-US" dirty="0"/>
              <a:t>Note that the death rates from HAP have declined more than rates for outdoor (ambient) particulate matter pollution. Innovations in cookstoves, more education about the hazards of indoor pollution, and development that leads to the availability of cleaner energy sources are all part of this improvement in the hazards of household air pollution. </a:t>
            </a:r>
          </a:p>
        </p:txBody>
      </p:sp>
      <p:sp>
        <p:nvSpPr>
          <p:cNvPr id="4" name="Slide Number Placeholder 3"/>
          <p:cNvSpPr>
            <a:spLocks noGrp="1"/>
          </p:cNvSpPr>
          <p:nvPr>
            <p:ph type="sldNum" sz="quarter" idx="10"/>
          </p:nvPr>
        </p:nvSpPr>
        <p:spPr/>
        <p:txBody>
          <a:bodyPr/>
          <a:lstStyle/>
          <a:p>
            <a:fld id="{B94469CE-27A7-42D0-85E3-FFCEAA6C3EC8}" type="slidenum">
              <a:rPr lang="en-US" smtClean="0"/>
              <a:t>40</a:t>
            </a:fld>
            <a:endParaRPr lang="en-US" dirty="0"/>
          </a:p>
        </p:txBody>
      </p:sp>
    </p:spTree>
    <p:extLst>
      <p:ext uri="{BB962C8B-B14F-4D97-AF65-F5344CB8AC3E}">
        <p14:creationId xmlns:p14="http://schemas.microsoft.com/office/powerpoint/2010/main" val="24399377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Gordon, S. B., Bruce, N. G., Grigg, J., Hibberd, P. L., Kurmi, O. P., Lam, K. B. H., ... &amp; Bar-Zeev, N. (2014). Respiratory risks from household air pollution in low and middle income countries. </a:t>
            </a:r>
            <a:r>
              <a:rPr lang="en-US" i="1" dirty="0"/>
              <a:t>The Lancet Respiratory Medicine</a:t>
            </a:r>
            <a:r>
              <a:rPr lang="en-US" dirty="0"/>
              <a:t>, </a:t>
            </a:r>
            <a:r>
              <a:rPr lang="en-US" i="1" dirty="0"/>
              <a:t>2</a:t>
            </a:r>
            <a:r>
              <a:rPr lang="en-US" dirty="0"/>
              <a:t>(10), 823-860.</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B94469CE-27A7-42D0-85E3-FFCEAA6C3EC8}" type="slidenum">
              <a:rPr lang="en-US" smtClean="0"/>
              <a:t>41</a:t>
            </a:fld>
            <a:endParaRPr lang="en-US" dirty="0"/>
          </a:p>
        </p:txBody>
      </p:sp>
    </p:spTree>
    <p:extLst>
      <p:ext uri="{BB962C8B-B14F-4D97-AF65-F5344CB8AC3E}">
        <p14:creationId xmlns:p14="http://schemas.microsoft.com/office/powerpoint/2010/main" val="30321379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DOI: 10.1111/gec3.12469</a:t>
            </a:r>
            <a:endParaRPr lang="en-US" dirty="0"/>
          </a:p>
        </p:txBody>
      </p:sp>
      <p:sp>
        <p:nvSpPr>
          <p:cNvPr id="4" name="Slide Number Placeholder 3"/>
          <p:cNvSpPr>
            <a:spLocks noGrp="1"/>
          </p:cNvSpPr>
          <p:nvPr>
            <p:ph type="sldNum" sz="quarter" idx="10"/>
          </p:nvPr>
        </p:nvSpPr>
        <p:spPr/>
        <p:txBody>
          <a:bodyPr/>
          <a:lstStyle/>
          <a:p>
            <a:fld id="{B94469CE-27A7-42D0-85E3-FFCEAA6C3EC8}" type="slidenum">
              <a:rPr lang="en-US" smtClean="0"/>
              <a:t>42</a:t>
            </a:fld>
            <a:endParaRPr lang="en-US" dirty="0"/>
          </a:p>
        </p:txBody>
      </p:sp>
    </p:spTree>
    <p:extLst>
      <p:ext uri="{BB962C8B-B14F-4D97-AF65-F5344CB8AC3E}">
        <p14:creationId xmlns:p14="http://schemas.microsoft.com/office/powerpoint/2010/main" val="3162097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AQI</a:t>
            </a:r>
            <a:r>
              <a:rPr lang="en-US" baseline="0" dirty="0"/>
              <a:t> was developed by the EPA. It is now used all over the world. It measures several different pollutants to derive a single numerical score.  Particulate matter (PM) is positively correlated with the AQI: as AQI goes up, so does the concentration of particulate matter. </a:t>
            </a:r>
            <a:br>
              <a:rPr lang="en-US" baseline="0" dirty="0"/>
            </a:br>
            <a:br>
              <a:rPr lang="en-US" baseline="0" dirty="0"/>
            </a:br>
            <a:r>
              <a:rPr lang="en-US" baseline="0" dirty="0"/>
              <a:t>Aerosols is another word that typically refers to particulate matter</a:t>
            </a:r>
            <a:endParaRPr lang="en-US" dirty="0"/>
          </a:p>
          <a:p>
            <a:endParaRPr lang="en-US" dirty="0"/>
          </a:p>
        </p:txBody>
      </p:sp>
      <p:sp>
        <p:nvSpPr>
          <p:cNvPr id="4" name="Slide Number Placeholder 3"/>
          <p:cNvSpPr>
            <a:spLocks noGrp="1"/>
          </p:cNvSpPr>
          <p:nvPr>
            <p:ph type="sldNum" sz="quarter" idx="5"/>
          </p:nvPr>
        </p:nvSpPr>
        <p:spPr/>
        <p:txBody>
          <a:bodyPr/>
          <a:lstStyle/>
          <a:p>
            <a:fld id="{B94469CE-27A7-42D0-85E3-FFCEAA6C3EC8}" type="slidenum">
              <a:rPr lang="en-US" smtClean="0"/>
              <a:t>4</a:t>
            </a:fld>
            <a:endParaRPr lang="en-US" dirty="0"/>
          </a:p>
        </p:txBody>
      </p:sp>
    </p:spTree>
    <p:extLst>
      <p:ext uri="{BB962C8B-B14F-4D97-AF65-F5344CB8AC3E}">
        <p14:creationId xmlns:p14="http://schemas.microsoft.com/office/powerpoint/2010/main" val="20978343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Schunder, T., &amp; Bagchi‐Sen, S. (2019). Understanding the household cooking fuel transition. </a:t>
            </a:r>
            <a:r>
              <a:rPr lang="en-US" i="1" dirty="0"/>
              <a:t>Geography Compass</a:t>
            </a:r>
            <a:r>
              <a:rPr lang="en-US" dirty="0"/>
              <a:t>, </a:t>
            </a:r>
            <a:r>
              <a:rPr lang="en-US" i="1" dirty="0"/>
              <a:t>13</a:t>
            </a:r>
            <a:r>
              <a:rPr lang="en-US" dirty="0"/>
              <a:t>(11), e12469.</a:t>
            </a:r>
            <a:br>
              <a:rPr lang="en-US" dirty="0"/>
            </a:br>
            <a:r>
              <a:rPr lang="en-US" sz="1200" b="0" i="0" u="none" strike="noStrike" kern="1200" baseline="0" dirty="0">
                <a:solidFill>
                  <a:schemeClr val="tx1"/>
                </a:solidFill>
                <a:latin typeface="+mn-lt"/>
                <a:ea typeface="+mn-ea"/>
                <a:cs typeface="+mn-cs"/>
              </a:rPr>
              <a:t>DOI: 10.1111/gec3.12469</a:t>
            </a:r>
          </a:p>
          <a:p>
            <a:endParaRPr lang="en-US" sz="1200" b="0" i="0" u="none" strike="noStrike" kern="1200" baseline="0" dirty="0">
              <a:solidFill>
                <a:schemeClr val="tx1"/>
              </a:solidFill>
              <a:latin typeface="+mn-lt"/>
              <a:ea typeface="+mn-ea"/>
              <a:cs typeface="+mn-cs"/>
            </a:endParaRPr>
          </a:p>
          <a:p>
            <a:r>
              <a:rPr lang="en-US" dirty="0"/>
              <a:t>https://www.nytimes.com/2018/12/06/business/rwanda-charcoal-pellet-stoves-.html</a:t>
            </a:r>
          </a:p>
        </p:txBody>
      </p:sp>
      <p:sp>
        <p:nvSpPr>
          <p:cNvPr id="4" name="Slide Number Placeholder 3"/>
          <p:cNvSpPr>
            <a:spLocks noGrp="1"/>
          </p:cNvSpPr>
          <p:nvPr>
            <p:ph type="sldNum" sz="quarter" idx="10"/>
          </p:nvPr>
        </p:nvSpPr>
        <p:spPr/>
        <p:txBody>
          <a:bodyPr/>
          <a:lstStyle/>
          <a:p>
            <a:fld id="{B94469CE-27A7-42D0-85E3-FFCEAA6C3EC8}" type="slidenum">
              <a:rPr lang="en-US" smtClean="0"/>
              <a:t>43</a:t>
            </a:fld>
            <a:endParaRPr lang="en-US" dirty="0"/>
          </a:p>
        </p:txBody>
      </p:sp>
    </p:spTree>
    <p:extLst>
      <p:ext uri="{BB962C8B-B14F-4D97-AF65-F5344CB8AC3E}">
        <p14:creationId xmlns:p14="http://schemas.microsoft.com/office/powerpoint/2010/main" val="25029443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https://www.nytimes.com/2018/12/06/business/rwanda-charcoal-pellet-stoves-.html</a:t>
            </a:r>
          </a:p>
        </p:txBody>
      </p:sp>
      <p:sp>
        <p:nvSpPr>
          <p:cNvPr id="4" name="Slide Number Placeholder 3"/>
          <p:cNvSpPr>
            <a:spLocks noGrp="1"/>
          </p:cNvSpPr>
          <p:nvPr>
            <p:ph type="sldNum" sz="quarter" idx="5"/>
          </p:nvPr>
        </p:nvSpPr>
        <p:spPr/>
        <p:txBody>
          <a:bodyPr/>
          <a:lstStyle/>
          <a:p>
            <a:fld id="{B94469CE-27A7-42D0-85E3-FFCEAA6C3EC8}" type="slidenum">
              <a:rPr lang="en-US" smtClean="0"/>
              <a:t>44</a:t>
            </a:fld>
            <a:endParaRPr lang="en-US" dirty="0"/>
          </a:p>
        </p:txBody>
      </p:sp>
    </p:spTree>
    <p:extLst>
      <p:ext uri="{BB962C8B-B14F-4D97-AF65-F5344CB8AC3E}">
        <p14:creationId xmlns:p14="http://schemas.microsoft.com/office/powerpoint/2010/main" val="39205264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https://science.sciencemag.org/content/373/6555/612.summary</a:t>
            </a:r>
          </a:p>
          <a:p>
            <a:endParaRPr lang="en-US" dirty="0"/>
          </a:p>
          <a:p>
            <a:r>
              <a:rPr lang="en-US" dirty="0">
                <a:latin typeface="Calibri Light" panose="020F0302020204030204" pitchFamily="34" charset="0"/>
                <a:cs typeface="Calibri Light" panose="020F0302020204030204" pitchFamily="34" charset="0"/>
              </a:rPr>
              <a:t>In one study, well-ventilated conditions (which lowered the levels of CO2 and VOCs), workers in an experimental study scored 61% higher than when they worked in typical office building conditions.  When they worked in the cleanest conditions, with even lower CO2 levels and higher ventilation rates, their scores climbed 101%.</a:t>
            </a:r>
          </a:p>
          <a:p>
            <a:r>
              <a:rPr lang="en-US" dirty="0">
                <a:latin typeface="Calibri Light" panose="020F0302020204030204" pitchFamily="34" charset="0"/>
                <a:cs typeface="Calibri Light" panose="020F0302020204030204" pitchFamily="34" charset="0"/>
              </a:rPr>
              <a:t>A tiny sacrifice in energy efficiency through improved ventilation could increase a business’s bottom line by as much as 10% by decreasing absenteeism and boosting worker productivity. </a:t>
            </a:r>
          </a:p>
          <a:p>
            <a:endParaRPr lang="en-US" dirty="0"/>
          </a:p>
        </p:txBody>
      </p:sp>
      <p:sp>
        <p:nvSpPr>
          <p:cNvPr id="4" name="Slide Number Placeholder 3"/>
          <p:cNvSpPr>
            <a:spLocks noGrp="1"/>
          </p:cNvSpPr>
          <p:nvPr>
            <p:ph type="sldNum" sz="quarter" idx="5"/>
          </p:nvPr>
        </p:nvSpPr>
        <p:spPr/>
        <p:txBody>
          <a:bodyPr/>
          <a:lstStyle/>
          <a:p>
            <a:fld id="{B94469CE-27A7-42D0-85E3-FFCEAA6C3EC8}" type="slidenum">
              <a:rPr lang="en-US" smtClean="0"/>
              <a:t>45</a:t>
            </a:fld>
            <a:endParaRPr lang="en-US" dirty="0"/>
          </a:p>
        </p:txBody>
      </p:sp>
    </p:spTree>
    <p:extLst>
      <p:ext uri="{BB962C8B-B14F-4D97-AF65-F5344CB8AC3E}">
        <p14:creationId xmlns:p14="http://schemas.microsoft.com/office/powerpoint/2010/main" val="25319204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Light" panose="020F0302020204030204" pitchFamily="34" charset="0"/>
                <a:cs typeface="Calibri Light" panose="020F0302020204030204" pitchFamily="34" charset="0"/>
              </a:rPr>
              <a:t>Cooking fuels are not the issue in developed countries</a:t>
            </a:r>
            <a:br>
              <a:rPr lang="en-US" dirty="0">
                <a:latin typeface="Calibri Light" panose="020F0302020204030204" pitchFamily="34" charset="0"/>
                <a:cs typeface="Calibri Light" panose="020F0302020204030204" pitchFamily="34" charset="0"/>
              </a:rPr>
            </a:br>
            <a:endParaRPr lang="en-US" dirty="0">
              <a:latin typeface="Calibri Light" panose="020F0302020204030204" pitchFamily="34" charset="0"/>
              <a:cs typeface="Calibri Light" panose="020F0302020204030204" pitchFamily="34" charset="0"/>
            </a:endParaRPr>
          </a:p>
          <a:p>
            <a:r>
              <a:rPr lang="en-US" dirty="0"/>
              <a:t>The push to make homes more energy efficient had the initial effect of holding in more pollutants and increasing CO2 levels. Green certified homes often now include a ventilation plan to address this. </a:t>
            </a:r>
          </a:p>
        </p:txBody>
      </p:sp>
      <p:sp>
        <p:nvSpPr>
          <p:cNvPr id="4" name="Slide Number Placeholder 3"/>
          <p:cNvSpPr>
            <a:spLocks noGrp="1"/>
          </p:cNvSpPr>
          <p:nvPr>
            <p:ph type="sldNum" sz="quarter" idx="5"/>
          </p:nvPr>
        </p:nvSpPr>
        <p:spPr/>
        <p:txBody>
          <a:bodyPr/>
          <a:lstStyle/>
          <a:p>
            <a:fld id="{B94469CE-27A7-42D0-85E3-FFCEAA6C3EC8}" type="slidenum">
              <a:rPr lang="en-US" smtClean="0"/>
              <a:t>46</a:t>
            </a:fld>
            <a:endParaRPr lang="en-US" dirty="0"/>
          </a:p>
        </p:txBody>
      </p:sp>
    </p:spTree>
    <p:extLst>
      <p:ext uri="{BB962C8B-B14F-4D97-AF65-F5344CB8AC3E}">
        <p14:creationId xmlns:p14="http://schemas.microsoft.com/office/powerpoint/2010/main" val="29458560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there is one place</a:t>
            </a:r>
            <a:r>
              <a:rPr lang="en-US" baseline="0" dirty="0"/>
              <a:t> where particulate matter pollution can exceed New Delhi and Beijing:  </a:t>
            </a:r>
            <a:r>
              <a:rPr lang="en-US" dirty="0"/>
              <a:t>Ulaanbaatar, Mongolia. Outdoor (ambient) and HAP are both exceedingly high.  </a:t>
            </a:r>
            <a:br>
              <a:rPr lang="en-US" dirty="0"/>
            </a:br>
            <a:br>
              <a:rPr lang="en-US" dirty="0"/>
            </a:br>
            <a:r>
              <a:rPr lang="en-US" dirty="0"/>
              <a:t>But it is a far smaller</a:t>
            </a:r>
            <a:r>
              <a:rPr lang="en-US" baseline="0" dirty="0"/>
              <a:t> city than New Delhi, 1.5 million residents in Ulaanbaatar compared to 22 million in New Delhi </a:t>
            </a:r>
            <a:br>
              <a:rPr lang="en-US" baseline="0" dirty="0"/>
            </a:br>
            <a:br>
              <a:rPr lang="en-US" baseline="0" dirty="0"/>
            </a:br>
            <a:r>
              <a:rPr lang="en-US" baseline="0" dirty="0"/>
              <a:t>https://www.pri.org/stories/2013-03-08/location-video-mongolia-cleaning-one-worlds-most-polluted-cities</a:t>
            </a:r>
            <a:br>
              <a:rPr lang="en-US" dirty="0"/>
            </a:br>
            <a:r>
              <a:rPr lang="en-US" dirty="0"/>
              <a:t>https://www.youtube.com/watch?v=4Etvek2ZQHQ</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lvl="0" indent="0">
              <a:spcBef>
                <a:spcPts val="0"/>
              </a:spcBef>
              <a:spcAft>
                <a:spcPts val="0"/>
              </a:spcAft>
              <a:buNone/>
            </a:pPr>
            <a:endParaRPr dirty="0"/>
          </a:p>
        </p:txBody>
      </p:sp>
    </p:spTree>
    <p:extLst>
      <p:ext uri="{BB962C8B-B14F-4D97-AF65-F5344CB8AC3E}">
        <p14:creationId xmlns:p14="http://schemas.microsoft.com/office/powerpoint/2010/main" val="11874851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https://www.nytimes.com/interactive/2018/03/15/world/asia/mongolia-ulan-bator-coal.html</a:t>
            </a:r>
          </a:p>
        </p:txBody>
      </p:sp>
      <p:sp>
        <p:nvSpPr>
          <p:cNvPr id="4" name="Slide Number Placeholder 3"/>
          <p:cNvSpPr>
            <a:spLocks noGrp="1"/>
          </p:cNvSpPr>
          <p:nvPr>
            <p:ph type="sldNum" sz="quarter" idx="10"/>
          </p:nvPr>
        </p:nvSpPr>
        <p:spPr/>
        <p:txBody>
          <a:bodyPr/>
          <a:lstStyle/>
          <a:p>
            <a:fld id="{B94469CE-27A7-42D0-85E3-FFCEAA6C3EC8}" type="slidenum">
              <a:rPr lang="en-US" smtClean="0"/>
              <a:t>48</a:t>
            </a:fld>
            <a:endParaRPr lang="en-US" dirty="0"/>
          </a:p>
        </p:txBody>
      </p:sp>
    </p:spTree>
    <p:extLst>
      <p:ext uri="{BB962C8B-B14F-4D97-AF65-F5344CB8AC3E}">
        <p14:creationId xmlns:p14="http://schemas.microsoft.com/office/powerpoint/2010/main" val="38780316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BC – black carbon in micrograms per cubic meter. Note how some neighborhoods are near zero while others are not</a:t>
            </a:r>
          </a:p>
          <a:p>
            <a:endParaRPr lang="en-US" dirty="0"/>
          </a:p>
          <a:p>
            <a:r>
              <a:rPr lang="en-US" dirty="0"/>
              <a:t>https://journals.plos.org/plosone/article?id=10.1371/journal.pone.0094431</a:t>
            </a:r>
          </a:p>
          <a:p>
            <a:r>
              <a:rPr lang="en-US" dirty="0"/>
              <a:t>https://www.washingtonpost.com/news/wonk/wp/2014/04/15/pollution-is-substantially-worse-in-minority-neighborhoods-across-the-u-s/</a:t>
            </a:r>
          </a:p>
          <a:p>
            <a:r>
              <a:rPr lang="en-US" dirty="0"/>
              <a:t>https://www.edf.org/airqualitymaps/oakland/air-pollution-and-health-east-Oakland</a:t>
            </a:r>
            <a:br>
              <a:rPr lang="en-US" dirty="0"/>
            </a:br>
            <a:r>
              <a:rPr lang="en-US" baseline="0" dirty="0"/>
              <a:t>http://apte.caee.utexas.edu/google-air-mapping/</a:t>
            </a:r>
          </a:p>
          <a:p>
            <a:endParaRPr lang="en-US" baseline="0" dirty="0"/>
          </a:p>
          <a:p>
            <a:r>
              <a:rPr lang="en-US" baseline="0" dirty="0"/>
              <a:t>Pollution measured at this scale was worse than pollution measured and aggregated to county, state, and national levels. Even within a city block, pollution could vary by 5-8 times. This in turn translates to health impacts at the level of individual homes and neighborhoods that larger trends in air pollution monitoring may miss.   </a:t>
            </a:r>
            <a:endParaRPr lang="en-US" dirty="0"/>
          </a:p>
          <a:p>
            <a:endParaRPr lang="en-US" dirty="0"/>
          </a:p>
        </p:txBody>
      </p:sp>
      <p:sp>
        <p:nvSpPr>
          <p:cNvPr id="4" name="Slide Number Placeholder 3"/>
          <p:cNvSpPr>
            <a:spLocks noGrp="1"/>
          </p:cNvSpPr>
          <p:nvPr>
            <p:ph type="sldNum" sz="quarter" idx="10"/>
          </p:nvPr>
        </p:nvSpPr>
        <p:spPr/>
        <p:txBody>
          <a:bodyPr/>
          <a:lstStyle/>
          <a:p>
            <a:fld id="{B94469CE-27A7-42D0-85E3-FFCEAA6C3EC8}" type="slidenum">
              <a:rPr lang="en-US" smtClean="0"/>
              <a:t>49</a:t>
            </a:fld>
            <a:endParaRPr lang="en-US" dirty="0"/>
          </a:p>
        </p:txBody>
      </p:sp>
    </p:spTree>
    <p:extLst>
      <p:ext uri="{BB962C8B-B14F-4D97-AF65-F5344CB8AC3E}">
        <p14:creationId xmlns:p14="http://schemas.microsoft.com/office/powerpoint/2010/main" val="11287624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MyriadPro-Bold"/>
              </a:rPr>
              <a:t>Source contributions to racial-ethnic disparity in PM2.5 exposure</a:t>
            </a:r>
            <a:br>
              <a:rPr lang="en-US" sz="1800" b="0" i="0" u="none" strike="noStrike" baseline="0" dirty="0">
                <a:latin typeface="MyriadPro-Bold"/>
              </a:rPr>
            </a:br>
            <a:br>
              <a:rPr lang="en-US" sz="1800" b="0" i="0" u="none" strike="noStrike" baseline="0" dirty="0">
                <a:latin typeface="MyriadPro-Bold"/>
              </a:rPr>
            </a:br>
            <a:r>
              <a:rPr lang="en-US" sz="1800" b="0" i="0" u="none" strike="noStrike" baseline="0" dirty="0">
                <a:latin typeface="MyriadPro-SemiBold"/>
              </a:rPr>
              <a:t>Racial-ethnic minorities in the United States are exposed to disproportionately high levels of ambient fine particulate air pollution (PM</a:t>
            </a:r>
            <a:r>
              <a:rPr lang="en-US" sz="1800" b="0" i="0" u="none" strike="noStrike" baseline="0" dirty="0">
                <a:latin typeface="MyriadPro-Bold"/>
              </a:rPr>
              <a:t>2.5</a:t>
            </a:r>
            <a:r>
              <a:rPr lang="en-US" sz="1800" b="0" i="0" u="none" strike="noStrike" baseline="0" dirty="0">
                <a:latin typeface="MyriadPro-SemiBold"/>
              </a:rPr>
              <a:t>), the largest environmental cause of human mortality. However, it is unknown which emission sources drive this disparity and whether differences exist by emission sector, geography, or demographics. Quantifying the PM</a:t>
            </a:r>
            <a:r>
              <a:rPr lang="en-US" sz="1800" b="0" i="0" u="none" strike="noStrike" baseline="0" dirty="0">
                <a:latin typeface="MyriadPro-Bold"/>
              </a:rPr>
              <a:t>2.5 </a:t>
            </a:r>
            <a:r>
              <a:rPr lang="en-US" sz="1800" b="0" i="0" u="none" strike="noStrike" baseline="0" dirty="0">
                <a:latin typeface="MyriadPro-SemiBold"/>
              </a:rPr>
              <a:t>exposure caused by each emitter type, we show that nearly all major emission categories—consistently across states, urban and rural areas, income levels, and exposure levels—contribute to the systemic PM</a:t>
            </a:r>
            <a:r>
              <a:rPr lang="en-US" sz="1800" b="0" i="0" u="none" strike="noStrike" baseline="0" dirty="0">
                <a:latin typeface="MyriadPro-Bold"/>
              </a:rPr>
              <a:t>2.5 </a:t>
            </a:r>
            <a:r>
              <a:rPr lang="en-US" sz="1800" b="0" i="0" u="none" strike="noStrike" baseline="0" dirty="0">
                <a:latin typeface="MyriadPro-SemiBold"/>
              </a:rPr>
              <a:t>exposure disparity experienced by people of color. We identify the most inequitable emission source types by state and city, thereby highlighting potential opportunities for addressing this persistent environmental inequity.</a:t>
            </a:r>
            <a:br>
              <a:rPr lang="en-US" sz="1800" b="0" i="0" u="none" strike="noStrike" baseline="0" dirty="0">
                <a:latin typeface="MyriadPro-SemiBold"/>
              </a:rPr>
            </a:br>
            <a:br>
              <a:rPr lang="en-US" sz="1800" b="0" i="0" u="none" strike="noStrike" baseline="0" dirty="0">
                <a:latin typeface="MyriadPro-SemiBold"/>
              </a:rPr>
            </a:br>
            <a:r>
              <a:rPr lang="en-US" dirty="0"/>
              <a:t>Tessum, C. W., Paolella, D. A., Chambliss, S. E., Apte, J. S., Hill, J. D., &amp; Marshall, J. D. (2021). PM2. 5 polluters disproportionately and systemically affect people of color in the United States. </a:t>
            </a:r>
            <a:r>
              <a:rPr lang="en-US" i="1" dirty="0"/>
              <a:t>Science Advances</a:t>
            </a:r>
            <a:r>
              <a:rPr lang="en-US" dirty="0"/>
              <a:t>, </a:t>
            </a:r>
            <a:r>
              <a:rPr lang="en-US" i="1" dirty="0"/>
              <a:t>7</a:t>
            </a:r>
            <a:r>
              <a:rPr lang="en-US" dirty="0"/>
              <a:t>(18), eabf4491.</a:t>
            </a:r>
          </a:p>
          <a:p>
            <a:pPr algn="l"/>
            <a:endParaRPr lang="en-US" b="0" dirty="0"/>
          </a:p>
          <a:p>
            <a:pPr algn="l"/>
            <a:r>
              <a:rPr lang="en-US" dirty="0"/>
              <a:t>https://www.nytimes.com/2021/04/28/climate/air-pollution-minorities.html</a:t>
            </a:r>
            <a:endParaRPr lang="en-US" b="0" dirty="0"/>
          </a:p>
        </p:txBody>
      </p:sp>
      <p:sp>
        <p:nvSpPr>
          <p:cNvPr id="4" name="Slide Number Placeholder 3"/>
          <p:cNvSpPr>
            <a:spLocks noGrp="1"/>
          </p:cNvSpPr>
          <p:nvPr>
            <p:ph type="sldNum" sz="quarter" idx="5"/>
          </p:nvPr>
        </p:nvSpPr>
        <p:spPr/>
        <p:txBody>
          <a:bodyPr/>
          <a:lstStyle/>
          <a:p>
            <a:fld id="{B94469CE-27A7-42D0-85E3-FFCEAA6C3EC8}" type="slidenum">
              <a:rPr lang="en-US" smtClean="0"/>
              <a:t>50</a:t>
            </a:fld>
            <a:endParaRPr lang="en-US" dirty="0"/>
          </a:p>
        </p:txBody>
      </p:sp>
    </p:spTree>
    <p:extLst>
      <p:ext uri="{BB962C8B-B14F-4D97-AF65-F5344CB8AC3E}">
        <p14:creationId xmlns:p14="http://schemas.microsoft.com/office/powerpoint/2010/main" val="4259002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https://www.nytimes.com/2022/03/09/climate/redlining-racism-air-pollution.html</a:t>
            </a:r>
          </a:p>
        </p:txBody>
      </p:sp>
      <p:sp>
        <p:nvSpPr>
          <p:cNvPr id="4" name="Slide Number Placeholder 3"/>
          <p:cNvSpPr>
            <a:spLocks noGrp="1"/>
          </p:cNvSpPr>
          <p:nvPr>
            <p:ph type="sldNum" sz="quarter" idx="5"/>
          </p:nvPr>
        </p:nvSpPr>
        <p:spPr/>
        <p:txBody>
          <a:bodyPr/>
          <a:lstStyle/>
          <a:p>
            <a:fld id="{B94469CE-27A7-42D0-85E3-FFCEAA6C3EC8}" type="slidenum">
              <a:rPr lang="en-US" smtClean="0"/>
              <a:t>51</a:t>
            </a:fld>
            <a:endParaRPr lang="en-US" dirty="0"/>
          </a:p>
        </p:txBody>
      </p:sp>
    </p:spTree>
    <p:extLst>
      <p:ext uri="{BB962C8B-B14F-4D97-AF65-F5344CB8AC3E}">
        <p14:creationId xmlns:p14="http://schemas.microsoft.com/office/powerpoint/2010/main" val="4181180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https://www.npr.org/sections/goatsandsoda/2020/01/06/792693712/scary-moms-are-part-of-the-citizen-war-against-pollution-in-Pakistan</a:t>
            </a:r>
          </a:p>
          <a:p>
            <a:endParaRPr lang="en-US" dirty="0"/>
          </a:p>
          <a:p>
            <a:r>
              <a:rPr lang="en-US" dirty="0"/>
              <a:t>https://www.nature.com/articles/d41586-018-04330-x</a:t>
            </a:r>
          </a:p>
        </p:txBody>
      </p:sp>
      <p:sp>
        <p:nvSpPr>
          <p:cNvPr id="4" name="Slide Number Placeholder 3"/>
          <p:cNvSpPr>
            <a:spLocks noGrp="1"/>
          </p:cNvSpPr>
          <p:nvPr>
            <p:ph type="sldNum" sz="quarter" idx="5"/>
          </p:nvPr>
        </p:nvSpPr>
        <p:spPr/>
        <p:txBody>
          <a:bodyPr/>
          <a:lstStyle/>
          <a:p>
            <a:fld id="{B94469CE-27A7-42D0-85E3-FFCEAA6C3EC8}" type="slidenum">
              <a:rPr lang="en-US" smtClean="0"/>
              <a:t>52</a:t>
            </a:fld>
            <a:endParaRPr lang="en-US" dirty="0"/>
          </a:p>
        </p:txBody>
      </p:sp>
    </p:spTree>
    <p:extLst>
      <p:ext uri="{BB962C8B-B14F-4D97-AF65-F5344CB8AC3E}">
        <p14:creationId xmlns:p14="http://schemas.microsoft.com/office/powerpoint/2010/main" val="2476124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https://www.thelancet.com/commissions/pollution-and-health</a:t>
            </a:r>
          </a:p>
          <a:p>
            <a:r>
              <a:rPr lang="en-US" dirty="0"/>
              <a:t>https://epic.uchicago.edu/news/most-of-the-world-breathes-unsafe-air-taking-more-than-2-years-off-global-life-expectancy/</a:t>
            </a:r>
          </a:p>
          <a:p>
            <a:r>
              <a:rPr lang="en-US" dirty="0"/>
              <a:t>https://www.ssph-journal.org/articles/10.3389/ijph.2021.1604465/full</a:t>
            </a:r>
          </a:p>
          <a:p>
            <a:endParaRPr lang="en-US" dirty="0"/>
          </a:p>
          <a:p>
            <a:r>
              <a:rPr lang="en-US" dirty="0"/>
              <a:t>By comparison, smoking cigarettes cuts life expectancy by about 1.9 years, while drinking alcohol reduces it by eight months.  Unsafe water and sanitation lead to a seven-month reduction in life expectancy. Conflict and terrorism shave off just nine days. Ten million premature deaths every 12 months is 100 million a decade. </a:t>
            </a:r>
            <a:br>
              <a:rPr lang="en-US" dirty="0"/>
            </a:br>
            <a:br>
              <a:rPr lang="en-US" dirty="0"/>
            </a:br>
            <a:r>
              <a:rPr lang="en-US" dirty="0"/>
              <a:t>It would be a global emergency if Martians came to Earth and sprayed a substance that caused the average person on the planet to lose more than 2-3 years of life expectancy. This is similar to the situation that prevails in many parts of the world except we are spraying the substance, not some invaders from outer space</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br>
              <a:rPr lang="en-US" dirty="0"/>
            </a:br>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B94469CE-27A7-42D0-85E3-FFCEAA6C3EC8}" type="slidenum">
              <a:rPr lang="en-US" smtClean="0"/>
              <a:t>5</a:t>
            </a:fld>
            <a:endParaRPr lang="en-US" dirty="0"/>
          </a:p>
        </p:txBody>
      </p:sp>
    </p:spTree>
    <p:extLst>
      <p:ext uri="{BB962C8B-B14F-4D97-AF65-F5344CB8AC3E}">
        <p14:creationId xmlns:p14="http://schemas.microsoft.com/office/powerpoint/2010/main" val="39267847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rPr>
              <a:t>Access to clean air is an environmental justice issue and a human right</a:t>
            </a:r>
            <a:br>
              <a:rPr lang="en-US" dirty="0">
                <a:latin typeface="+mj-lt"/>
              </a:rPr>
            </a:br>
            <a:br>
              <a:rPr lang="en-US" dirty="0">
                <a:latin typeface="+mj-lt"/>
              </a:rPr>
            </a:br>
            <a:r>
              <a:rPr lang="en-US" dirty="0">
                <a:latin typeface="+mj-lt"/>
              </a:rPr>
              <a:t>https://www.nytimes.com/interactive/2020/12/17/world/asia/india-pollution-inequality.html</a:t>
            </a:r>
          </a:p>
        </p:txBody>
      </p:sp>
      <p:sp>
        <p:nvSpPr>
          <p:cNvPr id="4" name="Slide Number Placeholder 3"/>
          <p:cNvSpPr>
            <a:spLocks noGrp="1"/>
          </p:cNvSpPr>
          <p:nvPr>
            <p:ph type="sldNum" sz="quarter" idx="5"/>
          </p:nvPr>
        </p:nvSpPr>
        <p:spPr/>
        <p:txBody>
          <a:bodyPr/>
          <a:lstStyle/>
          <a:p>
            <a:fld id="{B94469CE-27A7-42D0-85E3-FFCEAA6C3EC8}" type="slidenum">
              <a:rPr lang="en-US" smtClean="0"/>
              <a:t>53</a:t>
            </a:fld>
            <a:endParaRPr lang="en-US" dirty="0"/>
          </a:p>
        </p:txBody>
      </p:sp>
    </p:spTree>
    <p:extLst>
      <p:ext uri="{BB962C8B-B14F-4D97-AF65-F5344CB8AC3E}">
        <p14:creationId xmlns:p14="http://schemas.microsoft.com/office/powerpoint/2010/main" val="91614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https://www.npr.org/sections/goatsandsoda/2020/01/06/792693712/scary-moms-are-part-of-the-citizen-war-against-pollution-in-Pakistan</a:t>
            </a:r>
          </a:p>
          <a:p>
            <a:endParaRPr lang="en-US" dirty="0"/>
          </a:p>
        </p:txBody>
      </p:sp>
      <p:sp>
        <p:nvSpPr>
          <p:cNvPr id="4" name="Slide Number Placeholder 3"/>
          <p:cNvSpPr>
            <a:spLocks noGrp="1"/>
          </p:cNvSpPr>
          <p:nvPr>
            <p:ph type="sldNum" sz="quarter" idx="5"/>
          </p:nvPr>
        </p:nvSpPr>
        <p:spPr/>
        <p:txBody>
          <a:bodyPr/>
          <a:lstStyle/>
          <a:p>
            <a:fld id="{B94469CE-27A7-42D0-85E3-FFCEAA6C3EC8}" type="slidenum">
              <a:rPr lang="en-US" smtClean="0"/>
              <a:t>54</a:t>
            </a:fld>
            <a:endParaRPr lang="en-US" dirty="0"/>
          </a:p>
        </p:txBody>
      </p:sp>
    </p:spTree>
    <p:extLst>
      <p:ext uri="{BB962C8B-B14F-4D97-AF65-F5344CB8AC3E}">
        <p14:creationId xmlns:p14="http://schemas.microsoft.com/office/powerpoint/2010/main" val="39718335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469CE-27A7-42D0-85E3-FFCEAA6C3EC8}" type="slidenum">
              <a:rPr lang="en-US" smtClean="0"/>
              <a:t>55</a:t>
            </a:fld>
            <a:endParaRPr lang="en-US" dirty="0"/>
          </a:p>
        </p:txBody>
      </p:sp>
    </p:spTree>
    <p:extLst>
      <p:ext uri="{BB962C8B-B14F-4D97-AF65-F5344CB8AC3E}">
        <p14:creationId xmlns:p14="http://schemas.microsoft.com/office/powerpoint/2010/main" val="11189239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Wong, C. M., Tsang, H., Lai, H. K., Thomas, G. N., Lam, K. B., Chan, K. P., ... &amp; Thach, T. Q. (2016). Cancer mortality risks from long-term exposure to ambient fine particle. </a:t>
            </a:r>
            <a:r>
              <a:rPr lang="en-US" i="1" dirty="0"/>
              <a:t>Cancer Epidemiology and Prevention Biomarkers</a:t>
            </a:r>
            <a:r>
              <a:rPr lang="en-US" dirty="0"/>
              <a:t>, </a:t>
            </a:r>
            <a:r>
              <a:rPr lang="en-US" i="1" dirty="0"/>
              <a:t>25</a:t>
            </a:r>
            <a:r>
              <a:rPr lang="en-US" dirty="0"/>
              <a:t>(5), 839-845.</a:t>
            </a:r>
            <a:br>
              <a:rPr lang="en-US" dirty="0"/>
            </a:br>
            <a:br>
              <a:rPr lang="en-US" dirty="0"/>
            </a:br>
            <a:r>
              <a:rPr lang="en-US" sz="1200" b="0" i="0" u="none" strike="noStrike" kern="1200" baseline="0" dirty="0">
                <a:solidFill>
                  <a:schemeClr val="tx1"/>
                </a:solidFill>
                <a:latin typeface="+mn-lt"/>
                <a:ea typeface="+mn-ea"/>
                <a:cs typeface="+mn-cs"/>
              </a:rPr>
              <a:t>The Global Burden of Disease Study (GBDS) found a positive relationships between increasing PM2.5 and relative risk of infant mortality due to respiratory infections globally. </a:t>
            </a:r>
            <a:br>
              <a:rPr lang="en-US" sz="1200" b="0" i="0" u="none" strike="noStrike" kern="1200" baseline="0" dirty="0">
                <a:solidFill>
                  <a:schemeClr val="tx1"/>
                </a:solidFill>
                <a:latin typeface="+mn-lt"/>
                <a:ea typeface="+mn-ea"/>
                <a:cs typeface="+mn-cs"/>
              </a:rPr>
            </a:b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COPD and emphysema are marked by </a:t>
            </a:r>
            <a:r>
              <a:rPr lang="en-US" sz="1200" dirty="0">
                <a:latin typeface="+mj-lt"/>
              </a:rPr>
              <a:t>shortness of breath, coughing, debilitating fatigue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https://www.theguardian.com/environment/2018/oct/27/air-pollution-is-the-new-tobacco-warns-who-head</a:t>
            </a:r>
            <a:br>
              <a:rPr lang="en-US" dirty="0"/>
            </a:br>
            <a:br>
              <a:rPr lang="en-US" dirty="0"/>
            </a:br>
            <a:endParaRPr lang="en-US" sz="1200" b="0" i="0" u="none" strike="noStrike" kern="1200" baseline="0" dirty="0">
              <a:solidFill>
                <a:schemeClr val="tx1"/>
              </a:solidFill>
              <a:latin typeface="+mn-lt"/>
              <a:ea typeface="+mn-ea"/>
              <a:cs typeface="+mn-cs"/>
            </a:endParaRPr>
          </a:p>
          <a:p>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B94469CE-27A7-42D0-85E3-FFCEAA6C3EC8}" type="slidenum">
              <a:rPr lang="en-US" smtClean="0"/>
              <a:t>56</a:t>
            </a:fld>
            <a:endParaRPr lang="en-US" dirty="0"/>
          </a:p>
        </p:txBody>
      </p:sp>
    </p:spTree>
    <p:extLst>
      <p:ext uri="{BB962C8B-B14F-4D97-AF65-F5344CB8AC3E}">
        <p14:creationId xmlns:p14="http://schemas.microsoft.com/office/powerpoint/2010/main" val="7435032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Peeples, Lynne. "How air pollution threatens brain health." </a:t>
            </a:r>
            <a:r>
              <a:rPr lang="en-US" i="1" dirty="0"/>
              <a:t>Proceedings of the National Academy of Sciences</a:t>
            </a:r>
            <a:r>
              <a:rPr lang="en-US" dirty="0"/>
              <a:t> (2020).</a:t>
            </a:r>
          </a:p>
          <a:p>
            <a:r>
              <a:rPr lang="en-US" dirty="0"/>
              <a:t>https://doi.org/10.1073/pnas.2008940117</a:t>
            </a:r>
          </a:p>
        </p:txBody>
      </p:sp>
      <p:sp>
        <p:nvSpPr>
          <p:cNvPr id="4" name="Slide Number Placeholder 3"/>
          <p:cNvSpPr>
            <a:spLocks noGrp="1"/>
          </p:cNvSpPr>
          <p:nvPr>
            <p:ph type="sldNum" sz="quarter" idx="5"/>
          </p:nvPr>
        </p:nvSpPr>
        <p:spPr/>
        <p:txBody>
          <a:bodyPr/>
          <a:lstStyle/>
          <a:p>
            <a:fld id="{B94469CE-27A7-42D0-85E3-FFCEAA6C3EC8}" type="slidenum">
              <a:rPr lang="en-US" smtClean="0"/>
              <a:t>57</a:t>
            </a:fld>
            <a:endParaRPr lang="en-US" dirty="0"/>
          </a:p>
        </p:txBody>
      </p:sp>
    </p:spTree>
    <p:extLst>
      <p:ext uri="{BB962C8B-B14F-4D97-AF65-F5344CB8AC3E}">
        <p14:creationId xmlns:p14="http://schemas.microsoft.com/office/powerpoint/2010/main" val="10919931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STIXTwoText"/>
              </a:rPr>
              <a:t>Top 15 world countries with the highest (d) attributable incidence (a function of the number of people) of dementia due to PM2.5 and (e) attributable incidence rate (standardizes population sizes). due to PM2.5. Bands show uncertainty range of 95% confidence intervals.</a:t>
            </a:r>
            <a:br>
              <a:rPr lang="en-US" sz="1800" b="0" i="0" u="none" strike="noStrike" baseline="0" dirty="0">
                <a:latin typeface="STIXTwoText"/>
              </a:rPr>
            </a:br>
            <a:br>
              <a:rPr lang="en-US" sz="1800" b="0" i="0" u="none" strike="noStrike" baseline="0" dirty="0">
                <a:latin typeface="STIXTwoText"/>
              </a:rPr>
            </a:br>
            <a:r>
              <a:rPr lang="en-US" dirty="0"/>
              <a:t>Ru, M., Brauer, M., Lamarque, J. F., &amp; Shindell, D. Exploration of the global burden of dementia attributable to PM2.5: what do we know based on current evidence?. </a:t>
            </a:r>
            <a:r>
              <a:rPr lang="en-US" i="1" dirty="0"/>
              <a:t>GeoHealth</a:t>
            </a:r>
            <a:r>
              <a:rPr lang="en-US" dirty="0"/>
              <a:t>, e2020GH000356.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a:r>
              <a:rPr lang="en-US" sz="1800" b="0" i="0" u="none" strike="noStrike" baseline="0" dirty="0">
                <a:latin typeface="STIXTwoText"/>
              </a:rPr>
              <a:t>Ambient PM2.5 pollution could be a major risk factor for dementia, responsible for </a:t>
            </a:r>
            <a:r>
              <a:rPr lang="en-US" sz="1800" b="0" i="0" u="none" strike="noStrike" baseline="0" dirty="0">
                <a:latin typeface="STIXTwoMath"/>
              </a:rPr>
              <a:t>∼</a:t>
            </a:r>
            <a:r>
              <a:rPr lang="en-US" sz="1800" b="0" i="0" u="none" strike="noStrike" baseline="0" dirty="0">
                <a:latin typeface="STIXTwoText"/>
              </a:rPr>
              <a:t>15% of dementia deaths. This burden was estimated to lead to $26 billion (USD in 2010) in costs in 2015 globally. As such, reducing PM2.5 exposure may be an important measure to reduce the global burden and the high costs associated with dementia. Accounting for the impact of PM2.5 on dementia may substantially increase the benefits associated with clean air or climate change mitigation policies.</a:t>
            </a:r>
            <a:endParaRPr lang="en-US" dirty="0"/>
          </a:p>
          <a:p>
            <a:pPr algn="l"/>
            <a:endParaRPr lang="en-US" dirty="0"/>
          </a:p>
        </p:txBody>
      </p:sp>
      <p:sp>
        <p:nvSpPr>
          <p:cNvPr id="4" name="Slide Number Placeholder 3"/>
          <p:cNvSpPr>
            <a:spLocks noGrp="1"/>
          </p:cNvSpPr>
          <p:nvPr>
            <p:ph type="sldNum" sz="quarter" idx="5"/>
          </p:nvPr>
        </p:nvSpPr>
        <p:spPr/>
        <p:txBody>
          <a:bodyPr/>
          <a:lstStyle/>
          <a:p>
            <a:fld id="{B94469CE-27A7-42D0-85E3-FFCEAA6C3EC8}" type="slidenum">
              <a:rPr lang="en-US" smtClean="0"/>
              <a:t>58</a:t>
            </a:fld>
            <a:endParaRPr lang="en-US" dirty="0"/>
          </a:p>
        </p:txBody>
      </p:sp>
    </p:spTree>
    <p:extLst>
      <p:ext uri="{BB962C8B-B14F-4D97-AF65-F5344CB8AC3E}">
        <p14:creationId xmlns:p14="http://schemas.microsoft.com/office/powerpoint/2010/main" val="20687145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BC – black carbon</a:t>
            </a:r>
            <a:br>
              <a:rPr lang="en-US" sz="1200" b="0" i="0" u="none" strike="noStrike" kern="1200" baseline="0" dirty="0">
                <a:solidFill>
                  <a:schemeClr val="tx1"/>
                </a:solidFill>
                <a:latin typeface="+mn-lt"/>
                <a:ea typeface="+mn-ea"/>
                <a:cs typeface="+mn-cs"/>
              </a:rPr>
            </a:b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Green dots are clean air, red is polluted with PM</a:t>
            </a:r>
            <a:br>
              <a:rPr lang="en-US" sz="1200" b="0" i="0" u="none" strike="noStrike" kern="1200" baseline="0" dirty="0">
                <a:solidFill>
                  <a:schemeClr val="tx1"/>
                </a:solidFill>
                <a:latin typeface="+mn-lt"/>
                <a:ea typeface="+mn-ea"/>
                <a:cs typeface="+mn-cs"/>
              </a:rPr>
            </a:b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https://doi.org/10.1038/s41467-019-11654-3</a:t>
            </a:r>
          </a:p>
          <a:p>
            <a:endParaRPr lang="en-US" sz="1200" b="0" i="0" u="none" strike="noStrike" kern="1200" baseline="0" dirty="0">
              <a:solidFill>
                <a:schemeClr val="tx1"/>
              </a:solidFill>
              <a:latin typeface="+mn-lt"/>
              <a:ea typeface="+mn-ea"/>
              <a:cs typeface="+mn-cs"/>
            </a:endParaRPr>
          </a:p>
          <a:p>
            <a:r>
              <a:rPr lang="en-US" dirty="0"/>
              <a:t>Bové, H., Bongaerts, E., Slenders, E., Bijnens, E. M., Saenen, N. D., Gyselaers, W., ... &amp; Nawrot, T. S. (2019). Ambient black carbon particles reach the fetal side of human placenta. </a:t>
            </a:r>
            <a:r>
              <a:rPr lang="en-US" i="1" dirty="0"/>
              <a:t>Nature Communications</a:t>
            </a:r>
            <a:r>
              <a:rPr lang="en-US" dirty="0"/>
              <a:t>, </a:t>
            </a:r>
            <a:r>
              <a:rPr lang="en-US" i="1" dirty="0"/>
              <a:t>10</a:t>
            </a:r>
            <a:r>
              <a:rPr lang="en-US" dirty="0"/>
              <a:t>(1), 1-7.</a:t>
            </a:r>
            <a:br>
              <a:rPr lang="en-US" dirty="0"/>
            </a:br>
            <a:br>
              <a:rPr lang="en-US" dirty="0"/>
            </a:br>
            <a:endParaRPr lang="en-US" sz="1200" b="1"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94469CE-27A7-42D0-85E3-FFCEAA6C3EC8}" type="slidenum">
              <a:rPr lang="en-US" smtClean="0"/>
              <a:t>59</a:t>
            </a:fld>
            <a:endParaRPr lang="en-US" dirty="0"/>
          </a:p>
        </p:txBody>
      </p:sp>
    </p:spTree>
    <p:extLst>
      <p:ext uri="{BB962C8B-B14F-4D97-AF65-F5344CB8AC3E}">
        <p14:creationId xmlns:p14="http://schemas.microsoft.com/office/powerpoint/2010/main" val="27918558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Zivin, J. G., &amp; Neidell, M. (2018). Air pollution's hidden impacts. </a:t>
            </a:r>
            <a:r>
              <a:rPr lang="en-US" i="1" dirty="0"/>
              <a:t>Science</a:t>
            </a:r>
            <a:r>
              <a:rPr lang="en-US" dirty="0"/>
              <a:t>, </a:t>
            </a:r>
            <a:r>
              <a:rPr lang="en-US" i="1" dirty="0"/>
              <a:t>359</a:t>
            </a:r>
            <a:r>
              <a:rPr lang="en-US" dirty="0"/>
              <a:t>(6371), 39-40.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Peeples, Lynne. "How air pollution threatens brain health." </a:t>
            </a:r>
            <a:r>
              <a:rPr lang="en-US" i="1" dirty="0"/>
              <a:t>Proceedings of the National Academy of Sciences</a:t>
            </a:r>
            <a:r>
              <a:rPr lang="en-US" dirty="0"/>
              <a:t> (2020).</a:t>
            </a:r>
          </a:p>
          <a:p>
            <a:r>
              <a:rPr lang="en-US" dirty="0">
                <a:hlinkClick r:id="rId3"/>
              </a:rPr>
              <a:t>https://doi.org/10.1073/pnas.2008940117</a:t>
            </a:r>
            <a:endParaRPr lang="en-US" dirty="0"/>
          </a:p>
          <a:p>
            <a:endParaRPr lang="en-US" dirty="0"/>
          </a:p>
        </p:txBody>
      </p:sp>
      <p:sp>
        <p:nvSpPr>
          <p:cNvPr id="4" name="Slide Number Placeholder 3"/>
          <p:cNvSpPr>
            <a:spLocks noGrp="1"/>
          </p:cNvSpPr>
          <p:nvPr>
            <p:ph type="sldNum" sz="quarter" idx="10"/>
          </p:nvPr>
        </p:nvSpPr>
        <p:spPr/>
        <p:txBody>
          <a:bodyPr/>
          <a:lstStyle/>
          <a:p>
            <a:fld id="{B94469CE-27A7-42D0-85E3-FFCEAA6C3EC8}" type="slidenum">
              <a:rPr lang="en-US" smtClean="0"/>
              <a:t>60</a:t>
            </a:fld>
            <a:endParaRPr lang="en-US" dirty="0"/>
          </a:p>
        </p:txBody>
      </p:sp>
    </p:spTree>
    <p:extLst>
      <p:ext uri="{BB962C8B-B14F-4D97-AF65-F5344CB8AC3E}">
        <p14:creationId xmlns:p14="http://schemas.microsoft.com/office/powerpoint/2010/main" val="5691457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countries grow wealthier, first they become more polluted, and then, once rich, less so, as they can afford the technologies and investments associated with pollution control. And the growth of the service economy means that manufacturing has likely been outsources to other locations. </a:t>
            </a:r>
            <a:br>
              <a:rPr lang="en-US" dirty="0"/>
            </a:br>
            <a:br>
              <a:rPr lang="en-US" dirty="0"/>
            </a:br>
            <a:r>
              <a:rPr lang="en-US" dirty="0"/>
              <a:t>The environmental Kuznet’s curve is a simplification of how the world changes, but it offers a starting point for thinking about these complex relationships around economic development, standards of living, pollution, and globalization</a:t>
            </a:r>
            <a:br>
              <a:rPr lang="en-US" dirty="0"/>
            </a:br>
            <a:br>
              <a:rPr lang="en-US" dirty="0"/>
            </a:br>
            <a:r>
              <a:rPr lang="en-US" dirty="0"/>
              <a:t>https://www.nytimes.com/2022/07/08/opinion/environment/air-pollution-deaths-climate-change.html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94469CE-27A7-42D0-85E3-FFCEAA6C3EC8}" type="slidenum">
              <a:rPr lang="en-US" smtClean="0"/>
              <a:t>61</a:t>
            </a:fld>
            <a:endParaRPr lang="en-US" dirty="0"/>
          </a:p>
        </p:txBody>
      </p:sp>
    </p:spTree>
    <p:extLst>
      <p:ext uri="{BB962C8B-B14F-4D97-AF65-F5344CB8AC3E}">
        <p14:creationId xmlns:p14="http://schemas.microsoft.com/office/powerpoint/2010/main" val="18308079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https://www.nytimes.com/2018/01/23/magazine/what-does-it-take-to-stop-accepting-pollution-as-the-price-of-progress.html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the price of progress” – this</a:t>
            </a:r>
            <a:r>
              <a:rPr lang="en-US" baseline="0" dirty="0"/>
              <a:t> can be a very oversimplistic discourse invoked to thwart implementing pollution control. Yes, pollution may increase when a country industrializes. But this does not mean that pollution in inevitable and has to be tolerated. Do countries that industrialize first and develop pollution control policies have an obligation to extent their technological advancements to developing countries? Or do the developing countries have the right to develop as fast as they can and not use pollution controls that could slow down development?</a:t>
            </a:r>
            <a:endParaRPr lang="en-US" dirty="0"/>
          </a:p>
          <a:p>
            <a:endParaRPr lang="en-US" dirty="0"/>
          </a:p>
        </p:txBody>
      </p:sp>
      <p:sp>
        <p:nvSpPr>
          <p:cNvPr id="4" name="Slide Number Placeholder 3"/>
          <p:cNvSpPr>
            <a:spLocks noGrp="1"/>
          </p:cNvSpPr>
          <p:nvPr>
            <p:ph type="sldNum" sz="quarter" idx="10"/>
          </p:nvPr>
        </p:nvSpPr>
        <p:spPr/>
        <p:txBody>
          <a:bodyPr/>
          <a:lstStyle/>
          <a:p>
            <a:fld id="{B94469CE-27A7-42D0-85E3-FFCEAA6C3EC8}" type="slidenum">
              <a:rPr lang="en-US" smtClean="0"/>
              <a:t>62</a:t>
            </a:fld>
            <a:endParaRPr lang="en-US" dirty="0"/>
          </a:p>
        </p:txBody>
      </p:sp>
    </p:spTree>
    <p:extLst>
      <p:ext uri="{BB962C8B-B14F-4D97-AF65-F5344CB8AC3E}">
        <p14:creationId xmlns:p14="http://schemas.microsoft.com/office/powerpoint/2010/main" val="251625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https://aqli.epic.uchicago.edu/the-index/</a:t>
            </a:r>
            <a:br>
              <a:rPr lang="en-US" dirty="0"/>
            </a:br>
            <a:br>
              <a:rPr lang="en-US" dirty="0"/>
            </a:br>
            <a:r>
              <a:rPr lang="en-US" dirty="0"/>
              <a:t>In large parts of South America, central Africa northern Asia, and Indonesia, clearing and burning of forest for agriculture is responsible for high levels of particulate matter</a:t>
            </a:r>
          </a:p>
          <a:p>
            <a:endParaRPr lang="en-US" dirty="0"/>
          </a:p>
        </p:txBody>
      </p:sp>
      <p:sp>
        <p:nvSpPr>
          <p:cNvPr id="4" name="Slide Number Placeholder 3"/>
          <p:cNvSpPr>
            <a:spLocks noGrp="1"/>
          </p:cNvSpPr>
          <p:nvPr>
            <p:ph type="sldNum" sz="quarter" idx="10"/>
          </p:nvPr>
        </p:nvSpPr>
        <p:spPr/>
        <p:txBody>
          <a:bodyPr/>
          <a:lstStyle/>
          <a:p>
            <a:fld id="{B94469CE-27A7-42D0-85E3-FFCEAA6C3EC8}" type="slidenum">
              <a:rPr lang="en-US" smtClean="0"/>
              <a:t>6</a:t>
            </a:fld>
            <a:endParaRPr lang="en-US" dirty="0"/>
          </a:p>
        </p:txBody>
      </p:sp>
    </p:spTree>
    <p:extLst>
      <p:ext uri="{BB962C8B-B14F-4D97-AF65-F5344CB8AC3E}">
        <p14:creationId xmlns:p14="http://schemas.microsoft.com/office/powerpoint/2010/main" val="35545450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https://www.nytimes.com/interactive/2019/06/19/climate/us-air-pollution-trump.html</a:t>
            </a:r>
          </a:p>
          <a:p>
            <a:r>
              <a:rPr lang="en-US" dirty="0"/>
              <a:t>https://www.nejm.org/doi/full/10.1056/NEJMoa1702747#t=abstract</a:t>
            </a:r>
          </a:p>
          <a:p>
            <a:r>
              <a:rPr lang="en-US" dirty="0"/>
              <a:t>https://onlinelibrary.wiley.com/doi/full/10.1111/1753-6405.12264</a:t>
            </a:r>
          </a:p>
          <a:p>
            <a:endParaRPr lang="en-US" dirty="0"/>
          </a:p>
          <a:p>
            <a:r>
              <a:rPr lang="en-US" dirty="0"/>
              <a:t>Di, Q., Dai, L., Wang, Y., Zanobetti, A., Choirat, C., Schwartz, J. D., &amp; Dominici, F. (2017). Association of short-term exposure to air pollution with mortality in older adults. </a:t>
            </a:r>
            <a:r>
              <a:rPr lang="en-US" i="1" dirty="0"/>
              <a:t>Jama</a:t>
            </a:r>
            <a:r>
              <a:rPr lang="en-US" dirty="0"/>
              <a:t>, </a:t>
            </a:r>
            <a:r>
              <a:rPr lang="en-US" i="1" dirty="0"/>
              <a:t>318</a:t>
            </a:r>
            <a:r>
              <a:rPr lang="en-US" dirty="0"/>
              <a:t>(24), 2446-2456.</a:t>
            </a:r>
          </a:p>
          <a:p>
            <a:endParaRPr lang="en-US" dirty="0"/>
          </a:p>
          <a:p>
            <a:r>
              <a:rPr lang="en-US" dirty="0"/>
              <a:t>https://www.who.int/airpollution/en/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Are we only seeing the tip of the iceberg with the</a:t>
            </a:r>
            <a:r>
              <a:rPr lang="en-US" baseline="0" dirty="0"/>
              <a:t> health effects of particulate matter. And </a:t>
            </a:r>
            <a:r>
              <a:rPr lang="en-US" sz="1200" b="0" i="0" u="none" strike="noStrike" baseline="0" dirty="0">
                <a:latin typeface="+mj-lt"/>
              </a:rPr>
              <a:t>the number of unexposed humans or other primates in long-term studies is dwindling, making research all the more pressing</a:t>
            </a:r>
            <a:endParaRPr lang="en-US" dirty="0">
              <a:latin typeface="+mj-lt"/>
            </a:endParaRPr>
          </a:p>
          <a:p>
            <a:endParaRPr lang="en-US" dirty="0"/>
          </a:p>
        </p:txBody>
      </p:sp>
      <p:sp>
        <p:nvSpPr>
          <p:cNvPr id="4" name="Slide Number Placeholder 3"/>
          <p:cNvSpPr>
            <a:spLocks noGrp="1"/>
          </p:cNvSpPr>
          <p:nvPr>
            <p:ph type="sldNum" sz="quarter" idx="10"/>
          </p:nvPr>
        </p:nvSpPr>
        <p:spPr/>
        <p:txBody>
          <a:bodyPr/>
          <a:lstStyle/>
          <a:p>
            <a:fld id="{B94469CE-27A7-42D0-85E3-FFCEAA6C3EC8}" type="slidenum">
              <a:rPr lang="en-US" smtClean="0"/>
              <a:t>63</a:t>
            </a:fld>
            <a:endParaRPr lang="en-US" dirty="0"/>
          </a:p>
        </p:txBody>
      </p:sp>
    </p:spTree>
    <p:extLst>
      <p:ext uri="{BB962C8B-B14F-4D97-AF65-F5344CB8AC3E}">
        <p14:creationId xmlns:p14="http://schemas.microsoft.com/office/powerpoint/2010/main" val="6078492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https://www.nytimes.com/2022/07/08/opinion/environment/air-pollution-deaths-climate-change.html</a:t>
            </a:r>
            <a:br>
              <a:rPr lang="en-US" dirty="0"/>
            </a:br>
            <a:r>
              <a:rPr lang="en-US" dirty="0"/>
              <a:t>https://www.bbc.com/news/world-asia-india-48102417</a:t>
            </a:r>
          </a:p>
        </p:txBody>
      </p:sp>
      <p:sp>
        <p:nvSpPr>
          <p:cNvPr id="4" name="Slide Number Placeholder 3"/>
          <p:cNvSpPr>
            <a:spLocks noGrp="1"/>
          </p:cNvSpPr>
          <p:nvPr>
            <p:ph type="sldNum" sz="quarter" idx="5"/>
          </p:nvPr>
        </p:nvSpPr>
        <p:spPr/>
        <p:txBody>
          <a:bodyPr/>
          <a:lstStyle/>
          <a:p>
            <a:fld id="{B94469CE-27A7-42D0-85E3-FFCEAA6C3EC8}" type="slidenum">
              <a:rPr lang="en-US" smtClean="0"/>
              <a:t>64</a:t>
            </a:fld>
            <a:endParaRPr lang="en-US" dirty="0"/>
          </a:p>
        </p:txBody>
      </p:sp>
    </p:spTree>
    <p:extLst>
      <p:ext uri="{BB962C8B-B14F-4D97-AF65-F5344CB8AC3E}">
        <p14:creationId xmlns:p14="http://schemas.microsoft.com/office/powerpoint/2010/main" val="36817262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Voosen, P. (2022). Cleaner air is adding to global warming. </a:t>
            </a:r>
            <a:r>
              <a:rPr lang="en-US" i="1" dirty="0"/>
              <a:t>Science (New York, NY)</a:t>
            </a:r>
            <a:r>
              <a:rPr lang="en-US" dirty="0"/>
              <a:t>, </a:t>
            </a:r>
            <a:r>
              <a:rPr lang="en-US" i="1" dirty="0"/>
              <a:t>377</a:t>
            </a:r>
            <a:r>
              <a:rPr lang="en-US" dirty="0"/>
              <a:t>(6604), 353-354.</a:t>
            </a:r>
          </a:p>
          <a:p>
            <a:pPr algn="l"/>
            <a:endParaRPr lang="en-US" dirty="0"/>
          </a:p>
        </p:txBody>
      </p:sp>
      <p:sp>
        <p:nvSpPr>
          <p:cNvPr id="4" name="Slide Number Placeholder 3"/>
          <p:cNvSpPr>
            <a:spLocks noGrp="1"/>
          </p:cNvSpPr>
          <p:nvPr>
            <p:ph type="sldNum" sz="quarter" idx="5"/>
          </p:nvPr>
        </p:nvSpPr>
        <p:spPr/>
        <p:txBody>
          <a:bodyPr/>
          <a:lstStyle/>
          <a:p>
            <a:fld id="{B94469CE-27A7-42D0-85E3-FFCEAA6C3EC8}" type="slidenum">
              <a:rPr lang="en-US" smtClean="0"/>
              <a:t>65</a:t>
            </a:fld>
            <a:endParaRPr lang="en-US" dirty="0"/>
          </a:p>
        </p:txBody>
      </p:sp>
    </p:spTree>
    <p:extLst>
      <p:ext uri="{BB962C8B-B14F-4D97-AF65-F5344CB8AC3E}">
        <p14:creationId xmlns:p14="http://schemas.microsoft.com/office/powerpoint/2010/main" val="18130919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https://www.pnas.org/doi/abs/10.1073/pnas.2313797121</a:t>
            </a:r>
            <a:br>
              <a:rPr lang="en-US" dirty="0"/>
            </a:br>
            <a:br>
              <a:rPr lang="en-US" dirty="0"/>
            </a:br>
            <a:r>
              <a:rPr lang="en-US" dirty="0"/>
              <a:t>Here we can see how China has reduced its PM while it has increased in India. The lowered PM over China has resulted in more warming of the regional atmosphere and ocean there. This warmer water and atmosphere propagates across the Pacific along prevailing winds and ocean currents. This results in warmer temperatures along the northern Pacific coast of North America. These warmer temperatures tend to lead to forest drying, enhancing the frequency of fires in British Columbia of Canada, Washington and Oregon. These wildfires produce smoke that can blow across the United States and impact air quality in the central and eastern United States. This is an example of a teleconnection, how changes in a system in one location can propagate over large distances to change conditions elsewhere. You can say that increased premature mortality in the eastern US due to PM is a consequence of China’s war on pollution and reductions in PM. </a:t>
            </a:r>
          </a:p>
        </p:txBody>
      </p:sp>
      <p:sp>
        <p:nvSpPr>
          <p:cNvPr id="4" name="Slide Number Placeholder 3"/>
          <p:cNvSpPr>
            <a:spLocks noGrp="1"/>
          </p:cNvSpPr>
          <p:nvPr>
            <p:ph type="sldNum" sz="quarter" idx="5"/>
          </p:nvPr>
        </p:nvSpPr>
        <p:spPr/>
        <p:txBody>
          <a:bodyPr/>
          <a:lstStyle/>
          <a:p>
            <a:fld id="{B94469CE-27A7-42D0-85E3-FFCEAA6C3EC8}" type="slidenum">
              <a:rPr lang="en-US" smtClean="0"/>
              <a:t>66</a:t>
            </a:fld>
            <a:endParaRPr lang="en-US" dirty="0"/>
          </a:p>
        </p:txBody>
      </p:sp>
    </p:spTree>
    <p:extLst>
      <p:ext uri="{BB962C8B-B14F-4D97-AF65-F5344CB8AC3E}">
        <p14:creationId xmlns:p14="http://schemas.microsoft.com/office/powerpoint/2010/main" val="11860156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effect of PM reductions in China is superimposed upon the climate change and warming occurring from enhanced carbon dioxide concentrations in the atmosphere due to fossil fuel combustion. PM reductions are not the major driver, but they contribute to the Pacific heat events off the coast of North America.</a:t>
            </a:r>
            <a:br>
              <a:rPr lang="en-US" dirty="0"/>
            </a:br>
            <a:br>
              <a:rPr lang="en-US" dirty="0"/>
            </a:br>
            <a:r>
              <a:rPr lang="en-US" dirty="0"/>
              <a:t>https://www.pnas.org/doi/abs/10.1073/pnas.2313797121</a:t>
            </a:r>
            <a:br>
              <a:rPr lang="en-US" dirty="0"/>
            </a:br>
            <a:br>
              <a:rPr lang="en-US" dirty="0"/>
            </a:br>
            <a:r>
              <a:rPr lang="en-US" dirty="0"/>
              <a:t>Wang, H., Zheng, X. T., Cai, W., Han, Z. W., Xie, S. P., Kang, S. M., ... &amp; Zhou, L. (2024). Atmosphere teleconnections from abatement of China aerosol emissions exacerbate Northeast Pacific warm blob events. </a:t>
            </a:r>
            <a:r>
              <a:rPr lang="en-US" i="1" dirty="0"/>
              <a:t>Proceedings of the National Academy of Sciences</a:t>
            </a:r>
            <a:r>
              <a:rPr lang="en-US" dirty="0"/>
              <a:t>, </a:t>
            </a:r>
            <a:r>
              <a:rPr lang="en-US" i="1" dirty="0"/>
              <a:t>121</a:t>
            </a:r>
            <a:r>
              <a:rPr lang="en-US" dirty="0"/>
              <a:t>(21), e2313797121.</a:t>
            </a:r>
          </a:p>
          <a:p>
            <a:endParaRPr lang="en-US" dirty="0"/>
          </a:p>
        </p:txBody>
      </p:sp>
      <p:sp>
        <p:nvSpPr>
          <p:cNvPr id="4" name="Slide Number Placeholder 3"/>
          <p:cNvSpPr>
            <a:spLocks noGrp="1"/>
          </p:cNvSpPr>
          <p:nvPr>
            <p:ph type="sldNum" sz="quarter" idx="5"/>
          </p:nvPr>
        </p:nvSpPr>
        <p:spPr/>
        <p:txBody>
          <a:bodyPr/>
          <a:lstStyle/>
          <a:p>
            <a:fld id="{B94469CE-27A7-42D0-85E3-FFCEAA6C3EC8}" type="slidenum">
              <a:rPr lang="en-US" smtClean="0"/>
              <a:t>67</a:t>
            </a:fld>
            <a:endParaRPr lang="en-US" dirty="0"/>
          </a:p>
        </p:txBody>
      </p:sp>
    </p:spTree>
    <p:extLst>
      <p:ext uri="{BB962C8B-B14F-4D97-AF65-F5344CB8AC3E}">
        <p14:creationId xmlns:p14="http://schemas.microsoft.com/office/powerpoint/2010/main" val="4207714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Ground-level PM 2.5 is not tracked in large portions of Africa, the Middle East and South America</a:t>
            </a:r>
            <a:endParaRPr lang="en" sz="1200" dirty="0">
              <a:latin typeface="+mj-lt"/>
            </a:endParaRPr>
          </a:p>
          <a:p>
            <a:endParaRPr lang="en-US" dirty="0"/>
          </a:p>
        </p:txBody>
      </p:sp>
      <p:sp>
        <p:nvSpPr>
          <p:cNvPr id="4" name="Slide Number Placeholder 3"/>
          <p:cNvSpPr>
            <a:spLocks noGrp="1"/>
          </p:cNvSpPr>
          <p:nvPr>
            <p:ph type="sldNum" sz="quarter" idx="5"/>
          </p:nvPr>
        </p:nvSpPr>
        <p:spPr/>
        <p:txBody>
          <a:bodyPr/>
          <a:lstStyle/>
          <a:p>
            <a:fld id="{B94469CE-27A7-42D0-85E3-FFCEAA6C3EC8}" type="slidenum">
              <a:rPr lang="en-US" smtClean="0"/>
              <a:t>9</a:t>
            </a:fld>
            <a:endParaRPr lang="en-US" dirty="0"/>
          </a:p>
        </p:txBody>
      </p:sp>
    </p:spTree>
    <p:extLst>
      <p:ext uri="{BB962C8B-B14F-4D97-AF65-F5344CB8AC3E}">
        <p14:creationId xmlns:p14="http://schemas.microsoft.com/office/powerpoint/2010/main" val="4267737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Pollution deaths rarely if ever show up in coroner’s reports, since, as with many deaths, the etiology is multicausal. In fact, though 40,000 are estimated to die each year from it in the United Kingdom., it was only in 2020 that air pollution was listed for the first time on a death certificate, that of the 9-year-old Ella Adoo-Kissi-Debrah, who has since inspired a landmark bill, called Ella’s Law, to guarantee a British right to clean air</a:t>
            </a:r>
          </a:p>
          <a:p>
            <a:endParaRPr lang="en-US" dirty="0"/>
          </a:p>
        </p:txBody>
      </p:sp>
      <p:sp>
        <p:nvSpPr>
          <p:cNvPr id="4" name="Slide Number Placeholder 3"/>
          <p:cNvSpPr>
            <a:spLocks noGrp="1"/>
          </p:cNvSpPr>
          <p:nvPr>
            <p:ph type="sldNum" sz="quarter" idx="5"/>
          </p:nvPr>
        </p:nvSpPr>
        <p:spPr/>
        <p:txBody>
          <a:bodyPr/>
          <a:lstStyle/>
          <a:p>
            <a:fld id="{B94469CE-27A7-42D0-85E3-FFCEAA6C3EC8}" type="slidenum">
              <a:rPr lang="en-US" smtClean="0"/>
              <a:t>10</a:t>
            </a:fld>
            <a:endParaRPr lang="en-US" dirty="0"/>
          </a:p>
        </p:txBody>
      </p:sp>
    </p:spTree>
    <p:extLst>
      <p:ext uri="{BB962C8B-B14F-4D97-AF65-F5344CB8AC3E}">
        <p14:creationId xmlns:p14="http://schemas.microsoft.com/office/powerpoint/2010/main" val="635338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https://www.nytimes.com/interactive/2019/12/02/climate/air-pollution-compare-ar-ul.html?smid=nytcore-ios-share</a:t>
            </a:r>
            <a:br>
              <a:rPr lang="en-US" dirty="0"/>
            </a:br>
            <a:br>
              <a:rPr lang="en-US" dirty="0"/>
            </a:br>
            <a:r>
              <a:rPr lang="en-US" dirty="0"/>
              <a:t>View this animation to identify the natural and human sources of particulate matter. </a:t>
            </a:r>
          </a:p>
        </p:txBody>
      </p:sp>
      <p:sp>
        <p:nvSpPr>
          <p:cNvPr id="4" name="Slide Number Placeholder 3"/>
          <p:cNvSpPr>
            <a:spLocks noGrp="1"/>
          </p:cNvSpPr>
          <p:nvPr>
            <p:ph type="sldNum" sz="quarter" idx="5"/>
          </p:nvPr>
        </p:nvSpPr>
        <p:spPr/>
        <p:txBody>
          <a:bodyPr/>
          <a:lstStyle/>
          <a:p>
            <a:fld id="{B94469CE-27A7-42D0-85E3-FFCEAA6C3EC8}" type="slidenum">
              <a:rPr lang="en-US" smtClean="0"/>
              <a:t>11</a:t>
            </a:fld>
            <a:endParaRPr lang="en-US" dirty="0"/>
          </a:p>
        </p:txBody>
      </p:sp>
    </p:spTree>
    <p:extLst>
      <p:ext uri="{BB962C8B-B14F-4D97-AF65-F5344CB8AC3E}">
        <p14:creationId xmlns:p14="http://schemas.microsoft.com/office/powerpoint/2010/main" val="360611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FE73A3-B0AA-4A38-9717-9AA323367977}" type="datetimeFigureOut">
              <a:rPr lang="en-US" smtClean="0"/>
              <a:t>9/4/2024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AC270A-FEF0-4073-B8CE-7497EA27A66F}" type="slidenum">
              <a:rPr lang="en-US" smtClean="0"/>
              <a:t>‹#›</a:t>
            </a:fld>
            <a:endParaRPr lang="en-US" dirty="0"/>
          </a:p>
        </p:txBody>
      </p:sp>
    </p:spTree>
    <p:extLst>
      <p:ext uri="{BB962C8B-B14F-4D97-AF65-F5344CB8AC3E}">
        <p14:creationId xmlns:p14="http://schemas.microsoft.com/office/powerpoint/2010/main" val="4042163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FE73A3-B0AA-4A38-9717-9AA323367977}" type="datetimeFigureOut">
              <a:rPr lang="en-US" smtClean="0"/>
              <a:t>9/4/2024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AC270A-FEF0-4073-B8CE-7497EA27A66F}" type="slidenum">
              <a:rPr lang="en-US" smtClean="0"/>
              <a:t>‹#›</a:t>
            </a:fld>
            <a:endParaRPr lang="en-US" dirty="0"/>
          </a:p>
        </p:txBody>
      </p:sp>
    </p:spTree>
    <p:extLst>
      <p:ext uri="{BB962C8B-B14F-4D97-AF65-F5344CB8AC3E}">
        <p14:creationId xmlns:p14="http://schemas.microsoft.com/office/powerpoint/2010/main" val="4154927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FE73A3-B0AA-4A38-9717-9AA323367977}" type="datetimeFigureOut">
              <a:rPr lang="en-US" smtClean="0"/>
              <a:t>9/4/2024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AC270A-FEF0-4073-B8CE-7497EA27A66F}" type="slidenum">
              <a:rPr lang="en-US" smtClean="0"/>
              <a:t>‹#›</a:t>
            </a:fld>
            <a:endParaRPr lang="en-US" dirty="0"/>
          </a:p>
        </p:txBody>
      </p:sp>
    </p:spTree>
    <p:extLst>
      <p:ext uri="{BB962C8B-B14F-4D97-AF65-F5344CB8AC3E}">
        <p14:creationId xmlns:p14="http://schemas.microsoft.com/office/powerpoint/2010/main" val="3900272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1" name="Shape 21"/>
          <p:cNvSpPr txBox="1">
            <a:spLocks noGrp="1"/>
          </p:cNvSpPr>
          <p:nvPr>
            <p:ph type="title"/>
          </p:nvPr>
        </p:nvSpPr>
        <p:spPr>
          <a:xfrm>
            <a:off x="415600" y="593367"/>
            <a:ext cx="11360800" cy="8176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Shape 22"/>
          <p:cNvSpPr txBox="1">
            <a:spLocks noGrp="1"/>
          </p:cNvSpPr>
          <p:nvPr>
            <p:ph type="body" idx="1"/>
          </p:nvPr>
        </p:nvSpPr>
        <p:spPr>
          <a:xfrm>
            <a:off x="415600" y="1562133"/>
            <a:ext cx="11360800" cy="4529600"/>
          </a:xfrm>
          <a:prstGeom prst="rect">
            <a:avLst/>
          </a:prstGeom>
        </p:spPr>
        <p:txBody>
          <a:bodyPr spcFirstLastPara="1" wrap="square" lIns="91425" tIns="91425" rIns="91425" bIns="91425" anchor="t" anchorCtr="0"/>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23" name="Shape 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3977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FE73A3-B0AA-4A38-9717-9AA323367977}" type="datetimeFigureOut">
              <a:rPr lang="en-US" smtClean="0"/>
              <a:t>9/4/2024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AC270A-FEF0-4073-B8CE-7497EA27A66F}" type="slidenum">
              <a:rPr lang="en-US" smtClean="0"/>
              <a:t>‹#›</a:t>
            </a:fld>
            <a:endParaRPr lang="en-US" dirty="0"/>
          </a:p>
        </p:txBody>
      </p:sp>
    </p:spTree>
    <p:extLst>
      <p:ext uri="{BB962C8B-B14F-4D97-AF65-F5344CB8AC3E}">
        <p14:creationId xmlns:p14="http://schemas.microsoft.com/office/powerpoint/2010/main" val="317169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FE73A3-B0AA-4A38-9717-9AA323367977}" type="datetimeFigureOut">
              <a:rPr lang="en-US" smtClean="0"/>
              <a:t>9/4/2024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AC270A-FEF0-4073-B8CE-7497EA27A66F}" type="slidenum">
              <a:rPr lang="en-US" smtClean="0"/>
              <a:t>‹#›</a:t>
            </a:fld>
            <a:endParaRPr lang="en-US" dirty="0"/>
          </a:p>
        </p:txBody>
      </p:sp>
    </p:spTree>
    <p:extLst>
      <p:ext uri="{BB962C8B-B14F-4D97-AF65-F5344CB8AC3E}">
        <p14:creationId xmlns:p14="http://schemas.microsoft.com/office/powerpoint/2010/main" val="2684597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FE73A3-B0AA-4A38-9717-9AA323367977}" type="datetimeFigureOut">
              <a:rPr lang="en-US" smtClean="0"/>
              <a:t>9/4/2024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AC270A-FEF0-4073-B8CE-7497EA27A66F}" type="slidenum">
              <a:rPr lang="en-US" smtClean="0"/>
              <a:t>‹#›</a:t>
            </a:fld>
            <a:endParaRPr lang="en-US" dirty="0"/>
          </a:p>
        </p:txBody>
      </p:sp>
    </p:spTree>
    <p:extLst>
      <p:ext uri="{BB962C8B-B14F-4D97-AF65-F5344CB8AC3E}">
        <p14:creationId xmlns:p14="http://schemas.microsoft.com/office/powerpoint/2010/main" val="1619411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FE73A3-B0AA-4A38-9717-9AA323367977}" type="datetimeFigureOut">
              <a:rPr lang="en-US" smtClean="0"/>
              <a:t>9/4/2024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9AC270A-FEF0-4073-B8CE-7497EA27A66F}" type="slidenum">
              <a:rPr lang="en-US" smtClean="0"/>
              <a:t>‹#›</a:t>
            </a:fld>
            <a:endParaRPr lang="en-US" dirty="0"/>
          </a:p>
        </p:txBody>
      </p:sp>
    </p:spTree>
    <p:extLst>
      <p:ext uri="{BB962C8B-B14F-4D97-AF65-F5344CB8AC3E}">
        <p14:creationId xmlns:p14="http://schemas.microsoft.com/office/powerpoint/2010/main" val="4046904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FE73A3-B0AA-4A38-9717-9AA323367977}" type="datetimeFigureOut">
              <a:rPr lang="en-US" smtClean="0"/>
              <a:t>9/4/2024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9AC270A-FEF0-4073-B8CE-7497EA27A66F}" type="slidenum">
              <a:rPr lang="en-US" smtClean="0"/>
              <a:t>‹#›</a:t>
            </a:fld>
            <a:endParaRPr lang="en-US" dirty="0"/>
          </a:p>
        </p:txBody>
      </p:sp>
    </p:spTree>
    <p:extLst>
      <p:ext uri="{BB962C8B-B14F-4D97-AF65-F5344CB8AC3E}">
        <p14:creationId xmlns:p14="http://schemas.microsoft.com/office/powerpoint/2010/main" val="1163509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E73A3-B0AA-4A38-9717-9AA323367977}" type="datetimeFigureOut">
              <a:rPr lang="en-US" smtClean="0"/>
              <a:t>9/4/2024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9AC270A-FEF0-4073-B8CE-7497EA27A66F}" type="slidenum">
              <a:rPr lang="en-US" smtClean="0"/>
              <a:t>‹#›</a:t>
            </a:fld>
            <a:endParaRPr lang="en-US" dirty="0"/>
          </a:p>
        </p:txBody>
      </p:sp>
    </p:spTree>
    <p:extLst>
      <p:ext uri="{BB962C8B-B14F-4D97-AF65-F5344CB8AC3E}">
        <p14:creationId xmlns:p14="http://schemas.microsoft.com/office/powerpoint/2010/main" val="4245275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FE73A3-B0AA-4A38-9717-9AA323367977}" type="datetimeFigureOut">
              <a:rPr lang="en-US" smtClean="0"/>
              <a:t>9/4/2024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AC270A-FEF0-4073-B8CE-7497EA27A66F}" type="slidenum">
              <a:rPr lang="en-US" smtClean="0"/>
              <a:t>‹#›</a:t>
            </a:fld>
            <a:endParaRPr lang="en-US" dirty="0"/>
          </a:p>
        </p:txBody>
      </p:sp>
    </p:spTree>
    <p:extLst>
      <p:ext uri="{BB962C8B-B14F-4D97-AF65-F5344CB8AC3E}">
        <p14:creationId xmlns:p14="http://schemas.microsoft.com/office/powerpoint/2010/main" val="1561400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FE73A3-B0AA-4A38-9717-9AA323367977}" type="datetimeFigureOut">
              <a:rPr lang="en-US" smtClean="0"/>
              <a:t>9/4/2024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AC270A-FEF0-4073-B8CE-7497EA27A66F}" type="slidenum">
              <a:rPr lang="en-US" smtClean="0"/>
              <a:t>‹#›</a:t>
            </a:fld>
            <a:endParaRPr lang="en-US" dirty="0"/>
          </a:p>
        </p:txBody>
      </p:sp>
    </p:spTree>
    <p:extLst>
      <p:ext uri="{BB962C8B-B14F-4D97-AF65-F5344CB8AC3E}">
        <p14:creationId xmlns:p14="http://schemas.microsoft.com/office/powerpoint/2010/main" val="2842921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FE73A3-B0AA-4A38-9717-9AA323367977}" type="datetimeFigureOut">
              <a:rPr lang="en-US" smtClean="0"/>
              <a:t>9/4/2024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AC270A-FEF0-4073-B8CE-7497EA27A66F}" type="slidenum">
              <a:rPr lang="en-US" smtClean="0"/>
              <a:t>‹#›</a:t>
            </a:fld>
            <a:endParaRPr lang="en-US" dirty="0"/>
          </a:p>
        </p:txBody>
      </p:sp>
    </p:spTree>
    <p:extLst>
      <p:ext uri="{BB962C8B-B14F-4D97-AF65-F5344CB8AC3E}">
        <p14:creationId xmlns:p14="http://schemas.microsoft.com/office/powerpoint/2010/main" val="394343979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nytimes.com/2022/07/08/opinion/environment/air-pollution-deaths-climate-change.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youtu.be/DuhXUH2U_EI"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hyperlink" Target="https://www.nytimes.com/interactive/2019/12/02/climate/air-pollution-compare-ar-ul.html?smid=nytcore-ios-shar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www.nytimes.com/interactive/2020/11/26/climate/california-smoke-children-health.ht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nytimes.com/interactive/2018/11/16/upshot/california-smoke-map.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hyperlink" Target="https://www.nytimes.com/interactive/2021/07/21/climate/wildfire-smoke-map.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aqi.info/"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visualcapitalist.com/worlds-most-populous-cities-500-years-history/"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washingtonpost.com/news/worldviews/wp/2017/01/05/a-day-in-the-life-of-beijings-apocalyptic-smog/"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nytimes.com/2023/06/07/us/air-quality-pollution-worldwide.html"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theguardian.com/cities/gallery/2015/dec/08/beijing-air-pollution-red-alert-smog-before-after-pictures"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1.bin"/></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iksEqOi_1bk"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undark.org/2018/08/08/air-pollution-patna/"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https://www.youtube.com/embed/bVzvZxW5n2Q?feature=oembed" TargetMode="Externa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hyperlink" Target="https://www.washingtonpost.com/world/asia_pacific/indias-pollution-refugees-people-are-fleeing-delhi-because-of-the-smoggy-air/2018/11/15/26dc1250-e1f1-11e8-a1c9-6afe99dddd92_story.htm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nytimes.com/2018/12/06/business/rwanda-charcoal-pellet-stoves-.html"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hyperlink" Target="https://www.dw.com/en/indoor-pollutants/av-57932485"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hyperlink" Target="https://www.pri.org/stories/2013-03-08/location-video-mongolia-cleaning-one-worlds-most-polluted-cities"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hyperlink" Target="https://www.nytimes.com/interactive/2018/03/15/world/asia/mongolia-ulan-bator-coal.html"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nytimes.com/2021/04/28/climate/air-pollution-minorities.html"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hyperlink" Target="https://www.nytimes.com/2022/03/09/climate/redlining-racism-air-pollution.html"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s://www.nytimes.com/interactive/2020/12/17/world/asia/india-pollution-inequality.html" TargetMode="Externa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hyperlink" Target="https://www.npr.org/sections/goatsandsoda/2020/01/06/792693712/scary-moms-are-part-of-the-citizen-war-against-pollution-in-pakistan"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hyperlink" Target="https://www.nytimes.com/2022/03/19/nyregion/clean-air-idle-car.html"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hyperlink" Target="https://www.cnbc.com/2022/03/31/make-87point50-in-3-minutes-by-reporting-idling-trucks-in-new-york-city.html" TargetMode="Externa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aqli.epic.uchicago.edu/the-index/"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nytimes.com/2018/01/23/magazine/what-does-it-take-to-stop-accepting-pollution-as-the-price-of-progress.html" TargetMode="External"/><Relationship Id="rId7" Type="http://schemas.openxmlformats.org/officeDocument/2006/relationships/image" Target="../media/image66.jpe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65.jpeg"/><Relationship Id="rId5" Type="http://schemas.openxmlformats.org/officeDocument/2006/relationships/image" Target="../media/image64.jpg"/><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nytimes.com/2023/08/30/opinion/columnists/the-faustian-bargain-of-reducing-air-pollution.html"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08012968-4BF7-C0AD-F19E-4BF02C693651}"/>
              </a:ext>
            </a:extLst>
          </p:cNvPr>
          <p:cNvPicPr>
            <a:picLocks noGrp="1" noChangeAspect="1"/>
          </p:cNvPicPr>
          <p:nvPr>
            <p:ph idx="1"/>
          </p:nvPr>
        </p:nvPicPr>
        <p:blipFill>
          <a:blip r:embed="rId4"/>
          <a:stretch>
            <a:fillRect/>
          </a:stretch>
        </p:blipFill>
        <p:spPr>
          <a:xfrm>
            <a:off x="457200" y="350805"/>
            <a:ext cx="11378189" cy="6049995"/>
          </a:xfrm>
          <a:ln w="31750">
            <a:solidFill>
              <a:schemeClr val="accent1"/>
            </a:solidFill>
          </a:ln>
        </p:spPr>
      </p:pic>
      <p:sp>
        <p:nvSpPr>
          <p:cNvPr id="2" name="TextBox 1">
            <a:extLst>
              <a:ext uri="{FF2B5EF4-FFF2-40B4-BE49-F238E27FC236}">
                <a16:creationId xmlns:a16="http://schemas.microsoft.com/office/drawing/2014/main" id="{AC5DEBC2-C635-EC3A-941A-A5108DE15671}"/>
              </a:ext>
            </a:extLst>
          </p:cNvPr>
          <p:cNvSpPr txBox="1"/>
          <p:nvPr/>
        </p:nvSpPr>
        <p:spPr>
          <a:xfrm>
            <a:off x="8892224" y="636376"/>
            <a:ext cx="3189784" cy="523220"/>
          </a:xfrm>
          <a:prstGeom prst="rect">
            <a:avLst/>
          </a:prstGeom>
          <a:solidFill>
            <a:srgbClr val="00B050"/>
          </a:solidFill>
          <a:ln>
            <a:solidFill>
              <a:schemeClr val="tx1"/>
            </a:solidFill>
          </a:ln>
        </p:spPr>
        <p:txBody>
          <a:bodyPr wrap="none" rtlCol="0">
            <a:spAutoFit/>
          </a:bodyPr>
          <a:lstStyle/>
          <a:p>
            <a:r>
              <a:rPr lang="en-US" sz="2800" dirty="0"/>
              <a:t>Reading/Questions 2</a:t>
            </a:r>
          </a:p>
        </p:txBody>
      </p:sp>
    </p:spTree>
    <p:extLst>
      <p:ext uri="{BB962C8B-B14F-4D97-AF65-F5344CB8AC3E}">
        <p14:creationId xmlns:p14="http://schemas.microsoft.com/office/powerpoint/2010/main" val="546364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46B2B7DE-B289-E8F6-A642-B24DE5FD3E0E}"/>
              </a:ext>
            </a:extLst>
          </p:cNvPr>
          <p:cNvPicPr>
            <a:picLocks noGrp="1" noChangeAspect="1"/>
          </p:cNvPicPr>
          <p:nvPr>
            <p:ph idx="1"/>
          </p:nvPr>
        </p:nvPicPr>
        <p:blipFill>
          <a:blip r:embed="rId4"/>
          <a:stretch>
            <a:fillRect/>
          </a:stretch>
        </p:blipFill>
        <p:spPr>
          <a:xfrm>
            <a:off x="1472637" y="215913"/>
            <a:ext cx="9535332" cy="6426174"/>
          </a:xfrm>
          <a:ln w="53975">
            <a:solidFill>
              <a:schemeClr val="accent1"/>
            </a:solidFill>
          </a:ln>
        </p:spPr>
      </p:pic>
      <p:sp>
        <p:nvSpPr>
          <p:cNvPr id="2" name="TextBox 1">
            <a:extLst>
              <a:ext uri="{FF2B5EF4-FFF2-40B4-BE49-F238E27FC236}">
                <a16:creationId xmlns:a16="http://schemas.microsoft.com/office/drawing/2014/main" id="{D575E64E-2405-FF60-A15A-846885A5E6BD}"/>
              </a:ext>
            </a:extLst>
          </p:cNvPr>
          <p:cNvSpPr txBox="1"/>
          <p:nvPr/>
        </p:nvSpPr>
        <p:spPr>
          <a:xfrm>
            <a:off x="10340381" y="5951892"/>
            <a:ext cx="1013419" cy="523220"/>
          </a:xfrm>
          <a:prstGeom prst="rect">
            <a:avLst/>
          </a:prstGeom>
          <a:solidFill>
            <a:srgbClr val="00B050"/>
          </a:solidFill>
          <a:ln>
            <a:solidFill>
              <a:schemeClr val="tx1"/>
            </a:solidFill>
          </a:ln>
        </p:spPr>
        <p:txBody>
          <a:bodyPr wrap="none" rtlCol="0">
            <a:spAutoFit/>
          </a:bodyPr>
          <a:lstStyle/>
          <a:p>
            <a:r>
              <a:rPr lang="en-US" sz="2800" dirty="0"/>
              <a:t>Video</a:t>
            </a:r>
          </a:p>
        </p:txBody>
      </p:sp>
    </p:spTree>
    <p:extLst>
      <p:ext uri="{BB962C8B-B14F-4D97-AF65-F5344CB8AC3E}">
        <p14:creationId xmlns:p14="http://schemas.microsoft.com/office/powerpoint/2010/main" val="4270387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a:extLst>
              <a:ext uri="{FF2B5EF4-FFF2-40B4-BE49-F238E27FC236}">
                <a16:creationId xmlns:a16="http://schemas.microsoft.com/office/drawing/2014/main" id="{B161C2D0-B39C-4D64-9AC0-845969B47EAF}"/>
              </a:ext>
            </a:extLst>
          </p:cNvPr>
          <p:cNvPicPr>
            <a:picLocks noGrp="1" noChangeAspect="1"/>
          </p:cNvPicPr>
          <p:nvPr>
            <p:ph idx="1"/>
          </p:nvPr>
        </p:nvPicPr>
        <p:blipFill>
          <a:blip r:embed="rId4"/>
          <a:stretch>
            <a:fillRect/>
          </a:stretch>
        </p:blipFill>
        <p:spPr>
          <a:xfrm>
            <a:off x="1703766" y="1212238"/>
            <a:ext cx="9291941" cy="5315942"/>
          </a:xfrm>
          <a:prstGeom prst="rect">
            <a:avLst/>
          </a:prstGeom>
          <a:ln w="34925">
            <a:solidFill>
              <a:schemeClr val="accent1"/>
            </a:solidFill>
          </a:ln>
        </p:spPr>
      </p:pic>
      <p:sp>
        <p:nvSpPr>
          <p:cNvPr id="2" name="TextBox 1">
            <a:extLst>
              <a:ext uri="{FF2B5EF4-FFF2-40B4-BE49-F238E27FC236}">
                <a16:creationId xmlns:a16="http://schemas.microsoft.com/office/drawing/2014/main" id="{A967E30D-F2B1-49DF-843C-072EAB3C2B4D}"/>
              </a:ext>
            </a:extLst>
          </p:cNvPr>
          <p:cNvSpPr txBox="1"/>
          <p:nvPr/>
        </p:nvSpPr>
        <p:spPr>
          <a:xfrm>
            <a:off x="9325378" y="5222357"/>
            <a:ext cx="1670329" cy="523220"/>
          </a:xfrm>
          <a:prstGeom prst="rect">
            <a:avLst/>
          </a:prstGeom>
          <a:solidFill>
            <a:srgbClr val="00B050"/>
          </a:solidFill>
          <a:ln>
            <a:solidFill>
              <a:schemeClr val="tx1"/>
            </a:solidFill>
          </a:ln>
        </p:spPr>
        <p:txBody>
          <a:bodyPr wrap="none" rtlCol="0">
            <a:spAutoFit/>
          </a:bodyPr>
          <a:lstStyle/>
          <a:p>
            <a:r>
              <a:rPr lang="en-US" sz="2800" dirty="0"/>
              <a:t>Animation</a:t>
            </a:r>
          </a:p>
        </p:txBody>
      </p:sp>
      <p:sp>
        <p:nvSpPr>
          <p:cNvPr id="6" name="TextBox 5">
            <a:extLst>
              <a:ext uri="{FF2B5EF4-FFF2-40B4-BE49-F238E27FC236}">
                <a16:creationId xmlns:a16="http://schemas.microsoft.com/office/drawing/2014/main" id="{C97C83A7-7705-4939-B118-12C9E275A9D2}"/>
              </a:ext>
            </a:extLst>
          </p:cNvPr>
          <p:cNvSpPr txBox="1"/>
          <p:nvPr/>
        </p:nvSpPr>
        <p:spPr>
          <a:xfrm>
            <a:off x="8656250" y="5931047"/>
            <a:ext cx="3189784" cy="523220"/>
          </a:xfrm>
          <a:prstGeom prst="rect">
            <a:avLst/>
          </a:prstGeom>
          <a:solidFill>
            <a:srgbClr val="00B050"/>
          </a:solidFill>
          <a:ln>
            <a:solidFill>
              <a:schemeClr val="tx1"/>
            </a:solidFill>
          </a:ln>
        </p:spPr>
        <p:txBody>
          <a:bodyPr wrap="none" rtlCol="0">
            <a:spAutoFit/>
          </a:bodyPr>
          <a:lstStyle/>
          <a:p>
            <a:r>
              <a:rPr lang="en-US" sz="2800" dirty="0"/>
              <a:t>Reading/Questions 2</a:t>
            </a:r>
          </a:p>
        </p:txBody>
      </p:sp>
      <p:sp>
        <p:nvSpPr>
          <p:cNvPr id="5" name="Title 1">
            <a:extLst>
              <a:ext uri="{FF2B5EF4-FFF2-40B4-BE49-F238E27FC236}">
                <a16:creationId xmlns:a16="http://schemas.microsoft.com/office/drawing/2014/main" id="{5EB2E35B-1196-4304-937D-17A0374975D8}"/>
              </a:ext>
            </a:extLst>
          </p:cNvPr>
          <p:cNvSpPr>
            <a:spLocks noGrp="1"/>
          </p:cNvSpPr>
          <p:nvPr>
            <p:ph type="title"/>
          </p:nvPr>
        </p:nvSpPr>
        <p:spPr>
          <a:xfrm>
            <a:off x="838200" y="0"/>
            <a:ext cx="10515600" cy="1325563"/>
          </a:xfrm>
        </p:spPr>
        <p:txBody>
          <a:bodyPr/>
          <a:lstStyle/>
          <a:p>
            <a:pPr algn="ctr"/>
            <a:r>
              <a:rPr lang="en-US" dirty="0"/>
              <a:t>Sources of PM</a:t>
            </a:r>
          </a:p>
        </p:txBody>
      </p:sp>
    </p:spTree>
    <p:extLst>
      <p:ext uri="{BB962C8B-B14F-4D97-AF65-F5344CB8AC3E}">
        <p14:creationId xmlns:p14="http://schemas.microsoft.com/office/powerpoint/2010/main" val="3060179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treets are seen amid a sandstorm in Tianjin municipality, China. A strong sandstorm hit north China's Tianjin municipality yesterday.&#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2949" y="0"/>
            <a:ext cx="993038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723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72F65F-B3AB-4B6E-9C4E-CA5D0E0BF274}"/>
              </a:ext>
            </a:extLst>
          </p:cNvPr>
          <p:cNvPicPr>
            <a:picLocks noChangeAspect="1"/>
          </p:cNvPicPr>
          <p:nvPr/>
        </p:nvPicPr>
        <p:blipFill>
          <a:blip r:embed="rId3"/>
          <a:stretch>
            <a:fillRect/>
          </a:stretch>
        </p:blipFill>
        <p:spPr>
          <a:xfrm>
            <a:off x="304800" y="59011"/>
            <a:ext cx="10935188" cy="6798989"/>
          </a:xfrm>
          <a:prstGeom prst="rect">
            <a:avLst/>
          </a:prstGeom>
        </p:spPr>
      </p:pic>
    </p:spTree>
    <p:extLst>
      <p:ext uri="{BB962C8B-B14F-4D97-AF65-F5344CB8AC3E}">
        <p14:creationId xmlns:p14="http://schemas.microsoft.com/office/powerpoint/2010/main" val="3992858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0D245-F553-497C-90F8-3F42F4B42EF6}"/>
              </a:ext>
            </a:extLst>
          </p:cNvPr>
          <p:cNvSpPr>
            <a:spLocks noGrp="1"/>
          </p:cNvSpPr>
          <p:nvPr>
            <p:ph type="title"/>
          </p:nvPr>
        </p:nvSpPr>
        <p:spPr>
          <a:xfrm>
            <a:off x="788434" y="0"/>
            <a:ext cx="10515600" cy="1325563"/>
          </a:xfrm>
        </p:spPr>
        <p:txBody>
          <a:bodyPr/>
          <a:lstStyle/>
          <a:p>
            <a:pPr algn="ctr"/>
            <a:r>
              <a:rPr lang="en-US" dirty="0"/>
              <a:t>Sahara air layer events</a:t>
            </a:r>
          </a:p>
        </p:txBody>
      </p:sp>
      <p:pic>
        <p:nvPicPr>
          <p:cNvPr id="5" name="Content Placeholder 4" descr="A picture containing text, map&#10;&#10;Description automatically generated">
            <a:extLst>
              <a:ext uri="{FF2B5EF4-FFF2-40B4-BE49-F238E27FC236}">
                <a16:creationId xmlns:a16="http://schemas.microsoft.com/office/drawing/2014/main" id="{D1B0923E-B1A1-433C-895F-D65624E06F6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0238" y="1554030"/>
            <a:ext cx="11091993" cy="4938845"/>
          </a:xfrm>
        </p:spPr>
      </p:pic>
    </p:spTree>
    <p:extLst>
      <p:ext uri="{BB962C8B-B14F-4D97-AF65-F5344CB8AC3E}">
        <p14:creationId xmlns:p14="http://schemas.microsoft.com/office/powerpoint/2010/main" val="4034215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051C-8B62-4C2F-9320-A13101674893}"/>
              </a:ext>
            </a:extLst>
          </p:cNvPr>
          <p:cNvSpPr>
            <a:spLocks noGrp="1"/>
          </p:cNvSpPr>
          <p:nvPr>
            <p:ph type="title"/>
          </p:nvPr>
        </p:nvSpPr>
        <p:spPr>
          <a:xfrm>
            <a:off x="3227438" y="-41378"/>
            <a:ext cx="10857271" cy="1325563"/>
          </a:xfrm>
        </p:spPr>
        <p:txBody>
          <a:bodyPr>
            <a:normAutofit/>
          </a:bodyPr>
          <a:lstStyle/>
          <a:p>
            <a:pPr algn="ctr"/>
            <a:r>
              <a:rPr lang="en-US" dirty="0">
                <a:latin typeface="+mn-lt"/>
              </a:rPr>
              <a:t>Wildfires as source of PM</a:t>
            </a:r>
            <a:endParaRPr lang="en-US" dirty="0"/>
          </a:p>
        </p:txBody>
      </p:sp>
      <p:sp>
        <p:nvSpPr>
          <p:cNvPr id="7" name="Content Placeholder 2">
            <a:extLst>
              <a:ext uri="{FF2B5EF4-FFF2-40B4-BE49-F238E27FC236}">
                <a16:creationId xmlns:a16="http://schemas.microsoft.com/office/drawing/2014/main" id="{15B65441-AF8C-4928-B526-BA3BFEA3FB4B}"/>
              </a:ext>
            </a:extLst>
          </p:cNvPr>
          <p:cNvSpPr txBox="1">
            <a:spLocks/>
          </p:cNvSpPr>
          <p:nvPr/>
        </p:nvSpPr>
        <p:spPr>
          <a:xfrm>
            <a:off x="274320" y="430315"/>
            <a:ext cx="4663440" cy="574664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0" u="none" strike="noStrike" baseline="0" dirty="0">
                <a:latin typeface="+mj-lt"/>
                <a:cs typeface="Calibri" panose="020F0502020204030204" pitchFamily="34" charset="0"/>
              </a:rPr>
              <a:t>Wildfires are increasing in frequency, size and intensity around the world, and smoke seasons are getting longer, </a:t>
            </a:r>
          </a:p>
          <a:p>
            <a:r>
              <a:rPr lang="en-US" dirty="0"/>
              <a:t>Can create very high PM concentrations</a:t>
            </a:r>
          </a:p>
          <a:p>
            <a:r>
              <a:rPr lang="en-US" dirty="0"/>
              <a:t>During recent fire seasons (summer and fall), air in Northern California, Oregon and Washington was among the most polluted in the world.  </a:t>
            </a:r>
          </a:p>
          <a:p>
            <a:r>
              <a:rPr lang="en-US" dirty="0"/>
              <a:t>PM levels there exceeded those in cities in India that regularly rank among the worst in the world.</a:t>
            </a:r>
          </a:p>
          <a:p>
            <a:endParaRPr lang="en-US" dirty="0"/>
          </a:p>
        </p:txBody>
      </p:sp>
      <p:pic>
        <p:nvPicPr>
          <p:cNvPr id="4" name="Picture 3" descr="A group of people walking down a street at night&#10;&#10;Description automatically generated with low confidence">
            <a:extLst>
              <a:ext uri="{FF2B5EF4-FFF2-40B4-BE49-F238E27FC236}">
                <a16:creationId xmlns:a16="http://schemas.microsoft.com/office/drawing/2014/main" id="{2EF0B31B-1720-A377-02AD-DBD8DC09E147}"/>
              </a:ext>
            </a:extLst>
          </p:cNvPr>
          <p:cNvPicPr>
            <a:picLocks noChangeAspect="1"/>
          </p:cNvPicPr>
          <p:nvPr/>
        </p:nvPicPr>
        <p:blipFill rotWithShape="1">
          <a:blip r:embed="rId3">
            <a:extLst>
              <a:ext uri="{28A0092B-C50C-407E-A947-70E740481C1C}">
                <a14:useLocalDpi xmlns:a14="http://schemas.microsoft.com/office/drawing/2010/main" val="0"/>
              </a:ext>
            </a:extLst>
          </a:blip>
          <a:srcRect l="21748"/>
          <a:stretch/>
        </p:blipFill>
        <p:spPr>
          <a:xfrm>
            <a:off x="4937760" y="1284185"/>
            <a:ext cx="7155388" cy="5143500"/>
          </a:xfrm>
          <a:prstGeom prst="rect">
            <a:avLst/>
          </a:prstGeom>
        </p:spPr>
      </p:pic>
    </p:spTree>
    <p:extLst>
      <p:ext uri="{BB962C8B-B14F-4D97-AF65-F5344CB8AC3E}">
        <p14:creationId xmlns:p14="http://schemas.microsoft.com/office/powerpoint/2010/main" val="576552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9ECDDA3A-6C11-E78D-30CB-027806C8822F}"/>
              </a:ext>
            </a:extLst>
          </p:cNvPr>
          <p:cNvPicPr>
            <a:picLocks noChangeAspect="1"/>
          </p:cNvPicPr>
          <p:nvPr/>
        </p:nvPicPr>
        <p:blipFill rotWithShape="1">
          <a:blip r:embed="rId3"/>
          <a:srcRect t="35946" b="7722"/>
          <a:stretch/>
        </p:blipFill>
        <p:spPr>
          <a:xfrm>
            <a:off x="965200" y="0"/>
            <a:ext cx="10058400" cy="2017486"/>
          </a:xfrm>
          <a:prstGeom prst="rect">
            <a:avLst/>
          </a:prstGeom>
        </p:spPr>
      </p:pic>
      <p:pic>
        <p:nvPicPr>
          <p:cNvPr id="5" name="Content Placeholder 4" descr="Graphical user interface, application&#10;&#10;Description automatically generated">
            <a:hlinkClick r:id="rId4"/>
            <a:extLst>
              <a:ext uri="{FF2B5EF4-FFF2-40B4-BE49-F238E27FC236}">
                <a16:creationId xmlns:a16="http://schemas.microsoft.com/office/drawing/2014/main" id="{24372B96-1D61-4811-90CA-AD415F101AAE}"/>
              </a:ext>
            </a:extLst>
          </p:cNvPr>
          <p:cNvPicPr>
            <a:picLocks noGrp="1" noChangeAspect="1"/>
          </p:cNvPicPr>
          <p:nvPr>
            <p:ph idx="1"/>
          </p:nvPr>
        </p:nvPicPr>
        <p:blipFill>
          <a:blip r:embed="rId5"/>
          <a:stretch>
            <a:fillRect/>
          </a:stretch>
        </p:blipFill>
        <p:spPr>
          <a:xfrm>
            <a:off x="336457" y="1675886"/>
            <a:ext cx="11519086" cy="4995304"/>
          </a:xfrm>
          <a:ln w="31750">
            <a:solidFill>
              <a:schemeClr val="accent1"/>
            </a:solidFill>
          </a:ln>
        </p:spPr>
      </p:pic>
      <p:sp>
        <p:nvSpPr>
          <p:cNvPr id="3" name="TextBox 2">
            <a:extLst>
              <a:ext uri="{FF2B5EF4-FFF2-40B4-BE49-F238E27FC236}">
                <a16:creationId xmlns:a16="http://schemas.microsoft.com/office/drawing/2014/main" id="{EF455056-66DF-B878-AC0E-9FC43007D255}"/>
              </a:ext>
            </a:extLst>
          </p:cNvPr>
          <p:cNvSpPr txBox="1"/>
          <p:nvPr/>
        </p:nvSpPr>
        <p:spPr>
          <a:xfrm>
            <a:off x="8540340" y="1008743"/>
            <a:ext cx="3315203" cy="523220"/>
          </a:xfrm>
          <a:prstGeom prst="rect">
            <a:avLst/>
          </a:prstGeom>
          <a:solidFill>
            <a:srgbClr val="00B050"/>
          </a:solidFill>
          <a:ln>
            <a:solidFill>
              <a:schemeClr val="tx1"/>
            </a:solidFill>
          </a:ln>
        </p:spPr>
        <p:txBody>
          <a:bodyPr wrap="none" rtlCol="0">
            <a:spAutoFit/>
          </a:bodyPr>
          <a:lstStyle/>
          <a:p>
            <a:r>
              <a:rPr lang="en-US" sz="2800" dirty="0"/>
              <a:t>Readings/Questions 2</a:t>
            </a:r>
          </a:p>
        </p:txBody>
      </p:sp>
    </p:spTree>
    <p:extLst>
      <p:ext uri="{BB962C8B-B14F-4D97-AF65-F5344CB8AC3E}">
        <p14:creationId xmlns:p14="http://schemas.microsoft.com/office/powerpoint/2010/main" val="1756917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5DF173D2-0D75-4CFC-95AA-1FA468A436E0}"/>
              </a:ext>
            </a:extLst>
          </p:cNvPr>
          <p:cNvPicPr>
            <a:picLocks noChangeAspect="1"/>
          </p:cNvPicPr>
          <p:nvPr/>
        </p:nvPicPr>
        <p:blipFill>
          <a:blip r:embed="rId4"/>
          <a:stretch>
            <a:fillRect/>
          </a:stretch>
        </p:blipFill>
        <p:spPr>
          <a:xfrm>
            <a:off x="158931" y="409705"/>
            <a:ext cx="11874137" cy="6038589"/>
          </a:xfrm>
          <a:prstGeom prst="rect">
            <a:avLst/>
          </a:prstGeom>
          <a:ln w="53975">
            <a:solidFill>
              <a:srgbClr val="0070C0"/>
            </a:solidFill>
          </a:ln>
        </p:spPr>
      </p:pic>
      <p:sp>
        <p:nvSpPr>
          <p:cNvPr id="2" name="TextBox 1">
            <a:extLst>
              <a:ext uri="{FF2B5EF4-FFF2-40B4-BE49-F238E27FC236}">
                <a16:creationId xmlns:a16="http://schemas.microsoft.com/office/drawing/2014/main" id="{EE18EAE5-4889-420C-BF19-C37756DEE5A0}"/>
              </a:ext>
            </a:extLst>
          </p:cNvPr>
          <p:cNvSpPr txBox="1"/>
          <p:nvPr/>
        </p:nvSpPr>
        <p:spPr>
          <a:xfrm>
            <a:off x="10540265" y="5332452"/>
            <a:ext cx="1013419" cy="523220"/>
          </a:xfrm>
          <a:prstGeom prst="rect">
            <a:avLst/>
          </a:prstGeom>
          <a:solidFill>
            <a:srgbClr val="00B050"/>
          </a:solidFill>
          <a:ln>
            <a:solidFill>
              <a:schemeClr val="tx1"/>
            </a:solidFill>
          </a:ln>
        </p:spPr>
        <p:txBody>
          <a:bodyPr wrap="none" rtlCol="0">
            <a:spAutoFit/>
          </a:bodyPr>
          <a:lstStyle/>
          <a:p>
            <a:r>
              <a:rPr lang="en-US" sz="2800" dirty="0"/>
              <a:t>Video</a:t>
            </a:r>
          </a:p>
        </p:txBody>
      </p:sp>
    </p:spTree>
    <p:extLst>
      <p:ext uri="{BB962C8B-B14F-4D97-AF65-F5344CB8AC3E}">
        <p14:creationId xmlns:p14="http://schemas.microsoft.com/office/powerpoint/2010/main" val="2235155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map&#10;&#10;Description automatically generated">
            <a:hlinkClick r:id="rId3"/>
            <a:extLst>
              <a:ext uri="{FF2B5EF4-FFF2-40B4-BE49-F238E27FC236}">
                <a16:creationId xmlns:a16="http://schemas.microsoft.com/office/drawing/2014/main" id="{7A2D1EAF-1FE9-43F4-8A23-4AACE91BB310}"/>
              </a:ext>
            </a:extLst>
          </p:cNvPr>
          <p:cNvPicPr>
            <a:picLocks noGrp="1" noChangeAspect="1"/>
          </p:cNvPicPr>
          <p:nvPr>
            <p:ph idx="1"/>
          </p:nvPr>
        </p:nvPicPr>
        <p:blipFill>
          <a:blip r:embed="rId4"/>
          <a:stretch>
            <a:fillRect/>
          </a:stretch>
        </p:blipFill>
        <p:spPr>
          <a:xfrm>
            <a:off x="594325" y="233602"/>
            <a:ext cx="11003350" cy="6390796"/>
          </a:xfrm>
          <a:ln w="38100">
            <a:solidFill>
              <a:schemeClr val="accent1"/>
            </a:solidFill>
          </a:ln>
        </p:spPr>
      </p:pic>
      <p:sp>
        <p:nvSpPr>
          <p:cNvPr id="3" name="TextBox 2">
            <a:extLst>
              <a:ext uri="{FF2B5EF4-FFF2-40B4-BE49-F238E27FC236}">
                <a16:creationId xmlns:a16="http://schemas.microsoft.com/office/drawing/2014/main" id="{CB602A35-D7E8-477F-89F8-AAF66002B547}"/>
              </a:ext>
            </a:extLst>
          </p:cNvPr>
          <p:cNvSpPr txBox="1"/>
          <p:nvPr/>
        </p:nvSpPr>
        <p:spPr>
          <a:xfrm>
            <a:off x="10198889" y="577572"/>
            <a:ext cx="1013419" cy="523220"/>
          </a:xfrm>
          <a:prstGeom prst="rect">
            <a:avLst/>
          </a:prstGeom>
          <a:solidFill>
            <a:srgbClr val="00B050"/>
          </a:solidFill>
          <a:ln>
            <a:solidFill>
              <a:schemeClr val="tx1"/>
            </a:solidFill>
          </a:ln>
        </p:spPr>
        <p:txBody>
          <a:bodyPr wrap="none" rtlCol="0">
            <a:spAutoFit/>
          </a:bodyPr>
          <a:lstStyle/>
          <a:p>
            <a:r>
              <a:rPr lang="en-US" sz="2800" dirty="0"/>
              <a:t>Video</a:t>
            </a:r>
          </a:p>
        </p:txBody>
      </p:sp>
    </p:spTree>
    <p:extLst>
      <p:ext uri="{BB962C8B-B14F-4D97-AF65-F5344CB8AC3E}">
        <p14:creationId xmlns:p14="http://schemas.microsoft.com/office/powerpoint/2010/main" val="2306629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walking on a bridge&#10;&#10;Description automatically generated">
            <a:extLst>
              <a:ext uri="{FF2B5EF4-FFF2-40B4-BE49-F238E27FC236}">
                <a16:creationId xmlns:a16="http://schemas.microsoft.com/office/drawing/2014/main" id="{3D794D98-1886-69B5-AA15-E5C4FC3CE0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5876"/>
          </a:xfrm>
        </p:spPr>
      </p:pic>
    </p:spTree>
    <p:extLst>
      <p:ext uri="{BB962C8B-B14F-4D97-AF65-F5344CB8AC3E}">
        <p14:creationId xmlns:p14="http://schemas.microsoft.com/office/powerpoint/2010/main" val="1209478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3A2DB621-2D32-68B9-6E2C-CBDED4C5C6B4}"/>
              </a:ext>
            </a:extLst>
          </p:cNvPr>
          <p:cNvSpPr>
            <a:spLocks noGrp="1"/>
          </p:cNvSpPr>
          <p:nvPr>
            <p:ph type="title"/>
          </p:nvPr>
        </p:nvSpPr>
        <p:spPr>
          <a:xfrm>
            <a:off x="838200" y="-136740"/>
            <a:ext cx="10515600" cy="1325563"/>
          </a:xfrm>
        </p:spPr>
        <p:txBody>
          <a:bodyPr/>
          <a:lstStyle/>
          <a:p>
            <a:pPr algn="ctr"/>
            <a:r>
              <a:rPr lang="en-US" dirty="0"/>
              <a:t>The world’s worst global health problem?</a:t>
            </a:r>
          </a:p>
        </p:txBody>
      </p:sp>
      <p:pic>
        <p:nvPicPr>
          <p:cNvPr id="5" name="Content Placeholder 4">
            <a:hlinkClick r:id="rId3"/>
            <a:extLst>
              <a:ext uri="{FF2B5EF4-FFF2-40B4-BE49-F238E27FC236}">
                <a16:creationId xmlns:a16="http://schemas.microsoft.com/office/drawing/2014/main" id="{C19B3B8E-0C7B-F607-3B93-36A16EC0D165}"/>
              </a:ext>
            </a:extLst>
          </p:cNvPr>
          <p:cNvPicPr>
            <a:picLocks noGrp="1" noChangeAspect="1"/>
          </p:cNvPicPr>
          <p:nvPr>
            <p:ph idx="1"/>
          </p:nvPr>
        </p:nvPicPr>
        <p:blipFill>
          <a:blip r:embed="rId4"/>
          <a:stretch>
            <a:fillRect/>
          </a:stretch>
        </p:blipFill>
        <p:spPr>
          <a:xfrm>
            <a:off x="51318" y="953054"/>
            <a:ext cx="12140682" cy="4466492"/>
          </a:xfrm>
          <a:ln w="22225">
            <a:solidFill>
              <a:schemeClr val="accent1">
                <a:alpha val="97000"/>
              </a:schemeClr>
            </a:solidFill>
          </a:ln>
        </p:spPr>
      </p:pic>
      <p:sp>
        <p:nvSpPr>
          <p:cNvPr id="4" name="TextBox 3">
            <a:extLst>
              <a:ext uri="{FF2B5EF4-FFF2-40B4-BE49-F238E27FC236}">
                <a16:creationId xmlns:a16="http://schemas.microsoft.com/office/drawing/2014/main" id="{DD2B8C74-80DD-EF45-A2D3-1FEED91EE244}"/>
              </a:ext>
            </a:extLst>
          </p:cNvPr>
          <p:cNvSpPr txBox="1"/>
          <p:nvPr/>
        </p:nvSpPr>
        <p:spPr>
          <a:xfrm>
            <a:off x="214345" y="5525564"/>
            <a:ext cx="11814628" cy="1200329"/>
          </a:xfrm>
          <a:prstGeom prst="rect">
            <a:avLst/>
          </a:prstGeom>
          <a:noFill/>
        </p:spPr>
        <p:txBody>
          <a:bodyPr wrap="square">
            <a:spAutoFit/>
          </a:bodyPr>
          <a:lstStyle/>
          <a:p>
            <a:pPr algn="l"/>
            <a:r>
              <a:rPr lang="en-US" sz="2400" b="0" i="0" u="none" strike="noStrike" baseline="0" dirty="0">
                <a:latin typeface="HardingText-Regular"/>
              </a:rPr>
              <a:t>Air quality index (AQI) — a measure of </a:t>
            </a:r>
            <a:r>
              <a:rPr lang="fr-FR" sz="2400" b="0" i="0" u="none" strike="noStrike" baseline="0" dirty="0">
                <a:latin typeface="HardingText-Regular"/>
              </a:rPr>
              <a:t>particulate matter pollution (PM) as well as ozone, </a:t>
            </a:r>
            <a:r>
              <a:rPr lang="en-US" sz="2400" b="0" i="0" u="none" strike="noStrike" baseline="0" dirty="0">
                <a:latin typeface="HardingText-Regular"/>
              </a:rPr>
              <a:t>carbon monoxide, sulfur dioxide and nitrogen dioxide pollutant concentrations. The US AQI scale runs from 0 to 500, and values more than 300 are considered hazardous</a:t>
            </a:r>
          </a:p>
        </p:txBody>
      </p:sp>
    </p:spTree>
    <p:extLst>
      <p:ext uri="{BB962C8B-B14F-4D97-AF65-F5344CB8AC3E}">
        <p14:creationId xmlns:p14="http://schemas.microsoft.com/office/powerpoint/2010/main" val="1143675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56B6-143D-9558-5F1A-5E7D038C985E}"/>
              </a:ext>
            </a:extLst>
          </p:cNvPr>
          <p:cNvSpPr>
            <a:spLocks noGrp="1"/>
          </p:cNvSpPr>
          <p:nvPr>
            <p:ph type="title"/>
          </p:nvPr>
        </p:nvSpPr>
        <p:spPr>
          <a:xfrm>
            <a:off x="508695" y="219983"/>
            <a:ext cx="5426951" cy="1325563"/>
          </a:xfrm>
        </p:spPr>
        <p:txBody>
          <a:bodyPr>
            <a:normAutofit/>
          </a:bodyPr>
          <a:lstStyle/>
          <a:p>
            <a:pPr algn="ctr"/>
            <a:r>
              <a:rPr lang="en-US" dirty="0"/>
              <a:t>History of wildfire policy and health in US</a:t>
            </a:r>
          </a:p>
        </p:txBody>
      </p:sp>
      <p:sp>
        <p:nvSpPr>
          <p:cNvPr id="3" name="Content Placeholder 2">
            <a:extLst>
              <a:ext uri="{FF2B5EF4-FFF2-40B4-BE49-F238E27FC236}">
                <a16:creationId xmlns:a16="http://schemas.microsoft.com/office/drawing/2014/main" id="{8BFC406E-075D-42CE-8F62-5AD67A5B1969}"/>
              </a:ext>
            </a:extLst>
          </p:cNvPr>
          <p:cNvSpPr>
            <a:spLocks noGrp="1"/>
          </p:cNvSpPr>
          <p:nvPr>
            <p:ph idx="1"/>
          </p:nvPr>
        </p:nvSpPr>
        <p:spPr>
          <a:xfrm>
            <a:off x="348343" y="1825625"/>
            <a:ext cx="5747657" cy="4667250"/>
          </a:xfrm>
        </p:spPr>
        <p:txBody>
          <a:bodyPr>
            <a:normAutofit fontScale="85000" lnSpcReduction="10000"/>
          </a:bodyPr>
          <a:lstStyle/>
          <a:p>
            <a:pPr algn="l"/>
            <a:r>
              <a:rPr lang="en-US" b="0" i="0" u="none" strike="noStrike" baseline="0" dirty="0">
                <a:latin typeface="+mj-lt"/>
              </a:rPr>
              <a:t>For past 150 years, govt policies emphasized suppressing all forest fires, which led to a large build-up of dead wood and flammable vegetation in forests. </a:t>
            </a:r>
            <a:endParaRPr lang="en-US" dirty="0">
              <a:latin typeface="+mj-lt"/>
            </a:endParaRPr>
          </a:p>
          <a:p>
            <a:pPr algn="l"/>
            <a:r>
              <a:rPr lang="en-US" b="0" i="0" u="none" strike="noStrike" baseline="0" dirty="0">
                <a:latin typeface="+mj-lt"/>
              </a:rPr>
              <a:t>In the past few decades, forest managers have tried to reduce that fuel load by conducting prescribed burns when there is less chance of fires burning out of control. </a:t>
            </a:r>
          </a:p>
          <a:p>
            <a:pPr algn="l"/>
            <a:r>
              <a:rPr lang="en-US" b="0" i="0" u="none" strike="noStrike" baseline="0" dirty="0">
                <a:latin typeface="+mj-lt"/>
              </a:rPr>
              <a:t>But now this is harder to do because of  climate change - windows of opportunity to do prescribed fire safely have shrunk </a:t>
            </a:r>
          </a:p>
          <a:p>
            <a:pPr algn="l"/>
            <a:r>
              <a:rPr lang="en-US" b="0" i="0" u="none" strike="noStrike" baseline="0" dirty="0">
                <a:latin typeface="+mj-lt"/>
              </a:rPr>
              <a:t>Several recent megafires started as prescribed fires that got out of control</a:t>
            </a:r>
          </a:p>
        </p:txBody>
      </p:sp>
      <p:pic>
        <p:nvPicPr>
          <p:cNvPr id="4" name="Picture 3">
            <a:extLst>
              <a:ext uri="{FF2B5EF4-FFF2-40B4-BE49-F238E27FC236}">
                <a16:creationId xmlns:a16="http://schemas.microsoft.com/office/drawing/2014/main" id="{31EEDDF7-0D1A-8016-C6D0-543B39D6AFF1}"/>
              </a:ext>
            </a:extLst>
          </p:cNvPr>
          <p:cNvPicPr>
            <a:picLocks noChangeAspect="1"/>
          </p:cNvPicPr>
          <p:nvPr/>
        </p:nvPicPr>
        <p:blipFill>
          <a:blip r:embed="rId3"/>
          <a:stretch>
            <a:fillRect/>
          </a:stretch>
        </p:blipFill>
        <p:spPr>
          <a:xfrm>
            <a:off x="6265151" y="0"/>
            <a:ext cx="5926849" cy="6858000"/>
          </a:xfrm>
          <a:prstGeom prst="rect">
            <a:avLst/>
          </a:prstGeom>
        </p:spPr>
      </p:pic>
    </p:spTree>
    <p:extLst>
      <p:ext uri="{BB962C8B-B14F-4D97-AF65-F5344CB8AC3E}">
        <p14:creationId xmlns:p14="http://schemas.microsoft.com/office/powerpoint/2010/main" val="2335189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A1E80E-E2C2-FD73-FE13-B195042253F5}"/>
              </a:ext>
            </a:extLst>
          </p:cNvPr>
          <p:cNvSpPr>
            <a:spLocks noGrp="1"/>
          </p:cNvSpPr>
          <p:nvPr>
            <p:ph idx="1"/>
          </p:nvPr>
        </p:nvSpPr>
        <p:spPr>
          <a:xfrm>
            <a:off x="325937" y="1671812"/>
            <a:ext cx="4066675" cy="6064842"/>
          </a:xfrm>
        </p:spPr>
        <p:txBody>
          <a:bodyPr>
            <a:normAutofit/>
          </a:bodyPr>
          <a:lstStyle/>
          <a:p>
            <a:r>
              <a:rPr lang="en-US" sz="2800" dirty="0">
                <a:latin typeface="+mj-lt"/>
              </a:rPr>
              <a:t>Deaths caused by air pollution </a:t>
            </a:r>
            <a:r>
              <a:rPr lang="en-US" dirty="0">
                <a:latin typeface="+mj-lt"/>
              </a:rPr>
              <a:t>have risen </a:t>
            </a:r>
            <a:r>
              <a:rPr lang="en-US" sz="2800" dirty="0">
                <a:latin typeface="+mj-lt"/>
              </a:rPr>
              <a:t>more than 66 percent since 2000.</a:t>
            </a:r>
          </a:p>
          <a:p>
            <a:r>
              <a:rPr lang="en-US" dirty="0">
                <a:latin typeface="+mj-lt"/>
              </a:rPr>
              <a:t>Urbanization associated with globalization is the major cause of PM exposures and mortality </a:t>
            </a:r>
            <a:endParaRPr lang="en-US" sz="2800" dirty="0">
              <a:latin typeface="+mj-lt"/>
            </a:endParaRPr>
          </a:p>
          <a:p>
            <a:endParaRPr lang="en-US" dirty="0"/>
          </a:p>
        </p:txBody>
      </p:sp>
      <p:pic>
        <p:nvPicPr>
          <p:cNvPr id="7" name="Picture 6">
            <a:extLst>
              <a:ext uri="{FF2B5EF4-FFF2-40B4-BE49-F238E27FC236}">
                <a16:creationId xmlns:a16="http://schemas.microsoft.com/office/drawing/2014/main" id="{63D31A0A-2AB6-BD68-AF08-2DCB62AF1FAA}"/>
              </a:ext>
            </a:extLst>
          </p:cNvPr>
          <p:cNvPicPr>
            <a:picLocks noChangeAspect="1"/>
          </p:cNvPicPr>
          <p:nvPr/>
        </p:nvPicPr>
        <p:blipFill>
          <a:blip r:embed="rId3"/>
          <a:stretch>
            <a:fillRect/>
          </a:stretch>
        </p:blipFill>
        <p:spPr>
          <a:xfrm>
            <a:off x="4730463" y="1791277"/>
            <a:ext cx="7254869" cy="4846740"/>
          </a:xfrm>
          <a:prstGeom prst="rect">
            <a:avLst/>
          </a:prstGeom>
        </p:spPr>
      </p:pic>
      <p:sp>
        <p:nvSpPr>
          <p:cNvPr id="2" name="Title 1">
            <a:extLst>
              <a:ext uri="{FF2B5EF4-FFF2-40B4-BE49-F238E27FC236}">
                <a16:creationId xmlns:a16="http://schemas.microsoft.com/office/drawing/2014/main" id="{88FFE710-10DA-0720-4F4F-0A7069482698}"/>
              </a:ext>
            </a:extLst>
          </p:cNvPr>
          <p:cNvSpPr>
            <a:spLocks noGrp="1"/>
          </p:cNvSpPr>
          <p:nvPr>
            <p:ph type="title"/>
          </p:nvPr>
        </p:nvSpPr>
        <p:spPr>
          <a:xfrm>
            <a:off x="508695" y="219983"/>
            <a:ext cx="10623131" cy="1325563"/>
          </a:xfrm>
        </p:spPr>
        <p:txBody>
          <a:bodyPr>
            <a:normAutofit/>
          </a:bodyPr>
          <a:lstStyle/>
          <a:p>
            <a:pPr algn="ctr"/>
            <a:r>
              <a:rPr lang="en-US" dirty="0"/>
              <a:t>However, burning of fossil fuels in large cities is major source of PM</a:t>
            </a:r>
          </a:p>
        </p:txBody>
      </p:sp>
    </p:spTree>
    <p:extLst>
      <p:ext uri="{BB962C8B-B14F-4D97-AF65-F5344CB8AC3E}">
        <p14:creationId xmlns:p14="http://schemas.microsoft.com/office/powerpoint/2010/main" val="1668422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CE85BDA3-D4F6-451F-AF02-4EDCFE0D1497}"/>
              </a:ext>
            </a:extLst>
          </p:cNvPr>
          <p:cNvPicPr>
            <a:picLocks noGrp="1" noChangeAspect="1"/>
          </p:cNvPicPr>
          <p:nvPr>
            <p:ph idx="1"/>
          </p:nvPr>
        </p:nvPicPr>
        <p:blipFill>
          <a:blip r:embed="rId4"/>
          <a:stretch>
            <a:fillRect/>
          </a:stretch>
        </p:blipFill>
        <p:spPr>
          <a:xfrm>
            <a:off x="1414597" y="104944"/>
            <a:ext cx="9834737" cy="6648111"/>
          </a:xfrm>
          <a:ln w="38100">
            <a:solidFill>
              <a:schemeClr val="accent1"/>
            </a:solidFill>
          </a:ln>
        </p:spPr>
      </p:pic>
      <p:sp>
        <p:nvSpPr>
          <p:cNvPr id="7" name="TextBox 6">
            <a:extLst>
              <a:ext uri="{FF2B5EF4-FFF2-40B4-BE49-F238E27FC236}">
                <a16:creationId xmlns:a16="http://schemas.microsoft.com/office/drawing/2014/main" id="{F50E6A39-9779-46EA-99EB-BA11254A1268}"/>
              </a:ext>
            </a:extLst>
          </p:cNvPr>
          <p:cNvSpPr txBox="1"/>
          <p:nvPr/>
        </p:nvSpPr>
        <p:spPr>
          <a:xfrm>
            <a:off x="10742624" y="5463975"/>
            <a:ext cx="1013419" cy="523220"/>
          </a:xfrm>
          <a:prstGeom prst="rect">
            <a:avLst/>
          </a:prstGeom>
          <a:solidFill>
            <a:srgbClr val="00B050"/>
          </a:solidFill>
          <a:ln>
            <a:solidFill>
              <a:schemeClr val="tx1"/>
            </a:solidFill>
          </a:ln>
        </p:spPr>
        <p:txBody>
          <a:bodyPr wrap="none" rtlCol="0">
            <a:spAutoFit/>
          </a:bodyPr>
          <a:lstStyle/>
          <a:p>
            <a:r>
              <a:rPr lang="en-US" sz="2800" dirty="0"/>
              <a:t>Video</a:t>
            </a:r>
          </a:p>
        </p:txBody>
      </p:sp>
    </p:spTree>
    <p:extLst>
      <p:ext uri="{BB962C8B-B14F-4D97-AF65-F5344CB8AC3E}">
        <p14:creationId xmlns:p14="http://schemas.microsoft.com/office/powerpoint/2010/main" val="3812100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35E6C4-AF57-F2FC-5377-49066CEAF8F4}"/>
              </a:ext>
            </a:extLst>
          </p:cNvPr>
          <p:cNvSpPr>
            <a:spLocks noGrp="1" noRot="1" noMove="1" noResize="1" noEditPoints="1" noAdjustHandles="1" noChangeArrowheads="1" noChangeShapeType="1"/>
          </p:cNvSpPr>
          <p:nvPr>
            <p:ph idx="1"/>
          </p:nvPr>
        </p:nvSpPr>
        <p:spPr>
          <a:xfrm>
            <a:off x="270871" y="522514"/>
            <a:ext cx="3569107" cy="5654449"/>
          </a:xfrm>
        </p:spPr>
        <p:txBody>
          <a:bodyPr>
            <a:normAutofit/>
          </a:bodyPr>
          <a:lstStyle/>
          <a:p>
            <a:r>
              <a:rPr lang="en-US" dirty="0"/>
              <a:t>PM is world’s worst health problem because of </a:t>
            </a:r>
          </a:p>
          <a:p>
            <a:pPr lvl="1"/>
            <a:r>
              <a:rPr lang="en-US" dirty="0"/>
              <a:t>The mobilities of globalization</a:t>
            </a:r>
          </a:p>
          <a:p>
            <a:pPr lvl="1"/>
            <a:r>
              <a:rPr lang="en-US" dirty="0"/>
              <a:t>Coincidence of large numbers of people living in emerging megacities with manufacturing economies </a:t>
            </a:r>
          </a:p>
          <a:p>
            <a:pPr marL="0" indent="0">
              <a:buNone/>
            </a:pPr>
            <a:endParaRPr lang="en-US" dirty="0"/>
          </a:p>
        </p:txBody>
      </p:sp>
      <p:pic>
        <p:nvPicPr>
          <p:cNvPr id="4" name="Content Placeholder 3">
            <a:extLst>
              <a:ext uri="{FF2B5EF4-FFF2-40B4-BE49-F238E27FC236}">
                <a16:creationId xmlns:a16="http://schemas.microsoft.com/office/drawing/2014/main" id="{FA33F093-1B94-D30A-4FDF-13CE448C4DD7}"/>
              </a:ext>
            </a:extLst>
          </p:cNvPr>
          <p:cNvPicPr>
            <a:picLocks noChangeAspect="1"/>
          </p:cNvPicPr>
          <p:nvPr/>
        </p:nvPicPr>
        <p:blipFill>
          <a:blip r:embed="rId3"/>
          <a:stretch>
            <a:fillRect/>
          </a:stretch>
        </p:blipFill>
        <p:spPr>
          <a:xfrm>
            <a:off x="3839978" y="844506"/>
            <a:ext cx="8081151" cy="5010463"/>
          </a:xfrm>
          <a:prstGeom prst="rect">
            <a:avLst/>
          </a:prstGeom>
        </p:spPr>
      </p:pic>
    </p:spTree>
    <p:extLst>
      <p:ext uri="{BB962C8B-B14F-4D97-AF65-F5344CB8AC3E}">
        <p14:creationId xmlns:p14="http://schemas.microsoft.com/office/powerpoint/2010/main" val="2786050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4411" y="354826"/>
            <a:ext cx="4928661" cy="6350773"/>
          </a:xfrm>
        </p:spPr>
        <p:txBody>
          <a:bodyPr>
            <a:normAutofit/>
          </a:bodyPr>
          <a:lstStyle/>
          <a:p>
            <a:r>
              <a:rPr lang="en-US" sz="2900" dirty="0">
                <a:latin typeface="Calibri Light" panose="020F0302020204030204" pitchFamily="34" charset="0"/>
                <a:cs typeface="Calibri Light" panose="020F0302020204030204" pitchFamily="34" charset="0"/>
              </a:rPr>
              <a:t>The economic center of gravity shifted back toward Asia over the last few decades. </a:t>
            </a:r>
          </a:p>
          <a:p>
            <a:r>
              <a:rPr lang="en-US" sz="2900" dirty="0">
                <a:latin typeface="Calibri Light" panose="020F0302020204030204" pitchFamily="34" charset="0"/>
                <a:cs typeface="Calibri Light" panose="020F0302020204030204" pitchFamily="34" charset="0"/>
              </a:rPr>
              <a:t>It initiated in Asia (1000), moved to Europe (1913), toward North America (1950), and then back toward Asia</a:t>
            </a:r>
          </a:p>
          <a:p>
            <a:pPr marL="114297" indent="0">
              <a:buNone/>
            </a:pPr>
            <a:endParaRPr lang="en-US" sz="2900" dirty="0">
              <a:latin typeface="Calibri Light" panose="020F0302020204030204" pitchFamily="34" charset="0"/>
              <a:cs typeface="Calibri Light" panose="020F0302020204030204" pitchFamily="34" charset="0"/>
            </a:endParaRPr>
          </a:p>
          <a:p>
            <a:pPr marL="114297" indent="0">
              <a:buNone/>
            </a:pPr>
            <a:endParaRPr lang="en-US" sz="2900" dirty="0">
              <a:latin typeface="Calibri Light" panose="020F0302020204030204" pitchFamily="34" charset="0"/>
              <a:cs typeface="Calibri Light" panose="020F0302020204030204" pitchFamily="34" charset="0"/>
            </a:endParaRPr>
          </a:p>
          <a:p>
            <a:pPr marL="114297" indent="0">
              <a:buNone/>
            </a:pPr>
            <a:br>
              <a:rPr lang="en-US" dirty="0">
                <a:latin typeface="+mj-lt"/>
              </a:rPr>
            </a:br>
            <a:endParaRPr lang="en-US" dirty="0">
              <a:latin typeface="+mj-lt"/>
            </a:endParaRPr>
          </a:p>
        </p:txBody>
      </p:sp>
      <p:pic>
        <p:nvPicPr>
          <p:cNvPr id="8" name="Picture 7">
            <a:extLst>
              <a:ext uri="{FF2B5EF4-FFF2-40B4-BE49-F238E27FC236}">
                <a16:creationId xmlns:a16="http://schemas.microsoft.com/office/drawing/2014/main" id="{E651DB89-8144-4C2A-AEA2-BA224B791D2C}"/>
              </a:ext>
            </a:extLst>
          </p:cNvPr>
          <p:cNvPicPr>
            <a:picLocks noChangeAspect="1"/>
          </p:cNvPicPr>
          <p:nvPr/>
        </p:nvPicPr>
        <p:blipFill>
          <a:blip r:embed="rId3"/>
          <a:stretch>
            <a:fillRect/>
          </a:stretch>
        </p:blipFill>
        <p:spPr>
          <a:xfrm>
            <a:off x="5083072" y="354826"/>
            <a:ext cx="6954517" cy="6350773"/>
          </a:xfrm>
          <a:prstGeom prst="rect">
            <a:avLst/>
          </a:prstGeom>
        </p:spPr>
      </p:pic>
    </p:spTree>
    <p:extLst>
      <p:ext uri="{BB962C8B-B14F-4D97-AF65-F5344CB8AC3E}">
        <p14:creationId xmlns:p14="http://schemas.microsoft.com/office/powerpoint/2010/main" val="939236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srcRect b="9142"/>
          <a:stretch/>
        </p:blipFill>
        <p:spPr>
          <a:xfrm>
            <a:off x="3227409" y="693272"/>
            <a:ext cx="8964591" cy="5471455"/>
          </a:xfrm>
          <a:prstGeom prst="rect">
            <a:avLst/>
          </a:prstGeom>
        </p:spPr>
      </p:pic>
      <p:sp>
        <p:nvSpPr>
          <p:cNvPr id="2" name="Content Placeholder 2">
            <a:extLst>
              <a:ext uri="{FF2B5EF4-FFF2-40B4-BE49-F238E27FC236}">
                <a16:creationId xmlns:a16="http://schemas.microsoft.com/office/drawing/2014/main" id="{16B2A70F-45A0-F96B-DD67-106ABF3FC2FC}"/>
              </a:ext>
            </a:extLst>
          </p:cNvPr>
          <p:cNvSpPr txBox="1">
            <a:spLocks/>
          </p:cNvSpPr>
          <p:nvPr/>
        </p:nvSpPr>
        <p:spPr>
          <a:xfrm>
            <a:off x="264781" y="292609"/>
            <a:ext cx="3636659" cy="660806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Growing concerns over air pollution in US led to increasing regulation of air pollution (US CAA) in the 1970s </a:t>
            </a:r>
          </a:p>
          <a:p>
            <a:r>
              <a:rPr lang="en-US" dirty="0">
                <a:latin typeface="+mj-lt"/>
              </a:rPr>
              <a:t>This coincided with the cultural and economic opening up of China beginning in the 1970’s</a:t>
            </a:r>
          </a:p>
          <a:p>
            <a:r>
              <a:rPr lang="en-US" dirty="0">
                <a:latin typeface="+mj-lt"/>
              </a:rPr>
              <a:t>Many North American polluting industries began outsourcing labor and production to China and other parts of Asia</a:t>
            </a:r>
          </a:p>
        </p:txBody>
      </p:sp>
    </p:spTree>
    <p:extLst>
      <p:ext uri="{BB962C8B-B14F-4D97-AF65-F5344CB8AC3E}">
        <p14:creationId xmlns:p14="http://schemas.microsoft.com/office/powerpoint/2010/main" val="3079115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353568"/>
            <a:ext cx="5010911" cy="6504431"/>
          </a:xfrm>
        </p:spPr>
        <p:txBody>
          <a:bodyPr>
            <a:normAutofit/>
          </a:bodyPr>
          <a:lstStyle/>
          <a:p>
            <a:r>
              <a:rPr lang="en-US" dirty="0">
                <a:latin typeface="+mj-lt"/>
              </a:rPr>
              <a:t>This growth was often too rapid for cities in Asia to develop the infrastructure and policies to absorb environmental impacts</a:t>
            </a:r>
          </a:p>
          <a:p>
            <a:pPr marL="114297" indent="0">
              <a:buNone/>
            </a:pPr>
            <a:r>
              <a:rPr lang="en-US" dirty="0">
                <a:latin typeface="+mj-lt"/>
              </a:rPr>
              <a:t>  </a:t>
            </a:r>
          </a:p>
          <a:p>
            <a:r>
              <a:rPr lang="en-US" dirty="0">
                <a:latin typeface="+mj-lt"/>
              </a:rPr>
              <a:t>Megacities increased PM and number of people exposed to PM, magnifying the health impact</a:t>
            </a:r>
            <a:br>
              <a:rPr lang="en-US" dirty="0">
                <a:latin typeface="+mj-lt"/>
              </a:rPr>
            </a:br>
            <a:endParaRPr lang="en-US" dirty="0">
              <a:latin typeface="+mj-lt"/>
            </a:endParaRPr>
          </a:p>
          <a:p>
            <a:r>
              <a:rPr lang="en-US" dirty="0">
                <a:latin typeface="+mj-lt"/>
              </a:rPr>
              <a:t>In sum, cleaner air in the US over the past few decades is in part a consequence of this shift in manufacturing to China and India </a:t>
            </a:r>
          </a:p>
        </p:txBody>
      </p:sp>
      <p:pic>
        <p:nvPicPr>
          <p:cNvPr id="6" name="Picture 5">
            <a:hlinkClick r:id="rId3"/>
            <a:extLst>
              <a:ext uri="{FF2B5EF4-FFF2-40B4-BE49-F238E27FC236}">
                <a16:creationId xmlns:a16="http://schemas.microsoft.com/office/drawing/2014/main" id="{A6FB85B0-DD73-499B-9E34-00CF2A5BA7F2}"/>
              </a:ext>
            </a:extLst>
          </p:cNvPr>
          <p:cNvPicPr>
            <a:picLocks noChangeAspect="1"/>
          </p:cNvPicPr>
          <p:nvPr/>
        </p:nvPicPr>
        <p:blipFill>
          <a:blip r:embed="rId4"/>
          <a:stretch>
            <a:fillRect/>
          </a:stretch>
        </p:blipFill>
        <p:spPr>
          <a:xfrm>
            <a:off x="5318511" y="1250973"/>
            <a:ext cx="6728365" cy="4356054"/>
          </a:xfrm>
          <a:prstGeom prst="rect">
            <a:avLst/>
          </a:prstGeom>
          <a:ln w="34925">
            <a:solidFill>
              <a:schemeClr val="accent1"/>
            </a:solidFill>
          </a:ln>
        </p:spPr>
      </p:pic>
    </p:spTree>
    <p:extLst>
      <p:ext uri="{BB962C8B-B14F-4D97-AF65-F5344CB8AC3E}">
        <p14:creationId xmlns:p14="http://schemas.microsoft.com/office/powerpoint/2010/main" val="1845735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1" y="360847"/>
            <a:ext cx="4413045" cy="6136306"/>
          </a:xfrm>
          <a:prstGeom prst="rect">
            <a:avLst/>
          </a:prstGeom>
        </p:spPr>
      </p:pic>
      <p:pic>
        <p:nvPicPr>
          <p:cNvPr id="2" name="Picture 1"/>
          <p:cNvPicPr>
            <a:picLocks noChangeAspect="1"/>
          </p:cNvPicPr>
          <p:nvPr/>
        </p:nvPicPr>
        <p:blipFill>
          <a:blip r:embed="rId4"/>
          <a:stretch>
            <a:fillRect/>
          </a:stretch>
        </p:blipFill>
        <p:spPr>
          <a:xfrm>
            <a:off x="5937046" y="360848"/>
            <a:ext cx="4690861" cy="370741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2861" y="4281851"/>
            <a:ext cx="3453140" cy="2341981"/>
          </a:xfrm>
          <a:prstGeom prst="rect">
            <a:avLst/>
          </a:prstGeom>
        </p:spPr>
      </p:pic>
    </p:spTree>
    <p:extLst>
      <p:ext uri="{BB962C8B-B14F-4D97-AF65-F5344CB8AC3E}">
        <p14:creationId xmlns:p14="http://schemas.microsoft.com/office/powerpoint/2010/main" val="3230768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79530E5-0A38-4048-A13B-1020F6CA7549}"/>
              </a:ext>
            </a:extLst>
          </p:cNvPr>
          <p:cNvPicPr>
            <a:picLocks noGrp="1" noChangeAspect="1"/>
          </p:cNvPicPr>
          <p:nvPr>
            <p:ph idx="1"/>
          </p:nvPr>
        </p:nvPicPr>
        <p:blipFill rotWithShape="1">
          <a:blip r:embed="rId3"/>
          <a:srcRect r="3408"/>
          <a:stretch/>
        </p:blipFill>
        <p:spPr>
          <a:xfrm>
            <a:off x="110210" y="1669369"/>
            <a:ext cx="11655070" cy="5074436"/>
          </a:xfrm>
        </p:spPr>
      </p:pic>
      <p:sp>
        <p:nvSpPr>
          <p:cNvPr id="3" name="Title 1">
            <a:extLst>
              <a:ext uri="{FF2B5EF4-FFF2-40B4-BE49-F238E27FC236}">
                <a16:creationId xmlns:a16="http://schemas.microsoft.com/office/drawing/2014/main" id="{3C4A6A5A-1F53-4B04-A6A6-2397C2F32E96}"/>
              </a:ext>
            </a:extLst>
          </p:cNvPr>
          <p:cNvSpPr>
            <a:spLocks noGrp="1"/>
          </p:cNvSpPr>
          <p:nvPr>
            <p:ph type="title"/>
          </p:nvPr>
        </p:nvSpPr>
        <p:spPr>
          <a:xfrm>
            <a:off x="487680" y="613875"/>
            <a:ext cx="11404342" cy="882649"/>
          </a:xfrm>
        </p:spPr>
        <p:txBody>
          <a:bodyPr>
            <a:normAutofit fontScale="90000"/>
          </a:bodyPr>
          <a:lstStyle/>
          <a:p>
            <a:pPr algn="ctr"/>
            <a:r>
              <a:rPr lang="en-US" dirty="0"/>
              <a:t>The US Clean Air Act resulted in a net decline in PM and shifts in where exposures are high and low</a:t>
            </a:r>
          </a:p>
        </p:txBody>
      </p:sp>
    </p:spTree>
    <p:extLst>
      <p:ext uri="{BB962C8B-B14F-4D97-AF65-F5344CB8AC3E}">
        <p14:creationId xmlns:p14="http://schemas.microsoft.com/office/powerpoint/2010/main" val="2995403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994632" y="0"/>
            <a:ext cx="10426907" cy="6586330"/>
          </a:xfrm>
          <a:prstGeom prst="rect">
            <a:avLst/>
          </a:prstGeom>
        </p:spPr>
      </p:pic>
    </p:spTree>
    <p:extLst>
      <p:ext uri="{BB962C8B-B14F-4D97-AF65-F5344CB8AC3E}">
        <p14:creationId xmlns:p14="http://schemas.microsoft.com/office/powerpoint/2010/main" val="2412198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8FDB52-F3FE-635C-13BC-42BAE4E94374}"/>
              </a:ext>
            </a:extLst>
          </p:cNvPr>
          <p:cNvPicPr>
            <a:picLocks noChangeAspect="1"/>
          </p:cNvPicPr>
          <p:nvPr/>
        </p:nvPicPr>
        <p:blipFill>
          <a:blip r:embed="rId3"/>
          <a:stretch>
            <a:fillRect/>
          </a:stretch>
        </p:blipFill>
        <p:spPr>
          <a:xfrm>
            <a:off x="1212850" y="-191501"/>
            <a:ext cx="8953500" cy="3076575"/>
          </a:xfrm>
          <a:prstGeom prst="rect">
            <a:avLst/>
          </a:prstGeom>
        </p:spPr>
      </p:pic>
      <p:pic>
        <p:nvPicPr>
          <p:cNvPr id="6" name="Picture 5">
            <a:hlinkClick r:id="rId4"/>
            <a:extLst>
              <a:ext uri="{FF2B5EF4-FFF2-40B4-BE49-F238E27FC236}">
                <a16:creationId xmlns:a16="http://schemas.microsoft.com/office/drawing/2014/main" id="{694A884F-84A6-9085-C57C-278840F54F60}"/>
              </a:ext>
            </a:extLst>
          </p:cNvPr>
          <p:cNvPicPr>
            <a:picLocks noChangeAspect="1"/>
          </p:cNvPicPr>
          <p:nvPr/>
        </p:nvPicPr>
        <p:blipFill rotWithShape="1">
          <a:blip r:embed="rId5"/>
          <a:srcRect b="25266"/>
          <a:stretch/>
        </p:blipFill>
        <p:spPr>
          <a:xfrm>
            <a:off x="317268" y="1520731"/>
            <a:ext cx="11557464" cy="4822011"/>
          </a:xfrm>
          <a:prstGeom prst="rect">
            <a:avLst/>
          </a:prstGeom>
          <a:ln w="38100">
            <a:solidFill>
              <a:schemeClr val="accent1"/>
            </a:solidFill>
          </a:ln>
        </p:spPr>
      </p:pic>
    </p:spTree>
    <p:extLst>
      <p:ext uri="{BB962C8B-B14F-4D97-AF65-F5344CB8AC3E}">
        <p14:creationId xmlns:p14="http://schemas.microsoft.com/office/powerpoint/2010/main" val="3141984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23B87-8172-436F-B3AA-CF25D76EEBAA}"/>
              </a:ext>
            </a:extLst>
          </p:cNvPr>
          <p:cNvSpPr>
            <a:spLocks noGrp="1"/>
          </p:cNvSpPr>
          <p:nvPr>
            <p:ph type="title"/>
          </p:nvPr>
        </p:nvSpPr>
        <p:spPr>
          <a:xfrm>
            <a:off x="1036320" y="380365"/>
            <a:ext cx="10515600" cy="1325563"/>
          </a:xfrm>
        </p:spPr>
        <p:txBody>
          <a:bodyPr>
            <a:normAutofit/>
          </a:bodyPr>
          <a:lstStyle/>
          <a:p>
            <a:pPr algn="ctr"/>
            <a:r>
              <a:rPr lang="en-US" dirty="0"/>
              <a:t>The 2008 Beijing Summer Olympics</a:t>
            </a:r>
          </a:p>
        </p:txBody>
      </p:sp>
      <p:sp>
        <p:nvSpPr>
          <p:cNvPr id="3" name="Content Placeholder 2">
            <a:extLst>
              <a:ext uri="{FF2B5EF4-FFF2-40B4-BE49-F238E27FC236}">
                <a16:creationId xmlns:a16="http://schemas.microsoft.com/office/drawing/2014/main" id="{3FF143D0-047D-4005-9F52-90700FF49D8D}"/>
              </a:ext>
            </a:extLst>
          </p:cNvPr>
          <p:cNvSpPr>
            <a:spLocks noGrp="1"/>
          </p:cNvSpPr>
          <p:nvPr>
            <p:ph idx="1"/>
          </p:nvPr>
        </p:nvSpPr>
        <p:spPr>
          <a:xfrm>
            <a:off x="838200" y="1825625"/>
            <a:ext cx="10713720" cy="4351338"/>
          </a:xfrm>
        </p:spPr>
        <p:txBody>
          <a:bodyPr>
            <a:normAutofit lnSpcReduction="10000"/>
          </a:bodyPr>
          <a:lstStyle/>
          <a:p>
            <a:r>
              <a:rPr lang="en-US" dirty="0"/>
              <a:t>To improve air quality, the Chinese government enacted reg­u­la­tions between No­v 2007 and Sept 2008.  The Olympics were July to Sep­t 2008. </a:t>
            </a:r>
          </a:p>
          <a:p>
            <a:pPr lvl="1"/>
            <a:r>
              <a:rPr lang="en-US" dirty="0"/>
              <a:t>All coal plants were re­quired to in­stall de­vices to de­crease emis­sions. </a:t>
            </a:r>
          </a:p>
          <a:p>
            <a:pPr lvl="1"/>
            <a:r>
              <a:rPr lang="en-US" dirty="0"/>
              <a:t>Some chem­i­cal plants in Bei­jing were shut down</a:t>
            </a:r>
          </a:p>
          <a:p>
            <a:pPr lvl="1"/>
            <a:r>
              <a:rPr lang="en-US" dirty="0"/>
              <a:t>The gov­ern­ment in­creased the price of gaso­line to dis­cour­age the use of cars. </a:t>
            </a:r>
          </a:p>
          <a:p>
            <a:pPr lvl="1"/>
            <a:r>
              <a:rPr lang="en-US" dirty="0"/>
              <a:t>Dur­ing the Games, ve­hi­cles with odd num­bered plates could only cir­cu­late on odd days, while even num­bered plates were only al­lowed to cir­cu­late on even days. </a:t>
            </a:r>
          </a:p>
          <a:p>
            <a:pPr lvl="1"/>
            <a:r>
              <a:rPr lang="en-US" dirty="0"/>
              <a:t>All ce­ment and con­crete plants were closed</a:t>
            </a:r>
          </a:p>
          <a:p>
            <a:r>
              <a:rPr lang="en-US" dirty="0"/>
              <a:t>Air quality and health statistics improved dramatically, although once the Olympics were over, air pollution increased again</a:t>
            </a:r>
          </a:p>
          <a:p>
            <a:endParaRPr lang="en-US" dirty="0"/>
          </a:p>
        </p:txBody>
      </p:sp>
    </p:spTree>
    <p:extLst>
      <p:ext uri="{BB962C8B-B14F-4D97-AF65-F5344CB8AC3E}">
        <p14:creationId xmlns:p14="http://schemas.microsoft.com/office/powerpoint/2010/main" val="2827280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CF7B0-EA07-4D2F-B3C2-481236846425}"/>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05CDFD15-99D1-495E-9653-33773237AEC1}"/>
              </a:ext>
            </a:extLst>
          </p:cNvPr>
          <p:cNvSpPr>
            <a:spLocks noGrp="1"/>
          </p:cNvSpPr>
          <p:nvPr>
            <p:ph type="body" idx="1"/>
          </p:nvPr>
        </p:nvSpPr>
        <p:spPr/>
        <p:txBody>
          <a:bodyPr/>
          <a:lstStyle/>
          <a:p>
            <a:endParaRPr lang="en-US" dirty="0"/>
          </a:p>
        </p:txBody>
      </p:sp>
      <p:pic>
        <p:nvPicPr>
          <p:cNvPr id="9" name="Picture 8">
            <a:hlinkClick r:id="rId3"/>
            <a:extLst>
              <a:ext uri="{FF2B5EF4-FFF2-40B4-BE49-F238E27FC236}">
                <a16:creationId xmlns:a16="http://schemas.microsoft.com/office/drawing/2014/main" id="{ECF0EAAA-E6D1-41FE-8831-3B325A6D1C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0"/>
            <a:ext cx="11430000" cy="6858000"/>
          </a:xfrm>
          <a:prstGeom prst="rect">
            <a:avLst/>
          </a:prstGeom>
          <a:ln w="47625">
            <a:solidFill>
              <a:schemeClr val="accent1"/>
            </a:solidFill>
          </a:ln>
        </p:spPr>
      </p:pic>
      <p:sp>
        <p:nvSpPr>
          <p:cNvPr id="4" name="TextBox 3">
            <a:extLst>
              <a:ext uri="{FF2B5EF4-FFF2-40B4-BE49-F238E27FC236}">
                <a16:creationId xmlns:a16="http://schemas.microsoft.com/office/drawing/2014/main" id="{3F3F054F-7C0F-47BC-86D5-23703E2A06BE}"/>
              </a:ext>
            </a:extLst>
          </p:cNvPr>
          <p:cNvSpPr txBox="1"/>
          <p:nvPr/>
        </p:nvSpPr>
        <p:spPr>
          <a:xfrm>
            <a:off x="10302271" y="6148753"/>
            <a:ext cx="1183016" cy="523220"/>
          </a:xfrm>
          <a:prstGeom prst="rect">
            <a:avLst/>
          </a:prstGeom>
          <a:solidFill>
            <a:srgbClr val="00B050"/>
          </a:solidFill>
          <a:ln>
            <a:solidFill>
              <a:schemeClr val="tx1"/>
            </a:solidFill>
          </a:ln>
        </p:spPr>
        <p:txBody>
          <a:bodyPr wrap="none" rtlCol="0">
            <a:spAutoFit/>
          </a:bodyPr>
          <a:lstStyle/>
          <a:p>
            <a:r>
              <a:rPr lang="en-US" sz="2800" dirty="0"/>
              <a:t>Photos</a:t>
            </a:r>
          </a:p>
        </p:txBody>
      </p:sp>
    </p:spTree>
    <p:extLst>
      <p:ext uri="{BB962C8B-B14F-4D97-AF65-F5344CB8AC3E}">
        <p14:creationId xmlns:p14="http://schemas.microsoft.com/office/powerpoint/2010/main" val="26321848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06918" y="334109"/>
            <a:ext cx="9465881" cy="6007194"/>
          </a:xfrm>
          <a:ln w="53975">
            <a:solidFill>
              <a:schemeClr val="accent1"/>
            </a:solidFill>
          </a:ln>
        </p:spPr>
      </p:pic>
      <p:sp>
        <p:nvSpPr>
          <p:cNvPr id="2" name="TextBox 1">
            <a:extLst>
              <a:ext uri="{FF2B5EF4-FFF2-40B4-BE49-F238E27FC236}">
                <a16:creationId xmlns:a16="http://schemas.microsoft.com/office/drawing/2014/main" id="{F8BF6B39-CEAE-4740-98BE-57FEF93E6B82}"/>
              </a:ext>
            </a:extLst>
          </p:cNvPr>
          <p:cNvSpPr txBox="1"/>
          <p:nvPr/>
        </p:nvSpPr>
        <p:spPr>
          <a:xfrm>
            <a:off x="9688495" y="5006775"/>
            <a:ext cx="1013419" cy="523220"/>
          </a:xfrm>
          <a:prstGeom prst="rect">
            <a:avLst/>
          </a:prstGeom>
          <a:solidFill>
            <a:srgbClr val="00B050"/>
          </a:solidFill>
          <a:ln>
            <a:solidFill>
              <a:schemeClr val="tx1"/>
            </a:solidFill>
          </a:ln>
        </p:spPr>
        <p:txBody>
          <a:bodyPr wrap="none" rtlCol="0">
            <a:spAutoFit/>
          </a:bodyPr>
          <a:lstStyle/>
          <a:p>
            <a:r>
              <a:rPr lang="en-US" sz="2800" dirty="0"/>
              <a:t>Video</a:t>
            </a:r>
          </a:p>
        </p:txBody>
      </p:sp>
    </p:spTree>
    <p:extLst>
      <p:ext uri="{BB962C8B-B14F-4D97-AF65-F5344CB8AC3E}">
        <p14:creationId xmlns:p14="http://schemas.microsoft.com/office/powerpoint/2010/main" val="1424748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147401" y="266314"/>
            <a:ext cx="7681827" cy="6325371"/>
          </a:xfrm>
          <a:prstGeom prst="rect">
            <a:avLst/>
          </a:prstGeom>
        </p:spPr>
      </p:pic>
      <p:sp>
        <p:nvSpPr>
          <p:cNvPr id="3" name="Content Placeholder 2">
            <a:extLst>
              <a:ext uri="{FF2B5EF4-FFF2-40B4-BE49-F238E27FC236}">
                <a16:creationId xmlns:a16="http://schemas.microsoft.com/office/drawing/2014/main" id="{195A789D-EA81-44C2-B9D4-280978E2C3B6}"/>
              </a:ext>
            </a:extLst>
          </p:cNvPr>
          <p:cNvSpPr txBox="1">
            <a:spLocks/>
          </p:cNvSpPr>
          <p:nvPr/>
        </p:nvSpPr>
        <p:spPr>
          <a:xfrm>
            <a:off x="568377" y="596431"/>
            <a:ext cx="3309201" cy="599525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New Delhi in India has air that is on average more than twice as polluted as Beijing’s, according to the World Health Organization.</a:t>
            </a:r>
          </a:p>
          <a:p>
            <a:r>
              <a:rPr lang="en-US" dirty="0"/>
              <a:t>The “pollution season” in greater Delhi, home to 29 million people, begins in October and persists through December</a:t>
            </a:r>
          </a:p>
          <a:p>
            <a:r>
              <a:rPr lang="en-US" dirty="0"/>
              <a:t>The city has recently enacted pollution lockdowns – closing schools and limiting polluting activities like construction and crop burning</a:t>
            </a:r>
          </a:p>
        </p:txBody>
      </p:sp>
    </p:spTree>
    <p:extLst>
      <p:ext uri="{BB962C8B-B14F-4D97-AF65-F5344CB8AC3E}">
        <p14:creationId xmlns:p14="http://schemas.microsoft.com/office/powerpoint/2010/main" val="5891303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257800" cy="1325563"/>
          </a:xfrm>
        </p:spPr>
        <p:txBody>
          <a:bodyPr>
            <a:normAutofit/>
          </a:bodyPr>
          <a:lstStyle/>
          <a:p>
            <a:pPr algn="ctr"/>
            <a:r>
              <a:rPr lang="en-US" dirty="0"/>
              <a:t>PM sources in Northern India</a:t>
            </a:r>
          </a:p>
        </p:txBody>
      </p:sp>
      <p:sp>
        <p:nvSpPr>
          <p:cNvPr id="3" name="Content Placeholder 2"/>
          <p:cNvSpPr>
            <a:spLocks noGrp="1"/>
          </p:cNvSpPr>
          <p:nvPr>
            <p:ph idx="1"/>
          </p:nvPr>
        </p:nvSpPr>
        <p:spPr>
          <a:xfrm>
            <a:off x="487680" y="1825625"/>
            <a:ext cx="6014720" cy="4853955"/>
          </a:xfrm>
        </p:spPr>
        <p:txBody>
          <a:bodyPr>
            <a:normAutofit/>
          </a:bodyPr>
          <a:lstStyle/>
          <a:p>
            <a:r>
              <a:rPr lang="en-US" dirty="0">
                <a:latin typeface="+mj-lt"/>
              </a:rPr>
              <a:t>Like Beijing, fossil fuel combustion from transportation and coal-fired power plants are a major source of PM.</a:t>
            </a:r>
          </a:p>
          <a:p>
            <a:r>
              <a:rPr lang="en-US" dirty="0">
                <a:latin typeface="+mj-lt"/>
              </a:rPr>
              <a:t>However, New Delhi and northern India has more PM originating from</a:t>
            </a:r>
          </a:p>
          <a:p>
            <a:pPr lvl="1"/>
            <a:r>
              <a:rPr lang="en-US" dirty="0">
                <a:latin typeface="+mj-lt"/>
              </a:rPr>
              <a:t>Small-scale industries that are poorly regulated instead of big state run industries</a:t>
            </a:r>
          </a:p>
          <a:p>
            <a:pPr lvl="1"/>
            <a:r>
              <a:rPr lang="en-US" dirty="0">
                <a:latin typeface="+mj-lt"/>
              </a:rPr>
              <a:t>More open flame cook stoves </a:t>
            </a:r>
          </a:p>
          <a:p>
            <a:pPr lvl="1"/>
            <a:r>
              <a:rPr lang="en-US" dirty="0">
                <a:latin typeface="+mj-lt"/>
              </a:rPr>
              <a:t>Trash burning </a:t>
            </a:r>
          </a:p>
          <a:p>
            <a:pPr lvl="1"/>
            <a:r>
              <a:rPr lang="en-US" dirty="0">
                <a:latin typeface="+mj-lt"/>
              </a:rPr>
              <a:t>More burning of crop stubble</a:t>
            </a:r>
          </a:p>
          <a:p>
            <a:pPr marL="0" indent="0">
              <a:buNone/>
            </a:pPr>
            <a:endParaRPr lang="en-US" dirty="0">
              <a:latin typeface="+mj-lt"/>
            </a:endParaRPr>
          </a:p>
        </p:txBody>
      </p:sp>
      <p:pic>
        <p:nvPicPr>
          <p:cNvPr id="4" name="Picture 3">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l="44110"/>
          <a:stretch/>
        </p:blipFill>
        <p:spPr>
          <a:xfrm>
            <a:off x="6502400" y="-1"/>
            <a:ext cx="5689600" cy="6786615"/>
          </a:xfrm>
          <a:prstGeom prst="rect">
            <a:avLst/>
          </a:prstGeom>
          <a:ln w="31750">
            <a:solidFill>
              <a:schemeClr val="accent1"/>
            </a:solidFill>
          </a:ln>
        </p:spPr>
      </p:pic>
    </p:spTree>
    <p:extLst>
      <p:ext uri="{BB962C8B-B14F-4D97-AF65-F5344CB8AC3E}">
        <p14:creationId xmlns:p14="http://schemas.microsoft.com/office/powerpoint/2010/main" val="1751614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9328" b="12031"/>
          <a:stretch/>
        </p:blipFill>
        <p:spPr>
          <a:xfrm>
            <a:off x="384655" y="406400"/>
            <a:ext cx="11707169" cy="5963920"/>
          </a:xfrm>
          <a:prstGeom prst="rect">
            <a:avLst/>
          </a:prstGeom>
        </p:spPr>
      </p:pic>
    </p:spTree>
    <p:extLst>
      <p:ext uri="{BB962C8B-B14F-4D97-AF65-F5344CB8AC3E}">
        <p14:creationId xmlns:p14="http://schemas.microsoft.com/office/powerpoint/2010/main" val="4273148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What makes Delhi's air so deadly">
            <a:hlinkClick r:id="" action="ppaction://media"/>
            <a:extLst>
              <a:ext uri="{FF2B5EF4-FFF2-40B4-BE49-F238E27FC236}">
                <a16:creationId xmlns:a16="http://schemas.microsoft.com/office/drawing/2014/main" id="{D7FF3EAB-5CD7-CF67-5777-737D7FF0359F}"/>
              </a:ext>
            </a:extLst>
          </p:cNvPr>
          <p:cNvPicPr>
            <a:picLocks noGrp="1" noRot="1" noChangeAspect="1"/>
          </p:cNvPicPr>
          <p:nvPr>
            <p:ph idx="1"/>
            <a:videoFile r:link="rId1"/>
          </p:nvPr>
        </p:nvPicPr>
        <p:blipFill>
          <a:blip r:embed="rId4"/>
          <a:stretch>
            <a:fillRect/>
          </a:stretch>
        </p:blipFill>
        <p:spPr>
          <a:xfrm>
            <a:off x="0" y="-25269"/>
            <a:ext cx="12192000" cy="6883269"/>
          </a:xfrm>
          <a:prstGeom prst="rect">
            <a:avLst/>
          </a:prstGeom>
        </p:spPr>
      </p:pic>
      <p:sp>
        <p:nvSpPr>
          <p:cNvPr id="2" name="TextBox 1">
            <a:extLst>
              <a:ext uri="{FF2B5EF4-FFF2-40B4-BE49-F238E27FC236}">
                <a16:creationId xmlns:a16="http://schemas.microsoft.com/office/drawing/2014/main" id="{F8BF6B39-CEAE-4740-98BE-57FEF93E6B82}"/>
              </a:ext>
            </a:extLst>
          </p:cNvPr>
          <p:cNvSpPr txBox="1"/>
          <p:nvPr/>
        </p:nvSpPr>
        <p:spPr>
          <a:xfrm>
            <a:off x="10934199" y="6106705"/>
            <a:ext cx="1013419" cy="523220"/>
          </a:xfrm>
          <a:prstGeom prst="rect">
            <a:avLst/>
          </a:prstGeom>
          <a:solidFill>
            <a:srgbClr val="00B050"/>
          </a:solidFill>
          <a:ln>
            <a:solidFill>
              <a:schemeClr val="tx1"/>
            </a:solidFill>
          </a:ln>
        </p:spPr>
        <p:txBody>
          <a:bodyPr wrap="none" rtlCol="0">
            <a:spAutoFit/>
          </a:bodyPr>
          <a:lstStyle/>
          <a:p>
            <a:r>
              <a:rPr lang="en-US" sz="2800" dirty="0"/>
              <a:t>Video</a:t>
            </a:r>
          </a:p>
        </p:txBody>
      </p:sp>
    </p:spTree>
    <p:extLst>
      <p:ext uri="{BB962C8B-B14F-4D97-AF65-F5344CB8AC3E}">
        <p14:creationId xmlns:p14="http://schemas.microsoft.com/office/powerpoint/2010/main" val="365657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7068"/>
            <a:ext cx="5486400" cy="1325563"/>
          </a:xfrm>
        </p:spPr>
        <p:txBody>
          <a:bodyPr>
            <a:normAutofit fontScale="90000"/>
          </a:bodyPr>
          <a:lstStyle/>
          <a:p>
            <a:pPr algn="ctr"/>
            <a:r>
              <a:rPr lang="en-US" dirty="0"/>
              <a:t>PM disproportionately impacts the poor in India</a:t>
            </a:r>
          </a:p>
        </p:txBody>
      </p:sp>
      <p:sp>
        <p:nvSpPr>
          <p:cNvPr id="3" name="Content Placeholder 2"/>
          <p:cNvSpPr>
            <a:spLocks noGrp="1"/>
          </p:cNvSpPr>
          <p:nvPr>
            <p:ph idx="1"/>
          </p:nvPr>
        </p:nvSpPr>
        <p:spPr>
          <a:xfrm>
            <a:off x="275968" y="1932039"/>
            <a:ext cx="6287063" cy="4638893"/>
          </a:xfrm>
        </p:spPr>
        <p:txBody>
          <a:bodyPr>
            <a:normAutofit fontScale="92500" lnSpcReduction="10000"/>
          </a:bodyPr>
          <a:lstStyle/>
          <a:p>
            <a:r>
              <a:rPr lang="en-US" dirty="0">
                <a:latin typeface="+mj-lt"/>
              </a:rPr>
              <a:t>Those with more wealth have access to cleaner neighborhoods and indoor environments</a:t>
            </a:r>
          </a:p>
          <a:p>
            <a:r>
              <a:rPr lang="en-US" dirty="0">
                <a:latin typeface="+mj-lt"/>
              </a:rPr>
              <a:t>They may also have the means to leave during the pollution season. </a:t>
            </a:r>
          </a:p>
          <a:p>
            <a:r>
              <a:rPr lang="en-US" dirty="0">
                <a:latin typeface="+mj-lt"/>
              </a:rPr>
              <a:t>The poor, the homeless and those whose livelihoods require outside work have fewer options to avoid exposure. </a:t>
            </a:r>
          </a:p>
          <a:p>
            <a:r>
              <a:rPr lang="en-US" dirty="0"/>
              <a:t>Reduction policies may worsen inequalities when burden of reducing air pollution are unfairly distributed to disadvantaged groups, who may have to sacrifice their jobs for pollution reduction. </a:t>
            </a:r>
          </a:p>
          <a:p>
            <a:endParaRPr lang="en-US" dirty="0">
              <a:latin typeface="+mj-lt"/>
            </a:endParaRPr>
          </a:p>
          <a:p>
            <a:endParaRPr lang="en-US" dirty="0">
              <a:latin typeface="+mj-lt"/>
            </a:endParaRPr>
          </a:p>
          <a:p>
            <a:pPr marL="0" indent="0">
              <a:buNone/>
            </a:pPr>
            <a:endParaRPr lang="en-US" dirty="0">
              <a:latin typeface="+mj-lt"/>
            </a:endParaRPr>
          </a:p>
        </p:txBody>
      </p:sp>
      <p:pic>
        <p:nvPicPr>
          <p:cNvPr id="4" name="Picture 3">
            <a:hlinkClick r:id="rId3"/>
          </p:cNvPr>
          <p:cNvPicPr>
            <a:picLocks noChangeAspect="1"/>
          </p:cNvPicPr>
          <p:nvPr/>
        </p:nvPicPr>
        <p:blipFill rotWithShape="1">
          <a:blip r:embed="rId4"/>
          <a:srcRect r="24934"/>
          <a:stretch/>
        </p:blipFill>
        <p:spPr>
          <a:xfrm>
            <a:off x="6757403" y="243597"/>
            <a:ext cx="4952635" cy="6327335"/>
          </a:xfrm>
          <a:prstGeom prst="rect">
            <a:avLst/>
          </a:prstGeom>
          <a:ln w="57150">
            <a:solidFill>
              <a:schemeClr val="accent1"/>
            </a:solidFill>
          </a:ln>
        </p:spPr>
      </p:pic>
    </p:spTree>
    <p:extLst>
      <p:ext uri="{BB962C8B-B14F-4D97-AF65-F5344CB8AC3E}">
        <p14:creationId xmlns:p14="http://schemas.microsoft.com/office/powerpoint/2010/main" val="484836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AB5EE09-BF0A-4EE3-A1B3-72A48ECDFE9F}"/>
              </a:ext>
            </a:extLst>
          </p:cNvPr>
          <p:cNvPicPr>
            <a:picLocks noGrp="1" noChangeAspect="1"/>
          </p:cNvPicPr>
          <p:nvPr>
            <p:ph idx="1"/>
          </p:nvPr>
        </p:nvPicPr>
        <p:blipFill>
          <a:blip r:embed="rId3"/>
          <a:stretch>
            <a:fillRect/>
          </a:stretch>
        </p:blipFill>
        <p:spPr>
          <a:xfrm>
            <a:off x="1285461" y="-255826"/>
            <a:ext cx="9170504" cy="7369651"/>
          </a:xfrm>
          <a:prstGeom prst="rect">
            <a:avLst/>
          </a:prstGeom>
        </p:spPr>
      </p:pic>
    </p:spTree>
    <p:extLst>
      <p:ext uri="{BB962C8B-B14F-4D97-AF65-F5344CB8AC3E}">
        <p14:creationId xmlns:p14="http://schemas.microsoft.com/office/powerpoint/2010/main" val="3552286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9810"/>
            <a:ext cx="10515600" cy="1325563"/>
          </a:xfrm>
        </p:spPr>
        <p:txBody>
          <a:bodyPr/>
          <a:lstStyle/>
          <a:p>
            <a:pPr algn="ctr"/>
            <a:r>
              <a:rPr lang="en-US" dirty="0"/>
              <a:t>Household air pollution (HAP)</a:t>
            </a:r>
          </a:p>
        </p:txBody>
      </p:sp>
      <p:sp>
        <p:nvSpPr>
          <p:cNvPr id="3" name="Content Placeholder 2"/>
          <p:cNvSpPr>
            <a:spLocks noGrp="1"/>
          </p:cNvSpPr>
          <p:nvPr>
            <p:ph idx="1"/>
          </p:nvPr>
        </p:nvSpPr>
        <p:spPr>
          <a:xfrm>
            <a:off x="292768" y="1690688"/>
            <a:ext cx="5325712" cy="4938712"/>
          </a:xfrm>
        </p:spPr>
        <p:txBody>
          <a:bodyPr>
            <a:normAutofit fontScale="92500"/>
          </a:bodyPr>
          <a:lstStyle/>
          <a:p>
            <a:r>
              <a:rPr lang="en-US" sz="2400" dirty="0">
                <a:latin typeface="+mj-lt"/>
              </a:rPr>
              <a:t>A third of the world (around three billion people) use biomass (wood, dung, crop stubble) and other raw to slightly processed cooking fuels (e.g., charcoal, coal, kerosene) worldwide.</a:t>
            </a:r>
          </a:p>
          <a:p>
            <a:r>
              <a:rPr lang="en-US" sz="2400" dirty="0">
                <a:latin typeface="+mj-lt"/>
              </a:rPr>
              <a:t>Most often used for cooking in developing countries. </a:t>
            </a:r>
          </a:p>
          <a:p>
            <a:r>
              <a:rPr lang="en-US" sz="2400" dirty="0">
                <a:latin typeface="+mj-lt"/>
              </a:rPr>
              <a:t>PM from HAP is associated with approximately 3.5 million deaths annually – it rivals ambient (outdoor) PM</a:t>
            </a:r>
          </a:p>
          <a:p>
            <a:r>
              <a:rPr lang="en-US" sz="2400" dirty="0">
                <a:latin typeface="+mj-lt"/>
              </a:rPr>
              <a:t>The health burden is unevenly distributed as women and children are more often exposed to cooking fires</a:t>
            </a:r>
          </a:p>
          <a:p>
            <a:r>
              <a:rPr lang="en-US" sz="2400" dirty="0">
                <a:latin typeface="+mj-lt"/>
              </a:rPr>
              <a:t>However, exposures to HAP are declining</a:t>
            </a:r>
          </a:p>
        </p:txBody>
      </p:sp>
      <p:pic>
        <p:nvPicPr>
          <p:cNvPr id="5" name="Content Placeholder 3">
            <a:extLst>
              <a:ext uri="{FF2B5EF4-FFF2-40B4-BE49-F238E27FC236}">
                <a16:creationId xmlns:a16="http://schemas.microsoft.com/office/drawing/2014/main" id="{75B4DD6B-C817-44F4-B5D9-E0013FF39264}"/>
              </a:ext>
            </a:extLst>
          </p:cNvPr>
          <p:cNvPicPr>
            <a:picLocks noChangeAspect="1"/>
          </p:cNvPicPr>
          <p:nvPr/>
        </p:nvPicPr>
        <p:blipFill rotWithShape="1">
          <a:blip r:embed="rId3"/>
          <a:srcRect r="17947" b="34077"/>
          <a:stretch/>
        </p:blipFill>
        <p:spPr>
          <a:xfrm>
            <a:off x="5506056" y="1690688"/>
            <a:ext cx="6401797" cy="3917632"/>
          </a:xfrm>
          <a:prstGeom prst="rect">
            <a:avLst/>
          </a:prstGeom>
        </p:spPr>
      </p:pic>
    </p:spTree>
    <p:extLst>
      <p:ext uri="{BB962C8B-B14F-4D97-AF65-F5344CB8AC3E}">
        <p14:creationId xmlns:p14="http://schemas.microsoft.com/office/powerpoint/2010/main" val="204877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BD708-E3DC-AFC9-7BD0-26D8798DB173}"/>
              </a:ext>
            </a:extLst>
          </p:cNvPr>
          <p:cNvSpPr>
            <a:spLocks noGrp="1"/>
          </p:cNvSpPr>
          <p:nvPr>
            <p:ph type="title"/>
          </p:nvPr>
        </p:nvSpPr>
        <p:spPr>
          <a:xfrm>
            <a:off x="4091213" y="-244475"/>
            <a:ext cx="4009571" cy="1325563"/>
          </a:xfrm>
        </p:spPr>
        <p:txBody>
          <a:bodyPr/>
          <a:lstStyle/>
          <a:p>
            <a:r>
              <a:rPr lang="en-US" dirty="0"/>
              <a:t>Air Quality Index</a:t>
            </a:r>
          </a:p>
        </p:txBody>
      </p:sp>
      <p:pic>
        <p:nvPicPr>
          <p:cNvPr id="5" name="Content Placeholder 4" descr="A chart of values of air quality&#10;&#10;Description automatically generated">
            <a:extLst>
              <a:ext uri="{FF2B5EF4-FFF2-40B4-BE49-F238E27FC236}">
                <a16:creationId xmlns:a16="http://schemas.microsoft.com/office/drawing/2014/main" id="{EEB4A45E-1357-8F23-4319-59DC2CC3713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7321" y="606579"/>
            <a:ext cx="11457357" cy="6251421"/>
          </a:xfrm>
        </p:spPr>
      </p:pic>
    </p:spTree>
    <p:extLst>
      <p:ext uri="{BB962C8B-B14F-4D97-AF65-F5344CB8AC3E}">
        <p14:creationId xmlns:p14="http://schemas.microsoft.com/office/powerpoint/2010/main" val="2530311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62050" y="139184"/>
            <a:ext cx="9829799" cy="6674798"/>
          </a:xfrm>
          <a:prstGeom prst="rect">
            <a:avLst/>
          </a:prstGeom>
        </p:spPr>
      </p:pic>
    </p:spTree>
    <p:extLst>
      <p:ext uri="{BB962C8B-B14F-4D97-AF65-F5344CB8AC3E}">
        <p14:creationId xmlns:p14="http://schemas.microsoft.com/office/powerpoint/2010/main" val="3642729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61E7F-6541-4396-A421-93899A819215}"/>
              </a:ext>
            </a:extLst>
          </p:cNvPr>
          <p:cNvSpPr>
            <a:spLocks noGrp="1"/>
          </p:cNvSpPr>
          <p:nvPr>
            <p:ph type="title"/>
          </p:nvPr>
        </p:nvSpPr>
        <p:spPr/>
        <p:txBody>
          <a:bodyPr/>
          <a:lstStyle/>
          <a:p>
            <a:r>
              <a:rPr lang="en-US" dirty="0"/>
              <a:t>The energy ladder</a:t>
            </a:r>
          </a:p>
        </p:txBody>
      </p:sp>
      <p:pic>
        <p:nvPicPr>
          <p:cNvPr id="4" name="Content Placeholder 3">
            <a:extLst>
              <a:ext uri="{FF2B5EF4-FFF2-40B4-BE49-F238E27FC236}">
                <a16:creationId xmlns:a16="http://schemas.microsoft.com/office/drawing/2014/main" id="{33023FC1-027C-47E5-ABF8-FC7CA44F4933}"/>
              </a:ext>
            </a:extLst>
          </p:cNvPr>
          <p:cNvPicPr>
            <a:picLocks noGrp="1" noChangeAspect="1"/>
          </p:cNvPicPr>
          <p:nvPr>
            <p:ph idx="1"/>
          </p:nvPr>
        </p:nvPicPr>
        <p:blipFill>
          <a:blip r:embed="rId3"/>
          <a:stretch>
            <a:fillRect/>
          </a:stretch>
        </p:blipFill>
        <p:spPr>
          <a:xfrm>
            <a:off x="5727032" y="365125"/>
            <a:ext cx="6520735" cy="6324432"/>
          </a:xfrm>
          <a:prstGeom prst="rect">
            <a:avLst/>
          </a:prstGeom>
        </p:spPr>
      </p:pic>
      <p:sp>
        <p:nvSpPr>
          <p:cNvPr id="5" name="Content Placeholder 2">
            <a:extLst>
              <a:ext uri="{FF2B5EF4-FFF2-40B4-BE49-F238E27FC236}">
                <a16:creationId xmlns:a16="http://schemas.microsoft.com/office/drawing/2014/main" id="{AE5F658A-9CC6-4D7B-8445-693CF0BF7771}"/>
              </a:ext>
            </a:extLst>
          </p:cNvPr>
          <p:cNvSpPr txBox="1">
            <a:spLocks/>
          </p:cNvSpPr>
          <p:nvPr/>
        </p:nvSpPr>
        <p:spPr>
          <a:xfrm>
            <a:off x="597570" y="1628942"/>
            <a:ext cx="5129462" cy="486393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 the bottom of the energy ladder are cheaper forms of fuel (charcoal, wood, dung, crop residues).</a:t>
            </a:r>
          </a:p>
          <a:p>
            <a:r>
              <a:rPr lang="en-US" dirty="0"/>
              <a:t>These are polluting fuels with both poor combustibility and toxic emissions.</a:t>
            </a:r>
          </a:p>
          <a:p>
            <a:r>
              <a:rPr lang="en-US" dirty="0"/>
              <a:t>Simple homes built with mud, thatch, and animal skins rarely have a chimney and, when present, the chimney is usually a simple vent with no air-drawing flue</a:t>
            </a:r>
            <a:endParaRPr lang="en-US" sz="4800" dirty="0"/>
          </a:p>
          <a:p>
            <a:r>
              <a:rPr lang="en-US" dirty="0"/>
              <a:t>Electricity, propane, and natural gas are considered clean cooking fuels and promoted by the WHO. </a:t>
            </a:r>
          </a:p>
          <a:p>
            <a:endParaRPr lang="en-US" dirty="0"/>
          </a:p>
        </p:txBody>
      </p:sp>
    </p:spTree>
    <p:extLst>
      <p:ext uri="{BB962C8B-B14F-4D97-AF65-F5344CB8AC3E}">
        <p14:creationId xmlns:p14="http://schemas.microsoft.com/office/powerpoint/2010/main" val="1662916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mn-lt"/>
              </a:rPr>
              <a:t>The cooking fuel transition</a:t>
            </a:r>
          </a:p>
        </p:txBody>
      </p:sp>
      <p:sp>
        <p:nvSpPr>
          <p:cNvPr id="3" name="Content Placeholder 2"/>
          <p:cNvSpPr>
            <a:spLocks noGrp="1"/>
          </p:cNvSpPr>
          <p:nvPr>
            <p:ph idx="1"/>
          </p:nvPr>
        </p:nvSpPr>
        <p:spPr/>
        <p:txBody>
          <a:bodyPr>
            <a:normAutofit/>
          </a:bodyPr>
          <a:lstStyle/>
          <a:p>
            <a:r>
              <a:rPr lang="en-US" dirty="0">
                <a:latin typeface="+mj-lt"/>
              </a:rPr>
              <a:t>A progression up the energy ladder:  households move away from biomass (firewood, dung) to transitional fuels (coal, kerosene) and then to modern fuels (propane, natural gas, and electricity). Factors that shape this transition</a:t>
            </a:r>
          </a:p>
          <a:p>
            <a:r>
              <a:rPr lang="en-US" dirty="0">
                <a:latin typeface="+mj-lt"/>
              </a:rPr>
              <a:t>Income, fuel prices and infrastructure to provide fuel</a:t>
            </a:r>
          </a:p>
          <a:p>
            <a:r>
              <a:rPr lang="en-US" dirty="0">
                <a:latin typeface="+mj-lt"/>
              </a:rPr>
              <a:t>Gender and family roles: head of households in developing countries are often male and tend to base energy and appliance purchase decisions on their preferences and needs. </a:t>
            </a:r>
          </a:p>
          <a:p>
            <a:r>
              <a:rPr lang="en-US" dirty="0">
                <a:latin typeface="+mj-lt"/>
              </a:rPr>
              <a:t>Advanced energy sources may not facilitate preparation of foods that are part of the traditional diet. </a:t>
            </a:r>
          </a:p>
          <a:p>
            <a:endParaRPr lang="en-US" dirty="0">
              <a:latin typeface="+mj-lt"/>
            </a:endParaRPr>
          </a:p>
        </p:txBody>
      </p:sp>
    </p:spTree>
    <p:extLst>
      <p:ext uri="{BB962C8B-B14F-4D97-AF65-F5344CB8AC3E}">
        <p14:creationId xmlns:p14="http://schemas.microsoft.com/office/powerpoint/2010/main" val="41117805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827" y="650758"/>
            <a:ext cx="5085764" cy="6028338"/>
          </a:xfrm>
        </p:spPr>
        <p:txBody>
          <a:bodyPr>
            <a:normAutofit/>
          </a:bodyPr>
          <a:lstStyle/>
          <a:p>
            <a:r>
              <a:rPr lang="en-US" dirty="0">
                <a:latin typeface="+mj-lt"/>
              </a:rPr>
              <a:t>Fuel choice is also a matter of climate. In colder climates preferences may remain with firewood and firewood stoves, rather than propane or electivity, as wood can be used to cook and provide heat at the same time </a:t>
            </a:r>
          </a:p>
          <a:p>
            <a:r>
              <a:rPr lang="en-US" dirty="0">
                <a:latin typeface="+mj-lt"/>
              </a:rPr>
              <a:t>However, innovations in cooking stoves can make as much difference as switching fuels. </a:t>
            </a:r>
          </a:p>
        </p:txBody>
      </p:sp>
      <p:pic>
        <p:nvPicPr>
          <p:cNvPr id="4" name="Picture 3"/>
          <p:cNvPicPr>
            <a:picLocks noChangeAspect="1"/>
          </p:cNvPicPr>
          <p:nvPr/>
        </p:nvPicPr>
        <p:blipFill rotWithShape="1">
          <a:blip r:embed="rId3"/>
          <a:srcRect l="9869"/>
          <a:stretch/>
        </p:blipFill>
        <p:spPr>
          <a:xfrm>
            <a:off x="5744262" y="650758"/>
            <a:ext cx="6024598" cy="5909068"/>
          </a:xfrm>
          <a:prstGeom prst="rect">
            <a:avLst/>
          </a:prstGeom>
        </p:spPr>
      </p:pic>
    </p:spTree>
    <p:extLst>
      <p:ext uri="{BB962C8B-B14F-4D97-AF65-F5344CB8AC3E}">
        <p14:creationId xmlns:p14="http://schemas.microsoft.com/office/powerpoint/2010/main" val="31225438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5B6B17BE-322F-4908-BC91-DB746F81DEE9}"/>
              </a:ext>
            </a:extLst>
          </p:cNvPr>
          <p:cNvPicPr>
            <a:picLocks noChangeAspect="1"/>
          </p:cNvPicPr>
          <p:nvPr/>
        </p:nvPicPr>
        <p:blipFill rotWithShape="1">
          <a:blip r:embed="rId4"/>
          <a:srcRect t="9415"/>
          <a:stretch/>
        </p:blipFill>
        <p:spPr>
          <a:xfrm>
            <a:off x="826264" y="159026"/>
            <a:ext cx="10800522" cy="6539948"/>
          </a:xfrm>
          <a:prstGeom prst="rect">
            <a:avLst/>
          </a:prstGeom>
          <a:ln w="63500">
            <a:solidFill>
              <a:schemeClr val="accent1"/>
            </a:solidFill>
          </a:ln>
        </p:spPr>
      </p:pic>
      <p:pic>
        <p:nvPicPr>
          <p:cNvPr id="6" name="Picture 5">
            <a:extLst>
              <a:ext uri="{FF2B5EF4-FFF2-40B4-BE49-F238E27FC236}">
                <a16:creationId xmlns:a16="http://schemas.microsoft.com/office/drawing/2014/main" id="{ADAC8051-44CB-42A0-BBE4-83C9A0679DF4}"/>
              </a:ext>
            </a:extLst>
          </p:cNvPr>
          <p:cNvPicPr>
            <a:picLocks noChangeAspect="1"/>
          </p:cNvPicPr>
          <p:nvPr/>
        </p:nvPicPr>
        <p:blipFill>
          <a:blip r:embed="rId5"/>
          <a:stretch>
            <a:fillRect/>
          </a:stretch>
        </p:blipFill>
        <p:spPr>
          <a:xfrm>
            <a:off x="1070611" y="1594393"/>
            <a:ext cx="4466940" cy="2001906"/>
          </a:xfrm>
          <a:prstGeom prst="rect">
            <a:avLst/>
          </a:prstGeom>
        </p:spPr>
      </p:pic>
      <p:sp>
        <p:nvSpPr>
          <p:cNvPr id="7" name="TextBox 6">
            <a:extLst>
              <a:ext uri="{FF2B5EF4-FFF2-40B4-BE49-F238E27FC236}">
                <a16:creationId xmlns:a16="http://schemas.microsoft.com/office/drawing/2014/main" id="{9D78474F-D73C-4F01-B633-9B814B4EF5DF}"/>
              </a:ext>
            </a:extLst>
          </p:cNvPr>
          <p:cNvSpPr txBox="1"/>
          <p:nvPr/>
        </p:nvSpPr>
        <p:spPr>
          <a:xfrm>
            <a:off x="7629810" y="5838607"/>
            <a:ext cx="3315203" cy="523220"/>
          </a:xfrm>
          <a:prstGeom prst="rect">
            <a:avLst/>
          </a:prstGeom>
          <a:solidFill>
            <a:srgbClr val="00B050"/>
          </a:solidFill>
          <a:ln>
            <a:solidFill>
              <a:schemeClr val="tx1"/>
            </a:solidFill>
          </a:ln>
        </p:spPr>
        <p:txBody>
          <a:bodyPr wrap="none" rtlCol="0">
            <a:spAutoFit/>
          </a:bodyPr>
          <a:lstStyle/>
          <a:p>
            <a:r>
              <a:rPr lang="en-US" sz="2800" dirty="0"/>
              <a:t>Readings/Questions 2</a:t>
            </a:r>
          </a:p>
        </p:txBody>
      </p:sp>
    </p:spTree>
    <p:extLst>
      <p:ext uri="{BB962C8B-B14F-4D97-AF65-F5344CB8AC3E}">
        <p14:creationId xmlns:p14="http://schemas.microsoft.com/office/powerpoint/2010/main" val="31424442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05AB1-7B9D-41C2-A89D-E7F96DA45F1E}"/>
              </a:ext>
            </a:extLst>
          </p:cNvPr>
          <p:cNvSpPr>
            <a:spLocks noGrp="1"/>
          </p:cNvSpPr>
          <p:nvPr>
            <p:ph type="title"/>
          </p:nvPr>
        </p:nvSpPr>
        <p:spPr/>
        <p:txBody>
          <a:bodyPr>
            <a:normAutofit/>
          </a:bodyPr>
          <a:lstStyle/>
          <a:p>
            <a:pPr algn="ctr"/>
            <a:r>
              <a:rPr lang="en-US" dirty="0">
                <a:latin typeface="Calibri Light" panose="020F0302020204030204" pitchFamily="34" charset="0"/>
                <a:cs typeface="Calibri Light" panose="020F0302020204030204" pitchFamily="34" charset="0"/>
              </a:rPr>
              <a:t>HAP in developed countries</a:t>
            </a:r>
          </a:p>
        </p:txBody>
      </p:sp>
      <p:sp>
        <p:nvSpPr>
          <p:cNvPr id="3" name="Text Placeholder 2">
            <a:extLst>
              <a:ext uri="{FF2B5EF4-FFF2-40B4-BE49-F238E27FC236}">
                <a16:creationId xmlns:a16="http://schemas.microsoft.com/office/drawing/2014/main" id="{0EA939E7-1107-485C-BFE6-D21CACFA4C8A}"/>
              </a:ext>
            </a:extLst>
          </p:cNvPr>
          <p:cNvSpPr>
            <a:spLocks noGrp="1"/>
          </p:cNvSpPr>
          <p:nvPr>
            <p:ph type="body" idx="1"/>
          </p:nvPr>
        </p:nvSpPr>
        <p:spPr/>
        <p:txBody>
          <a:bodyPr>
            <a:normAutofit/>
          </a:bodyPr>
          <a:lstStyle/>
          <a:p>
            <a:r>
              <a:rPr lang="en-US" dirty="0">
                <a:latin typeface="Calibri Light" panose="020F0302020204030204" pitchFamily="34" charset="0"/>
                <a:cs typeface="Calibri Light" panose="020F0302020204030204" pitchFamily="34" charset="0"/>
              </a:rPr>
              <a:t>Buildings often have poor ventilation  and buildup of CO2, particulate matter, and volatile organic compounds (VOCs)</a:t>
            </a:r>
          </a:p>
          <a:p>
            <a:r>
              <a:rPr lang="en-US" dirty="0"/>
              <a:t>Many VOCs are human-made chemicals that can be emitted by a wide array of products numbering in the thousands, including paints and glues in furniture and flooring, building materials, cleaning supplies, cosmetics, copiers and printers and different types of plastic.</a:t>
            </a:r>
          </a:p>
          <a:p>
            <a:r>
              <a:rPr lang="en-US" dirty="0"/>
              <a:t>Exposure to VOC emissions in a household setting can lead to respiratory problems. With greater concentrations and exposures, VOCs can lead to lung damage, headaches, loss of coordination and nausea, increased risks of cancers of the upper respiratory tract</a:t>
            </a:r>
          </a:p>
          <a:p>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854665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hlinkClick r:id="rId3"/>
            <a:extLst>
              <a:ext uri="{FF2B5EF4-FFF2-40B4-BE49-F238E27FC236}">
                <a16:creationId xmlns:a16="http://schemas.microsoft.com/office/drawing/2014/main" id="{F8E06762-4A9A-45A4-9689-C62397BFC810}"/>
              </a:ext>
            </a:extLst>
          </p:cNvPr>
          <p:cNvPicPr>
            <a:picLocks noGrp="1" noChangeAspect="1"/>
          </p:cNvPicPr>
          <p:nvPr>
            <p:ph idx="1"/>
          </p:nvPr>
        </p:nvPicPr>
        <p:blipFill>
          <a:blip r:embed="rId4"/>
          <a:stretch>
            <a:fillRect/>
          </a:stretch>
        </p:blipFill>
        <p:spPr>
          <a:xfrm>
            <a:off x="1120877" y="941793"/>
            <a:ext cx="9742713" cy="5744142"/>
          </a:xfrm>
          <a:ln w="31750">
            <a:solidFill>
              <a:schemeClr val="accent1"/>
            </a:solidFill>
          </a:ln>
        </p:spPr>
      </p:pic>
      <p:sp>
        <p:nvSpPr>
          <p:cNvPr id="2" name="Title 1">
            <a:extLst>
              <a:ext uri="{FF2B5EF4-FFF2-40B4-BE49-F238E27FC236}">
                <a16:creationId xmlns:a16="http://schemas.microsoft.com/office/drawing/2014/main" id="{6B7CE950-6AE6-C9F6-D1A9-FBD792849D38}"/>
              </a:ext>
            </a:extLst>
          </p:cNvPr>
          <p:cNvSpPr>
            <a:spLocks noGrp="1"/>
          </p:cNvSpPr>
          <p:nvPr>
            <p:ph type="title"/>
          </p:nvPr>
        </p:nvSpPr>
        <p:spPr>
          <a:xfrm>
            <a:off x="607329" y="172065"/>
            <a:ext cx="11360800" cy="817600"/>
          </a:xfrm>
        </p:spPr>
        <p:txBody>
          <a:bodyPr>
            <a:normAutofit/>
          </a:bodyPr>
          <a:lstStyle/>
          <a:p>
            <a:pPr algn="ctr"/>
            <a:r>
              <a:rPr lang="en-US" dirty="0">
                <a:latin typeface="Calibri Light" panose="020F0302020204030204" pitchFamily="34" charset="0"/>
                <a:cs typeface="Calibri Light" panose="020F0302020204030204" pitchFamily="34" charset="0"/>
              </a:rPr>
              <a:t>HAP in developed countries</a:t>
            </a:r>
          </a:p>
        </p:txBody>
      </p:sp>
    </p:spTree>
    <p:extLst>
      <p:ext uri="{BB962C8B-B14F-4D97-AF65-F5344CB8AC3E}">
        <p14:creationId xmlns:p14="http://schemas.microsoft.com/office/powerpoint/2010/main" val="15135702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3855719" y="574580"/>
            <a:ext cx="3474325" cy="735637"/>
          </a:xfrm>
          <a:prstGeom prst="rect">
            <a:avLst/>
          </a:prstGeom>
        </p:spPr>
        <p:txBody>
          <a:bodyPr spcFirstLastPara="1" vert="horz" wrap="square" lIns="91425" tIns="91425" rIns="91425" bIns="91425" rtlCol="0" anchor="t" anchorCtr="0">
            <a:noAutofit/>
          </a:bodyPr>
          <a:lstStyle/>
          <a:p>
            <a:pPr lvl="0" algn="ctr"/>
            <a:r>
              <a:rPr lang="en" dirty="0"/>
              <a:t>Ulan </a:t>
            </a:r>
            <a:r>
              <a:rPr lang="en-US" dirty="0"/>
              <a:t>Bator</a:t>
            </a:r>
            <a:r>
              <a:rPr lang="en" dirty="0"/>
              <a:t>, Mongolia</a:t>
            </a:r>
            <a:endParaRPr dirty="0"/>
          </a:p>
        </p:txBody>
      </p:sp>
      <p:sp>
        <p:nvSpPr>
          <p:cNvPr id="5" name="Text Placeholder 2">
            <a:extLst>
              <a:ext uri="{FF2B5EF4-FFF2-40B4-BE49-F238E27FC236}">
                <a16:creationId xmlns:a16="http://schemas.microsoft.com/office/drawing/2014/main" id="{35899254-5A57-4B89-9132-CF01020455A1}"/>
              </a:ext>
            </a:extLst>
          </p:cNvPr>
          <p:cNvSpPr>
            <a:spLocks noGrp="1"/>
          </p:cNvSpPr>
          <p:nvPr>
            <p:ph type="body" idx="1"/>
          </p:nvPr>
        </p:nvSpPr>
        <p:spPr>
          <a:xfrm>
            <a:off x="126234" y="179730"/>
            <a:ext cx="3729486" cy="6516038"/>
          </a:xfrm>
        </p:spPr>
        <p:txBody>
          <a:bodyPr>
            <a:normAutofit lnSpcReduction="10000"/>
          </a:bodyPr>
          <a:lstStyle/>
          <a:p>
            <a:pPr marL="114297" indent="0">
              <a:buNone/>
            </a:pPr>
            <a:endParaRPr lang="en-US" dirty="0"/>
          </a:p>
          <a:p>
            <a:r>
              <a:rPr lang="en-US" dirty="0"/>
              <a:t>Higher PM level than New Delhi </a:t>
            </a:r>
          </a:p>
          <a:p>
            <a:r>
              <a:rPr lang="en-US" dirty="0"/>
              <a:t>Outdoor (ambient) and HAP are both exceedingly high.</a:t>
            </a:r>
          </a:p>
          <a:p>
            <a:r>
              <a:rPr lang="en-US" dirty="0"/>
              <a:t>Rural migration into Ulan Bator has created informal yurt settlements outside cities that are dependent upon coal for heat and cooking in the cold climate.</a:t>
            </a:r>
          </a:p>
          <a:p>
            <a:r>
              <a:rPr lang="en-US" dirty="0"/>
              <a:t>Migrants cannot afford other kinds of housing</a:t>
            </a:r>
          </a:p>
          <a:p>
            <a:endParaRPr lang="en-US" dirty="0"/>
          </a:p>
        </p:txBody>
      </p:sp>
      <p:sp>
        <p:nvSpPr>
          <p:cNvPr id="2" name="TextBox 1">
            <a:extLst>
              <a:ext uri="{FF2B5EF4-FFF2-40B4-BE49-F238E27FC236}">
                <a16:creationId xmlns:a16="http://schemas.microsoft.com/office/drawing/2014/main" id="{E293D270-577D-4ED6-8E2C-B2334DFDA86D}"/>
              </a:ext>
            </a:extLst>
          </p:cNvPr>
          <p:cNvSpPr txBox="1"/>
          <p:nvPr/>
        </p:nvSpPr>
        <p:spPr>
          <a:xfrm>
            <a:off x="9688495" y="5006775"/>
            <a:ext cx="1013419" cy="523220"/>
          </a:xfrm>
          <a:prstGeom prst="rect">
            <a:avLst/>
          </a:prstGeom>
          <a:solidFill>
            <a:srgbClr val="00B050"/>
          </a:solidFill>
          <a:ln>
            <a:solidFill>
              <a:schemeClr val="tx1"/>
            </a:solidFill>
          </a:ln>
        </p:spPr>
        <p:txBody>
          <a:bodyPr wrap="none" rtlCol="0">
            <a:spAutoFit/>
          </a:bodyPr>
          <a:lstStyle/>
          <a:p>
            <a:r>
              <a:rPr lang="en-US" sz="2800" dirty="0"/>
              <a:t>Video</a:t>
            </a:r>
          </a:p>
        </p:txBody>
      </p:sp>
      <p:pic>
        <p:nvPicPr>
          <p:cNvPr id="4" name="Picture 3">
            <a:hlinkClick r:id="rId3"/>
            <a:extLst>
              <a:ext uri="{FF2B5EF4-FFF2-40B4-BE49-F238E27FC236}">
                <a16:creationId xmlns:a16="http://schemas.microsoft.com/office/drawing/2014/main" id="{66819995-D6D7-6C1A-8B43-D36A60394892}"/>
              </a:ext>
            </a:extLst>
          </p:cNvPr>
          <p:cNvPicPr>
            <a:picLocks noChangeAspect="1"/>
          </p:cNvPicPr>
          <p:nvPr/>
        </p:nvPicPr>
        <p:blipFill>
          <a:blip r:embed="rId4"/>
          <a:stretch>
            <a:fillRect/>
          </a:stretch>
        </p:blipFill>
        <p:spPr>
          <a:xfrm>
            <a:off x="3855719" y="2004527"/>
            <a:ext cx="8021089" cy="4525461"/>
          </a:xfrm>
          <a:prstGeom prst="rect">
            <a:avLst/>
          </a:prstGeom>
          <a:ln w="38100">
            <a:solidFill>
              <a:schemeClr val="accent1"/>
            </a:solidFill>
          </a:ln>
        </p:spPr>
      </p:pic>
      <p:sp>
        <p:nvSpPr>
          <p:cNvPr id="7" name="TextBox 6">
            <a:extLst>
              <a:ext uri="{FF2B5EF4-FFF2-40B4-BE49-F238E27FC236}">
                <a16:creationId xmlns:a16="http://schemas.microsoft.com/office/drawing/2014/main" id="{BF428D47-C322-8E5F-4E23-857373B6F900}"/>
              </a:ext>
            </a:extLst>
          </p:cNvPr>
          <p:cNvSpPr txBox="1"/>
          <p:nvPr/>
        </p:nvSpPr>
        <p:spPr>
          <a:xfrm>
            <a:off x="9548601" y="6322370"/>
            <a:ext cx="1013419" cy="523220"/>
          </a:xfrm>
          <a:prstGeom prst="rect">
            <a:avLst/>
          </a:prstGeom>
          <a:solidFill>
            <a:srgbClr val="00B050"/>
          </a:solidFill>
          <a:ln>
            <a:solidFill>
              <a:schemeClr val="tx1"/>
            </a:solidFill>
          </a:ln>
        </p:spPr>
        <p:txBody>
          <a:bodyPr wrap="none" rtlCol="0">
            <a:spAutoFit/>
          </a:bodyPr>
          <a:lstStyle/>
          <a:p>
            <a:r>
              <a:rPr lang="en-US" sz="2800" dirty="0"/>
              <a:t>Video</a:t>
            </a:r>
          </a:p>
        </p:txBody>
      </p:sp>
      <p:pic>
        <p:nvPicPr>
          <p:cNvPr id="6" name="Picture 5">
            <a:extLst>
              <a:ext uri="{FF2B5EF4-FFF2-40B4-BE49-F238E27FC236}">
                <a16:creationId xmlns:a16="http://schemas.microsoft.com/office/drawing/2014/main" id="{2E03E675-A35C-4208-BEAB-9906A64C5A01}"/>
              </a:ext>
            </a:extLst>
          </p:cNvPr>
          <p:cNvPicPr>
            <a:picLocks noChangeAspect="1"/>
          </p:cNvPicPr>
          <p:nvPr/>
        </p:nvPicPr>
        <p:blipFill>
          <a:blip r:embed="rId5"/>
          <a:stretch>
            <a:fillRect/>
          </a:stretch>
        </p:blipFill>
        <p:spPr>
          <a:xfrm>
            <a:off x="7696440" y="179730"/>
            <a:ext cx="3924906" cy="2411013"/>
          </a:xfrm>
          <a:prstGeom prst="rect">
            <a:avLst/>
          </a:prstGeom>
          <a:ln>
            <a:solidFill>
              <a:schemeClr val="tx1"/>
            </a:solidFill>
          </a:ln>
        </p:spPr>
      </p:pic>
    </p:spTree>
    <p:extLst>
      <p:ext uri="{BB962C8B-B14F-4D97-AF65-F5344CB8AC3E}">
        <p14:creationId xmlns:p14="http://schemas.microsoft.com/office/powerpoint/2010/main" val="1950149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A04369A-2CD9-4722-B008-A5C86D609892}"/>
              </a:ext>
            </a:extLst>
          </p:cNvPr>
          <p:cNvGrpSpPr/>
          <p:nvPr/>
        </p:nvGrpSpPr>
        <p:grpSpPr>
          <a:xfrm>
            <a:off x="1844040" y="248086"/>
            <a:ext cx="8763000" cy="6361827"/>
            <a:chOff x="1417320" y="0"/>
            <a:chExt cx="9250680" cy="6858000"/>
          </a:xfrm>
        </p:grpSpPr>
        <p:sp>
          <p:nvSpPr>
            <p:cNvPr id="3" name="Rectangle 2">
              <a:hlinkClick r:id="rId3"/>
              <a:extLst>
                <a:ext uri="{FF2B5EF4-FFF2-40B4-BE49-F238E27FC236}">
                  <a16:creationId xmlns:a16="http://schemas.microsoft.com/office/drawing/2014/main" id="{A5A6B2ED-E828-4E41-89DA-6B522DFB58A7}"/>
                </a:ext>
              </a:extLst>
            </p:cNvPr>
            <p:cNvSpPr/>
            <p:nvPr/>
          </p:nvSpPr>
          <p:spPr>
            <a:xfrm>
              <a:off x="1417320" y="0"/>
              <a:ext cx="9250680" cy="6858000"/>
            </a:xfrm>
            <a:prstGeom prst="rect">
              <a:avLst/>
            </a:pr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hlinkClick r:id="rId3"/>
            </p:cNvPr>
            <p:cNvPicPr>
              <a:picLocks noChangeAspect="1"/>
            </p:cNvPicPr>
            <p:nvPr/>
          </p:nvPicPr>
          <p:blipFill rotWithShape="1">
            <a:blip r:embed="rId4" cstate="print">
              <a:extLst>
                <a:ext uri="{28A0092B-C50C-407E-A947-70E740481C1C}">
                  <a14:useLocalDpi xmlns:a14="http://schemas.microsoft.com/office/drawing/2010/main" val="0"/>
                </a:ext>
              </a:extLst>
            </a:blip>
            <a:srcRect t="-1" b="14161"/>
            <a:stretch/>
          </p:blipFill>
          <p:spPr>
            <a:xfrm>
              <a:off x="1524000" y="1448248"/>
              <a:ext cx="9101617" cy="5207196"/>
            </a:xfrm>
            <a:prstGeom prst="rect">
              <a:avLst/>
            </a:prstGeom>
          </p:spPr>
        </p:pic>
        <p:pic>
          <p:nvPicPr>
            <p:cNvPr id="2" name="Picture 1">
              <a:extLst>
                <a:ext uri="{FF2B5EF4-FFF2-40B4-BE49-F238E27FC236}">
                  <a16:creationId xmlns:a16="http://schemas.microsoft.com/office/drawing/2014/main" id="{0A7A93C4-9950-4711-A74B-406B779DDE80}"/>
                </a:ext>
              </a:extLst>
            </p:cNvPr>
            <p:cNvPicPr>
              <a:picLocks noChangeAspect="1"/>
            </p:cNvPicPr>
            <p:nvPr/>
          </p:nvPicPr>
          <p:blipFill rotWithShape="1">
            <a:blip r:embed="rId5"/>
            <a:srcRect l="4859" r="1532"/>
            <a:stretch/>
          </p:blipFill>
          <p:spPr>
            <a:xfrm>
              <a:off x="1524001" y="44308"/>
              <a:ext cx="9101616" cy="1857481"/>
            </a:xfrm>
            <a:prstGeom prst="rect">
              <a:avLst/>
            </a:prstGeom>
          </p:spPr>
        </p:pic>
      </p:grpSp>
      <p:sp>
        <p:nvSpPr>
          <p:cNvPr id="7" name="TextBox 6">
            <a:extLst>
              <a:ext uri="{FF2B5EF4-FFF2-40B4-BE49-F238E27FC236}">
                <a16:creationId xmlns:a16="http://schemas.microsoft.com/office/drawing/2014/main" id="{96AFE6E2-ADA3-4704-86B0-6B4B6C1C309E}"/>
              </a:ext>
            </a:extLst>
          </p:cNvPr>
          <p:cNvSpPr txBox="1"/>
          <p:nvPr/>
        </p:nvSpPr>
        <p:spPr>
          <a:xfrm>
            <a:off x="7629810" y="5838607"/>
            <a:ext cx="3315203" cy="523220"/>
          </a:xfrm>
          <a:prstGeom prst="rect">
            <a:avLst/>
          </a:prstGeom>
          <a:solidFill>
            <a:srgbClr val="00B050"/>
          </a:solidFill>
          <a:ln>
            <a:solidFill>
              <a:schemeClr val="tx1"/>
            </a:solidFill>
          </a:ln>
        </p:spPr>
        <p:txBody>
          <a:bodyPr wrap="none" rtlCol="0">
            <a:spAutoFit/>
          </a:bodyPr>
          <a:lstStyle/>
          <a:p>
            <a:r>
              <a:rPr lang="en-US" sz="2800" dirty="0"/>
              <a:t>Readings/Questions 2</a:t>
            </a:r>
          </a:p>
        </p:txBody>
      </p:sp>
    </p:spTree>
    <p:extLst>
      <p:ext uri="{BB962C8B-B14F-4D97-AF65-F5344CB8AC3E}">
        <p14:creationId xmlns:p14="http://schemas.microsoft.com/office/powerpoint/2010/main" val="60994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97757" y="193795"/>
            <a:ext cx="5898243" cy="882649"/>
          </a:xfrm>
        </p:spPr>
        <p:txBody>
          <a:bodyPr>
            <a:normAutofit fontScale="90000"/>
          </a:bodyPr>
          <a:lstStyle/>
          <a:p>
            <a:pPr algn="ctr"/>
            <a:r>
              <a:rPr lang="en-US" dirty="0"/>
              <a:t>Clean air is an environmental justice issue</a:t>
            </a:r>
          </a:p>
        </p:txBody>
      </p:sp>
      <p:sp>
        <p:nvSpPr>
          <p:cNvPr id="3" name="Text Placeholder 2"/>
          <p:cNvSpPr>
            <a:spLocks noGrp="1"/>
          </p:cNvSpPr>
          <p:nvPr>
            <p:ph type="body" idx="1"/>
          </p:nvPr>
        </p:nvSpPr>
        <p:spPr>
          <a:xfrm>
            <a:off x="197757" y="1604312"/>
            <a:ext cx="5769553" cy="5059893"/>
          </a:xfrm>
        </p:spPr>
        <p:txBody>
          <a:bodyPr>
            <a:normAutofit lnSpcReduction="10000"/>
          </a:bodyPr>
          <a:lstStyle/>
          <a:p>
            <a:r>
              <a:rPr lang="en-US" dirty="0">
                <a:latin typeface="+mj-lt"/>
              </a:rPr>
              <a:t>PM can very enormously over short intervals of time and over small distances </a:t>
            </a:r>
          </a:p>
          <a:p>
            <a:r>
              <a:rPr lang="en-US" dirty="0">
                <a:latin typeface="+mj-lt"/>
              </a:rPr>
              <a:t>Typical air quality maps online may miss this local detail.</a:t>
            </a:r>
          </a:p>
          <a:p>
            <a:r>
              <a:rPr lang="en-US" dirty="0">
                <a:latin typeface="+mj-lt"/>
              </a:rPr>
              <a:t>Even if an area is shown as healthy at the scale of a county, PM can vary enormously at block and neighborhood scales due to local wind patterns, road traffic, proximity to polluting industries. </a:t>
            </a:r>
          </a:p>
          <a:p>
            <a:r>
              <a:rPr lang="en-US" dirty="0">
                <a:latin typeface="+mj-lt"/>
              </a:rPr>
              <a:t>These local high levels create inequities in exposures</a:t>
            </a:r>
          </a:p>
          <a:p>
            <a:endParaRPr lang="en-US" dirty="0">
              <a:latin typeface="+mj-lt"/>
            </a:endParaRPr>
          </a:p>
        </p:txBody>
      </p:sp>
      <p:pic>
        <p:nvPicPr>
          <p:cNvPr id="5" name="Picture 4">
            <a:extLst>
              <a:ext uri="{FF2B5EF4-FFF2-40B4-BE49-F238E27FC236}">
                <a16:creationId xmlns:a16="http://schemas.microsoft.com/office/drawing/2014/main" id="{D50EFF3A-C810-467E-9179-EFD3F371DA00}"/>
              </a:ext>
            </a:extLst>
          </p:cNvPr>
          <p:cNvPicPr>
            <a:picLocks noChangeAspect="1"/>
          </p:cNvPicPr>
          <p:nvPr/>
        </p:nvPicPr>
        <p:blipFill>
          <a:blip r:embed="rId3"/>
          <a:stretch>
            <a:fillRect/>
          </a:stretch>
        </p:blipFill>
        <p:spPr>
          <a:xfrm>
            <a:off x="6224691" y="102449"/>
            <a:ext cx="5223716" cy="6167945"/>
          </a:xfrm>
          <a:prstGeom prst="rect">
            <a:avLst/>
          </a:prstGeom>
        </p:spPr>
      </p:pic>
    </p:spTree>
    <p:extLst>
      <p:ext uri="{BB962C8B-B14F-4D97-AF65-F5344CB8AC3E}">
        <p14:creationId xmlns:p14="http://schemas.microsoft.com/office/powerpoint/2010/main" val="4084534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Air pollution is an under-recognized and insufficiently addressed global health issue</a:t>
            </a:r>
          </a:p>
        </p:txBody>
      </p:sp>
      <p:sp>
        <p:nvSpPr>
          <p:cNvPr id="3" name="Content Placeholder 2"/>
          <p:cNvSpPr>
            <a:spLocks noGrp="1"/>
          </p:cNvSpPr>
          <p:nvPr>
            <p:ph idx="1"/>
          </p:nvPr>
        </p:nvSpPr>
        <p:spPr>
          <a:xfrm>
            <a:off x="838200" y="2141537"/>
            <a:ext cx="10515600" cy="4351338"/>
          </a:xfrm>
        </p:spPr>
        <p:txBody>
          <a:bodyPr>
            <a:normAutofit fontScale="92500" lnSpcReduction="20000"/>
          </a:bodyPr>
          <a:lstStyle/>
          <a:p>
            <a:r>
              <a:rPr lang="en-US" dirty="0">
                <a:latin typeface="+mj-lt"/>
              </a:rPr>
              <a:t>Deaths from all pollution-linked diseases are three times higher than deaths from AIDS, tuberculosis and malaria combined</a:t>
            </a:r>
          </a:p>
          <a:p>
            <a:r>
              <a:rPr lang="en-US" dirty="0">
                <a:latin typeface="+mj-lt"/>
              </a:rPr>
              <a:t>10 million deaths globally each year due to air pollution, with most deaths attributable to the </a:t>
            </a:r>
            <a:r>
              <a:rPr lang="en-US" b="1" dirty="0">
                <a:latin typeface="+mj-lt"/>
              </a:rPr>
              <a:t>particulate matter (PM) </a:t>
            </a:r>
            <a:r>
              <a:rPr lang="en-US" dirty="0">
                <a:latin typeface="+mj-lt"/>
              </a:rPr>
              <a:t>component of air pollution.  </a:t>
            </a:r>
          </a:p>
          <a:p>
            <a:r>
              <a:rPr lang="en-US" dirty="0">
                <a:latin typeface="+mj-lt"/>
              </a:rPr>
              <a:t>Most air pollution-related deaths happen in low- and middle-income countries.   </a:t>
            </a:r>
          </a:p>
          <a:p>
            <a:r>
              <a:rPr lang="en-US" dirty="0">
                <a:latin typeface="+mj-lt"/>
              </a:rPr>
              <a:t>The average human on earth would live 2-3 years longer if air contained no particulate matter.  This can range up to a decade for some cities in India today</a:t>
            </a:r>
          </a:p>
          <a:p>
            <a:r>
              <a:rPr lang="en-US" dirty="0">
                <a:latin typeface="+mj-lt"/>
              </a:rPr>
              <a:t>Particulate matter has long been linked to heart and lung disease. But it may also be linked to increased childhood mortality, degenerative brain diseases such as Alzheimer’s, stillbirth and reduce birth weight, and reduced intelligence and cognitive performance. </a:t>
            </a:r>
          </a:p>
          <a:p>
            <a:endParaRPr lang="en-US" dirty="0">
              <a:latin typeface="+mj-lt"/>
            </a:endParaRPr>
          </a:p>
          <a:p>
            <a:endParaRPr lang="en-US" dirty="0">
              <a:latin typeface="+mj-lt"/>
            </a:endParaRPr>
          </a:p>
          <a:p>
            <a:endParaRPr lang="en-US" dirty="0">
              <a:latin typeface="+mj-lt"/>
            </a:endParaRPr>
          </a:p>
        </p:txBody>
      </p:sp>
    </p:spTree>
    <p:extLst>
      <p:ext uri="{BB962C8B-B14F-4D97-AF65-F5344CB8AC3E}">
        <p14:creationId xmlns:p14="http://schemas.microsoft.com/office/powerpoint/2010/main" val="26409441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0EA7518-7A32-46F0-920A-4091FE70E1FA}"/>
              </a:ext>
            </a:extLst>
          </p:cNvPr>
          <p:cNvSpPr>
            <a:spLocks noGrp="1"/>
          </p:cNvSpPr>
          <p:nvPr>
            <p:ph type="title"/>
          </p:nvPr>
        </p:nvSpPr>
        <p:spPr>
          <a:xfrm>
            <a:off x="145143" y="412752"/>
            <a:ext cx="12192000" cy="882649"/>
          </a:xfrm>
        </p:spPr>
        <p:txBody>
          <a:bodyPr>
            <a:normAutofit/>
          </a:bodyPr>
          <a:lstStyle/>
          <a:p>
            <a:pPr algn="ctr"/>
            <a:r>
              <a:rPr lang="en-US" sz="4400" b="0" i="0" u="none" strike="noStrike" baseline="0" dirty="0">
                <a:latin typeface="Calibri Light" panose="020F0302020204030204" pitchFamily="34" charset="0"/>
                <a:cs typeface="Calibri Light" panose="020F0302020204030204" pitchFamily="34" charset="0"/>
              </a:rPr>
              <a:t>Racial-ethnic disparity in PM2.5 exposure</a:t>
            </a:r>
            <a:endParaRPr lang="en-US" dirty="0">
              <a:latin typeface="Calibri Light" panose="020F0302020204030204" pitchFamily="34" charset="0"/>
              <a:cs typeface="Calibri Light" panose="020F0302020204030204" pitchFamily="34" charset="0"/>
            </a:endParaRPr>
          </a:p>
        </p:txBody>
      </p:sp>
      <p:pic>
        <p:nvPicPr>
          <p:cNvPr id="7" name="Content Placeholder 4" descr="Chart, funnel chart&#10;&#10;Description automatically generated">
            <a:hlinkClick r:id="rId3"/>
            <a:extLst>
              <a:ext uri="{FF2B5EF4-FFF2-40B4-BE49-F238E27FC236}">
                <a16:creationId xmlns:a16="http://schemas.microsoft.com/office/drawing/2014/main" id="{541C66E0-9ADD-4518-B218-02F484E1AA9E}"/>
              </a:ext>
            </a:extLst>
          </p:cNvPr>
          <p:cNvPicPr>
            <a:picLocks noGrp="1" noChangeAspect="1"/>
          </p:cNvPicPr>
          <p:nvPr>
            <p:ph idx="1"/>
          </p:nvPr>
        </p:nvPicPr>
        <p:blipFill>
          <a:blip r:embed="rId4"/>
          <a:stretch>
            <a:fillRect/>
          </a:stretch>
        </p:blipFill>
        <p:spPr>
          <a:xfrm>
            <a:off x="353457" y="1295401"/>
            <a:ext cx="11485085" cy="5562599"/>
          </a:xfrm>
          <a:ln w="41275">
            <a:solidFill>
              <a:srgbClr val="0070C0"/>
            </a:solidFill>
          </a:ln>
        </p:spPr>
      </p:pic>
    </p:spTree>
    <p:extLst>
      <p:ext uri="{BB962C8B-B14F-4D97-AF65-F5344CB8AC3E}">
        <p14:creationId xmlns:p14="http://schemas.microsoft.com/office/powerpoint/2010/main" val="14581411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14605605-1A1A-00B0-F6DF-F2018B827109}"/>
              </a:ext>
            </a:extLst>
          </p:cNvPr>
          <p:cNvPicPr>
            <a:picLocks noGrp="1" noChangeAspect="1"/>
          </p:cNvPicPr>
          <p:nvPr>
            <p:ph idx="1"/>
          </p:nvPr>
        </p:nvPicPr>
        <p:blipFill>
          <a:blip r:embed="rId4"/>
          <a:stretch>
            <a:fillRect/>
          </a:stretch>
        </p:blipFill>
        <p:spPr>
          <a:xfrm>
            <a:off x="204019" y="1642833"/>
            <a:ext cx="11783962" cy="4802415"/>
          </a:xfrm>
          <a:ln w="47625">
            <a:solidFill>
              <a:schemeClr val="accent1"/>
            </a:solidFill>
          </a:ln>
        </p:spPr>
      </p:pic>
      <p:sp>
        <p:nvSpPr>
          <p:cNvPr id="2" name="Title 1">
            <a:extLst>
              <a:ext uri="{FF2B5EF4-FFF2-40B4-BE49-F238E27FC236}">
                <a16:creationId xmlns:a16="http://schemas.microsoft.com/office/drawing/2014/main" id="{ECF5C182-8C30-CBB0-65E3-12DB730C8FD9}"/>
              </a:ext>
            </a:extLst>
          </p:cNvPr>
          <p:cNvSpPr>
            <a:spLocks noGrp="1"/>
          </p:cNvSpPr>
          <p:nvPr>
            <p:ph type="title"/>
          </p:nvPr>
        </p:nvSpPr>
        <p:spPr>
          <a:xfrm>
            <a:off x="145143" y="412752"/>
            <a:ext cx="12192000" cy="882649"/>
          </a:xfrm>
        </p:spPr>
        <p:txBody>
          <a:bodyPr>
            <a:normAutofit/>
          </a:bodyPr>
          <a:lstStyle/>
          <a:p>
            <a:pPr algn="ctr"/>
            <a:r>
              <a:rPr lang="en-US" dirty="0">
                <a:latin typeface="Calibri Light" panose="020F0302020204030204" pitchFamily="34" charset="0"/>
                <a:cs typeface="Calibri Light" panose="020F0302020204030204" pitchFamily="34" charset="0"/>
              </a:rPr>
              <a:t>Legacies of redlining: greater pollutant exposures</a:t>
            </a:r>
          </a:p>
        </p:txBody>
      </p:sp>
    </p:spTree>
    <p:extLst>
      <p:ext uri="{BB962C8B-B14F-4D97-AF65-F5344CB8AC3E}">
        <p14:creationId xmlns:p14="http://schemas.microsoft.com/office/powerpoint/2010/main" val="23617193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6A434-7CA0-4B51-AAC3-F6C79E6C28CD}"/>
              </a:ext>
            </a:extLst>
          </p:cNvPr>
          <p:cNvSpPr>
            <a:spLocks noGrp="1"/>
          </p:cNvSpPr>
          <p:nvPr>
            <p:ph type="title"/>
          </p:nvPr>
        </p:nvSpPr>
        <p:spPr>
          <a:xfrm>
            <a:off x="0" y="365125"/>
            <a:ext cx="6096000" cy="1325563"/>
          </a:xfrm>
        </p:spPr>
        <p:txBody>
          <a:bodyPr>
            <a:noAutofit/>
          </a:bodyPr>
          <a:lstStyle/>
          <a:p>
            <a:pPr algn="ctr"/>
            <a:r>
              <a:rPr lang="en-US" sz="3600" dirty="0"/>
              <a:t>Clean air is an environmental justice issue</a:t>
            </a:r>
          </a:p>
        </p:txBody>
      </p:sp>
      <p:sp>
        <p:nvSpPr>
          <p:cNvPr id="3" name="Content Placeholder 2">
            <a:extLst>
              <a:ext uri="{FF2B5EF4-FFF2-40B4-BE49-F238E27FC236}">
                <a16:creationId xmlns:a16="http://schemas.microsoft.com/office/drawing/2014/main" id="{A0FC1945-3F62-4D48-BA2A-7C11FA1C5C82}"/>
              </a:ext>
            </a:extLst>
          </p:cNvPr>
          <p:cNvSpPr>
            <a:spLocks noGrp="1"/>
          </p:cNvSpPr>
          <p:nvPr>
            <p:ph idx="1"/>
          </p:nvPr>
        </p:nvSpPr>
        <p:spPr>
          <a:xfrm>
            <a:off x="470747" y="1802323"/>
            <a:ext cx="5439187" cy="4863947"/>
          </a:xfrm>
        </p:spPr>
        <p:txBody>
          <a:bodyPr>
            <a:normAutofit fontScale="85000" lnSpcReduction="10000"/>
          </a:bodyPr>
          <a:lstStyle/>
          <a:p>
            <a:r>
              <a:rPr lang="en-US" dirty="0"/>
              <a:t>Historic redlining and other practices of racial and class segregation expose some people to more air pollution than others.</a:t>
            </a:r>
          </a:p>
          <a:p>
            <a:r>
              <a:rPr lang="en-US" dirty="0"/>
              <a:t>Some national governments have tended to downplay or even dismiss responsibility for high particulate matter levels</a:t>
            </a:r>
          </a:p>
          <a:p>
            <a:pPr lvl="1"/>
            <a:r>
              <a:rPr lang="en-US" dirty="0"/>
              <a:t>China referred to it for a while as ‘fog’</a:t>
            </a:r>
          </a:p>
          <a:p>
            <a:pPr lvl="1"/>
            <a:r>
              <a:rPr lang="en-US" dirty="0"/>
              <a:t>Pakistan blames India rather than addressing its own sources of PM</a:t>
            </a:r>
          </a:p>
          <a:p>
            <a:r>
              <a:rPr lang="en-US" dirty="0"/>
              <a:t>Some poorer countries lack a basic air quality monitoring program</a:t>
            </a:r>
          </a:p>
          <a:p>
            <a:r>
              <a:rPr lang="en-US" dirty="0"/>
              <a:t>Some governments dismiss worries over PM because they view it as </a:t>
            </a:r>
            <a:r>
              <a:rPr lang="en-US" b="1" dirty="0"/>
              <a:t>the price of progress</a:t>
            </a:r>
          </a:p>
        </p:txBody>
      </p:sp>
      <p:pic>
        <p:nvPicPr>
          <p:cNvPr id="4" name="Picture 3">
            <a:extLst>
              <a:ext uri="{FF2B5EF4-FFF2-40B4-BE49-F238E27FC236}">
                <a16:creationId xmlns:a16="http://schemas.microsoft.com/office/drawing/2014/main" id="{A325F155-3BF6-4079-B85C-9CD502B738F3}"/>
              </a:ext>
            </a:extLst>
          </p:cNvPr>
          <p:cNvPicPr>
            <a:picLocks noChangeAspect="1"/>
          </p:cNvPicPr>
          <p:nvPr/>
        </p:nvPicPr>
        <p:blipFill rotWithShape="1">
          <a:blip r:embed="rId3"/>
          <a:srcRect l="2043"/>
          <a:stretch/>
        </p:blipFill>
        <p:spPr>
          <a:xfrm>
            <a:off x="6282065" y="189663"/>
            <a:ext cx="5439188" cy="6303212"/>
          </a:xfrm>
          <a:prstGeom prst="rect">
            <a:avLst/>
          </a:prstGeom>
        </p:spPr>
      </p:pic>
    </p:spTree>
    <p:extLst>
      <p:ext uri="{BB962C8B-B14F-4D97-AF65-F5344CB8AC3E}">
        <p14:creationId xmlns:p14="http://schemas.microsoft.com/office/powerpoint/2010/main" val="42402640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ollage of a child&#10;&#10;Description automatically generated with low confidence">
            <a:extLst>
              <a:ext uri="{FF2B5EF4-FFF2-40B4-BE49-F238E27FC236}">
                <a16:creationId xmlns:a16="http://schemas.microsoft.com/office/drawing/2014/main" id="{5E96536D-6633-4B27-AAEB-A8AC5A5C49EC}"/>
              </a:ext>
            </a:extLst>
          </p:cNvPr>
          <p:cNvPicPr>
            <a:picLocks noGrp="1" noChangeAspect="1"/>
          </p:cNvPicPr>
          <p:nvPr>
            <p:ph idx="1"/>
          </p:nvPr>
        </p:nvPicPr>
        <p:blipFill>
          <a:blip r:embed="rId3"/>
          <a:stretch>
            <a:fillRect/>
          </a:stretch>
        </p:blipFill>
        <p:spPr>
          <a:xfrm>
            <a:off x="1787195" y="2191385"/>
            <a:ext cx="8343289" cy="4351338"/>
          </a:xfrm>
        </p:spPr>
      </p:pic>
      <p:pic>
        <p:nvPicPr>
          <p:cNvPr id="7" name="Picture 6" descr="Text&#10;&#10;Description automatically generated">
            <a:extLst>
              <a:ext uri="{FF2B5EF4-FFF2-40B4-BE49-F238E27FC236}">
                <a16:creationId xmlns:a16="http://schemas.microsoft.com/office/drawing/2014/main" id="{DE89E97E-8F46-4668-AB32-B462A654B1A0}"/>
              </a:ext>
            </a:extLst>
          </p:cNvPr>
          <p:cNvPicPr>
            <a:picLocks noChangeAspect="1"/>
          </p:cNvPicPr>
          <p:nvPr/>
        </p:nvPicPr>
        <p:blipFill rotWithShape="1">
          <a:blip r:embed="rId4"/>
          <a:srcRect t="25720"/>
          <a:stretch/>
        </p:blipFill>
        <p:spPr>
          <a:xfrm>
            <a:off x="1767839" y="405671"/>
            <a:ext cx="8362645" cy="1785714"/>
          </a:xfrm>
          <a:prstGeom prst="rect">
            <a:avLst/>
          </a:prstGeom>
        </p:spPr>
      </p:pic>
      <p:sp>
        <p:nvSpPr>
          <p:cNvPr id="9" name="Rectangle 8">
            <a:hlinkClick r:id="rId5"/>
            <a:extLst>
              <a:ext uri="{FF2B5EF4-FFF2-40B4-BE49-F238E27FC236}">
                <a16:creationId xmlns:a16="http://schemas.microsoft.com/office/drawing/2014/main" id="{2509A16A-AFB0-4BF4-9450-9B2C6582EEBD}"/>
              </a:ext>
            </a:extLst>
          </p:cNvPr>
          <p:cNvSpPr/>
          <p:nvPr/>
        </p:nvSpPr>
        <p:spPr>
          <a:xfrm>
            <a:off x="1787195" y="405671"/>
            <a:ext cx="8343289" cy="6187541"/>
          </a:xfrm>
          <a:prstGeom prst="rect">
            <a:avLst/>
          </a:prstGeom>
          <a:noFill/>
          <a:ln w="952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7823222-E353-49F7-A26E-2F25648D8128}"/>
              </a:ext>
            </a:extLst>
          </p:cNvPr>
          <p:cNvSpPr txBox="1"/>
          <p:nvPr/>
        </p:nvSpPr>
        <p:spPr>
          <a:xfrm>
            <a:off x="8466164" y="6069992"/>
            <a:ext cx="3315203" cy="523220"/>
          </a:xfrm>
          <a:prstGeom prst="rect">
            <a:avLst/>
          </a:prstGeom>
          <a:solidFill>
            <a:srgbClr val="00B050"/>
          </a:solidFill>
          <a:ln>
            <a:solidFill>
              <a:schemeClr val="tx1"/>
            </a:solidFill>
          </a:ln>
        </p:spPr>
        <p:txBody>
          <a:bodyPr wrap="none" rtlCol="0">
            <a:spAutoFit/>
          </a:bodyPr>
          <a:lstStyle/>
          <a:p>
            <a:r>
              <a:rPr lang="en-US" sz="2800" dirty="0"/>
              <a:t>Readings/Questions 2</a:t>
            </a:r>
          </a:p>
        </p:txBody>
      </p:sp>
      <p:sp>
        <p:nvSpPr>
          <p:cNvPr id="3" name="TextBox 2">
            <a:extLst>
              <a:ext uri="{FF2B5EF4-FFF2-40B4-BE49-F238E27FC236}">
                <a16:creationId xmlns:a16="http://schemas.microsoft.com/office/drawing/2014/main" id="{57028E3C-1F4D-1337-4A2E-C71D25A3D6E6}"/>
              </a:ext>
            </a:extLst>
          </p:cNvPr>
          <p:cNvSpPr txBox="1"/>
          <p:nvPr/>
        </p:nvSpPr>
        <p:spPr>
          <a:xfrm>
            <a:off x="3048000" y="3109463"/>
            <a:ext cx="6096000" cy="646331"/>
          </a:xfrm>
          <a:prstGeom prst="rect">
            <a:avLst/>
          </a:prstGeom>
          <a:noFill/>
        </p:spPr>
        <p:txBody>
          <a:bodyPr wrap="square">
            <a:spAutoFit/>
          </a:bodyPr>
          <a:lstStyle/>
          <a:p>
            <a:r>
              <a:rPr lang="en-US" dirty="0">
                <a:latin typeface="+mj-lt"/>
              </a:rPr>
              <a:t>Access to clean air is an environmental justice issue and a human right</a:t>
            </a:r>
          </a:p>
        </p:txBody>
      </p:sp>
    </p:spTree>
    <p:extLst>
      <p:ext uri="{BB962C8B-B14F-4D97-AF65-F5344CB8AC3E}">
        <p14:creationId xmlns:p14="http://schemas.microsoft.com/office/powerpoint/2010/main" val="28718645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8146A3-A324-4D7D-95FD-C6A0508C42F5}"/>
              </a:ext>
            </a:extLst>
          </p:cNvPr>
          <p:cNvSpPr>
            <a:spLocks noGrp="1"/>
          </p:cNvSpPr>
          <p:nvPr>
            <p:ph idx="1"/>
          </p:nvPr>
        </p:nvSpPr>
        <p:spPr>
          <a:xfrm>
            <a:off x="357776" y="2134583"/>
            <a:ext cx="4046583" cy="4723417"/>
          </a:xfrm>
        </p:spPr>
        <p:txBody>
          <a:bodyPr>
            <a:normAutofit/>
          </a:bodyPr>
          <a:lstStyle/>
          <a:p>
            <a:r>
              <a:rPr lang="en-US" dirty="0"/>
              <a:t>Citizen-based activism</a:t>
            </a:r>
          </a:p>
          <a:p>
            <a:r>
              <a:rPr lang="en-US" dirty="0"/>
              <a:t>‘Scary Moms’ in Pakistan is a citizen group that holds public officials accountable for providing up-to-date PM monitoring and enacting pollution reduction measures</a:t>
            </a:r>
          </a:p>
          <a:p>
            <a:endParaRPr lang="en-US" dirty="0"/>
          </a:p>
        </p:txBody>
      </p:sp>
      <p:pic>
        <p:nvPicPr>
          <p:cNvPr id="7" name="Picture 6">
            <a:hlinkClick r:id="rId3"/>
            <a:extLst>
              <a:ext uri="{FF2B5EF4-FFF2-40B4-BE49-F238E27FC236}">
                <a16:creationId xmlns:a16="http://schemas.microsoft.com/office/drawing/2014/main" id="{88C83755-33A7-4331-A43D-378022681ED9}"/>
              </a:ext>
            </a:extLst>
          </p:cNvPr>
          <p:cNvPicPr>
            <a:picLocks noChangeAspect="1"/>
          </p:cNvPicPr>
          <p:nvPr/>
        </p:nvPicPr>
        <p:blipFill>
          <a:blip r:embed="rId4"/>
          <a:stretch>
            <a:fillRect/>
          </a:stretch>
        </p:blipFill>
        <p:spPr>
          <a:xfrm>
            <a:off x="4660035" y="257458"/>
            <a:ext cx="6800445" cy="6343084"/>
          </a:xfrm>
          <a:prstGeom prst="rect">
            <a:avLst/>
          </a:prstGeom>
          <a:ln w="53975">
            <a:solidFill>
              <a:schemeClr val="accent1"/>
            </a:solidFill>
          </a:ln>
        </p:spPr>
      </p:pic>
      <p:sp>
        <p:nvSpPr>
          <p:cNvPr id="2" name="Title 1">
            <a:extLst>
              <a:ext uri="{FF2B5EF4-FFF2-40B4-BE49-F238E27FC236}">
                <a16:creationId xmlns:a16="http://schemas.microsoft.com/office/drawing/2014/main" id="{A64B92DF-8FCB-9501-A493-3A79A8117201}"/>
              </a:ext>
            </a:extLst>
          </p:cNvPr>
          <p:cNvSpPr>
            <a:spLocks noGrp="1"/>
          </p:cNvSpPr>
          <p:nvPr>
            <p:ph type="title"/>
          </p:nvPr>
        </p:nvSpPr>
        <p:spPr>
          <a:xfrm>
            <a:off x="129025" y="682046"/>
            <a:ext cx="4531010" cy="817600"/>
          </a:xfrm>
        </p:spPr>
        <p:txBody>
          <a:bodyPr>
            <a:normAutofit fontScale="90000"/>
          </a:bodyPr>
          <a:lstStyle/>
          <a:p>
            <a:pPr algn="ctr"/>
            <a:r>
              <a:rPr lang="en-US" dirty="0"/>
              <a:t>Local bottom-up responses to air quality</a:t>
            </a:r>
          </a:p>
        </p:txBody>
      </p:sp>
    </p:spTree>
    <p:extLst>
      <p:ext uri="{BB962C8B-B14F-4D97-AF65-F5344CB8AC3E}">
        <p14:creationId xmlns:p14="http://schemas.microsoft.com/office/powerpoint/2010/main" val="7493329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70AF31-B69B-2A5D-A463-E2CE3625D4C7}"/>
              </a:ext>
            </a:extLst>
          </p:cNvPr>
          <p:cNvPicPr>
            <a:picLocks noChangeAspect="1"/>
          </p:cNvPicPr>
          <p:nvPr/>
        </p:nvPicPr>
        <p:blipFill rotWithShape="1">
          <a:blip r:embed="rId3"/>
          <a:srcRect b="8717"/>
          <a:stretch/>
        </p:blipFill>
        <p:spPr>
          <a:xfrm>
            <a:off x="3141784" y="168845"/>
            <a:ext cx="9089923" cy="2179856"/>
          </a:xfrm>
          <a:prstGeom prst="rect">
            <a:avLst/>
          </a:prstGeom>
        </p:spPr>
      </p:pic>
      <p:pic>
        <p:nvPicPr>
          <p:cNvPr id="7" name="Picture 6" descr="A person standing next to a fire hydrant&#10;&#10;Description automatically generated with medium confidence">
            <a:extLst>
              <a:ext uri="{FF2B5EF4-FFF2-40B4-BE49-F238E27FC236}">
                <a16:creationId xmlns:a16="http://schemas.microsoft.com/office/drawing/2014/main" id="{1B22315B-03A7-5FB0-9FAD-C38583D570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8583" y="2409909"/>
            <a:ext cx="6295099" cy="4198781"/>
          </a:xfrm>
          <a:prstGeom prst="rect">
            <a:avLst/>
          </a:prstGeom>
        </p:spPr>
      </p:pic>
      <p:pic>
        <p:nvPicPr>
          <p:cNvPr id="2" name="Picture 1" descr="Logo&#10;&#10;Description automatically generated">
            <a:hlinkClick r:id="rId5"/>
            <a:extLst>
              <a:ext uri="{FF2B5EF4-FFF2-40B4-BE49-F238E27FC236}">
                <a16:creationId xmlns:a16="http://schemas.microsoft.com/office/drawing/2014/main" id="{E6F43E32-EAC0-4DAB-B3CE-B018C4E2BF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671" y="2541128"/>
            <a:ext cx="3263101" cy="3263101"/>
          </a:xfrm>
          <a:prstGeom prst="rect">
            <a:avLst/>
          </a:prstGeom>
          <a:ln w="44450">
            <a:solidFill>
              <a:schemeClr val="accent1"/>
            </a:solidFill>
          </a:ln>
        </p:spPr>
      </p:pic>
      <p:sp>
        <p:nvSpPr>
          <p:cNvPr id="6" name="Title 1">
            <a:extLst>
              <a:ext uri="{FF2B5EF4-FFF2-40B4-BE49-F238E27FC236}">
                <a16:creationId xmlns:a16="http://schemas.microsoft.com/office/drawing/2014/main" id="{F5E22D88-78AA-11BF-5441-E6DB36B1129B}"/>
              </a:ext>
            </a:extLst>
          </p:cNvPr>
          <p:cNvSpPr>
            <a:spLocks noGrp="1"/>
          </p:cNvSpPr>
          <p:nvPr>
            <p:ph type="title"/>
          </p:nvPr>
        </p:nvSpPr>
        <p:spPr>
          <a:xfrm>
            <a:off x="115563" y="562777"/>
            <a:ext cx="3851319" cy="817600"/>
          </a:xfrm>
        </p:spPr>
        <p:txBody>
          <a:bodyPr>
            <a:normAutofit fontScale="90000"/>
          </a:bodyPr>
          <a:lstStyle/>
          <a:p>
            <a:pPr algn="ctr"/>
            <a:r>
              <a:rPr lang="en-US" dirty="0"/>
              <a:t>Top-down responses to air quality </a:t>
            </a:r>
          </a:p>
        </p:txBody>
      </p:sp>
      <p:sp>
        <p:nvSpPr>
          <p:cNvPr id="3" name="Rectangle 2">
            <a:hlinkClick r:id="rId7"/>
            <a:extLst>
              <a:ext uri="{FF2B5EF4-FFF2-40B4-BE49-F238E27FC236}">
                <a16:creationId xmlns:a16="http://schemas.microsoft.com/office/drawing/2014/main" id="{5295EB16-D4E3-DA15-EA1A-4A7BA4044311}"/>
              </a:ext>
            </a:extLst>
          </p:cNvPr>
          <p:cNvSpPr/>
          <p:nvPr/>
        </p:nvSpPr>
        <p:spPr>
          <a:xfrm>
            <a:off x="4114800" y="168845"/>
            <a:ext cx="6830213" cy="6689155"/>
          </a:xfrm>
          <a:prstGeom prst="rect">
            <a:avLst/>
          </a:prstGeom>
          <a:noFill/>
          <a:ln w="539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942365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PM is the “New Tobacco”</a:t>
            </a:r>
          </a:p>
        </p:txBody>
      </p:sp>
      <p:sp>
        <p:nvSpPr>
          <p:cNvPr id="3" name="Content Placeholder 2"/>
          <p:cNvSpPr>
            <a:spLocks noGrp="1"/>
          </p:cNvSpPr>
          <p:nvPr>
            <p:ph idx="1"/>
          </p:nvPr>
        </p:nvSpPr>
        <p:spPr>
          <a:xfrm>
            <a:off x="629919" y="1690688"/>
            <a:ext cx="10957243" cy="4850748"/>
          </a:xfrm>
        </p:spPr>
        <p:txBody>
          <a:bodyPr>
            <a:normAutofit/>
          </a:bodyPr>
          <a:lstStyle/>
          <a:p>
            <a:pPr algn="l"/>
            <a:r>
              <a:rPr lang="en-US" dirty="0">
                <a:latin typeface="+mj-lt"/>
                <a:cs typeface="Calibri" panose="020F0502020204030204" pitchFamily="34" charset="0"/>
              </a:rPr>
              <a:t>When smoke enters airways, the immune system begins to ramp up.  </a:t>
            </a:r>
          </a:p>
          <a:p>
            <a:pPr algn="l"/>
            <a:r>
              <a:rPr lang="en-US" dirty="0">
                <a:latin typeface="+mj-lt"/>
                <a:cs typeface="Calibri" panose="020F0502020204030204" pitchFamily="34" charset="0"/>
              </a:rPr>
              <a:t>Lining of the lungs becomes inflamed, making it difficult to breathe. This can aggravate pre-existing heart and lung problems</a:t>
            </a:r>
          </a:p>
          <a:p>
            <a:r>
              <a:rPr lang="en-US" dirty="0">
                <a:latin typeface="+mj-lt"/>
              </a:rPr>
              <a:t>With chronic exposure to PM2.5</a:t>
            </a:r>
          </a:p>
          <a:p>
            <a:pPr lvl="1"/>
            <a:r>
              <a:rPr lang="en-US" dirty="0">
                <a:latin typeface="+mj-lt"/>
              </a:rPr>
              <a:t>Shortened lifespan </a:t>
            </a:r>
          </a:p>
          <a:p>
            <a:pPr lvl="1"/>
            <a:r>
              <a:rPr lang="en-US" dirty="0">
                <a:latin typeface="+mj-lt"/>
              </a:rPr>
              <a:t>COPD: chronic obstructive pulmonary disease, which includes emphysema</a:t>
            </a:r>
          </a:p>
          <a:p>
            <a:pPr lvl="1"/>
            <a:r>
              <a:rPr lang="en-US" dirty="0">
                <a:latin typeface="+mj-lt"/>
              </a:rPr>
              <a:t>Increased risk of mortality for lung cancer and cancers of the upper digestive tract, </a:t>
            </a:r>
          </a:p>
          <a:p>
            <a:pPr lvl="1"/>
            <a:r>
              <a:rPr lang="en-US" dirty="0">
                <a:latin typeface="+mj-lt"/>
              </a:rPr>
              <a:t>Increased prevalence of asthma, more frequent and severe asthma attacks</a:t>
            </a:r>
          </a:p>
          <a:p>
            <a:pPr lvl="1"/>
            <a:r>
              <a:rPr lang="en-US" dirty="0">
                <a:latin typeface="+mj-lt"/>
              </a:rPr>
              <a:t>Increased risk of heart attack and stroke</a:t>
            </a:r>
          </a:p>
          <a:p>
            <a:pPr lvl="1"/>
            <a:r>
              <a:rPr lang="en-US" dirty="0">
                <a:latin typeface="+mj-lt"/>
              </a:rPr>
              <a:t>Increased risk of lower birth weight and infant mortality</a:t>
            </a:r>
            <a:endParaRPr lang="en-US" sz="2000" dirty="0"/>
          </a:p>
          <a:p>
            <a:endParaRPr lang="en-US" sz="1200" dirty="0"/>
          </a:p>
          <a:p>
            <a:pPr marL="0" indent="0">
              <a:buNone/>
            </a:pPr>
            <a:endParaRPr lang="en-US" dirty="0"/>
          </a:p>
        </p:txBody>
      </p:sp>
    </p:spTree>
    <p:extLst>
      <p:ext uri="{BB962C8B-B14F-4D97-AF65-F5344CB8AC3E}">
        <p14:creationId xmlns:p14="http://schemas.microsoft.com/office/powerpoint/2010/main" val="21720290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76CD6-6AED-4476-8A15-705E58872E24}"/>
              </a:ext>
            </a:extLst>
          </p:cNvPr>
          <p:cNvSpPr>
            <a:spLocks noGrp="1"/>
          </p:cNvSpPr>
          <p:nvPr>
            <p:ph type="title"/>
          </p:nvPr>
        </p:nvSpPr>
        <p:spPr/>
        <p:txBody>
          <a:bodyPr>
            <a:normAutofit/>
          </a:bodyPr>
          <a:lstStyle/>
          <a:p>
            <a:pPr algn="ctr"/>
            <a:r>
              <a:rPr lang="en-US" dirty="0"/>
              <a:t>Neurodegenerative impacts of PM:</a:t>
            </a:r>
          </a:p>
        </p:txBody>
      </p:sp>
      <p:sp>
        <p:nvSpPr>
          <p:cNvPr id="3" name="Content Placeholder 2">
            <a:extLst>
              <a:ext uri="{FF2B5EF4-FFF2-40B4-BE49-F238E27FC236}">
                <a16:creationId xmlns:a16="http://schemas.microsoft.com/office/drawing/2014/main" id="{FE0F0269-A8D6-4A8B-8D5E-B7872CB8588E}"/>
              </a:ext>
            </a:extLst>
          </p:cNvPr>
          <p:cNvSpPr>
            <a:spLocks noGrp="1"/>
          </p:cNvSpPr>
          <p:nvPr>
            <p:ph idx="1"/>
          </p:nvPr>
        </p:nvSpPr>
        <p:spPr>
          <a:xfrm>
            <a:off x="838200" y="1690688"/>
            <a:ext cx="10515600" cy="4351338"/>
          </a:xfrm>
        </p:spPr>
        <p:txBody>
          <a:bodyPr>
            <a:normAutofit lnSpcReduction="10000"/>
          </a:bodyPr>
          <a:lstStyle/>
          <a:p>
            <a:r>
              <a:rPr lang="en-US" dirty="0">
                <a:latin typeface="+mj-lt"/>
              </a:rPr>
              <a:t>Alzheimer’s-like brain pathologies observed in apparently healthy children living in Mexico City, compared with a group of similar children in less polluted city. </a:t>
            </a:r>
          </a:p>
          <a:p>
            <a:r>
              <a:rPr lang="en-US" dirty="0">
                <a:latin typeface="+mj-lt"/>
              </a:rPr>
              <a:t>Above normal levels of the amyloid and tau proteins (markers for Alzheimer’s) in more than 99% of autopsies conducted on 203 city residents in highly polluted citites</a:t>
            </a:r>
          </a:p>
          <a:p>
            <a:r>
              <a:rPr lang="en-US" dirty="0">
                <a:latin typeface="+mj-lt"/>
              </a:rPr>
              <a:t>In Ontario, Canada, living farther away from a major road lowered risk of developing dementia</a:t>
            </a:r>
          </a:p>
          <a:p>
            <a:r>
              <a:rPr lang="en-US" dirty="0">
                <a:latin typeface="+mj-lt"/>
              </a:rPr>
              <a:t>In US, living in locations where ambient PM exceeded EPA recommendations nearly doubled women’s risk of developing dementia.</a:t>
            </a:r>
          </a:p>
          <a:p>
            <a:endParaRPr lang="en-US" dirty="0"/>
          </a:p>
        </p:txBody>
      </p:sp>
    </p:spTree>
    <p:extLst>
      <p:ext uri="{BB962C8B-B14F-4D97-AF65-F5344CB8AC3E}">
        <p14:creationId xmlns:p14="http://schemas.microsoft.com/office/powerpoint/2010/main" val="12052818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F71ED4A-30D2-41B6-BCB9-10E4868D89F9}"/>
              </a:ext>
            </a:extLst>
          </p:cNvPr>
          <p:cNvPicPr>
            <a:picLocks noGrp="1" noChangeAspect="1"/>
          </p:cNvPicPr>
          <p:nvPr>
            <p:ph idx="1"/>
          </p:nvPr>
        </p:nvPicPr>
        <p:blipFill>
          <a:blip r:embed="rId3"/>
          <a:stretch>
            <a:fillRect/>
          </a:stretch>
        </p:blipFill>
        <p:spPr>
          <a:xfrm>
            <a:off x="2002164" y="1504350"/>
            <a:ext cx="8653761" cy="5475570"/>
          </a:xfrm>
        </p:spPr>
      </p:pic>
      <p:sp>
        <p:nvSpPr>
          <p:cNvPr id="3" name="Title 1">
            <a:extLst>
              <a:ext uri="{FF2B5EF4-FFF2-40B4-BE49-F238E27FC236}">
                <a16:creationId xmlns:a16="http://schemas.microsoft.com/office/drawing/2014/main" id="{4CEA15E4-60D5-4390-897A-36CE12F86F80}"/>
              </a:ext>
            </a:extLst>
          </p:cNvPr>
          <p:cNvSpPr>
            <a:spLocks noGrp="1"/>
          </p:cNvSpPr>
          <p:nvPr>
            <p:ph type="title"/>
          </p:nvPr>
        </p:nvSpPr>
        <p:spPr>
          <a:xfrm>
            <a:off x="838200" y="365125"/>
            <a:ext cx="10515600" cy="1325563"/>
          </a:xfrm>
        </p:spPr>
        <p:txBody>
          <a:bodyPr>
            <a:normAutofit/>
          </a:bodyPr>
          <a:lstStyle/>
          <a:p>
            <a:pPr algn="ctr"/>
            <a:r>
              <a:rPr lang="en-US" sz="4400" b="0" i="0" u="none" strike="noStrike" baseline="0" dirty="0"/>
              <a:t>PM 2.5 could be responsible for ∼15% of dementia deaths</a:t>
            </a:r>
            <a:endParaRPr lang="en-US" dirty="0"/>
          </a:p>
        </p:txBody>
      </p:sp>
    </p:spTree>
    <p:extLst>
      <p:ext uri="{BB962C8B-B14F-4D97-AF65-F5344CB8AC3E}">
        <p14:creationId xmlns:p14="http://schemas.microsoft.com/office/powerpoint/2010/main" val="15983765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20F5-722A-4BF1-9461-AB761B34119D}"/>
              </a:ext>
            </a:extLst>
          </p:cNvPr>
          <p:cNvSpPr>
            <a:spLocks noGrp="1"/>
          </p:cNvSpPr>
          <p:nvPr>
            <p:ph type="title"/>
          </p:nvPr>
        </p:nvSpPr>
        <p:spPr>
          <a:xfrm>
            <a:off x="112586" y="551077"/>
            <a:ext cx="5654040" cy="1325563"/>
          </a:xfrm>
        </p:spPr>
        <p:txBody>
          <a:bodyPr>
            <a:normAutofit fontScale="90000"/>
          </a:bodyPr>
          <a:lstStyle/>
          <a:p>
            <a:pPr algn="ctr"/>
            <a:r>
              <a:rPr lang="en-US" dirty="0"/>
              <a:t>Ambient black carbon PM can cross the placenta to impact fetus</a:t>
            </a:r>
          </a:p>
        </p:txBody>
      </p:sp>
      <p:pic>
        <p:nvPicPr>
          <p:cNvPr id="4" name="Content Placeholder 3">
            <a:extLst>
              <a:ext uri="{FF2B5EF4-FFF2-40B4-BE49-F238E27FC236}">
                <a16:creationId xmlns:a16="http://schemas.microsoft.com/office/drawing/2014/main" id="{444FF27D-EF58-49E3-AE7D-98EA5B7BD0A4}"/>
              </a:ext>
            </a:extLst>
          </p:cNvPr>
          <p:cNvPicPr>
            <a:picLocks noGrp="1" noChangeAspect="1"/>
          </p:cNvPicPr>
          <p:nvPr>
            <p:ph idx="1"/>
          </p:nvPr>
        </p:nvPicPr>
        <p:blipFill rotWithShape="1">
          <a:blip r:embed="rId3"/>
          <a:srcRect l="10195"/>
          <a:stretch/>
        </p:blipFill>
        <p:spPr>
          <a:xfrm>
            <a:off x="6096000" y="992346"/>
            <a:ext cx="5983414" cy="5306536"/>
          </a:xfrm>
          <a:prstGeom prst="rect">
            <a:avLst/>
          </a:prstGeom>
        </p:spPr>
      </p:pic>
      <p:sp>
        <p:nvSpPr>
          <p:cNvPr id="5" name="Content Placeholder 2">
            <a:extLst>
              <a:ext uri="{FF2B5EF4-FFF2-40B4-BE49-F238E27FC236}">
                <a16:creationId xmlns:a16="http://schemas.microsoft.com/office/drawing/2014/main" id="{29B251A3-2581-4C7F-88B2-C9D21130DC07}"/>
              </a:ext>
            </a:extLst>
          </p:cNvPr>
          <p:cNvSpPr txBox="1">
            <a:spLocks/>
          </p:cNvSpPr>
          <p:nvPr/>
        </p:nvSpPr>
        <p:spPr>
          <a:xfrm>
            <a:off x="502418" y="2383612"/>
            <a:ext cx="5264208" cy="37995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Represents a potential mechanism explaining the detrimental health effects of pollution in early life</a:t>
            </a:r>
          </a:p>
          <a:p>
            <a:r>
              <a:rPr lang="en-US" dirty="0">
                <a:latin typeface="+mj-lt"/>
              </a:rPr>
              <a:t>Dirty air may spur brain disease at far younger ages than previously suspected </a:t>
            </a:r>
          </a:p>
          <a:p>
            <a:endParaRPr lang="en-US" dirty="0"/>
          </a:p>
        </p:txBody>
      </p:sp>
    </p:spTree>
    <p:extLst>
      <p:ext uri="{BB962C8B-B14F-4D97-AF65-F5344CB8AC3E}">
        <p14:creationId xmlns:p14="http://schemas.microsoft.com/office/powerpoint/2010/main" val="468551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1564CB6-9D0D-4722-A341-251CE7F1E873}"/>
              </a:ext>
            </a:extLst>
          </p:cNvPr>
          <p:cNvSpPr>
            <a:spLocks noGrp="1"/>
          </p:cNvSpPr>
          <p:nvPr>
            <p:ph type="title"/>
          </p:nvPr>
        </p:nvSpPr>
        <p:spPr>
          <a:xfrm>
            <a:off x="838199" y="116931"/>
            <a:ext cx="10515600" cy="1325563"/>
          </a:xfrm>
        </p:spPr>
        <p:txBody>
          <a:bodyPr>
            <a:normAutofit/>
          </a:bodyPr>
          <a:lstStyle/>
          <a:p>
            <a:pPr algn="ctr"/>
            <a:r>
              <a:rPr lang="en-US" dirty="0"/>
              <a:t>Potential change in life expectancy if PM was reduced to standards set by the WHO</a:t>
            </a:r>
          </a:p>
        </p:txBody>
      </p:sp>
      <p:pic>
        <p:nvPicPr>
          <p:cNvPr id="11" name="Content Placeholder 10">
            <a:hlinkClick r:id="rId3"/>
            <a:extLst>
              <a:ext uri="{FF2B5EF4-FFF2-40B4-BE49-F238E27FC236}">
                <a16:creationId xmlns:a16="http://schemas.microsoft.com/office/drawing/2014/main" id="{5FB85285-AF7C-7123-5E6D-7F182C064452}"/>
              </a:ext>
            </a:extLst>
          </p:cNvPr>
          <p:cNvPicPr>
            <a:picLocks noGrp="1" noChangeAspect="1"/>
          </p:cNvPicPr>
          <p:nvPr>
            <p:ph idx="1"/>
          </p:nvPr>
        </p:nvPicPr>
        <p:blipFill>
          <a:blip r:embed="rId4"/>
          <a:stretch>
            <a:fillRect/>
          </a:stretch>
        </p:blipFill>
        <p:spPr>
          <a:xfrm>
            <a:off x="0" y="1619536"/>
            <a:ext cx="12223046" cy="4490978"/>
          </a:xfrm>
          <a:ln w="41275">
            <a:solidFill>
              <a:schemeClr val="accent1"/>
            </a:solidFill>
          </a:ln>
        </p:spPr>
      </p:pic>
    </p:spTree>
    <p:extLst>
      <p:ext uri="{BB962C8B-B14F-4D97-AF65-F5344CB8AC3E}">
        <p14:creationId xmlns:p14="http://schemas.microsoft.com/office/powerpoint/2010/main" val="9813597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i="1" dirty="0"/>
              <a:t>In utero </a:t>
            </a:r>
            <a:r>
              <a:rPr lang="en-US" dirty="0"/>
              <a:t>and early-childhood exposure to PM impairs cognitive development</a:t>
            </a:r>
          </a:p>
        </p:txBody>
      </p:sp>
      <p:sp>
        <p:nvSpPr>
          <p:cNvPr id="3" name="Content Placeholder 2"/>
          <p:cNvSpPr>
            <a:spLocks noGrp="1"/>
          </p:cNvSpPr>
          <p:nvPr>
            <p:ph idx="1"/>
          </p:nvPr>
        </p:nvSpPr>
        <p:spPr>
          <a:xfrm>
            <a:off x="838200" y="1970004"/>
            <a:ext cx="10515600" cy="4659396"/>
          </a:xfrm>
        </p:spPr>
        <p:txBody>
          <a:bodyPr>
            <a:normAutofit/>
          </a:bodyPr>
          <a:lstStyle/>
          <a:p>
            <a:pPr lvl="1"/>
            <a:r>
              <a:rPr lang="en-US" sz="2600" dirty="0">
                <a:latin typeface="+mj-lt"/>
              </a:rPr>
              <a:t>Children born in Texas when PM was atypically low (due to decreases in industrial production during a brief economic recession) went on to have higher high school test scores </a:t>
            </a:r>
          </a:p>
          <a:p>
            <a:pPr lvl="1"/>
            <a:r>
              <a:rPr lang="en-US" sz="2600" dirty="0">
                <a:latin typeface="+mj-lt"/>
              </a:rPr>
              <a:t>Children born in Santiago, Chile, with higher exposure to fetal pollution, such as carbon monoxide and PM, went on to perform worse on high-stakes national exams that determine access to secondary schools </a:t>
            </a:r>
          </a:p>
          <a:p>
            <a:pPr lvl="1"/>
            <a:r>
              <a:rPr lang="en-US" sz="2600" dirty="0">
                <a:latin typeface="+mj-lt"/>
              </a:rPr>
              <a:t>Higher PM levels in the year of birth lead to lower labor force participation and lower earnings in adulthood</a:t>
            </a:r>
          </a:p>
          <a:p>
            <a:pPr lvl="1"/>
            <a:r>
              <a:rPr lang="en-US" sz="2600" dirty="0">
                <a:latin typeface="+mj-lt"/>
              </a:rPr>
              <a:t> A study of nearly 3,000 Barcelona schoolchildren, those attending schools with more traffic pollution had slower cognitive development </a:t>
            </a:r>
          </a:p>
          <a:p>
            <a:pPr marL="457200" lvl="1" indent="0">
              <a:buNone/>
            </a:pPr>
            <a:endParaRPr lang="en-US" dirty="0">
              <a:latin typeface="+mj-lt"/>
            </a:endParaRPr>
          </a:p>
        </p:txBody>
      </p:sp>
    </p:spTree>
    <p:extLst>
      <p:ext uri="{BB962C8B-B14F-4D97-AF65-F5344CB8AC3E}">
        <p14:creationId xmlns:p14="http://schemas.microsoft.com/office/powerpoint/2010/main" val="5643520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7FAA64D3-5564-1B5C-D02A-F242E10A0D6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9890" y="1077380"/>
            <a:ext cx="10792220" cy="5780620"/>
          </a:xfrm>
        </p:spPr>
      </p:pic>
      <p:sp>
        <p:nvSpPr>
          <p:cNvPr id="2" name="Title 1">
            <a:extLst>
              <a:ext uri="{FF2B5EF4-FFF2-40B4-BE49-F238E27FC236}">
                <a16:creationId xmlns:a16="http://schemas.microsoft.com/office/drawing/2014/main" id="{E1C53236-C537-81DE-8366-A8E14EF970F8}"/>
              </a:ext>
            </a:extLst>
          </p:cNvPr>
          <p:cNvSpPr>
            <a:spLocks noGrp="1"/>
          </p:cNvSpPr>
          <p:nvPr>
            <p:ph type="title"/>
          </p:nvPr>
        </p:nvSpPr>
        <p:spPr>
          <a:xfrm>
            <a:off x="689919" y="253061"/>
            <a:ext cx="11300519" cy="817600"/>
          </a:xfrm>
        </p:spPr>
        <p:txBody>
          <a:bodyPr>
            <a:normAutofit/>
          </a:bodyPr>
          <a:lstStyle/>
          <a:p>
            <a:pPr algn="ctr"/>
            <a:r>
              <a:rPr lang="en-US" dirty="0"/>
              <a:t>The environmental Kuznet’s curve</a:t>
            </a:r>
          </a:p>
        </p:txBody>
      </p:sp>
    </p:spTree>
    <p:extLst>
      <p:ext uri="{BB962C8B-B14F-4D97-AF65-F5344CB8AC3E}">
        <p14:creationId xmlns:p14="http://schemas.microsoft.com/office/powerpoint/2010/main" val="13978622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920" y="253061"/>
            <a:ext cx="5925728" cy="817600"/>
          </a:xfrm>
        </p:spPr>
        <p:txBody>
          <a:bodyPr>
            <a:normAutofit fontScale="90000"/>
          </a:bodyPr>
          <a:lstStyle/>
          <a:p>
            <a:pPr algn="ctr"/>
            <a:r>
              <a:rPr lang="en-US" dirty="0"/>
              <a:t>“Is pollution the price of progress?” </a:t>
            </a:r>
            <a:br>
              <a:rPr lang="en-US" dirty="0"/>
            </a:br>
            <a:endParaRPr lang="en-US" dirty="0"/>
          </a:p>
        </p:txBody>
      </p:sp>
      <p:sp>
        <p:nvSpPr>
          <p:cNvPr id="3" name="Text Placeholder 2"/>
          <p:cNvSpPr>
            <a:spLocks noGrp="1"/>
          </p:cNvSpPr>
          <p:nvPr>
            <p:ph type="body" idx="1"/>
          </p:nvPr>
        </p:nvSpPr>
        <p:spPr>
          <a:xfrm>
            <a:off x="1835701" y="2108542"/>
            <a:ext cx="4505627" cy="4529600"/>
          </a:xfrm>
        </p:spPr>
        <p:txBody>
          <a:bodyPr>
            <a:normAutofit/>
          </a:bodyPr>
          <a:lstStyle/>
          <a:p>
            <a:pPr marL="596886" lvl="1" indent="0">
              <a:buNone/>
            </a:pPr>
            <a:endParaRPr lang="en-US" dirty="0"/>
          </a:p>
          <a:p>
            <a:pPr marL="596886" lvl="1" indent="0">
              <a:buNone/>
            </a:pPr>
            <a:endParaRPr lang="en-US" dirty="0"/>
          </a:p>
          <a:p>
            <a:pPr marL="114297" indent="0">
              <a:buNone/>
            </a:pPr>
            <a:endParaRPr lang="en-US" dirty="0"/>
          </a:p>
          <a:p>
            <a:pPr marL="114297" indent="0">
              <a:buNone/>
            </a:pPr>
            <a:endParaRPr lang="en-US" dirty="0"/>
          </a:p>
        </p:txBody>
      </p:sp>
      <p:pic>
        <p:nvPicPr>
          <p:cNvPr id="4" name="Picture 3">
            <a:hlinkClick r:id="rId3"/>
          </p:cNvPr>
          <p:cNvPicPr>
            <a:picLocks noChangeAspect="1"/>
          </p:cNvPicPr>
          <p:nvPr/>
        </p:nvPicPr>
        <p:blipFill>
          <a:blip r:embed="rId4"/>
          <a:stretch>
            <a:fillRect/>
          </a:stretch>
        </p:blipFill>
        <p:spPr>
          <a:xfrm>
            <a:off x="1886108" y="1679860"/>
            <a:ext cx="3696666" cy="4925079"/>
          </a:xfrm>
          <a:prstGeom prst="rect">
            <a:avLst/>
          </a:prstGeom>
          <a:ln w="28575">
            <a:solidFill>
              <a:srgbClr val="0070C0"/>
            </a:solidFill>
          </a:ln>
        </p:spPr>
      </p:pic>
      <p:pic>
        <p:nvPicPr>
          <p:cNvPr id="5" name="Picture 4">
            <a:extLst>
              <a:ext uri="{FF2B5EF4-FFF2-40B4-BE49-F238E27FC236}">
                <a16:creationId xmlns:a16="http://schemas.microsoft.com/office/drawing/2014/main" id="{74A389DA-4BA9-4AA2-970B-D3006B07A3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65"/>
          <a:stretch/>
        </p:blipFill>
        <p:spPr>
          <a:xfrm>
            <a:off x="7325769" y="2342345"/>
            <a:ext cx="3382026" cy="2173309"/>
          </a:xfrm>
          <a:prstGeom prst="rect">
            <a:avLst/>
          </a:prstGeom>
        </p:spPr>
      </p:pic>
      <p:pic>
        <p:nvPicPr>
          <p:cNvPr id="6" name="Picture 5">
            <a:extLst>
              <a:ext uri="{FF2B5EF4-FFF2-40B4-BE49-F238E27FC236}">
                <a16:creationId xmlns:a16="http://schemas.microsoft.com/office/drawing/2014/main" id="{04C9C4AD-F720-4FE0-98DA-32DB3BE89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5769" y="253061"/>
            <a:ext cx="3503232" cy="1968631"/>
          </a:xfrm>
          <a:prstGeom prst="rect">
            <a:avLst/>
          </a:prstGeom>
        </p:spPr>
      </p:pic>
      <p:pic>
        <p:nvPicPr>
          <p:cNvPr id="7" name="Picture 6">
            <a:extLst>
              <a:ext uri="{FF2B5EF4-FFF2-40B4-BE49-F238E27FC236}">
                <a16:creationId xmlns:a16="http://schemas.microsoft.com/office/drawing/2014/main" id="{9121B0DB-F511-4A7B-8903-A797C0FEC71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780" r="3749"/>
          <a:stretch/>
        </p:blipFill>
        <p:spPr>
          <a:xfrm>
            <a:off x="7325769" y="4625497"/>
            <a:ext cx="3382026" cy="2224345"/>
          </a:xfrm>
          <a:prstGeom prst="rect">
            <a:avLst/>
          </a:prstGeom>
        </p:spPr>
      </p:pic>
      <p:sp>
        <p:nvSpPr>
          <p:cNvPr id="9" name="TextBox 8">
            <a:extLst>
              <a:ext uri="{FF2B5EF4-FFF2-40B4-BE49-F238E27FC236}">
                <a16:creationId xmlns:a16="http://schemas.microsoft.com/office/drawing/2014/main" id="{9DCCBD0D-C8A3-4927-8D22-CF04ED996C64}"/>
              </a:ext>
            </a:extLst>
          </p:cNvPr>
          <p:cNvSpPr txBox="1"/>
          <p:nvPr/>
        </p:nvSpPr>
        <p:spPr>
          <a:xfrm>
            <a:off x="228506" y="6114922"/>
            <a:ext cx="3315203" cy="523220"/>
          </a:xfrm>
          <a:prstGeom prst="rect">
            <a:avLst/>
          </a:prstGeom>
          <a:solidFill>
            <a:srgbClr val="00B050"/>
          </a:solidFill>
          <a:ln>
            <a:solidFill>
              <a:schemeClr val="tx1"/>
            </a:solidFill>
          </a:ln>
        </p:spPr>
        <p:txBody>
          <a:bodyPr wrap="none" rtlCol="0">
            <a:spAutoFit/>
          </a:bodyPr>
          <a:lstStyle/>
          <a:p>
            <a:r>
              <a:rPr lang="en-US" sz="2800" dirty="0"/>
              <a:t>Readings/Questions 2</a:t>
            </a:r>
          </a:p>
        </p:txBody>
      </p:sp>
    </p:spTree>
    <p:extLst>
      <p:ext uri="{BB962C8B-B14F-4D97-AF65-F5344CB8AC3E}">
        <p14:creationId xmlns:p14="http://schemas.microsoft.com/office/powerpoint/2010/main" val="8586364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80" y="227568"/>
            <a:ext cx="6202551" cy="817600"/>
          </a:xfrm>
        </p:spPr>
        <p:txBody>
          <a:bodyPr>
            <a:normAutofit fontScale="90000"/>
          </a:bodyPr>
          <a:lstStyle/>
          <a:p>
            <a:pPr algn="ctr"/>
            <a:r>
              <a:rPr lang="en-US" dirty="0"/>
              <a:t>There may be no clear safe level with particulate matter</a:t>
            </a:r>
          </a:p>
        </p:txBody>
      </p:sp>
      <p:sp>
        <p:nvSpPr>
          <p:cNvPr id="3" name="Text Placeholder 2"/>
          <p:cNvSpPr>
            <a:spLocks noGrp="1"/>
          </p:cNvSpPr>
          <p:nvPr>
            <p:ph type="body" idx="1"/>
          </p:nvPr>
        </p:nvSpPr>
        <p:spPr>
          <a:xfrm>
            <a:off x="381965" y="1562132"/>
            <a:ext cx="6202551" cy="5068299"/>
          </a:xfrm>
        </p:spPr>
        <p:txBody>
          <a:bodyPr>
            <a:normAutofit/>
          </a:bodyPr>
          <a:lstStyle/>
          <a:p>
            <a:r>
              <a:rPr lang="en-US" dirty="0"/>
              <a:t>In 2021, the World Health Organization lowered its global air quality standard from 10 micrograms of particulate matter per cubic meter to five</a:t>
            </a:r>
          </a:p>
          <a:p>
            <a:r>
              <a:rPr lang="en-US" dirty="0"/>
              <a:t>Before the WHO update, about 8% of the US was judged to be breathing dirty air; after, the figure was 93%. Across Europe, the revision pushed the numbers from 47% to 95.5 percent.</a:t>
            </a:r>
          </a:p>
          <a:p>
            <a:pPr marL="114297" indent="0">
              <a:buNone/>
            </a:pPr>
            <a:endParaRPr lang="en-US" dirty="0">
              <a:latin typeface="+mj-lt"/>
            </a:endParaRPr>
          </a:p>
          <a:p>
            <a:endParaRPr lang="en-US" dirty="0">
              <a:latin typeface="+mj-l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8093" y="304435"/>
            <a:ext cx="4302327" cy="6249129"/>
          </a:xfrm>
          <a:prstGeom prst="rect">
            <a:avLst/>
          </a:prstGeom>
        </p:spPr>
      </p:pic>
    </p:spTree>
    <p:extLst>
      <p:ext uri="{BB962C8B-B14F-4D97-AF65-F5344CB8AC3E}">
        <p14:creationId xmlns:p14="http://schemas.microsoft.com/office/powerpoint/2010/main" val="795138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06816E-89E7-9CFB-4E29-D94D0497C55A}"/>
              </a:ext>
            </a:extLst>
          </p:cNvPr>
          <p:cNvSpPr>
            <a:spLocks noGrp="1"/>
          </p:cNvSpPr>
          <p:nvPr>
            <p:ph idx="1"/>
          </p:nvPr>
        </p:nvSpPr>
        <p:spPr>
          <a:xfrm>
            <a:off x="283599" y="1690053"/>
            <a:ext cx="3790768" cy="5768866"/>
          </a:xfrm>
        </p:spPr>
        <p:txBody>
          <a:bodyPr>
            <a:normAutofit/>
          </a:bodyPr>
          <a:lstStyle/>
          <a:p>
            <a:r>
              <a:rPr lang="en-US" dirty="0"/>
              <a:t>Immediacy of health effects from PM can facilitate responses to climate change</a:t>
            </a:r>
          </a:p>
          <a:p>
            <a:r>
              <a:rPr lang="en-US" dirty="0"/>
              <a:t>Health effects of PM generate a feeling of “clear and present danger”</a:t>
            </a:r>
          </a:p>
          <a:p>
            <a:pPr marL="0" indent="0">
              <a:buNone/>
            </a:pPr>
            <a:endParaRPr lang="en-US" dirty="0"/>
          </a:p>
        </p:txBody>
      </p:sp>
      <p:pic>
        <p:nvPicPr>
          <p:cNvPr id="5" name="Picture 4" descr="A person lying on a hospital bed&#10;&#10;Description automatically generated with low confidence">
            <a:extLst>
              <a:ext uri="{FF2B5EF4-FFF2-40B4-BE49-F238E27FC236}">
                <a16:creationId xmlns:a16="http://schemas.microsoft.com/office/drawing/2014/main" id="{05C76FB9-6E42-B4F6-4903-0D543E25C99F}"/>
              </a:ext>
            </a:extLst>
          </p:cNvPr>
          <p:cNvPicPr>
            <a:picLocks noChangeAspect="1"/>
          </p:cNvPicPr>
          <p:nvPr/>
        </p:nvPicPr>
        <p:blipFill rotWithShape="1">
          <a:blip r:embed="rId3">
            <a:extLst>
              <a:ext uri="{28A0092B-C50C-407E-A947-70E740481C1C}">
                <a14:useLocalDpi xmlns:a14="http://schemas.microsoft.com/office/drawing/2010/main" val="0"/>
              </a:ext>
            </a:extLst>
          </a:blip>
          <a:srcRect l="14251" t="12376" r="9235"/>
          <a:stretch/>
        </p:blipFill>
        <p:spPr>
          <a:xfrm>
            <a:off x="4074367" y="0"/>
            <a:ext cx="8117633" cy="6858000"/>
          </a:xfrm>
          <a:prstGeom prst="rect">
            <a:avLst/>
          </a:prstGeom>
        </p:spPr>
      </p:pic>
      <p:sp>
        <p:nvSpPr>
          <p:cNvPr id="2" name="Title 1">
            <a:extLst>
              <a:ext uri="{FF2B5EF4-FFF2-40B4-BE49-F238E27FC236}">
                <a16:creationId xmlns:a16="http://schemas.microsoft.com/office/drawing/2014/main" id="{2840A7AF-023D-F295-7010-F89241BC3F7B}"/>
              </a:ext>
            </a:extLst>
          </p:cNvPr>
          <p:cNvSpPr>
            <a:spLocks noGrp="1"/>
          </p:cNvSpPr>
          <p:nvPr>
            <p:ph type="title"/>
          </p:nvPr>
        </p:nvSpPr>
        <p:spPr>
          <a:xfrm>
            <a:off x="283599" y="182245"/>
            <a:ext cx="3790768" cy="1325563"/>
          </a:xfrm>
        </p:spPr>
        <p:txBody>
          <a:bodyPr>
            <a:normAutofit/>
          </a:bodyPr>
          <a:lstStyle/>
          <a:p>
            <a:r>
              <a:rPr lang="en-US" dirty="0"/>
              <a:t>PM as strategy </a:t>
            </a:r>
          </a:p>
        </p:txBody>
      </p:sp>
    </p:spTree>
    <p:extLst>
      <p:ext uri="{BB962C8B-B14F-4D97-AF65-F5344CB8AC3E}">
        <p14:creationId xmlns:p14="http://schemas.microsoft.com/office/powerpoint/2010/main" val="31188541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F5D425-1923-FD66-FA82-DBD583E2D278}"/>
              </a:ext>
            </a:extLst>
          </p:cNvPr>
          <p:cNvSpPr>
            <a:spLocks noGrp="1"/>
          </p:cNvSpPr>
          <p:nvPr>
            <p:ph idx="1"/>
          </p:nvPr>
        </p:nvSpPr>
        <p:spPr>
          <a:xfrm>
            <a:off x="454742" y="501445"/>
            <a:ext cx="4398918" cy="6194323"/>
          </a:xfrm>
        </p:spPr>
        <p:txBody>
          <a:bodyPr>
            <a:normAutofit/>
          </a:bodyPr>
          <a:lstStyle/>
          <a:p>
            <a:pPr algn="l"/>
            <a:r>
              <a:rPr lang="en-US" b="0" i="0" u="none" strike="noStrike" baseline="0" dirty="0">
                <a:latin typeface="+mj-lt"/>
              </a:rPr>
              <a:t>Burning fossil fuels releases the greenhouse gases that </a:t>
            </a:r>
            <a:r>
              <a:rPr lang="en-US" dirty="0">
                <a:latin typeface="+mj-lt"/>
              </a:rPr>
              <a:t>cause warming</a:t>
            </a:r>
            <a:endParaRPr lang="en-US" b="0" i="0" u="none" strike="noStrike" baseline="0" dirty="0">
              <a:latin typeface="+mj-lt"/>
            </a:endParaRPr>
          </a:p>
          <a:p>
            <a:pPr algn="l"/>
            <a:r>
              <a:rPr lang="en-US" b="0" i="0" u="none" strike="noStrike" baseline="0" dirty="0">
                <a:latin typeface="+mj-lt"/>
              </a:rPr>
              <a:t>Burning also produces </a:t>
            </a:r>
            <a:r>
              <a:rPr lang="en-US" dirty="0">
                <a:latin typeface="+mj-lt"/>
              </a:rPr>
              <a:t>PM that </a:t>
            </a:r>
            <a:r>
              <a:rPr lang="en-US" b="0" i="0" u="none" strike="noStrike" baseline="0" dirty="0">
                <a:latin typeface="+mj-lt"/>
              </a:rPr>
              <a:t>reflects sunlight and cools the atmosphere, offsetting a fraction of the warming. </a:t>
            </a:r>
          </a:p>
          <a:p>
            <a:pPr algn="l"/>
            <a:r>
              <a:rPr lang="en-US" dirty="0">
                <a:latin typeface="+mj-lt"/>
              </a:rPr>
              <a:t>Reducing PM without reducing </a:t>
            </a:r>
            <a:r>
              <a:rPr lang="en-US" b="0" u="none" strike="noStrike" baseline="0" dirty="0">
                <a:latin typeface="+mj-lt"/>
              </a:rPr>
              <a:t>fossil fuels use will accelerate warming</a:t>
            </a:r>
          </a:p>
          <a:p>
            <a:pPr algn="l"/>
            <a:r>
              <a:rPr lang="en-US" b="0" u="none" strike="noStrike" baseline="0" dirty="0">
                <a:latin typeface="+mj-lt"/>
              </a:rPr>
              <a:t>Warming has been </a:t>
            </a:r>
            <a:r>
              <a:rPr lang="en-US" dirty="0">
                <a:latin typeface="+mj-lt"/>
              </a:rPr>
              <a:t>buffered by atmospheric cooling caused by PM</a:t>
            </a:r>
            <a:endParaRPr lang="en-US" b="0" u="none" strike="noStrike" baseline="0" dirty="0">
              <a:latin typeface="+mj-lt"/>
            </a:endParaRPr>
          </a:p>
        </p:txBody>
      </p:sp>
      <p:pic>
        <p:nvPicPr>
          <p:cNvPr id="5" name="Picture 4">
            <a:hlinkClick r:id="rId3"/>
            <a:extLst>
              <a:ext uri="{FF2B5EF4-FFF2-40B4-BE49-F238E27FC236}">
                <a16:creationId xmlns:a16="http://schemas.microsoft.com/office/drawing/2014/main" id="{EE9180D5-8439-97E0-F76F-A41B36765ECF}"/>
              </a:ext>
            </a:extLst>
          </p:cNvPr>
          <p:cNvPicPr>
            <a:picLocks noChangeAspect="1"/>
          </p:cNvPicPr>
          <p:nvPr/>
        </p:nvPicPr>
        <p:blipFill>
          <a:blip r:embed="rId4"/>
          <a:stretch>
            <a:fillRect/>
          </a:stretch>
        </p:blipFill>
        <p:spPr>
          <a:xfrm>
            <a:off x="5035556" y="2008434"/>
            <a:ext cx="6954882" cy="4891414"/>
          </a:xfrm>
          <a:prstGeom prst="rect">
            <a:avLst/>
          </a:prstGeom>
        </p:spPr>
      </p:pic>
      <p:pic>
        <p:nvPicPr>
          <p:cNvPr id="7" name="Picture 6">
            <a:extLst>
              <a:ext uri="{FF2B5EF4-FFF2-40B4-BE49-F238E27FC236}">
                <a16:creationId xmlns:a16="http://schemas.microsoft.com/office/drawing/2014/main" id="{6C1C36D9-BB66-6061-FD7D-081CF78B7722}"/>
              </a:ext>
            </a:extLst>
          </p:cNvPr>
          <p:cNvPicPr>
            <a:picLocks noChangeAspect="1"/>
          </p:cNvPicPr>
          <p:nvPr/>
        </p:nvPicPr>
        <p:blipFill>
          <a:blip r:embed="rId5"/>
          <a:stretch>
            <a:fillRect/>
          </a:stretch>
        </p:blipFill>
        <p:spPr>
          <a:xfrm>
            <a:off x="5324251" y="0"/>
            <a:ext cx="6195597" cy="1882303"/>
          </a:xfrm>
          <a:prstGeom prst="rect">
            <a:avLst/>
          </a:prstGeom>
        </p:spPr>
      </p:pic>
      <p:sp>
        <p:nvSpPr>
          <p:cNvPr id="6" name="TextBox 5">
            <a:extLst>
              <a:ext uri="{FF2B5EF4-FFF2-40B4-BE49-F238E27FC236}">
                <a16:creationId xmlns:a16="http://schemas.microsoft.com/office/drawing/2014/main" id="{BC13010B-48A5-0839-EA61-0ADD584224A8}"/>
              </a:ext>
            </a:extLst>
          </p:cNvPr>
          <p:cNvSpPr txBox="1"/>
          <p:nvPr/>
        </p:nvSpPr>
        <p:spPr>
          <a:xfrm>
            <a:off x="8512997" y="2187579"/>
            <a:ext cx="3315203" cy="523220"/>
          </a:xfrm>
          <a:prstGeom prst="rect">
            <a:avLst/>
          </a:prstGeom>
          <a:solidFill>
            <a:srgbClr val="00B050"/>
          </a:solidFill>
          <a:ln>
            <a:solidFill>
              <a:schemeClr val="tx1"/>
            </a:solidFill>
          </a:ln>
        </p:spPr>
        <p:txBody>
          <a:bodyPr wrap="none" rtlCol="0">
            <a:spAutoFit/>
          </a:bodyPr>
          <a:lstStyle/>
          <a:p>
            <a:r>
              <a:rPr lang="en-US" sz="2800" dirty="0"/>
              <a:t>Readings/Questions 2</a:t>
            </a:r>
          </a:p>
        </p:txBody>
      </p:sp>
    </p:spTree>
    <p:extLst>
      <p:ext uri="{BB962C8B-B14F-4D97-AF65-F5344CB8AC3E}">
        <p14:creationId xmlns:p14="http://schemas.microsoft.com/office/powerpoint/2010/main" val="4212133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4A5C8C-7996-9147-85BA-B5E6E97D029F}"/>
              </a:ext>
            </a:extLst>
          </p:cNvPr>
          <p:cNvPicPr>
            <a:picLocks noGrp="1" noChangeAspect="1"/>
          </p:cNvPicPr>
          <p:nvPr>
            <p:ph idx="1"/>
          </p:nvPr>
        </p:nvPicPr>
        <p:blipFill>
          <a:blip r:embed="rId3"/>
          <a:stretch>
            <a:fillRect/>
          </a:stretch>
        </p:blipFill>
        <p:spPr>
          <a:xfrm>
            <a:off x="0" y="428861"/>
            <a:ext cx="12229377" cy="6000277"/>
          </a:xfrm>
        </p:spPr>
      </p:pic>
    </p:spTree>
    <p:extLst>
      <p:ext uri="{BB962C8B-B14F-4D97-AF65-F5344CB8AC3E}">
        <p14:creationId xmlns:p14="http://schemas.microsoft.com/office/powerpoint/2010/main" val="37906934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united states&#10;&#10;Description automatically generated">
            <a:extLst>
              <a:ext uri="{FF2B5EF4-FFF2-40B4-BE49-F238E27FC236}">
                <a16:creationId xmlns:a16="http://schemas.microsoft.com/office/drawing/2014/main" id="{51EE3663-BCD2-62A5-67CD-43C7E00A1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Title 1">
            <a:extLst>
              <a:ext uri="{FF2B5EF4-FFF2-40B4-BE49-F238E27FC236}">
                <a16:creationId xmlns:a16="http://schemas.microsoft.com/office/drawing/2014/main" id="{701709F3-B159-2967-39EA-6A2AF32CDE6D}"/>
              </a:ext>
            </a:extLst>
          </p:cNvPr>
          <p:cNvSpPr>
            <a:spLocks noGrp="1"/>
          </p:cNvSpPr>
          <p:nvPr>
            <p:ph type="title"/>
          </p:nvPr>
        </p:nvSpPr>
        <p:spPr>
          <a:xfrm>
            <a:off x="350520" y="243841"/>
            <a:ext cx="6507480" cy="1509395"/>
          </a:xfrm>
          <a:solidFill>
            <a:schemeClr val="bg1"/>
          </a:solidFill>
        </p:spPr>
        <p:txBody>
          <a:bodyPr>
            <a:normAutofit/>
          </a:bodyPr>
          <a:lstStyle/>
          <a:p>
            <a:r>
              <a:rPr lang="en-US" dirty="0"/>
              <a:t>Teleconnections between PM reductions and wildfire</a:t>
            </a:r>
          </a:p>
        </p:txBody>
      </p:sp>
      <p:sp>
        <p:nvSpPr>
          <p:cNvPr id="3" name="Content Placeholder 2">
            <a:extLst>
              <a:ext uri="{FF2B5EF4-FFF2-40B4-BE49-F238E27FC236}">
                <a16:creationId xmlns:a16="http://schemas.microsoft.com/office/drawing/2014/main" id="{02CEACE3-11DE-A56A-13AD-5528169EF1EB}"/>
              </a:ext>
            </a:extLst>
          </p:cNvPr>
          <p:cNvSpPr>
            <a:spLocks noGrp="1"/>
          </p:cNvSpPr>
          <p:nvPr>
            <p:ph idx="1"/>
          </p:nvPr>
        </p:nvSpPr>
        <p:spPr>
          <a:xfrm>
            <a:off x="350520" y="2164080"/>
            <a:ext cx="4831080" cy="4450079"/>
          </a:xfrm>
        </p:spPr>
        <p:txBody>
          <a:bodyPr>
            <a:normAutofit fontScale="92500" lnSpcReduction="20000"/>
          </a:bodyPr>
          <a:lstStyle/>
          <a:p>
            <a:r>
              <a:rPr lang="en-US" dirty="0"/>
              <a:t>Policy-driven PM reductions in China</a:t>
            </a:r>
          </a:p>
          <a:p>
            <a:r>
              <a:rPr lang="en-US" dirty="0"/>
              <a:t>Warmer atmosphere and ocean as air becomes cleaner</a:t>
            </a:r>
          </a:p>
          <a:p>
            <a:r>
              <a:rPr lang="en-US" dirty="0"/>
              <a:t>Warmer air and water move from west to east in Pacific along prevailing circulation patterns</a:t>
            </a:r>
          </a:p>
          <a:p>
            <a:r>
              <a:rPr lang="en-US" dirty="0"/>
              <a:t>Warmer air temperatures along western North America</a:t>
            </a:r>
          </a:p>
          <a:p>
            <a:r>
              <a:rPr lang="en-US" dirty="0"/>
              <a:t>More wildfires</a:t>
            </a:r>
          </a:p>
          <a:p>
            <a:r>
              <a:rPr lang="en-US" dirty="0"/>
              <a:t>Greater exposure to PM in North America</a:t>
            </a:r>
          </a:p>
        </p:txBody>
      </p:sp>
    </p:spTree>
    <p:extLst>
      <p:ext uri="{BB962C8B-B14F-4D97-AF65-F5344CB8AC3E}">
        <p14:creationId xmlns:p14="http://schemas.microsoft.com/office/powerpoint/2010/main" val="1519785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994CE-1A46-E5A5-08F1-FF94B233A0F1}"/>
              </a:ext>
            </a:extLst>
          </p:cNvPr>
          <p:cNvSpPr>
            <a:spLocks noGrp="1"/>
          </p:cNvSpPr>
          <p:nvPr>
            <p:ph type="title"/>
          </p:nvPr>
        </p:nvSpPr>
        <p:spPr/>
        <p:txBody>
          <a:bodyPr/>
          <a:lstStyle/>
          <a:p>
            <a:r>
              <a:rPr lang="en-US" dirty="0"/>
              <a:t>Why are the health impacts of air pollution downplayed?</a:t>
            </a:r>
          </a:p>
        </p:txBody>
      </p:sp>
      <p:sp>
        <p:nvSpPr>
          <p:cNvPr id="3" name="Content Placeholder 2">
            <a:extLst>
              <a:ext uri="{FF2B5EF4-FFF2-40B4-BE49-F238E27FC236}">
                <a16:creationId xmlns:a16="http://schemas.microsoft.com/office/drawing/2014/main" id="{95BC4A69-616F-4220-730E-5FBCF6B5E49B}"/>
              </a:ext>
            </a:extLst>
          </p:cNvPr>
          <p:cNvSpPr>
            <a:spLocks noGrp="1" noRot="1" noMove="1" noResize="1" noEditPoints="1" noAdjustHandles="1" noChangeArrowheads="1" noChangeShapeType="1"/>
          </p:cNvSpPr>
          <p:nvPr>
            <p:ph idx="1"/>
          </p:nvPr>
        </p:nvSpPr>
        <p:spPr/>
        <p:txBody>
          <a:bodyPr>
            <a:normAutofit fontScale="92500" lnSpcReduction="20000"/>
          </a:bodyPr>
          <a:lstStyle/>
          <a:p>
            <a:pPr>
              <a:lnSpc>
                <a:spcPct val="100000"/>
              </a:lnSpc>
              <a:spcBef>
                <a:spcPts val="0"/>
              </a:spcBef>
              <a:defRPr/>
            </a:pPr>
            <a:r>
              <a:rPr lang="en-US" dirty="0"/>
              <a:t>It is difficult to assign direct causality to death from air pollution. Most often, people die from C</a:t>
            </a:r>
            <a:r>
              <a:rPr lang="en-US" dirty="0">
                <a:latin typeface="+mj-lt"/>
              </a:rPr>
              <a:t>OPD (chronic obstructive pulmonary disease, which includes emphysema), cancers of the lung and upper digestive tract, asthma, and heart attack and stroke. </a:t>
            </a:r>
            <a:br>
              <a:rPr lang="en-US" dirty="0">
                <a:latin typeface="+mj-lt"/>
              </a:rPr>
            </a:br>
            <a:endParaRPr lang="en-US" dirty="0">
              <a:latin typeface="+mj-lt"/>
            </a:endParaRPr>
          </a:p>
          <a:p>
            <a:pPr>
              <a:lnSpc>
                <a:spcPct val="100000"/>
              </a:lnSpc>
              <a:spcBef>
                <a:spcPts val="0"/>
              </a:spcBef>
              <a:defRPr/>
            </a:pPr>
            <a:r>
              <a:rPr lang="en-US" dirty="0"/>
              <a:t>Air pollution can produce immense toll because billions of people are exposed each day and we tend to downplay the risks when the problem is so pervasive – </a:t>
            </a:r>
            <a:r>
              <a:rPr lang="en-US" b="1" dirty="0"/>
              <a:t>the normalization of risk. </a:t>
            </a:r>
          </a:p>
          <a:p>
            <a:pPr>
              <a:lnSpc>
                <a:spcPct val="100000"/>
              </a:lnSpc>
              <a:spcBef>
                <a:spcPts val="0"/>
              </a:spcBef>
              <a:defRPr/>
            </a:pPr>
            <a:endParaRPr lang="en-US" dirty="0"/>
          </a:p>
          <a:p>
            <a:pPr>
              <a:lnSpc>
                <a:spcPct val="100000"/>
              </a:lnSpc>
              <a:spcBef>
                <a:spcPts val="0"/>
              </a:spcBef>
              <a:defRPr/>
            </a:pPr>
            <a:r>
              <a:rPr lang="en-US" dirty="0"/>
              <a:t>Those who dismiss </a:t>
            </a:r>
            <a:r>
              <a:rPr lang="en-US" baseline="0" dirty="0"/>
              <a:t>air pollution invoke these misleading and erroneous statements like “It only hurts those who are already sick” or “We don’t know enough about the science of how it impacts health”. </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p>
          <a:p>
            <a:endParaRPr lang="en-US" dirty="0"/>
          </a:p>
        </p:txBody>
      </p:sp>
    </p:spTree>
    <p:extLst>
      <p:ext uri="{BB962C8B-B14F-4D97-AF65-F5344CB8AC3E}">
        <p14:creationId xmlns:p14="http://schemas.microsoft.com/office/powerpoint/2010/main" val="1209542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Particulate matter (PM)</a:t>
            </a:r>
          </a:p>
        </p:txBody>
      </p:sp>
      <p:sp>
        <p:nvSpPr>
          <p:cNvPr id="3" name="Content Placeholder 2"/>
          <p:cNvSpPr>
            <a:spLocks noGrp="1"/>
          </p:cNvSpPr>
          <p:nvPr>
            <p:ph idx="1"/>
          </p:nvPr>
        </p:nvSpPr>
        <p:spPr>
          <a:xfrm>
            <a:off x="538481" y="1690689"/>
            <a:ext cx="6025872" cy="4804379"/>
          </a:xfrm>
        </p:spPr>
        <p:txBody>
          <a:bodyPr>
            <a:normAutofit lnSpcReduction="10000"/>
          </a:bodyPr>
          <a:lstStyle/>
          <a:p>
            <a:r>
              <a:rPr lang="en-US" dirty="0">
                <a:latin typeface="+mj-lt"/>
              </a:rPr>
              <a:t>Particulate matter is the air pollutant most responsible for shortening lives </a:t>
            </a:r>
          </a:p>
          <a:p>
            <a:r>
              <a:rPr lang="en-US" dirty="0">
                <a:latin typeface="+mj-lt"/>
              </a:rPr>
              <a:t>These are the particles that occur in the air due to fuel combustion, fires, and natural sources of dust</a:t>
            </a:r>
          </a:p>
          <a:p>
            <a:r>
              <a:rPr lang="en-US" dirty="0">
                <a:latin typeface="+mj-lt"/>
              </a:rPr>
              <a:t>Fossil fuel combustion and factories is the major source of PM in higher-income countries</a:t>
            </a:r>
          </a:p>
          <a:p>
            <a:r>
              <a:rPr lang="en-US" dirty="0">
                <a:latin typeface="+mj-lt"/>
              </a:rPr>
              <a:t>Agricultural fires and the burning of biomass to cook or heat homes increases in importance in lower-income countries.</a:t>
            </a:r>
          </a:p>
          <a:p>
            <a:pPr marL="0" indent="0">
              <a:buNone/>
            </a:pPr>
            <a:endParaRPr lang="en-US" dirty="0">
              <a:latin typeface="+mj-lt"/>
            </a:endParaRPr>
          </a:p>
        </p:txBody>
      </p:sp>
      <p:pic>
        <p:nvPicPr>
          <p:cNvPr id="4" name="Shape 126"/>
          <p:cNvPicPr preferRelativeResize="0"/>
          <p:nvPr/>
        </p:nvPicPr>
        <p:blipFill rotWithShape="1">
          <a:blip r:embed="rId2">
            <a:alphaModFix/>
          </a:blip>
          <a:srcRect r="1115"/>
          <a:stretch/>
        </p:blipFill>
        <p:spPr>
          <a:xfrm>
            <a:off x="6727514" y="1690688"/>
            <a:ext cx="5119046" cy="4625746"/>
          </a:xfrm>
          <a:prstGeom prst="rect">
            <a:avLst/>
          </a:prstGeom>
          <a:noFill/>
          <a:ln>
            <a:noFill/>
          </a:ln>
        </p:spPr>
      </p:pic>
    </p:spTree>
    <p:extLst>
      <p:ext uri="{BB962C8B-B14F-4D97-AF65-F5344CB8AC3E}">
        <p14:creationId xmlns:p14="http://schemas.microsoft.com/office/powerpoint/2010/main" val="2287061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F0523A-ED82-29BA-67A5-4A333DECB08E}"/>
              </a:ext>
            </a:extLst>
          </p:cNvPr>
          <p:cNvSpPr>
            <a:spLocks noGrp="1"/>
          </p:cNvSpPr>
          <p:nvPr>
            <p:ph idx="1"/>
          </p:nvPr>
        </p:nvSpPr>
        <p:spPr>
          <a:xfrm>
            <a:off x="838200" y="1325563"/>
            <a:ext cx="10515600" cy="4851400"/>
          </a:xfrm>
        </p:spPr>
        <p:txBody>
          <a:bodyPr>
            <a:normAutofit/>
          </a:bodyPr>
          <a:lstStyle/>
          <a:p>
            <a:r>
              <a:rPr lang="en-US" dirty="0">
                <a:latin typeface="+mj-lt"/>
              </a:rPr>
              <a:t>U.S. Environmental Protection Agency (EPA) standard: </a:t>
            </a:r>
          </a:p>
          <a:p>
            <a:pPr lvl="1"/>
            <a:r>
              <a:rPr lang="en-US" dirty="0">
                <a:latin typeface="+mj-lt"/>
              </a:rPr>
              <a:t>9 micrograms per cubic meter (</a:t>
            </a:r>
            <a:r>
              <a:rPr lang="en-US" sz="2400" i="0" u="none" strike="noStrike" baseline="0" dirty="0">
                <a:latin typeface="+mj-lt"/>
              </a:rPr>
              <a:t>μg/m3)</a:t>
            </a:r>
          </a:p>
          <a:p>
            <a:r>
              <a:rPr lang="en-US" dirty="0">
                <a:latin typeface="+mj-lt"/>
              </a:rPr>
              <a:t>World Health Organization standard</a:t>
            </a:r>
          </a:p>
          <a:p>
            <a:pPr lvl="1"/>
            <a:r>
              <a:rPr lang="en-US" dirty="0">
                <a:latin typeface="+mj-lt"/>
              </a:rPr>
              <a:t>5 </a:t>
            </a:r>
            <a:r>
              <a:rPr lang="en-US" sz="2400" b="0" i="0" u="none" strike="noStrike" baseline="0" dirty="0">
                <a:latin typeface="+mj-lt"/>
              </a:rPr>
              <a:t>μg/m3</a:t>
            </a:r>
            <a:endParaRPr lang="en-US" dirty="0">
              <a:latin typeface="+mj-lt"/>
            </a:endParaRPr>
          </a:p>
          <a:p>
            <a:r>
              <a:rPr lang="en-US" dirty="0">
                <a:latin typeface="+mj-lt"/>
              </a:rPr>
              <a:t>In 2023, only Australia, Estonia, Finland, Grenada, Iceland, Mauritius, New Zealand, French Polynesia, Bermuda, Puerto Rico within WHO guidelines for annual average PM 2.5</a:t>
            </a:r>
          </a:p>
          <a:p>
            <a:r>
              <a:rPr lang="en-US" dirty="0">
                <a:latin typeface="+mj-lt"/>
              </a:rPr>
              <a:t>In 2023, Bangladesh, Pakistan and India had the highest annual averages followed by Tajikistan, Burkina Faso, Iraq, the United Arab Emirates, Nepal, Egypt and the Democratic Republic of Congo</a:t>
            </a:r>
            <a:endParaRPr lang="en" dirty="0">
              <a:latin typeface="+mj-lt"/>
            </a:endParaRPr>
          </a:p>
          <a:p>
            <a:endParaRPr lang="en-US" dirty="0">
              <a:latin typeface="+mj-lt"/>
            </a:endParaRPr>
          </a:p>
          <a:p>
            <a:pPr lvl="1"/>
            <a:endParaRPr lang="en-US" dirty="0">
              <a:latin typeface="+mj-lt"/>
            </a:endParaRPr>
          </a:p>
          <a:p>
            <a:pPr marL="0" indent="0">
              <a:buNone/>
            </a:pPr>
            <a:endParaRPr lang="en-US" dirty="0"/>
          </a:p>
        </p:txBody>
      </p:sp>
      <p:sp>
        <p:nvSpPr>
          <p:cNvPr id="5" name="Title 1">
            <a:extLst>
              <a:ext uri="{FF2B5EF4-FFF2-40B4-BE49-F238E27FC236}">
                <a16:creationId xmlns:a16="http://schemas.microsoft.com/office/drawing/2014/main" id="{35454B0E-A6D3-99F1-1A1A-B7A648AACA0D}"/>
              </a:ext>
            </a:extLst>
          </p:cNvPr>
          <p:cNvSpPr>
            <a:spLocks noGrp="1"/>
          </p:cNvSpPr>
          <p:nvPr>
            <p:ph type="title"/>
          </p:nvPr>
        </p:nvSpPr>
        <p:spPr>
          <a:xfrm>
            <a:off x="838200" y="0"/>
            <a:ext cx="10515600" cy="1325563"/>
          </a:xfrm>
        </p:spPr>
        <p:txBody>
          <a:bodyPr/>
          <a:lstStyle/>
          <a:p>
            <a:pPr algn="ctr"/>
            <a:r>
              <a:rPr lang="en-US" dirty="0"/>
              <a:t>PM standards</a:t>
            </a:r>
          </a:p>
        </p:txBody>
      </p:sp>
    </p:spTree>
    <p:extLst>
      <p:ext uri="{BB962C8B-B14F-4D97-AF65-F5344CB8AC3E}">
        <p14:creationId xmlns:p14="http://schemas.microsoft.com/office/powerpoint/2010/main" val="22516111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9">
      <a:majorFont>
        <a:latin typeface="Calibri Light"/>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3906</TotalTime>
  <Words>7465</Words>
  <Application>Microsoft Office PowerPoint</Application>
  <PresentationFormat>Widescreen</PresentationFormat>
  <Paragraphs>406</Paragraphs>
  <Slides>67</Slides>
  <Notes>64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67</vt:i4>
      </vt:variant>
    </vt:vector>
  </HeadingPairs>
  <TitlesOfParts>
    <vt:vector size="76" baseType="lpstr">
      <vt:lpstr>Arial</vt:lpstr>
      <vt:lpstr>Calibri</vt:lpstr>
      <vt:lpstr>Calibri Light</vt:lpstr>
      <vt:lpstr>HardingText-Regular</vt:lpstr>
      <vt:lpstr>MyriadPro-Bold</vt:lpstr>
      <vt:lpstr>MyriadPro-SemiBold</vt:lpstr>
      <vt:lpstr>STIXTwoMath</vt:lpstr>
      <vt:lpstr>STIXTwoText</vt:lpstr>
      <vt:lpstr>Office Theme</vt:lpstr>
      <vt:lpstr>PowerPoint Presentation</vt:lpstr>
      <vt:lpstr>The world’s worst global health problem?</vt:lpstr>
      <vt:lpstr>PowerPoint Presentation</vt:lpstr>
      <vt:lpstr>Air Quality Index</vt:lpstr>
      <vt:lpstr>Air pollution is an under-recognized and insufficiently addressed global health issue</vt:lpstr>
      <vt:lpstr>Potential change in life expectancy if PM was reduced to standards set by the WHO</vt:lpstr>
      <vt:lpstr>Why are the health impacts of air pollution downplayed?</vt:lpstr>
      <vt:lpstr>Particulate matter (PM)</vt:lpstr>
      <vt:lpstr>PM standards</vt:lpstr>
      <vt:lpstr>PowerPoint Presentation</vt:lpstr>
      <vt:lpstr>Sources of PM</vt:lpstr>
      <vt:lpstr>PowerPoint Presentation</vt:lpstr>
      <vt:lpstr>PowerPoint Presentation</vt:lpstr>
      <vt:lpstr>Sahara air layer events</vt:lpstr>
      <vt:lpstr>Wildfires as source of PM</vt:lpstr>
      <vt:lpstr>PowerPoint Presentation</vt:lpstr>
      <vt:lpstr>PowerPoint Presentation</vt:lpstr>
      <vt:lpstr>PowerPoint Presentation</vt:lpstr>
      <vt:lpstr>PowerPoint Presentation</vt:lpstr>
      <vt:lpstr>History of wildfire policy and health in US</vt:lpstr>
      <vt:lpstr>However, burning of fossil fuels in large cities is major source of PM</vt:lpstr>
      <vt:lpstr>PowerPoint Presentation</vt:lpstr>
      <vt:lpstr>PowerPoint Presentation</vt:lpstr>
      <vt:lpstr>PowerPoint Presentation</vt:lpstr>
      <vt:lpstr>PowerPoint Presentation</vt:lpstr>
      <vt:lpstr>PowerPoint Presentation</vt:lpstr>
      <vt:lpstr>PowerPoint Presentation</vt:lpstr>
      <vt:lpstr>The US Clean Air Act resulted in a net decline in PM and shifts in where exposures are high and low</vt:lpstr>
      <vt:lpstr>PowerPoint Presentation</vt:lpstr>
      <vt:lpstr>The 2008 Beijing Summer Olympics</vt:lpstr>
      <vt:lpstr>PowerPoint Presentation</vt:lpstr>
      <vt:lpstr>PowerPoint Presentation</vt:lpstr>
      <vt:lpstr>PowerPoint Presentation</vt:lpstr>
      <vt:lpstr>PM sources in Northern India</vt:lpstr>
      <vt:lpstr>PowerPoint Presentation</vt:lpstr>
      <vt:lpstr>PowerPoint Presentation</vt:lpstr>
      <vt:lpstr>PM disproportionately impacts the poor in India</vt:lpstr>
      <vt:lpstr>PowerPoint Presentation</vt:lpstr>
      <vt:lpstr>Household air pollution (HAP)</vt:lpstr>
      <vt:lpstr>PowerPoint Presentation</vt:lpstr>
      <vt:lpstr>The energy ladder</vt:lpstr>
      <vt:lpstr>The cooking fuel transition</vt:lpstr>
      <vt:lpstr>PowerPoint Presentation</vt:lpstr>
      <vt:lpstr>PowerPoint Presentation</vt:lpstr>
      <vt:lpstr>HAP in developed countries</vt:lpstr>
      <vt:lpstr>HAP in developed countries</vt:lpstr>
      <vt:lpstr>Ulan Bator, Mongolia</vt:lpstr>
      <vt:lpstr>PowerPoint Presentation</vt:lpstr>
      <vt:lpstr>Clean air is an environmental justice issue</vt:lpstr>
      <vt:lpstr>Racial-ethnic disparity in PM2.5 exposure</vt:lpstr>
      <vt:lpstr>Legacies of redlining: greater pollutant exposures</vt:lpstr>
      <vt:lpstr>Clean air is an environmental justice issue</vt:lpstr>
      <vt:lpstr>PowerPoint Presentation</vt:lpstr>
      <vt:lpstr>Local bottom-up responses to air quality</vt:lpstr>
      <vt:lpstr>Top-down responses to air quality </vt:lpstr>
      <vt:lpstr>PM is the “New Tobacco”</vt:lpstr>
      <vt:lpstr>Neurodegenerative impacts of PM:</vt:lpstr>
      <vt:lpstr>PM 2.5 could be responsible for ∼15% of dementia deaths</vt:lpstr>
      <vt:lpstr>Ambient black carbon PM can cross the placenta to impact fetus</vt:lpstr>
      <vt:lpstr>In utero and early-childhood exposure to PM impairs cognitive development</vt:lpstr>
      <vt:lpstr>The environmental Kuznet’s curve</vt:lpstr>
      <vt:lpstr>“Is pollution the price of progress?”  </vt:lpstr>
      <vt:lpstr>There may be no clear safe level with particulate matter</vt:lpstr>
      <vt:lpstr>PM as strategy </vt:lpstr>
      <vt:lpstr>PowerPoint Presentation</vt:lpstr>
      <vt:lpstr>PowerPoint Presentation</vt:lpstr>
      <vt:lpstr>Teleconnections between PM reductions and wildfire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Stallins</dc:creator>
  <cp:lastModifiedBy>Stallins, Jon A.</cp:lastModifiedBy>
  <cp:revision>372</cp:revision>
  <dcterms:created xsi:type="dcterms:W3CDTF">2018-03-30T12:28:22Z</dcterms:created>
  <dcterms:modified xsi:type="dcterms:W3CDTF">2024-09-04T13:56:12Z</dcterms:modified>
</cp:coreProperties>
</file>