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353" r:id="rId2"/>
    <p:sldId id="487" r:id="rId3"/>
    <p:sldId id="486" r:id="rId4"/>
    <p:sldId id="488" r:id="rId5"/>
    <p:sldId id="490" r:id="rId6"/>
    <p:sldId id="533" r:id="rId7"/>
    <p:sldId id="507" r:id="rId8"/>
    <p:sldId id="500" r:id="rId9"/>
    <p:sldId id="532" r:id="rId10"/>
    <p:sldId id="284" r:id="rId11"/>
    <p:sldId id="285" r:id="rId12"/>
    <p:sldId id="423" r:id="rId13"/>
    <p:sldId id="274" r:id="rId14"/>
    <p:sldId id="503" r:id="rId15"/>
    <p:sldId id="504" r:id="rId16"/>
    <p:sldId id="558" r:id="rId17"/>
    <p:sldId id="319" r:id="rId18"/>
    <p:sldId id="522" r:id="rId19"/>
    <p:sldId id="547" r:id="rId20"/>
    <p:sldId id="524" r:id="rId21"/>
    <p:sldId id="271" r:id="rId22"/>
    <p:sldId id="535" r:id="rId23"/>
    <p:sldId id="495" r:id="rId24"/>
    <p:sldId id="539" r:id="rId25"/>
    <p:sldId id="540" r:id="rId26"/>
    <p:sldId id="498" r:id="rId27"/>
    <p:sldId id="430" r:id="rId28"/>
    <p:sldId id="264" r:id="rId29"/>
    <p:sldId id="484" r:id="rId30"/>
    <p:sldId id="275" r:id="rId31"/>
    <p:sldId id="263" r:id="rId32"/>
    <p:sldId id="270" r:id="rId33"/>
    <p:sldId id="52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lexity of climate change and health" id="{A740331D-D113-4624-B271-2E97B2AC8297}">
          <p14:sldIdLst>
            <p14:sldId id="353"/>
            <p14:sldId id="487"/>
            <p14:sldId id="486"/>
            <p14:sldId id="488"/>
          </p14:sldIdLst>
        </p14:section>
        <p14:section name="Kidney disease" id="{CFCAB3F9-66C2-488D-B48C-99C0F0933426}">
          <p14:sldIdLst>
            <p14:sldId id="490"/>
            <p14:sldId id="533"/>
          </p14:sldIdLst>
        </p14:section>
        <p14:section name="Broad readings on the relationship between climate change and health" id="{8FB91DC7-6E75-4B5C-8514-FEA363F2B415}">
          <p14:sldIdLst>
            <p14:sldId id="507"/>
            <p14:sldId id="500"/>
          </p14:sldIdLst>
        </p14:section>
        <p14:section name="How heat kills and where" id="{4D6C6AF5-AFDD-44E7-856B-140BDE72A9CF}">
          <p14:sldIdLst>
            <p14:sldId id="532"/>
            <p14:sldId id="284"/>
            <p14:sldId id="285"/>
            <p14:sldId id="423"/>
          </p14:sldIdLst>
        </p14:section>
        <p14:section name="Heat medicine" id="{45E35824-9628-4711-B9A5-52E679B28008}">
          <p14:sldIdLst>
            <p14:sldId id="274"/>
            <p14:sldId id="503"/>
            <p14:sldId id="504"/>
            <p14:sldId id="558"/>
          </p14:sldIdLst>
        </p14:section>
        <p14:section name="Vulnerable populations..." id="{D76F0488-3027-4E96-9E72-02990AE5DBA8}">
          <p14:sldIdLst>
            <p14:sldId id="319"/>
            <p14:sldId id="522"/>
            <p14:sldId id="547"/>
            <p14:sldId id="524"/>
            <p14:sldId id="271"/>
            <p14:sldId id="535"/>
          </p14:sldIdLst>
        </p14:section>
        <p14:section name="Climigration" id="{D00826E2-76A6-429F-AA72-54F6416FA1C0}">
          <p14:sldIdLst>
            <p14:sldId id="495"/>
            <p14:sldId id="539"/>
            <p14:sldId id="540"/>
            <p14:sldId id="498"/>
            <p14:sldId id="430"/>
          </p14:sldIdLst>
        </p14:section>
        <p14:section name="Heat actions plans (HAPs)" id="{059292F9-B6ED-422F-90B5-8282D4698AAE}">
          <p14:sldIdLst>
            <p14:sldId id="264"/>
            <p14:sldId id="484"/>
            <p14:sldId id="275"/>
            <p14:sldId id="263"/>
            <p14:sldId id="270"/>
            <p14:sldId id="525"/>
          </p14:sldIdLst>
        </p14:section>
        <p14:section name="Heat action plans" id="{A99DAD2A-B3DB-4DEE-AAF4-3077A9282B67}">
          <p14:sldIdLst/>
        </p14:section>
      </p14:sectionLst>
    </p:ex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6F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00" autoAdjust="0"/>
    <p:restoredTop sz="65752" autoAdjust="0"/>
  </p:normalViewPr>
  <p:slideViewPr>
    <p:cSldViewPr snapToGrid="0" showGuides="1">
      <p:cViewPr varScale="1">
        <p:scale>
          <a:sx n="54" d="100"/>
          <a:sy n="54" d="100"/>
        </p:scale>
        <p:origin x="1056" y="53"/>
      </p:cViewPr>
      <p:guideLst>
        <p:guide orient="horz" pos="2136"/>
        <p:guide pos="3840"/>
      </p:guideLst>
    </p:cSldViewPr>
  </p:slideViewPr>
  <p:outlineViewPr>
    <p:cViewPr>
      <p:scale>
        <a:sx n="33" d="100"/>
        <a:sy n="33" d="100"/>
      </p:scale>
      <p:origin x="0" y="-1474"/>
    </p:cViewPr>
  </p:outlineViewPr>
  <p:notesTextViewPr>
    <p:cViewPr>
      <p:scale>
        <a:sx n="150" d="100"/>
        <a:sy n="150" d="100"/>
      </p:scale>
      <p:origin x="0" y="0"/>
    </p:cViewPr>
  </p:notesTextViewPr>
  <p:sorterViewPr>
    <p:cViewPr varScale="1">
      <p:scale>
        <a:sx n="1" d="1"/>
        <a:sy n="1" d="1"/>
      </p:scale>
      <p:origin x="0" y="-9365"/>
    </p:cViewPr>
  </p:sorterViewPr>
  <p:notesViewPr>
    <p:cSldViewPr snapToGrid="0" showGuides="1">
      <p:cViewPr varScale="1">
        <p:scale>
          <a:sx n="67" d="100"/>
          <a:sy n="67" d="100"/>
        </p:scale>
        <p:origin x="225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8FD06-7659-4D1B-B930-03ACB8727750}" type="datetimeFigureOut">
              <a:rPr lang="en-US" smtClean="0"/>
              <a:t>9/11/2024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3C1A2-0F24-4434-BEA5-E1CFFFD19447}" type="slidenum">
              <a:rPr lang="en-US" smtClean="0"/>
              <a:t>‹#›</a:t>
            </a:fld>
            <a:endParaRPr lang="en-US" dirty="0"/>
          </a:p>
        </p:txBody>
      </p:sp>
    </p:spTree>
    <p:extLst>
      <p:ext uri="{BB962C8B-B14F-4D97-AF65-F5344CB8AC3E}">
        <p14:creationId xmlns:p14="http://schemas.microsoft.com/office/powerpoint/2010/main" val="1932634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br>
              <a:rPr lang="en-US" dirty="0"/>
            </a:br>
            <a:br>
              <a:rPr lang="en-US" dirty="0"/>
            </a:br>
            <a:r>
              <a:rPr lang="en-US" dirty="0"/>
              <a:t>The pathways among climate change and human health are numerous and complex – we would need an entire semester to go over how climate change is impacting global health.  That’s why we are focusing on only one – extreme heat.</a:t>
            </a:r>
            <a:br>
              <a:rPr lang="en-US" dirty="0"/>
            </a:br>
            <a:endParaRPr lang="en-US" dirty="0"/>
          </a:p>
        </p:txBody>
      </p:sp>
      <p:sp>
        <p:nvSpPr>
          <p:cNvPr id="4" name="Slide Number Placeholder 3"/>
          <p:cNvSpPr>
            <a:spLocks noGrp="1"/>
          </p:cNvSpPr>
          <p:nvPr>
            <p:ph type="sldNum" sz="quarter" idx="10"/>
          </p:nvPr>
        </p:nvSpPr>
        <p:spPr/>
        <p:txBody>
          <a:bodyPr/>
          <a:lstStyle/>
          <a:p>
            <a:fld id="{3FB3C1A2-0F24-4434-BEA5-E1CFFFD19447}" type="slidenum">
              <a:rPr lang="en-US" smtClean="0"/>
              <a:t>1</a:t>
            </a:fld>
            <a:endParaRPr lang="en-US" dirty="0"/>
          </a:p>
        </p:txBody>
      </p:sp>
    </p:spTree>
    <p:extLst>
      <p:ext uri="{BB962C8B-B14F-4D97-AF65-F5344CB8AC3E}">
        <p14:creationId xmlns:p14="http://schemas.microsoft.com/office/powerpoint/2010/main" val="2175652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Sweating is a healthy</a:t>
            </a:r>
            <a:r>
              <a:rPr lang="en-US" baseline="0" dirty="0"/>
              <a:t> response to heat – you want to sweat otherwise your body will not be able to cool itself. </a:t>
            </a:r>
            <a:endParaRPr lang="en-US" dirty="0"/>
          </a:p>
        </p:txBody>
      </p:sp>
      <p:sp>
        <p:nvSpPr>
          <p:cNvPr id="4" name="Slide Number Placeholder 3"/>
          <p:cNvSpPr>
            <a:spLocks noGrp="1"/>
          </p:cNvSpPr>
          <p:nvPr>
            <p:ph type="sldNum" sz="quarter" idx="10"/>
          </p:nvPr>
        </p:nvSpPr>
        <p:spPr/>
        <p:txBody>
          <a:bodyPr/>
          <a:lstStyle/>
          <a:p>
            <a:fld id="{BA02E07E-CDB5-4AE1-B676-01AE703FE762}" type="slidenum">
              <a:rPr lang="en-US" smtClean="0"/>
              <a:t>11</a:t>
            </a:fld>
            <a:endParaRPr lang="en-US" dirty="0"/>
          </a:p>
        </p:txBody>
      </p:sp>
    </p:spTree>
    <p:extLst>
      <p:ext uri="{BB962C8B-B14F-4D97-AF65-F5344CB8AC3E}">
        <p14:creationId xmlns:p14="http://schemas.microsoft.com/office/powerpoint/2010/main" val="34373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https://www.nytimes.com/2018/07/17/climate/india-heat-wave-summer.html</a:t>
            </a:r>
          </a:p>
        </p:txBody>
      </p:sp>
      <p:sp>
        <p:nvSpPr>
          <p:cNvPr id="4" name="Slide Number Placeholder 3"/>
          <p:cNvSpPr>
            <a:spLocks noGrp="1"/>
          </p:cNvSpPr>
          <p:nvPr>
            <p:ph type="sldNum" sz="quarter" idx="5"/>
          </p:nvPr>
        </p:nvSpPr>
        <p:spPr/>
        <p:txBody>
          <a:bodyPr/>
          <a:lstStyle/>
          <a:p>
            <a:fld id="{3FB3C1A2-0F24-4434-BEA5-E1CFFFD19447}" type="slidenum">
              <a:rPr lang="en-US" smtClean="0"/>
              <a:t>12</a:t>
            </a:fld>
            <a:endParaRPr lang="en-US" dirty="0"/>
          </a:p>
        </p:txBody>
      </p:sp>
    </p:spTree>
    <p:extLst>
      <p:ext uri="{BB962C8B-B14F-4D97-AF65-F5344CB8AC3E}">
        <p14:creationId xmlns:p14="http://schemas.microsoft.com/office/powerpoint/2010/main" val="24809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Fainting due to dilation of blood vessels may</a:t>
            </a:r>
            <a:r>
              <a:rPr lang="en-US" baseline="0" dirty="0"/>
              <a:t> also occur during heat exhaustion, (also called heat stress or heat cramps). Urine may be dark in color as an indication of dehydration. </a:t>
            </a:r>
            <a:br>
              <a:rPr lang="en-US" baseline="0" dirty="0"/>
            </a:br>
            <a:br>
              <a:rPr lang="en-US" baseline="0" dirty="0"/>
            </a:br>
            <a:r>
              <a:rPr lang="en-US" dirty="0"/>
              <a:t>Heat stroke (hyperthermia): occurs when the body can no longer regulate its temperature, and its temperature rises rapidly—up to 106°F or higher. Heat stroke usually occurs as a progression from heat exhaustion It can result in death without immediate medical attention, as well as brain damage and organ failure. </a:t>
            </a:r>
            <a:br>
              <a:rPr lang="en-US" dirty="0"/>
            </a:br>
            <a:br>
              <a:rPr lang="en-US" dirty="0"/>
            </a:br>
            <a:r>
              <a:rPr lang="en-US" dirty="0"/>
              <a:t>Dehydration will lead to low blood pressure and decreased kidney function. A severe decrease in kidney function can lead to a buildup of toxins and impurities in the blood. This can cause people to feel tired, weak and can make it hard to concentrate.</a:t>
            </a:r>
            <a:br>
              <a:rPr lang="en-US" dirty="0"/>
            </a:br>
            <a:br>
              <a:rPr lang="en-US" dirty="0"/>
            </a:br>
            <a:r>
              <a:rPr lang="en-US" dirty="0"/>
              <a:t>When hot, your heart has to beat faster and work harder to pump blood to the surface of your skin to assist with sweating to cool your body. This can put a strain on the heart.</a:t>
            </a:r>
          </a:p>
          <a:p>
            <a:endParaRPr lang="en-US" dirty="0"/>
          </a:p>
          <a:p>
            <a:r>
              <a:rPr lang="en-US" dirty="0"/>
              <a:t>If you have COPD, you are using additional energy to breathe. When you are in extreme heat your body uses more energy while working hard to keep your normal body temperature. If it gets too hot, this can affect a person's breathing,</a:t>
            </a:r>
            <a:r>
              <a:rPr lang="en-US" baseline="0" dirty="0"/>
              <a:t> and make the symptoms of COPD worsen. </a:t>
            </a:r>
            <a:br>
              <a:rPr lang="en-US" baseline="0" dirty="0"/>
            </a:br>
            <a:br>
              <a:rPr lang="en-US" baseline="0" dirty="0"/>
            </a:br>
            <a:r>
              <a:rPr lang="en-US" baseline="0" dirty="0"/>
              <a:t>Certain diabetes complications, such as damage to blood vessels and nerves, can affect your sweat glands so your body can't cool as effectively. That can lead to heat exhaustion and heat stroke more quickly. People with diabetes get dehydrated more quickly.</a:t>
            </a:r>
            <a:endParaRPr lang="en-US" dirty="0"/>
          </a:p>
          <a:p>
            <a:endParaRPr lang="en-US" dirty="0"/>
          </a:p>
        </p:txBody>
      </p:sp>
      <p:sp>
        <p:nvSpPr>
          <p:cNvPr id="4" name="Slide Number Placeholder 3"/>
          <p:cNvSpPr>
            <a:spLocks noGrp="1"/>
          </p:cNvSpPr>
          <p:nvPr>
            <p:ph type="sldNum" sz="quarter" idx="10"/>
          </p:nvPr>
        </p:nvSpPr>
        <p:spPr/>
        <p:txBody>
          <a:bodyPr/>
          <a:lstStyle/>
          <a:p>
            <a:fld id="{BA02E07E-CDB5-4AE1-B676-01AE703FE762}" type="slidenum">
              <a:rPr lang="en-US" smtClean="0"/>
              <a:t>13</a:t>
            </a:fld>
            <a:endParaRPr lang="en-US" dirty="0"/>
          </a:p>
        </p:txBody>
      </p:sp>
    </p:spTree>
    <p:extLst>
      <p:ext uri="{BB962C8B-B14F-4D97-AF65-F5344CB8AC3E}">
        <p14:creationId xmlns:p14="http://schemas.microsoft.com/office/powerpoint/2010/main" val="3593622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https://www.washingtonpost.com/wellness/2023/07/06/heatstroke-exercise-brain-hot-weather/</a:t>
            </a:r>
            <a:br>
              <a:rPr lang="en-US" dirty="0"/>
            </a:br>
            <a:r>
              <a:rPr lang="en-US" dirty="0"/>
              <a:t>https://www.wsj.com/articles/to-treat-extreme-heat-ice-packed-body-bags-and-wet-gowns-7c35c5c9</a:t>
            </a:r>
          </a:p>
        </p:txBody>
      </p:sp>
      <p:sp>
        <p:nvSpPr>
          <p:cNvPr id="4" name="Slide Number Placeholder 3"/>
          <p:cNvSpPr>
            <a:spLocks noGrp="1"/>
          </p:cNvSpPr>
          <p:nvPr>
            <p:ph type="sldNum" sz="quarter" idx="5"/>
          </p:nvPr>
        </p:nvSpPr>
        <p:spPr/>
        <p:txBody>
          <a:bodyPr/>
          <a:lstStyle/>
          <a:p>
            <a:fld id="{3FB3C1A2-0F24-4434-BEA5-E1CFFFD19447}" type="slidenum">
              <a:rPr lang="en-US" smtClean="0"/>
              <a:t>15</a:t>
            </a:fld>
            <a:endParaRPr lang="en-US" dirty="0"/>
          </a:p>
        </p:txBody>
      </p:sp>
    </p:spTree>
    <p:extLst>
      <p:ext uri="{BB962C8B-B14F-4D97-AF65-F5344CB8AC3E}">
        <p14:creationId xmlns:p14="http://schemas.microsoft.com/office/powerpoint/2010/main" val="296771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https://www.washingtonpost.com/outlook/2019/07/26/europes-killer-heat-waves-are-new-norm-death-rates-shouldnt-be/</a:t>
            </a:r>
          </a:p>
          <a:p>
            <a:endParaRPr lang="en-US" dirty="0"/>
          </a:p>
          <a:p>
            <a:r>
              <a:rPr lang="en-US" dirty="0"/>
              <a:t>Heat illness is a disease of vulnerability. Those who can protect themselves, do. And those who can’t, don’t. Like so much else about climate change, the toll of extreme heat is fundamentally unequal. It’s not just that wealthy people can more readily afford air conditioning, or that they are more likely to live in cooler neighborhoods with lush vegetation, less vehicle traffic and fewer factories. It’s that low-income countries are expected to experience far more dangerous conditions as the planet continues to warm.</a:t>
            </a:r>
          </a:p>
          <a:p>
            <a:endParaRPr lang="en-US" dirty="0"/>
          </a:p>
        </p:txBody>
      </p:sp>
      <p:sp>
        <p:nvSpPr>
          <p:cNvPr id="4" name="Slide Number Placeholder 3"/>
          <p:cNvSpPr>
            <a:spLocks noGrp="1"/>
          </p:cNvSpPr>
          <p:nvPr>
            <p:ph type="sldNum" sz="quarter" idx="10"/>
          </p:nvPr>
        </p:nvSpPr>
        <p:spPr/>
        <p:txBody>
          <a:bodyPr/>
          <a:lstStyle/>
          <a:p>
            <a:fld id="{3FB3C1A2-0F24-4434-BEA5-E1CFFFD19447}" type="slidenum">
              <a:rPr lang="en-US" smtClean="0"/>
              <a:t>17</a:t>
            </a:fld>
            <a:endParaRPr lang="en-US" dirty="0"/>
          </a:p>
        </p:txBody>
      </p:sp>
    </p:spTree>
    <p:extLst>
      <p:ext uri="{BB962C8B-B14F-4D97-AF65-F5344CB8AC3E}">
        <p14:creationId xmlns:p14="http://schemas.microsoft.com/office/powerpoint/2010/main" val="2250368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https://www.nytimes.com/2023/07/20/world/europe/heat-elderly.html</a:t>
            </a:r>
            <a:br>
              <a:rPr lang="en-US" dirty="0"/>
            </a:br>
            <a:br>
              <a:rPr lang="en-US" dirty="0"/>
            </a:br>
            <a:r>
              <a:rPr lang="en-US" dirty="0"/>
              <a:t>Donata Grillo, 75, cooled herself with a damp sponge on Wednesday in Rome, where she lives alone without air conditioning or a functioning refrigerator</a:t>
            </a:r>
            <a:br>
              <a:rPr lang="en-US" dirty="0"/>
            </a:br>
            <a:br>
              <a:rPr lang="en-US" dirty="0"/>
            </a:br>
            <a:r>
              <a:rPr lang="en-US" dirty="0"/>
              <a:t>The elderly are susceptible to ‘fatal aloneness’ during heatwaves if no one is around to check them or to assist them in moving to a cooler place. </a:t>
            </a:r>
            <a:br>
              <a:rPr lang="en-US" dirty="0"/>
            </a:br>
            <a:br>
              <a:rPr lang="en-US" dirty="0"/>
            </a:br>
            <a:r>
              <a:rPr lang="en-US" dirty="0"/>
              <a:t>It was all she had to keep cool this week as temperatures topped nearly 106 degrees Fahrenheit, or 41</a:t>
            </a:r>
            <a:r>
              <a:rPr lang="en-US" b="1" dirty="0"/>
              <a:t> </a:t>
            </a:r>
            <a:r>
              <a:rPr lang="en-US" dirty="0"/>
              <a:t>Celsius, in her native Rome. She does not own any air conditioning or fans, or even a functioning refrigerator, in her two-bedroom apartment in a public housing complex on the city’s periphery, next to a hospital and highway.</a:t>
            </a:r>
            <a:br>
              <a:rPr lang="en-US" dirty="0"/>
            </a:br>
            <a:br>
              <a:rPr lang="en-US" dirty="0"/>
            </a:br>
            <a:r>
              <a:rPr lang="en-US" dirty="0"/>
              <a:t>About 24 percent of Italians are over 65, making it the oldest country in Europe, and over 4 million of them live alone.  </a:t>
            </a:r>
            <a:br>
              <a:rPr lang="en-US" dirty="0"/>
            </a:br>
            <a:br>
              <a:rPr lang="en-US" dirty="0"/>
            </a:br>
            <a:r>
              <a:rPr lang="en-US" dirty="0"/>
              <a:t>After the heat wave of 2003, in which 70,000 people across Europe died of heat-related causes,  Italy became one of the first countries in Europe to put in place a national plan to mitigate the impact of extreme heat, based on the guidelines from the World Health Organization.</a:t>
            </a:r>
          </a:p>
        </p:txBody>
      </p:sp>
      <p:sp>
        <p:nvSpPr>
          <p:cNvPr id="4" name="Slide Number Placeholder 3"/>
          <p:cNvSpPr>
            <a:spLocks noGrp="1"/>
          </p:cNvSpPr>
          <p:nvPr>
            <p:ph type="sldNum" sz="quarter" idx="5"/>
          </p:nvPr>
        </p:nvSpPr>
        <p:spPr/>
        <p:txBody>
          <a:bodyPr/>
          <a:lstStyle/>
          <a:p>
            <a:fld id="{3FB3C1A2-0F24-4434-BEA5-E1CFFFD19447}" type="slidenum">
              <a:rPr lang="en-US" smtClean="0"/>
              <a:t>18</a:t>
            </a:fld>
            <a:endParaRPr lang="en-US" dirty="0"/>
          </a:p>
        </p:txBody>
      </p:sp>
    </p:spTree>
    <p:extLst>
      <p:ext uri="{BB962C8B-B14F-4D97-AF65-F5344CB8AC3E}">
        <p14:creationId xmlns:p14="http://schemas.microsoft.com/office/powerpoint/2010/main" val="471373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Lancet study</a:t>
            </a:r>
          </a:p>
        </p:txBody>
      </p:sp>
      <p:sp>
        <p:nvSpPr>
          <p:cNvPr id="4" name="Slide Number Placeholder 3"/>
          <p:cNvSpPr>
            <a:spLocks noGrp="1"/>
          </p:cNvSpPr>
          <p:nvPr>
            <p:ph type="sldNum" sz="quarter" idx="5"/>
          </p:nvPr>
        </p:nvSpPr>
        <p:spPr/>
        <p:txBody>
          <a:bodyPr/>
          <a:lstStyle/>
          <a:p>
            <a:fld id="{3FB3C1A2-0F24-4434-BEA5-E1CFFFD19447}" type="slidenum">
              <a:rPr lang="en-US" smtClean="0"/>
              <a:t>19</a:t>
            </a:fld>
            <a:endParaRPr lang="en-US" dirty="0"/>
          </a:p>
        </p:txBody>
      </p:sp>
    </p:spTree>
    <p:extLst>
      <p:ext uri="{BB962C8B-B14F-4D97-AF65-F5344CB8AC3E}">
        <p14:creationId xmlns:p14="http://schemas.microsoft.com/office/powerpoint/2010/main" val="2019592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https://www.nytimes.com/2023/07/20/world/europe/heat-elderly.html</a:t>
            </a:r>
            <a:br>
              <a:rPr lang="en-US" dirty="0"/>
            </a:br>
            <a:br>
              <a:rPr lang="en-US" dirty="0"/>
            </a:br>
            <a:r>
              <a:rPr lang="en-US" dirty="0"/>
              <a:t>For older people, heat is the new Covid. </a:t>
            </a:r>
          </a:p>
        </p:txBody>
      </p:sp>
      <p:sp>
        <p:nvSpPr>
          <p:cNvPr id="4" name="Slide Number Placeholder 3"/>
          <p:cNvSpPr>
            <a:spLocks noGrp="1"/>
          </p:cNvSpPr>
          <p:nvPr>
            <p:ph type="sldNum" sz="quarter" idx="5"/>
          </p:nvPr>
        </p:nvSpPr>
        <p:spPr/>
        <p:txBody>
          <a:bodyPr/>
          <a:lstStyle/>
          <a:p>
            <a:fld id="{3FB3C1A2-0F24-4434-BEA5-E1CFFFD19447}" type="slidenum">
              <a:rPr lang="en-US" smtClean="0"/>
              <a:t>20</a:t>
            </a:fld>
            <a:endParaRPr lang="en-US" dirty="0"/>
          </a:p>
        </p:txBody>
      </p:sp>
    </p:spTree>
    <p:extLst>
      <p:ext uri="{BB962C8B-B14F-4D97-AF65-F5344CB8AC3E}">
        <p14:creationId xmlns:p14="http://schemas.microsoft.com/office/powerpoint/2010/main" val="1595336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https://www.nytimes.com/2024/06/25/world/australia/record-heat-deaths-events.html</a:t>
            </a:r>
          </a:p>
        </p:txBody>
      </p:sp>
      <p:sp>
        <p:nvSpPr>
          <p:cNvPr id="4" name="Slide Number Placeholder 3"/>
          <p:cNvSpPr>
            <a:spLocks noGrp="1"/>
          </p:cNvSpPr>
          <p:nvPr>
            <p:ph type="sldNum" sz="quarter" idx="5"/>
          </p:nvPr>
        </p:nvSpPr>
        <p:spPr/>
        <p:txBody>
          <a:bodyPr/>
          <a:lstStyle/>
          <a:p>
            <a:fld id="{F8E32FBF-FA92-4CF6-AB5D-5697080B16D7}" type="slidenum">
              <a:rPr lang="en-US" smtClean="0"/>
              <a:t>21</a:t>
            </a:fld>
            <a:endParaRPr lang="en-US" dirty="0"/>
          </a:p>
        </p:txBody>
      </p:sp>
    </p:spTree>
    <p:extLst>
      <p:ext uri="{BB962C8B-B14F-4D97-AF65-F5344CB8AC3E}">
        <p14:creationId xmlns:p14="http://schemas.microsoft.com/office/powerpoint/2010/main" val="2471235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https://www.nytimes.com/2024/06/27/world/middleeast/gulf-states-heat-climate-change.html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year’s hajj, the Islamic pilgrimage in Saudi Arabia, at least 1300 people died as temperatures surpassed 100 degrees Fahrenheit. And in many ways, that heavy toll was just the latest sign that crowd control and heat waves fueled by climate change are on a dangerous collision course.</a:t>
            </a:r>
          </a:p>
        </p:txBody>
      </p:sp>
      <p:sp>
        <p:nvSpPr>
          <p:cNvPr id="4" name="Slide Number Placeholder 3"/>
          <p:cNvSpPr>
            <a:spLocks noGrp="1"/>
          </p:cNvSpPr>
          <p:nvPr>
            <p:ph type="sldNum" sz="quarter" idx="5"/>
          </p:nvPr>
        </p:nvSpPr>
        <p:spPr/>
        <p:txBody>
          <a:bodyPr/>
          <a:lstStyle/>
          <a:p>
            <a:fld id="{F8E32FBF-FA92-4CF6-AB5D-5697080B16D7}" type="slidenum">
              <a:rPr lang="en-US" smtClean="0"/>
              <a:t>22</a:t>
            </a:fld>
            <a:endParaRPr lang="en-US" dirty="0"/>
          </a:p>
        </p:txBody>
      </p:sp>
    </p:spTree>
    <p:extLst>
      <p:ext uri="{BB962C8B-B14F-4D97-AF65-F5344CB8AC3E}">
        <p14:creationId xmlns:p14="http://schemas.microsoft.com/office/powerpoint/2010/main" val="1692971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https://doi.org/10.1038/d41586-022-02167-z</a:t>
            </a:r>
            <a:br>
              <a:rPr lang="en-US" i="0" dirty="0"/>
            </a:br>
            <a:br>
              <a:rPr lang="en-US" i="0" dirty="0"/>
            </a:br>
            <a:r>
              <a:rPr lang="en-US" dirty="0"/>
              <a:t>Prillaman, M. (2022). Climate change is making hundreds of diseases much worse. </a:t>
            </a:r>
            <a:r>
              <a:rPr lang="en-US" i="1" dirty="0"/>
              <a:t>Nature</a:t>
            </a:r>
            <a:r>
              <a:rPr lang="en-US" dirty="0"/>
              <a:t>.</a:t>
            </a:r>
            <a:br>
              <a:rPr lang="en-US" dirty="0"/>
            </a:br>
            <a:br>
              <a:rPr lang="en-US" dirty="0"/>
            </a:br>
            <a:r>
              <a:rPr lang="en-US" dirty="0"/>
              <a:t>Heat for example, may increase respiratory disease, as well as heat-related illness and kidney disease</a:t>
            </a:r>
            <a:endParaRPr lang="en-US" i="0" dirty="0"/>
          </a:p>
        </p:txBody>
      </p:sp>
      <p:sp>
        <p:nvSpPr>
          <p:cNvPr id="4" name="Slide Number Placeholder 3"/>
          <p:cNvSpPr>
            <a:spLocks noGrp="1"/>
          </p:cNvSpPr>
          <p:nvPr>
            <p:ph type="sldNum" sz="quarter" idx="5"/>
          </p:nvPr>
        </p:nvSpPr>
        <p:spPr/>
        <p:txBody>
          <a:bodyPr/>
          <a:lstStyle/>
          <a:p>
            <a:fld id="{3FB3C1A2-0F24-4434-BEA5-E1CFFFD19447}" type="slidenum">
              <a:rPr lang="en-US" smtClean="0"/>
              <a:t>2</a:t>
            </a:fld>
            <a:endParaRPr lang="en-US" dirty="0"/>
          </a:p>
        </p:txBody>
      </p:sp>
    </p:spTree>
    <p:extLst>
      <p:ext uri="{BB962C8B-B14F-4D97-AF65-F5344CB8AC3E}">
        <p14:creationId xmlns:p14="http://schemas.microsoft.com/office/powerpoint/2010/main" val="345919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https://projects.propublica.org/climate-migration/</a:t>
            </a:r>
          </a:p>
        </p:txBody>
      </p:sp>
      <p:sp>
        <p:nvSpPr>
          <p:cNvPr id="4" name="Slide Number Placeholder 3"/>
          <p:cNvSpPr>
            <a:spLocks noGrp="1"/>
          </p:cNvSpPr>
          <p:nvPr>
            <p:ph type="sldNum" sz="quarter" idx="5"/>
          </p:nvPr>
        </p:nvSpPr>
        <p:spPr/>
        <p:txBody>
          <a:bodyPr/>
          <a:lstStyle/>
          <a:p>
            <a:fld id="{3FB3C1A2-0F24-4434-BEA5-E1CFFFD19447}" type="slidenum">
              <a:rPr lang="en-US" smtClean="0"/>
              <a:t>23</a:t>
            </a:fld>
            <a:endParaRPr lang="en-US" dirty="0"/>
          </a:p>
        </p:txBody>
      </p:sp>
    </p:spTree>
    <p:extLst>
      <p:ext uri="{BB962C8B-B14F-4D97-AF65-F5344CB8AC3E}">
        <p14:creationId xmlns:p14="http://schemas.microsoft.com/office/powerpoint/2010/main" val="2657195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https://projects.propublica.org/climate-migration/</a:t>
            </a:r>
          </a:p>
        </p:txBody>
      </p:sp>
      <p:sp>
        <p:nvSpPr>
          <p:cNvPr id="4" name="Slide Number Placeholder 3"/>
          <p:cNvSpPr>
            <a:spLocks noGrp="1"/>
          </p:cNvSpPr>
          <p:nvPr>
            <p:ph type="sldNum" sz="quarter" idx="5"/>
          </p:nvPr>
        </p:nvSpPr>
        <p:spPr/>
        <p:txBody>
          <a:bodyPr/>
          <a:lstStyle/>
          <a:p>
            <a:fld id="{3FB3C1A2-0F24-4434-BEA5-E1CFFFD19447}" type="slidenum">
              <a:rPr lang="en-US" smtClean="0"/>
              <a:t>24</a:t>
            </a:fld>
            <a:endParaRPr lang="en-US" dirty="0"/>
          </a:p>
        </p:txBody>
      </p:sp>
    </p:spTree>
    <p:extLst>
      <p:ext uri="{BB962C8B-B14F-4D97-AF65-F5344CB8AC3E}">
        <p14:creationId xmlns:p14="http://schemas.microsoft.com/office/powerpoint/2010/main" val="1287372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https://projects.propublica.org/climate-migration/</a:t>
            </a:r>
          </a:p>
        </p:txBody>
      </p:sp>
      <p:sp>
        <p:nvSpPr>
          <p:cNvPr id="4" name="Slide Number Placeholder 3"/>
          <p:cNvSpPr>
            <a:spLocks noGrp="1"/>
          </p:cNvSpPr>
          <p:nvPr>
            <p:ph type="sldNum" sz="quarter" idx="5"/>
          </p:nvPr>
        </p:nvSpPr>
        <p:spPr/>
        <p:txBody>
          <a:bodyPr/>
          <a:lstStyle/>
          <a:p>
            <a:fld id="{3FB3C1A2-0F24-4434-BEA5-E1CFFFD19447}" type="slidenum">
              <a:rPr lang="en-US" smtClean="0"/>
              <a:t>25</a:t>
            </a:fld>
            <a:endParaRPr lang="en-US" dirty="0"/>
          </a:p>
        </p:txBody>
      </p:sp>
    </p:spTree>
    <p:extLst>
      <p:ext uri="{BB962C8B-B14F-4D97-AF65-F5344CB8AC3E}">
        <p14:creationId xmlns:p14="http://schemas.microsoft.com/office/powerpoint/2010/main" val="1828880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https://projects.propublica.org/climate-migration/</a:t>
            </a:r>
          </a:p>
        </p:txBody>
      </p:sp>
      <p:sp>
        <p:nvSpPr>
          <p:cNvPr id="4" name="Slide Number Placeholder 3"/>
          <p:cNvSpPr>
            <a:spLocks noGrp="1"/>
          </p:cNvSpPr>
          <p:nvPr>
            <p:ph type="sldNum" sz="quarter" idx="5"/>
          </p:nvPr>
        </p:nvSpPr>
        <p:spPr/>
        <p:txBody>
          <a:bodyPr/>
          <a:lstStyle/>
          <a:p>
            <a:fld id="{3FB3C1A2-0F24-4434-BEA5-E1CFFFD19447}" type="slidenum">
              <a:rPr lang="en-US" smtClean="0"/>
              <a:t>26</a:t>
            </a:fld>
            <a:endParaRPr lang="en-US" dirty="0"/>
          </a:p>
        </p:txBody>
      </p:sp>
    </p:spTree>
    <p:extLst>
      <p:ext uri="{BB962C8B-B14F-4D97-AF65-F5344CB8AC3E}">
        <p14:creationId xmlns:p14="http://schemas.microsoft.com/office/powerpoint/2010/main" val="771106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https://www.nytimes.com/2024/05/21/climate/india-extreme-heat.html</a:t>
            </a:r>
            <a:br>
              <a:rPr lang="en-US" dirty="0"/>
            </a:br>
            <a:br>
              <a:rPr lang="en-US" dirty="0"/>
            </a:br>
            <a:r>
              <a:rPr lang="en-US" dirty="0"/>
              <a:t>https://ieefa.org/articles/surge-indias-renewables-tendering-set-keep-coals-share-below-50-total-installed-capacity</a:t>
            </a:r>
            <a:br>
              <a:rPr lang="en-US" dirty="0"/>
            </a:br>
            <a:br>
              <a:rPr lang="en-US" dirty="0"/>
            </a:br>
            <a:r>
              <a:rPr lang="en-US" dirty="0"/>
              <a:t>https://www.fastcompany.com/90793483/meet-the-7-chief-heat-officers-who-are-making-their-cities-more-resilient</a:t>
            </a:r>
          </a:p>
          <a:p>
            <a:endParaRPr lang="en-US" dirty="0"/>
          </a:p>
        </p:txBody>
      </p:sp>
      <p:sp>
        <p:nvSpPr>
          <p:cNvPr id="4" name="Slide Number Placeholder 3"/>
          <p:cNvSpPr>
            <a:spLocks noGrp="1"/>
          </p:cNvSpPr>
          <p:nvPr>
            <p:ph type="sldNum" sz="quarter" idx="5"/>
          </p:nvPr>
        </p:nvSpPr>
        <p:spPr/>
        <p:txBody>
          <a:bodyPr/>
          <a:lstStyle/>
          <a:p>
            <a:fld id="{F8E32FBF-FA92-4CF6-AB5D-5697080B16D7}" type="slidenum">
              <a:rPr lang="en-US" smtClean="0"/>
              <a:t>28</a:t>
            </a:fld>
            <a:endParaRPr lang="en-US" dirty="0"/>
          </a:p>
        </p:txBody>
      </p:sp>
    </p:spTree>
    <p:extLst>
      <p:ext uri="{BB962C8B-B14F-4D97-AF65-F5344CB8AC3E}">
        <p14:creationId xmlns:p14="http://schemas.microsoft.com/office/powerpoint/2010/main" val="3100011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https://www.theguardian.com/cities/2015/may/06/dangers-ecogentrification-best-way-make-city-greener</a:t>
            </a:r>
            <a:br>
              <a:rPr lang="en-US" dirty="0"/>
            </a:br>
            <a:br>
              <a:rPr lang="en-US" dirty="0"/>
            </a:br>
            <a:r>
              <a:rPr lang="en-US" dirty="0"/>
              <a:t>Other expressions of this include the planting of forests for carbon credits where the land could be used to support food crops for local populations.</a:t>
            </a:r>
            <a:br>
              <a:rPr lang="en-US" dirty="0"/>
            </a:br>
            <a:br>
              <a:rPr lang="en-US" dirty="0"/>
            </a:br>
            <a:r>
              <a:rPr lang="en-US" dirty="0"/>
              <a:t>Caution:  do not take a binary good versus bad view of green gentrification and the aforementioned carbon forest injustices. In some cases, these actions can help address the wicked commons problem of climate change. They are not inherently wrong or bad. Instead, it is their contexts and the human element in these projects that determines their degree of fairness. Tradeoffs and compromise have to be something we all share in as it is impossible to revert the current and future human moment back to some earlier balanced and pristine state.</a:t>
            </a:r>
          </a:p>
        </p:txBody>
      </p:sp>
      <p:sp>
        <p:nvSpPr>
          <p:cNvPr id="4" name="Slide Number Placeholder 3"/>
          <p:cNvSpPr>
            <a:spLocks noGrp="1"/>
          </p:cNvSpPr>
          <p:nvPr>
            <p:ph type="sldNum" sz="quarter" idx="5"/>
          </p:nvPr>
        </p:nvSpPr>
        <p:spPr/>
        <p:txBody>
          <a:bodyPr/>
          <a:lstStyle/>
          <a:p>
            <a:fld id="{3FB3C1A2-0F24-4434-BEA5-E1CFFFD19447}" type="slidenum">
              <a:rPr lang="en-US" smtClean="0"/>
              <a:t>29</a:t>
            </a:fld>
            <a:endParaRPr lang="en-US" dirty="0"/>
          </a:p>
        </p:txBody>
      </p:sp>
    </p:spTree>
    <p:extLst>
      <p:ext uri="{BB962C8B-B14F-4D97-AF65-F5344CB8AC3E}">
        <p14:creationId xmlns:p14="http://schemas.microsoft.com/office/powerpoint/2010/main" val="3891747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in Ahmedabad, India, where temperatures have exceeded 100 degrees Fahrenheit, or about 37 Celsius, for much of the month of May 2024</a:t>
            </a:r>
          </a:p>
        </p:txBody>
      </p:sp>
      <p:sp>
        <p:nvSpPr>
          <p:cNvPr id="4" name="Slide Number Placeholder 3"/>
          <p:cNvSpPr>
            <a:spLocks noGrp="1"/>
          </p:cNvSpPr>
          <p:nvPr>
            <p:ph type="sldNum" sz="quarter" idx="5"/>
          </p:nvPr>
        </p:nvSpPr>
        <p:spPr/>
        <p:txBody>
          <a:bodyPr/>
          <a:lstStyle/>
          <a:p>
            <a:fld id="{F8E32FBF-FA92-4CF6-AB5D-5697080B16D7}" type="slidenum">
              <a:rPr lang="en-US" smtClean="0"/>
              <a:t>30</a:t>
            </a:fld>
            <a:endParaRPr lang="en-US" dirty="0"/>
          </a:p>
        </p:txBody>
      </p:sp>
    </p:spTree>
    <p:extLst>
      <p:ext uri="{BB962C8B-B14F-4D97-AF65-F5344CB8AC3E}">
        <p14:creationId xmlns:p14="http://schemas.microsoft.com/office/powerpoint/2010/main" val="2272337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https://cprindia.org/briefsreports/how-is-india-adapting-to-heatwaves-an-assessment-of-heat-action-plans-with-insights-for-transformative-climate-action/</a:t>
            </a:r>
            <a:br>
              <a:rPr lang="en-US" dirty="0"/>
            </a:br>
            <a:br>
              <a:rPr lang="en-US" dirty="0"/>
            </a:br>
            <a:r>
              <a:rPr lang="en-US" dirty="0"/>
              <a:t>India is also the fastest growing economy in the world and its dependence on coal to produce electricity is a major source of concern in the struggle to curb climate change. However, renewable energy capacity has been growing fast In the first quarter of 2024, 72% of the new power capacity added in India came from renewable energy Coal accounted for less than half of India’s total capacity for the first time since the 1960s</a:t>
            </a:r>
          </a:p>
        </p:txBody>
      </p:sp>
      <p:sp>
        <p:nvSpPr>
          <p:cNvPr id="4" name="Slide Number Placeholder 3"/>
          <p:cNvSpPr>
            <a:spLocks noGrp="1"/>
          </p:cNvSpPr>
          <p:nvPr>
            <p:ph type="sldNum" sz="quarter" idx="5"/>
          </p:nvPr>
        </p:nvSpPr>
        <p:spPr/>
        <p:txBody>
          <a:bodyPr/>
          <a:lstStyle/>
          <a:p>
            <a:fld id="{F8E32FBF-FA92-4CF6-AB5D-5697080B16D7}" type="slidenum">
              <a:rPr lang="en-US" smtClean="0"/>
              <a:t>31</a:t>
            </a:fld>
            <a:endParaRPr lang="en-US" dirty="0"/>
          </a:p>
        </p:txBody>
      </p:sp>
    </p:spTree>
    <p:extLst>
      <p:ext uri="{BB962C8B-B14F-4D97-AF65-F5344CB8AC3E}">
        <p14:creationId xmlns:p14="http://schemas.microsoft.com/office/powerpoint/2010/main" val="779518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https://www.nytimes.com/2022/07/14/opinion/environment/heat-waves-india-pakistan-climate-change.html</a:t>
            </a:r>
          </a:p>
        </p:txBody>
      </p:sp>
      <p:sp>
        <p:nvSpPr>
          <p:cNvPr id="4" name="Slide Number Placeholder 3"/>
          <p:cNvSpPr>
            <a:spLocks noGrp="1"/>
          </p:cNvSpPr>
          <p:nvPr>
            <p:ph type="sldNum" sz="quarter" idx="5"/>
          </p:nvPr>
        </p:nvSpPr>
        <p:spPr/>
        <p:txBody>
          <a:bodyPr/>
          <a:lstStyle/>
          <a:p>
            <a:fld id="{3FB3C1A2-0F24-4434-BEA5-E1CFFFD19447}" type="slidenum">
              <a:rPr lang="en-US" smtClean="0"/>
              <a:t>33</a:t>
            </a:fld>
            <a:endParaRPr lang="en-US" dirty="0"/>
          </a:p>
        </p:txBody>
      </p:sp>
    </p:spTree>
    <p:extLst>
      <p:ext uri="{BB962C8B-B14F-4D97-AF65-F5344CB8AC3E}">
        <p14:creationId xmlns:p14="http://schemas.microsoft.com/office/powerpoint/2010/main" val="402180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B3C1A2-0F24-4434-BEA5-E1CFFFD19447}" type="slidenum">
              <a:rPr lang="en-US" smtClean="0"/>
              <a:t>3</a:t>
            </a:fld>
            <a:endParaRPr lang="en-US" dirty="0"/>
          </a:p>
        </p:txBody>
      </p:sp>
    </p:spTree>
    <p:extLst>
      <p:ext uri="{BB962C8B-B14F-4D97-AF65-F5344CB8AC3E}">
        <p14:creationId xmlns:p14="http://schemas.microsoft.com/office/powerpoint/2010/main" val="189029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https://youtu.be/h4w19rFnoYY?si=cHdJg74JFLv7prlL</a:t>
            </a:r>
          </a:p>
        </p:txBody>
      </p:sp>
      <p:sp>
        <p:nvSpPr>
          <p:cNvPr id="4" name="Slide Number Placeholder 3"/>
          <p:cNvSpPr>
            <a:spLocks noGrp="1"/>
          </p:cNvSpPr>
          <p:nvPr>
            <p:ph type="sldNum" sz="quarter" idx="5"/>
          </p:nvPr>
        </p:nvSpPr>
        <p:spPr/>
        <p:txBody>
          <a:bodyPr/>
          <a:lstStyle/>
          <a:p>
            <a:fld id="{3FB3C1A2-0F24-4434-BEA5-E1CFFFD19447}" type="slidenum">
              <a:rPr lang="en-US" smtClean="0"/>
              <a:t>5</a:t>
            </a:fld>
            <a:endParaRPr lang="en-US" dirty="0"/>
          </a:p>
        </p:txBody>
      </p:sp>
    </p:spTree>
    <p:extLst>
      <p:ext uri="{BB962C8B-B14F-4D97-AF65-F5344CB8AC3E}">
        <p14:creationId xmlns:p14="http://schemas.microsoft.com/office/powerpoint/2010/main" val="428333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https://www.nytimes.com/2024/07/08/health/sri-lanka-kidney-disease.html</a:t>
            </a:r>
          </a:p>
        </p:txBody>
      </p:sp>
      <p:sp>
        <p:nvSpPr>
          <p:cNvPr id="4" name="Slide Number Placeholder 3"/>
          <p:cNvSpPr>
            <a:spLocks noGrp="1"/>
          </p:cNvSpPr>
          <p:nvPr>
            <p:ph type="sldNum" sz="quarter" idx="5"/>
          </p:nvPr>
        </p:nvSpPr>
        <p:spPr/>
        <p:txBody>
          <a:bodyPr/>
          <a:lstStyle/>
          <a:p>
            <a:fld id="{F8E32FBF-FA92-4CF6-AB5D-5697080B16D7}" type="slidenum">
              <a:rPr lang="en-US" smtClean="0"/>
              <a:t>6</a:t>
            </a:fld>
            <a:endParaRPr lang="en-US" dirty="0"/>
          </a:p>
        </p:txBody>
      </p:sp>
    </p:spTree>
    <p:extLst>
      <p:ext uri="{BB962C8B-B14F-4D97-AF65-F5344CB8AC3E}">
        <p14:creationId xmlns:p14="http://schemas.microsoft.com/office/powerpoint/2010/main" val="289128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https://www.nytimes.com/2023/07/29/world/middleeast/iraq-water-crisis-desertification.html</a:t>
            </a:r>
          </a:p>
        </p:txBody>
      </p:sp>
      <p:sp>
        <p:nvSpPr>
          <p:cNvPr id="4" name="Slide Number Placeholder 3"/>
          <p:cNvSpPr>
            <a:spLocks noGrp="1"/>
          </p:cNvSpPr>
          <p:nvPr>
            <p:ph type="sldNum" sz="quarter" idx="5"/>
          </p:nvPr>
        </p:nvSpPr>
        <p:spPr/>
        <p:txBody>
          <a:bodyPr/>
          <a:lstStyle/>
          <a:p>
            <a:fld id="{3FB3C1A2-0F24-4434-BEA5-E1CFFFD19447}" type="slidenum">
              <a:rPr lang="en-US" smtClean="0"/>
              <a:t>7</a:t>
            </a:fld>
            <a:endParaRPr lang="en-US" dirty="0"/>
          </a:p>
        </p:txBody>
      </p:sp>
    </p:spTree>
    <p:extLst>
      <p:ext uri="{BB962C8B-B14F-4D97-AF65-F5344CB8AC3E}">
        <p14:creationId xmlns:p14="http://schemas.microsoft.com/office/powerpoint/2010/main" val="2618910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https://www.nytimes.com/2022/06/14/world/asia/india-south-asia-climate-change.html</a:t>
            </a:r>
          </a:p>
        </p:txBody>
      </p:sp>
      <p:sp>
        <p:nvSpPr>
          <p:cNvPr id="4" name="Slide Number Placeholder 3"/>
          <p:cNvSpPr>
            <a:spLocks noGrp="1"/>
          </p:cNvSpPr>
          <p:nvPr>
            <p:ph type="sldNum" sz="quarter" idx="5"/>
          </p:nvPr>
        </p:nvSpPr>
        <p:spPr/>
        <p:txBody>
          <a:bodyPr/>
          <a:lstStyle/>
          <a:p>
            <a:fld id="{3FB3C1A2-0F24-4434-BEA5-E1CFFFD19447}" type="slidenum">
              <a:rPr lang="en-US" smtClean="0"/>
              <a:t>8</a:t>
            </a:fld>
            <a:endParaRPr lang="en-US" dirty="0"/>
          </a:p>
        </p:txBody>
      </p:sp>
    </p:spTree>
    <p:extLst>
      <p:ext uri="{BB962C8B-B14F-4D97-AF65-F5344CB8AC3E}">
        <p14:creationId xmlns:p14="http://schemas.microsoft.com/office/powerpoint/2010/main" val="399807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https://www.nytimes.com/2024/08/23/us/extreme-heat-deaths.html</a:t>
            </a:r>
            <a:br>
              <a:rPr lang="en-US" dirty="0"/>
            </a:br>
            <a:br>
              <a:rPr lang="en-US" dirty="0"/>
            </a:br>
            <a:r>
              <a:rPr lang="en-US" dirty="0"/>
              <a:t>Phoenix AZ</a:t>
            </a:r>
          </a:p>
        </p:txBody>
      </p:sp>
      <p:sp>
        <p:nvSpPr>
          <p:cNvPr id="4" name="Slide Number Placeholder 3"/>
          <p:cNvSpPr>
            <a:spLocks noGrp="1"/>
          </p:cNvSpPr>
          <p:nvPr>
            <p:ph type="sldNum" sz="quarter" idx="5"/>
          </p:nvPr>
        </p:nvSpPr>
        <p:spPr/>
        <p:txBody>
          <a:bodyPr/>
          <a:lstStyle/>
          <a:p>
            <a:fld id="{F8E32FBF-FA92-4CF6-AB5D-5697080B16D7}" type="slidenum">
              <a:rPr lang="en-US" smtClean="0"/>
              <a:t>9</a:t>
            </a:fld>
            <a:endParaRPr lang="en-US" dirty="0"/>
          </a:p>
        </p:txBody>
      </p:sp>
    </p:spTree>
    <p:extLst>
      <p:ext uri="{BB962C8B-B14F-4D97-AF65-F5344CB8AC3E}">
        <p14:creationId xmlns:p14="http://schemas.microsoft.com/office/powerpoint/2010/main" val="221947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heat index is a measure of how hot it feels when relative humidity is factored in with the actual air temperature. Humidity is an important factor in how hot it feels because when humidity is high, water doesn’t evaporate as easily, so it’s harder for your body to cool off by sweating. The numbers show in yellow or the heat index, the temperature your body would feel given the conditions of humidity and air temperature</a:t>
            </a:r>
            <a:endParaRPr lang="en-US" dirty="0"/>
          </a:p>
        </p:txBody>
      </p:sp>
      <p:sp>
        <p:nvSpPr>
          <p:cNvPr id="4" name="Slide Number Placeholder 3"/>
          <p:cNvSpPr>
            <a:spLocks noGrp="1"/>
          </p:cNvSpPr>
          <p:nvPr>
            <p:ph type="sldNum" sz="quarter" idx="10"/>
          </p:nvPr>
        </p:nvSpPr>
        <p:spPr/>
        <p:txBody>
          <a:bodyPr/>
          <a:lstStyle/>
          <a:p>
            <a:fld id="{3FB3C1A2-0F24-4434-BEA5-E1CFFFD19447}" type="slidenum">
              <a:rPr lang="en-US" smtClean="0"/>
              <a:t>10</a:t>
            </a:fld>
            <a:endParaRPr lang="en-US" dirty="0"/>
          </a:p>
        </p:txBody>
      </p:sp>
    </p:spTree>
    <p:extLst>
      <p:ext uri="{BB962C8B-B14F-4D97-AF65-F5344CB8AC3E}">
        <p14:creationId xmlns:p14="http://schemas.microsoft.com/office/powerpoint/2010/main" val="69873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328881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200945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236957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64452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410725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316065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2996964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234377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1388669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904203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1B078D-D73F-4847-A263-19EF797DD481}" type="datetimeFigureOut">
              <a:rPr lang="en-US" smtClean="0"/>
              <a:t>9/11/2024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9C17A8-2A19-4BE7-B500-34FE3E206DD3}" type="slidenum">
              <a:rPr lang="en-US" smtClean="0"/>
              <a:t>‹#›</a:t>
            </a:fld>
            <a:endParaRPr lang="en-US" dirty="0"/>
          </a:p>
        </p:txBody>
      </p:sp>
    </p:spTree>
    <p:extLst>
      <p:ext uri="{BB962C8B-B14F-4D97-AF65-F5344CB8AC3E}">
        <p14:creationId xmlns:p14="http://schemas.microsoft.com/office/powerpoint/2010/main" val="173580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B078D-D73F-4847-A263-19EF797DD481}" type="datetimeFigureOut">
              <a:rPr lang="en-US" smtClean="0"/>
              <a:t>9/11/2024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C17A8-2A19-4BE7-B500-34FE3E206DD3}" type="slidenum">
              <a:rPr lang="en-US" smtClean="0"/>
              <a:t>‹#›</a:t>
            </a:fld>
            <a:endParaRPr lang="en-US" dirty="0"/>
          </a:p>
        </p:txBody>
      </p:sp>
    </p:spTree>
    <p:extLst>
      <p:ext uri="{BB962C8B-B14F-4D97-AF65-F5344CB8AC3E}">
        <p14:creationId xmlns:p14="http://schemas.microsoft.com/office/powerpoint/2010/main" val="1341507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ytimes.com/2018/07/17/climate/india-heat-wave-summer.html?rref=collection%2Fbyline%2Fsomini-sengupta&amp;action=click&amp;contentCollection=undefined&amp;region=stream&amp;module=inline&amp;version=search&amp;contentPlacement=3&amp;pgtype=collec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emarshallproject.org/2017/10/11/cooking-them-to-death-the-lethal-toll-of-hot-prison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X79gId7uG3c?feature=oembed" TargetMode="Externa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Gzl054VQKCE?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h4w19rFnoYY?feature=oembed"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hyperlink" Target="https://www.nytimes.com/2024/07/08/health/sri-lanka-kidney-disease.htm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nytimes.com/2022/06/14/world/asia/india-south-asia-climate-change.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87" t="2818" r="1437" b="1253"/>
          <a:stretch/>
        </p:blipFill>
        <p:spPr>
          <a:xfrm>
            <a:off x="1973908" y="0"/>
            <a:ext cx="8464378" cy="6623223"/>
          </a:xfrm>
          <a:prstGeom prst="rect">
            <a:avLst/>
          </a:prstGeom>
        </p:spPr>
      </p:pic>
    </p:spTree>
    <p:extLst>
      <p:ext uri="{BB962C8B-B14F-4D97-AF65-F5344CB8AC3E}">
        <p14:creationId xmlns:p14="http://schemas.microsoft.com/office/powerpoint/2010/main" val="305086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Direct physiological response to extreme heat</a:t>
            </a:r>
          </a:p>
        </p:txBody>
      </p:sp>
      <p:sp>
        <p:nvSpPr>
          <p:cNvPr id="3" name="Content Placeholder 2"/>
          <p:cNvSpPr>
            <a:spLocks noGrp="1"/>
          </p:cNvSpPr>
          <p:nvPr>
            <p:ph idx="1"/>
          </p:nvPr>
        </p:nvSpPr>
        <p:spPr>
          <a:xfrm>
            <a:off x="432262" y="1853145"/>
            <a:ext cx="4829348" cy="4774675"/>
          </a:xfrm>
        </p:spPr>
        <p:txBody>
          <a:bodyPr>
            <a:normAutofit/>
          </a:bodyPr>
          <a:lstStyle/>
          <a:p>
            <a:r>
              <a:rPr lang="en-US" altLang="en-US" dirty="0">
                <a:latin typeface="+mj-lt"/>
              </a:rPr>
              <a:t>When humidity is high, humans cannot effectively evaporatively cool their bodies</a:t>
            </a:r>
          </a:p>
          <a:p>
            <a:r>
              <a:rPr lang="en-US" altLang="en-US" dirty="0">
                <a:latin typeface="+mj-lt"/>
              </a:rPr>
              <a:t>Temp physiologically experienced by humans is higher than air temp.</a:t>
            </a:r>
          </a:p>
          <a:p>
            <a:r>
              <a:rPr lang="en-US" altLang="en-US" dirty="0">
                <a:latin typeface="+mj-lt"/>
              </a:rPr>
              <a:t>This is known as the heat index. </a:t>
            </a:r>
          </a:p>
          <a:p>
            <a:r>
              <a:rPr lang="en-US" altLang="en-US" dirty="0">
                <a:latin typeface="+mj-lt"/>
              </a:rPr>
              <a:t>High heat indices risk of heat exhaustion and heat stroke</a:t>
            </a:r>
          </a:p>
          <a:p>
            <a:endParaRPr lang="en-US" dirty="0">
              <a:latin typeface="+mj-lt"/>
            </a:endParaRPr>
          </a:p>
        </p:txBody>
      </p:sp>
      <p:pic>
        <p:nvPicPr>
          <p:cNvPr id="4" name="Picture 2" descr="C:\Users\JAS\Desktop\Peak_Heat_Indic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92189" y="1853147"/>
            <a:ext cx="6367549" cy="4774675"/>
          </a:xfrm>
          <a:prstGeom prst="rect">
            <a:avLst/>
          </a:prstGeom>
          <a:noFill/>
        </p:spPr>
      </p:pic>
    </p:spTree>
    <p:extLst>
      <p:ext uri="{BB962C8B-B14F-4D97-AF65-F5344CB8AC3E}">
        <p14:creationId xmlns:p14="http://schemas.microsoft.com/office/powerpoint/2010/main" val="270028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924820" y="240490"/>
            <a:ext cx="7459481" cy="6300820"/>
          </a:xfrm>
          <a:prstGeom prst="rect">
            <a:avLst/>
          </a:prstGeom>
        </p:spPr>
      </p:pic>
    </p:spTree>
    <p:extLst>
      <p:ext uri="{BB962C8B-B14F-4D97-AF65-F5344CB8AC3E}">
        <p14:creationId xmlns:p14="http://schemas.microsoft.com/office/powerpoint/2010/main" val="281725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 ceiling&#10;&#10;Description automatically generated">
            <a:hlinkClick r:id="rId3"/>
            <a:extLst>
              <a:ext uri="{FF2B5EF4-FFF2-40B4-BE49-F238E27FC236}">
                <a16:creationId xmlns:a16="http://schemas.microsoft.com/office/drawing/2014/main" id="{551C433F-DFA3-3651-BCE1-41A67B2AE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7731" y="1622425"/>
            <a:ext cx="7788571" cy="5198719"/>
          </a:xfrm>
          <a:prstGeom prst="rect">
            <a:avLst/>
          </a:prstGeom>
        </p:spPr>
      </p:pic>
      <p:pic>
        <p:nvPicPr>
          <p:cNvPr id="4" name="Picture 3">
            <a:extLst>
              <a:ext uri="{FF2B5EF4-FFF2-40B4-BE49-F238E27FC236}">
                <a16:creationId xmlns:a16="http://schemas.microsoft.com/office/drawing/2014/main" id="{3864CDF2-6F97-55A5-3456-A6A3822F3A9F}"/>
              </a:ext>
            </a:extLst>
          </p:cNvPr>
          <p:cNvPicPr>
            <a:picLocks noChangeAspect="1"/>
          </p:cNvPicPr>
          <p:nvPr/>
        </p:nvPicPr>
        <p:blipFill>
          <a:blip r:embed="rId5"/>
          <a:stretch>
            <a:fillRect/>
          </a:stretch>
        </p:blipFill>
        <p:spPr>
          <a:xfrm>
            <a:off x="3584936" y="-38488"/>
            <a:ext cx="6630561" cy="1585569"/>
          </a:xfrm>
          <a:prstGeom prst="rect">
            <a:avLst/>
          </a:prstGeom>
        </p:spPr>
      </p:pic>
      <p:sp>
        <p:nvSpPr>
          <p:cNvPr id="10" name="Rectangle 9">
            <a:extLst>
              <a:ext uri="{FF2B5EF4-FFF2-40B4-BE49-F238E27FC236}">
                <a16:creationId xmlns:a16="http://schemas.microsoft.com/office/drawing/2014/main" id="{BB016B06-D66F-B2BF-3E45-DA230BE21774}"/>
              </a:ext>
            </a:extLst>
          </p:cNvPr>
          <p:cNvSpPr/>
          <p:nvPr/>
        </p:nvSpPr>
        <p:spPr>
          <a:xfrm>
            <a:off x="2455101" y="150312"/>
            <a:ext cx="7878872" cy="6707688"/>
          </a:xfrm>
          <a:prstGeom prst="rect">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7">
            <a:extLst>
              <a:ext uri="{FF2B5EF4-FFF2-40B4-BE49-F238E27FC236}">
                <a16:creationId xmlns:a16="http://schemas.microsoft.com/office/drawing/2014/main" id="{8F313AE7-71BF-41B3-9745-C32B4909E1A5}"/>
              </a:ext>
            </a:extLst>
          </p:cNvPr>
          <p:cNvSpPr txBox="1"/>
          <p:nvPr/>
        </p:nvSpPr>
        <p:spPr>
          <a:xfrm>
            <a:off x="8394344" y="2236013"/>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3</a:t>
            </a:r>
          </a:p>
        </p:txBody>
      </p:sp>
    </p:spTree>
    <p:extLst>
      <p:ext uri="{BB962C8B-B14F-4D97-AF65-F5344CB8AC3E}">
        <p14:creationId xmlns:p14="http://schemas.microsoft.com/office/powerpoint/2010/main" val="291629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98085" y="10604"/>
            <a:ext cx="5530589" cy="6847396"/>
          </a:xfrm>
          <a:prstGeom prst="rect">
            <a:avLst/>
          </a:prstGeom>
        </p:spPr>
      </p:pic>
    </p:spTree>
    <p:extLst>
      <p:ext uri="{BB962C8B-B14F-4D97-AF65-F5344CB8AC3E}">
        <p14:creationId xmlns:p14="http://schemas.microsoft.com/office/powerpoint/2010/main" val="360358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BAEE-30F1-DBE8-30E9-2A76506281FF}"/>
              </a:ext>
            </a:extLst>
          </p:cNvPr>
          <p:cNvSpPr>
            <a:spLocks noGrp="1"/>
          </p:cNvSpPr>
          <p:nvPr>
            <p:ph type="title"/>
          </p:nvPr>
        </p:nvSpPr>
        <p:spPr/>
        <p:txBody>
          <a:bodyPr/>
          <a:lstStyle/>
          <a:p>
            <a:pPr algn="ctr"/>
            <a:r>
              <a:rPr lang="en-US" dirty="0"/>
              <a:t>Two types of heat stroke</a:t>
            </a:r>
          </a:p>
        </p:txBody>
      </p:sp>
      <p:sp>
        <p:nvSpPr>
          <p:cNvPr id="3" name="Content Placeholder 2">
            <a:extLst>
              <a:ext uri="{FF2B5EF4-FFF2-40B4-BE49-F238E27FC236}">
                <a16:creationId xmlns:a16="http://schemas.microsoft.com/office/drawing/2014/main" id="{E5F16B35-D8D1-DD0D-2532-F402F59BB9A1}"/>
              </a:ext>
            </a:extLst>
          </p:cNvPr>
          <p:cNvSpPr>
            <a:spLocks noGrp="1"/>
          </p:cNvSpPr>
          <p:nvPr>
            <p:ph idx="1"/>
          </p:nvPr>
        </p:nvSpPr>
        <p:spPr/>
        <p:txBody>
          <a:bodyPr>
            <a:normAutofit fontScale="92500" lnSpcReduction="10000"/>
          </a:bodyPr>
          <a:lstStyle/>
          <a:p>
            <a:r>
              <a:rPr lang="en-US" sz="3200" dirty="0"/>
              <a:t>Classic heatstroke </a:t>
            </a:r>
          </a:p>
          <a:p>
            <a:pPr lvl="1"/>
            <a:r>
              <a:rPr lang="en-US" sz="2800" dirty="0"/>
              <a:t>Caused by passive heating from the external environment, such as during heat waves. It typically affects children and older adults who are less able to regulate their body temperature.</a:t>
            </a:r>
          </a:p>
          <a:p>
            <a:pPr lvl="1"/>
            <a:r>
              <a:rPr lang="en-US" sz="2800" dirty="0"/>
              <a:t>In young children, sweat glands may not be fully developed And with age, we begin to lose our ability to sense thirst and thermoregulate</a:t>
            </a:r>
          </a:p>
          <a:p>
            <a:r>
              <a:rPr lang="en-US" sz="3200" dirty="0"/>
              <a:t>Exertional heatstroke</a:t>
            </a:r>
          </a:p>
          <a:p>
            <a:pPr lvl="1"/>
            <a:r>
              <a:rPr lang="en-US" sz="2800" dirty="0"/>
              <a:t>Occurs when we physically exert ourselves with strenuous activity in hot weather. Our heats up our body from the inside in addition to the ambient heat of the environment. </a:t>
            </a:r>
          </a:p>
          <a:p>
            <a:pPr lvl="1"/>
            <a:r>
              <a:rPr lang="en-US" sz="2800" dirty="0"/>
              <a:t>Exertional heatstroke can affect anyone doing physical activity,</a:t>
            </a:r>
          </a:p>
        </p:txBody>
      </p:sp>
    </p:spTree>
    <p:extLst>
      <p:ext uri="{BB962C8B-B14F-4D97-AF65-F5344CB8AC3E}">
        <p14:creationId xmlns:p14="http://schemas.microsoft.com/office/powerpoint/2010/main" val="739998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3DC2-FE88-3942-DC39-7CC576F34F23}"/>
              </a:ext>
            </a:extLst>
          </p:cNvPr>
          <p:cNvSpPr>
            <a:spLocks noGrp="1"/>
          </p:cNvSpPr>
          <p:nvPr>
            <p:ph type="title"/>
          </p:nvPr>
        </p:nvSpPr>
        <p:spPr>
          <a:xfrm>
            <a:off x="838200" y="365125"/>
            <a:ext cx="5257800" cy="1325563"/>
          </a:xfrm>
        </p:spPr>
        <p:txBody>
          <a:bodyPr/>
          <a:lstStyle/>
          <a:p>
            <a:pPr algn="ctr"/>
            <a:r>
              <a:rPr lang="en-US" dirty="0"/>
              <a:t>How heatstroke can damage the brain</a:t>
            </a:r>
          </a:p>
        </p:txBody>
      </p:sp>
      <p:sp>
        <p:nvSpPr>
          <p:cNvPr id="3" name="Content Placeholder 2">
            <a:extLst>
              <a:ext uri="{FF2B5EF4-FFF2-40B4-BE49-F238E27FC236}">
                <a16:creationId xmlns:a16="http://schemas.microsoft.com/office/drawing/2014/main" id="{10F0C222-0255-3C09-96BC-2E656B0A780B}"/>
              </a:ext>
            </a:extLst>
          </p:cNvPr>
          <p:cNvSpPr>
            <a:spLocks noGrp="1"/>
          </p:cNvSpPr>
          <p:nvPr>
            <p:ph idx="1"/>
          </p:nvPr>
        </p:nvSpPr>
        <p:spPr>
          <a:xfrm>
            <a:off x="838200" y="1825625"/>
            <a:ext cx="5257800" cy="4351338"/>
          </a:xfrm>
        </p:spPr>
        <p:txBody>
          <a:bodyPr>
            <a:normAutofit fontScale="92500"/>
          </a:bodyPr>
          <a:lstStyle/>
          <a:p>
            <a:r>
              <a:rPr lang="en-US" dirty="0"/>
              <a:t>Heat stroke can have impacts to the brain analogous to a concussion. </a:t>
            </a:r>
          </a:p>
          <a:p>
            <a:r>
              <a:rPr lang="en-US" dirty="0"/>
              <a:t>10-30% of patients who survive heatstroke sustain long-term cognitive or neurological damage</a:t>
            </a:r>
          </a:p>
          <a:p>
            <a:r>
              <a:rPr lang="en-US" dirty="0"/>
              <a:t>Fatality rates for former heatstroke patients climb in the years immediately following heat stroke, suggesting that surviving a heat stroke leads to increased risk of cardiovascular disease</a:t>
            </a:r>
          </a:p>
        </p:txBody>
      </p:sp>
      <p:pic>
        <p:nvPicPr>
          <p:cNvPr id="5" name="Picture 4" descr="A person in a hospital bed&#10;&#10;Description automatically generated">
            <a:extLst>
              <a:ext uri="{FF2B5EF4-FFF2-40B4-BE49-F238E27FC236}">
                <a16:creationId xmlns:a16="http://schemas.microsoft.com/office/drawing/2014/main" id="{8B70F90A-1A36-AF81-0880-5BD60D9B8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0"/>
            <a:ext cx="5486400" cy="6858000"/>
          </a:xfrm>
          <a:prstGeom prst="rect">
            <a:avLst/>
          </a:prstGeom>
        </p:spPr>
      </p:pic>
    </p:spTree>
    <p:extLst>
      <p:ext uri="{BB962C8B-B14F-4D97-AF65-F5344CB8AC3E}">
        <p14:creationId xmlns:p14="http://schemas.microsoft.com/office/powerpoint/2010/main" val="1938906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860B2-E1DA-7A04-B44C-395AA6BA4FBF}"/>
              </a:ext>
            </a:extLst>
          </p:cNvPr>
          <p:cNvSpPr>
            <a:spLocks noGrp="1"/>
          </p:cNvSpPr>
          <p:nvPr>
            <p:ph type="title"/>
          </p:nvPr>
        </p:nvSpPr>
        <p:spPr/>
        <p:txBody>
          <a:bodyPr/>
          <a:lstStyle/>
          <a:p>
            <a:r>
              <a:rPr lang="en-US" dirty="0"/>
              <a:t>Heat thresholds for humans have been poorly defined</a:t>
            </a:r>
          </a:p>
        </p:txBody>
      </p:sp>
      <p:sp>
        <p:nvSpPr>
          <p:cNvPr id="3" name="Content Placeholder 2">
            <a:extLst>
              <a:ext uri="{FF2B5EF4-FFF2-40B4-BE49-F238E27FC236}">
                <a16:creationId xmlns:a16="http://schemas.microsoft.com/office/drawing/2014/main" id="{94A4C826-3436-B67C-9014-B54B4634F718}"/>
              </a:ext>
            </a:extLst>
          </p:cNvPr>
          <p:cNvSpPr>
            <a:spLocks noGrp="1"/>
          </p:cNvSpPr>
          <p:nvPr>
            <p:ph idx="1"/>
          </p:nvPr>
        </p:nvSpPr>
        <p:spPr>
          <a:xfrm>
            <a:off x="673100" y="1851025"/>
            <a:ext cx="10515600" cy="4351338"/>
          </a:xfrm>
        </p:spPr>
        <p:txBody>
          <a:bodyPr>
            <a:normAutofit fontScale="92500"/>
          </a:bodyPr>
          <a:lstStyle/>
          <a:p>
            <a:r>
              <a:rPr lang="en-US" dirty="0"/>
              <a:t>At present, thresholds based on mathematical prediction model from a study in 2010</a:t>
            </a:r>
          </a:p>
          <a:p>
            <a:r>
              <a:rPr lang="en-US" dirty="0"/>
              <a:t>Models predicted a web bulb temp of 35 °C as the limit of human survival. </a:t>
            </a:r>
          </a:p>
          <a:p>
            <a:r>
              <a:rPr lang="en-US" dirty="0"/>
              <a:t>The model treated the human body as unclothed object that doesn’t sweat or move, making the result less applicable to the real world.</a:t>
            </a:r>
          </a:p>
          <a:p>
            <a:r>
              <a:rPr lang="en-US" dirty="0"/>
              <a:t>Despite this, countless public-health bodies adopted it — even the Intergovernmental Panel on Climate Change — reducing the motivation to obtain a more relevant number, </a:t>
            </a:r>
          </a:p>
          <a:p>
            <a:r>
              <a:rPr lang="en-US" dirty="0"/>
              <a:t>New estimate is around 31 °C based on calculations made by actually measuring people in controlled setting. </a:t>
            </a:r>
          </a:p>
        </p:txBody>
      </p:sp>
    </p:spTree>
    <p:extLst>
      <p:ext uri="{BB962C8B-B14F-4D97-AF65-F5344CB8AC3E}">
        <p14:creationId xmlns:p14="http://schemas.microsoft.com/office/powerpoint/2010/main" val="234395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Who is more vulnerable to heat extremes?</a:t>
            </a:r>
          </a:p>
        </p:txBody>
      </p:sp>
      <p:sp>
        <p:nvSpPr>
          <p:cNvPr id="3" name="Content Placeholder 2"/>
          <p:cNvSpPr>
            <a:spLocks noGrp="1"/>
          </p:cNvSpPr>
          <p:nvPr>
            <p:ph idx="1"/>
          </p:nvPr>
        </p:nvSpPr>
        <p:spPr/>
        <p:txBody>
          <a:bodyPr>
            <a:normAutofit fontScale="92500" lnSpcReduction="20000"/>
          </a:bodyPr>
          <a:lstStyle/>
          <a:p>
            <a:r>
              <a:rPr lang="en-US" dirty="0">
                <a:latin typeface="+mj-lt"/>
              </a:rPr>
              <a:t>Those with existing health conditions</a:t>
            </a:r>
          </a:p>
          <a:p>
            <a:r>
              <a:rPr lang="en-US" dirty="0">
                <a:latin typeface="+mj-lt"/>
              </a:rPr>
              <a:t>Urban residents </a:t>
            </a:r>
          </a:p>
          <a:p>
            <a:r>
              <a:rPr lang="en-US" dirty="0">
                <a:latin typeface="+mj-lt"/>
              </a:rPr>
              <a:t>Residents of developing countries</a:t>
            </a:r>
          </a:p>
          <a:p>
            <a:r>
              <a:rPr lang="en-US" dirty="0">
                <a:latin typeface="+mj-lt"/>
              </a:rPr>
              <a:t>Those who work outdoors, particularly those in jobs with little power to change the conditions of their labor</a:t>
            </a:r>
          </a:p>
          <a:p>
            <a:r>
              <a:rPr lang="en-US" dirty="0">
                <a:latin typeface="+mj-lt"/>
              </a:rPr>
              <a:t>The poor, the homeless and migrant populations</a:t>
            </a:r>
          </a:p>
          <a:p>
            <a:r>
              <a:rPr lang="en-US" dirty="0">
                <a:latin typeface="+mj-lt"/>
              </a:rPr>
              <a:t>The very old, particularly those who live alone (‘fatal aloneness’)</a:t>
            </a:r>
          </a:p>
          <a:p>
            <a:r>
              <a:rPr lang="en-US" dirty="0">
                <a:latin typeface="+mj-lt"/>
              </a:rPr>
              <a:t>The very young who are unable to modify their thermal environment</a:t>
            </a:r>
          </a:p>
          <a:p>
            <a:r>
              <a:rPr lang="en-US" dirty="0">
                <a:latin typeface="+mj-lt"/>
              </a:rPr>
              <a:t>People who have to live in homes that worsen heat exposures</a:t>
            </a:r>
          </a:p>
          <a:p>
            <a:r>
              <a:rPr lang="en-US" dirty="0">
                <a:latin typeface="+mj-lt"/>
                <a:hlinkClick r:id="rId3"/>
              </a:rPr>
              <a:t>The incarcerated</a:t>
            </a:r>
            <a:endParaRPr lang="en-US" dirty="0">
              <a:latin typeface="+mj-lt"/>
            </a:endParaRPr>
          </a:p>
          <a:p>
            <a:r>
              <a:rPr lang="en-US" dirty="0">
                <a:latin typeface="+mj-lt"/>
              </a:rPr>
              <a:t>Large crowds that can overwhelm infrastructure to keep people cool</a:t>
            </a:r>
          </a:p>
          <a:p>
            <a:pPr marL="0" indent="0">
              <a:buNone/>
            </a:pPr>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2047682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green object&#10;&#10;Description automatically generated">
            <a:extLst>
              <a:ext uri="{FF2B5EF4-FFF2-40B4-BE49-F238E27FC236}">
                <a16:creationId xmlns:a16="http://schemas.microsoft.com/office/drawing/2014/main" id="{E465B948-4B5E-A8E2-B629-BF60EBC042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9205" y="-33521"/>
            <a:ext cx="10382491" cy="6925041"/>
          </a:xfrm>
        </p:spPr>
      </p:pic>
    </p:spTree>
    <p:extLst>
      <p:ext uri="{BB962C8B-B14F-4D97-AF65-F5344CB8AC3E}">
        <p14:creationId xmlns:p14="http://schemas.microsoft.com/office/powerpoint/2010/main" val="3109227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91166-40B0-8883-1E7A-83ABB0741E76}"/>
              </a:ext>
            </a:extLst>
          </p:cNvPr>
          <p:cNvSpPr>
            <a:spLocks noGrp="1"/>
          </p:cNvSpPr>
          <p:nvPr>
            <p:ph type="title"/>
          </p:nvPr>
        </p:nvSpPr>
        <p:spPr/>
        <p:txBody>
          <a:bodyPr/>
          <a:lstStyle/>
          <a:p>
            <a:r>
              <a:rPr lang="en-US" dirty="0"/>
              <a:t>Elderly</a:t>
            </a:r>
          </a:p>
        </p:txBody>
      </p:sp>
      <p:sp>
        <p:nvSpPr>
          <p:cNvPr id="3" name="Content Placeholder 2">
            <a:extLst>
              <a:ext uri="{FF2B5EF4-FFF2-40B4-BE49-F238E27FC236}">
                <a16:creationId xmlns:a16="http://schemas.microsoft.com/office/drawing/2014/main" id="{B10D4763-4AE0-1F21-2F4B-9D60A74EEE08}"/>
              </a:ext>
            </a:extLst>
          </p:cNvPr>
          <p:cNvSpPr>
            <a:spLocks noGrp="1"/>
          </p:cNvSpPr>
          <p:nvPr>
            <p:ph idx="1"/>
          </p:nvPr>
        </p:nvSpPr>
        <p:spPr>
          <a:xfrm>
            <a:off x="838200" y="1825625"/>
            <a:ext cx="5506606" cy="4351338"/>
          </a:xfrm>
        </p:spPr>
        <p:txBody>
          <a:bodyPr>
            <a:normAutofit lnSpcReduction="10000"/>
          </a:bodyPr>
          <a:lstStyle/>
          <a:p>
            <a:pPr algn="l"/>
            <a:r>
              <a:rPr lang="en-US" sz="3200" b="0" i="0" u="none" strike="noStrike" baseline="0" dirty="0">
                <a:latin typeface="HardingText-Regular"/>
              </a:rPr>
              <a:t>Among those most vulnerable to extreme heat are people over the age of 65. </a:t>
            </a:r>
          </a:p>
          <a:p>
            <a:pPr algn="l"/>
            <a:r>
              <a:rPr lang="en-US" sz="3200" b="0" i="0" u="none" strike="noStrike" baseline="0" dirty="0">
                <a:latin typeface="HardingText-Regular"/>
              </a:rPr>
              <a:t>Older people struggle to cool themselves down because their sweat glands are less sensitive to chemical signals from the brain. </a:t>
            </a:r>
          </a:p>
          <a:p>
            <a:pPr algn="l"/>
            <a:r>
              <a:rPr lang="en-US" sz="3200" b="0" i="0" u="none" strike="noStrike" baseline="0" dirty="0">
                <a:latin typeface="HardingText-Regular"/>
              </a:rPr>
              <a:t>They are also more likely to have cardiovascular diseases.</a:t>
            </a:r>
            <a:endParaRPr lang="en-US" sz="4400" dirty="0"/>
          </a:p>
        </p:txBody>
      </p:sp>
      <p:pic>
        <p:nvPicPr>
          <p:cNvPr id="5" name="Picture 4">
            <a:extLst>
              <a:ext uri="{FF2B5EF4-FFF2-40B4-BE49-F238E27FC236}">
                <a16:creationId xmlns:a16="http://schemas.microsoft.com/office/drawing/2014/main" id="{72068DE8-D83C-7DD2-28BE-511DED49D1AB}"/>
              </a:ext>
            </a:extLst>
          </p:cNvPr>
          <p:cNvPicPr>
            <a:picLocks noChangeAspect="1"/>
          </p:cNvPicPr>
          <p:nvPr/>
        </p:nvPicPr>
        <p:blipFill>
          <a:blip r:embed="rId3"/>
          <a:stretch>
            <a:fillRect/>
          </a:stretch>
        </p:blipFill>
        <p:spPr>
          <a:xfrm>
            <a:off x="6344806" y="335860"/>
            <a:ext cx="4615467" cy="6157015"/>
          </a:xfrm>
          <a:prstGeom prst="rect">
            <a:avLst/>
          </a:prstGeom>
        </p:spPr>
      </p:pic>
    </p:spTree>
    <p:extLst>
      <p:ext uri="{BB962C8B-B14F-4D97-AF65-F5344CB8AC3E}">
        <p14:creationId xmlns:p14="http://schemas.microsoft.com/office/powerpoint/2010/main" val="369331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312-14CB-7869-9859-4AF7B826E2CC}"/>
              </a:ext>
            </a:extLst>
          </p:cNvPr>
          <p:cNvSpPr>
            <a:spLocks noGrp="1"/>
          </p:cNvSpPr>
          <p:nvPr>
            <p:ph type="title"/>
          </p:nvPr>
        </p:nvSpPr>
        <p:spPr/>
        <p:txBody>
          <a:bodyPr>
            <a:normAutofit/>
          </a:bodyPr>
          <a:lstStyle/>
          <a:p>
            <a:pPr algn="ctr"/>
            <a:r>
              <a:rPr lang="en-US" dirty="0"/>
              <a:t>“There is no part of global health that climate change isn’t reshaping”</a:t>
            </a:r>
          </a:p>
        </p:txBody>
      </p:sp>
      <p:sp>
        <p:nvSpPr>
          <p:cNvPr id="3" name="Content Placeholder 2">
            <a:extLst>
              <a:ext uri="{FF2B5EF4-FFF2-40B4-BE49-F238E27FC236}">
                <a16:creationId xmlns:a16="http://schemas.microsoft.com/office/drawing/2014/main" id="{4C3020A0-E72A-79C1-1655-DF481AD7A579}"/>
              </a:ext>
            </a:extLst>
          </p:cNvPr>
          <p:cNvSpPr>
            <a:spLocks noGrp="1"/>
          </p:cNvSpPr>
          <p:nvPr>
            <p:ph idx="1"/>
          </p:nvPr>
        </p:nvSpPr>
        <p:spPr/>
        <p:txBody>
          <a:bodyPr>
            <a:normAutofit/>
          </a:bodyPr>
          <a:lstStyle/>
          <a:p>
            <a:r>
              <a:rPr lang="en-US" dirty="0"/>
              <a:t>Extreme heat is the leading cause of mortality caused by weather and climate events</a:t>
            </a:r>
          </a:p>
          <a:p>
            <a:r>
              <a:rPr lang="en-US" dirty="0"/>
              <a:t>In addition, climate change has aggravated 218, or 58%, of the 375 </a:t>
            </a:r>
            <a:r>
              <a:rPr lang="en-US" b="1" dirty="0"/>
              <a:t>infectious </a:t>
            </a:r>
            <a:r>
              <a:rPr lang="en-US" dirty="0"/>
              <a:t>diseases listed in US Centers for Disease Control and Prevention’s National Notifiable Diseases Surveillance System.  </a:t>
            </a:r>
          </a:p>
          <a:p>
            <a:r>
              <a:rPr lang="en-US" dirty="0"/>
              <a:t>Climate change has exacerbated dozens of </a:t>
            </a:r>
            <a:r>
              <a:rPr lang="en-US" b="1" dirty="0"/>
              <a:t>non-communicable diseases</a:t>
            </a:r>
          </a:p>
          <a:p>
            <a:r>
              <a:rPr lang="en-US" dirty="0"/>
              <a:t>Changing environmental conditions are also harming health care access and food security</a:t>
            </a:r>
          </a:p>
        </p:txBody>
      </p:sp>
    </p:spTree>
    <p:extLst>
      <p:ext uri="{BB962C8B-B14F-4D97-AF65-F5344CB8AC3E}">
        <p14:creationId xmlns:p14="http://schemas.microsoft.com/office/powerpoint/2010/main" val="3985455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at a table with another person sitting at a table&#10;&#10;Description automatically generated">
            <a:extLst>
              <a:ext uri="{FF2B5EF4-FFF2-40B4-BE49-F238E27FC236}">
                <a16:creationId xmlns:a16="http://schemas.microsoft.com/office/drawing/2014/main" id="{A201C441-EE20-357D-0830-E5E74BF22AC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6402"/>
          <a:stretch/>
        </p:blipFill>
        <p:spPr>
          <a:xfrm>
            <a:off x="838200" y="1690688"/>
            <a:ext cx="10301468" cy="5056909"/>
          </a:xfrm>
        </p:spPr>
      </p:pic>
      <p:sp>
        <p:nvSpPr>
          <p:cNvPr id="2" name="Title 1">
            <a:extLst>
              <a:ext uri="{FF2B5EF4-FFF2-40B4-BE49-F238E27FC236}">
                <a16:creationId xmlns:a16="http://schemas.microsoft.com/office/drawing/2014/main" id="{D5C6AD00-2CF7-DC65-B823-EE5265560964}"/>
              </a:ext>
            </a:extLst>
          </p:cNvPr>
          <p:cNvSpPr>
            <a:spLocks noGrp="1"/>
          </p:cNvSpPr>
          <p:nvPr>
            <p:ph type="title"/>
          </p:nvPr>
        </p:nvSpPr>
        <p:spPr>
          <a:xfrm>
            <a:off x="838200" y="365125"/>
            <a:ext cx="10515600" cy="1325563"/>
          </a:xfrm>
        </p:spPr>
        <p:txBody>
          <a:bodyPr/>
          <a:lstStyle/>
          <a:p>
            <a:r>
              <a:rPr lang="en-US" dirty="0"/>
              <a:t>Fatal aloneness</a:t>
            </a:r>
          </a:p>
        </p:txBody>
      </p:sp>
    </p:spTree>
    <p:extLst>
      <p:ext uri="{BB962C8B-B14F-4D97-AF65-F5344CB8AC3E}">
        <p14:creationId xmlns:p14="http://schemas.microsoft.com/office/powerpoint/2010/main" val="1472928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in white robes holding umbrellas&#10;&#10;Description automatically generated">
            <a:extLst>
              <a:ext uri="{FF2B5EF4-FFF2-40B4-BE49-F238E27FC236}">
                <a16:creationId xmlns:a16="http://schemas.microsoft.com/office/drawing/2014/main" id="{98358D44-9F86-29D0-E832-F3C8A08E7CD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1699" y="2304686"/>
            <a:ext cx="6528601" cy="4351338"/>
          </a:xfrm>
        </p:spPr>
      </p:pic>
      <p:pic>
        <p:nvPicPr>
          <p:cNvPr id="5" name="Picture 4">
            <a:extLst>
              <a:ext uri="{FF2B5EF4-FFF2-40B4-BE49-F238E27FC236}">
                <a16:creationId xmlns:a16="http://schemas.microsoft.com/office/drawing/2014/main" id="{DFDBF956-76E3-9C40-71E2-90536E1E33E3}"/>
              </a:ext>
            </a:extLst>
          </p:cNvPr>
          <p:cNvPicPr>
            <a:picLocks noChangeAspect="1"/>
          </p:cNvPicPr>
          <p:nvPr/>
        </p:nvPicPr>
        <p:blipFill>
          <a:blip r:embed="rId4"/>
          <a:stretch>
            <a:fillRect/>
          </a:stretch>
        </p:blipFill>
        <p:spPr>
          <a:xfrm>
            <a:off x="2598117" y="0"/>
            <a:ext cx="6995766" cy="2377646"/>
          </a:xfrm>
          <a:prstGeom prst="rect">
            <a:avLst/>
          </a:prstGeom>
        </p:spPr>
      </p:pic>
      <p:sp>
        <p:nvSpPr>
          <p:cNvPr id="2" name="TextBox 7">
            <a:extLst>
              <a:ext uri="{FF2B5EF4-FFF2-40B4-BE49-F238E27FC236}">
                <a16:creationId xmlns:a16="http://schemas.microsoft.com/office/drawing/2014/main" id="{FF9EAF32-1164-A10E-CA91-A3C430459AB0}"/>
              </a:ext>
            </a:extLst>
          </p:cNvPr>
          <p:cNvSpPr txBox="1"/>
          <p:nvPr/>
        </p:nvSpPr>
        <p:spPr>
          <a:xfrm>
            <a:off x="8613569" y="4419079"/>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3</a:t>
            </a:r>
          </a:p>
        </p:txBody>
      </p:sp>
    </p:spTree>
    <p:extLst>
      <p:ext uri="{BB962C8B-B14F-4D97-AF65-F5344CB8AC3E}">
        <p14:creationId xmlns:p14="http://schemas.microsoft.com/office/powerpoint/2010/main" val="3809193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Haj pilgrimage threatened as hundreds perish in heat | REUTERS">
            <a:hlinkClick r:id="" action="ppaction://media"/>
            <a:extLst>
              <a:ext uri="{FF2B5EF4-FFF2-40B4-BE49-F238E27FC236}">
                <a16:creationId xmlns:a16="http://schemas.microsoft.com/office/drawing/2014/main" id="{E29B795A-37C4-5B97-21D0-ECC1A2F41B23}"/>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221484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EA6C97-F642-ADC0-CB53-29E6F07DFEFE}"/>
              </a:ext>
            </a:extLst>
          </p:cNvPr>
          <p:cNvPicPr>
            <a:picLocks noChangeAspect="1"/>
          </p:cNvPicPr>
          <p:nvPr/>
        </p:nvPicPr>
        <p:blipFill>
          <a:blip r:embed="rId3"/>
          <a:stretch>
            <a:fillRect/>
          </a:stretch>
        </p:blipFill>
        <p:spPr>
          <a:xfrm>
            <a:off x="0" y="141941"/>
            <a:ext cx="12192000" cy="6574118"/>
          </a:xfrm>
          <a:prstGeom prst="rect">
            <a:avLst/>
          </a:prstGeom>
        </p:spPr>
      </p:pic>
      <p:sp>
        <p:nvSpPr>
          <p:cNvPr id="2" name="Title 1">
            <a:extLst>
              <a:ext uri="{FF2B5EF4-FFF2-40B4-BE49-F238E27FC236}">
                <a16:creationId xmlns:a16="http://schemas.microsoft.com/office/drawing/2014/main" id="{EE70FB0E-95BF-E852-0B09-2F71A03748D8}"/>
              </a:ext>
            </a:extLst>
          </p:cNvPr>
          <p:cNvSpPr txBox="1">
            <a:spLocks/>
          </p:cNvSpPr>
          <p:nvPr/>
        </p:nvSpPr>
        <p:spPr>
          <a:xfrm>
            <a:off x="0" y="0"/>
            <a:ext cx="409956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Climigration</a:t>
            </a:r>
          </a:p>
        </p:txBody>
      </p:sp>
    </p:spTree>
    <p:extLst>
      <p:ext uri="{BB962C8B-B14F-4D97-AF65-F5344CB8AC3E}">
        <p14:creationId xmlns:p14="http://schemas.microsoft.com/office/powerpoint/2010/main" val="1102822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D6A8D0-C209-786A-68D6-875221E46ABC}"/>
              </a:ext>
            </a:extLst>
          </p:cNvPr>
          <p:cNvPicPr>
            <a:picLocks noGrp="1" noChangeAspect="1"/>
          </p:cNvPicPr>
          <p:nvPr>
            <p:ph idx="1"/>
          </p:nvPr>
        </p:nvPicPr>
        <p:blipFill>
          <a:blip r:embed="rId3"/>
          <a:stretch>
            <a:fillRect/>
          </a:stretch>
        </p:blipFill>
        <p:spPr>
          <a:xfrm>
            <a:off x="282787" y="184393"/>
            <a:ext cx="11299613" cy="6206621"/>
          </a:xfrm>
        </p:spPr>
      </p:pic>
    </p:spTree>
    <p:extLst>
      <p:ext uri="{BB962C8B-B14F-4D97-AF65-F5344CB8AC3E}">
        <p14:creationId xmlns:p14="http://schemas.microsoft.com/office/powerpoint/2010/main" val="668008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8487ED-99FD-E4C8-74CE-EFDD516BB497}"/>
              </a:ext>
            </a:extLst>
          </p:cNvPr>
          <p:cNvPicPr>
            <a:picLocks noGrp="1" noChangeAspect="1"/>
          </p:cNvPicPr>
          <p:nvPr>
            <p:ph idx="1"/>
          </p:nvPr>
        </p:nvPicPr>
        <p:blipFill>
          <a:blip r:embed="rId3"/>
          <a:stretch>
            <a:fillRect/>
          </a:stretch>
        </p:blipFill>
        <p:spPr>
          <a:xfrm>
            <a:off x="393279" y="371963"/>
            <a:ext cx="11587705" cy="6354054"/>
          </a:xfrm>
        </p:spPr>
      </p:pic>
    </p:spTree>
    <p:extLst>
      <p:ext uri="{BB962C8B-B14F-4D97-AF65-F5344CB8AC3E}">
        <p14:creationId xmlns:p14="http://schemas.microsoft.com/office/powerpoint/2010/main" val="3779321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D514DD-88E3-1EE1-619A-6FF701F8F910}"/>
              </a:ext>
            </a:extLst>
          </p:cNvPr>
          <p:cNvPicPr>
            <a:picLocks noGrp="1" noChangeAspect="1"/>
          </p:cNvPicPr>
          <p:nvPr>
            <p:ph idx="1"/>
          </p:nvPr>
        </p:nvPicPr>
        <p:blipFill>
          <a:blip r:embed="rId3"/>
          <a:stretch>
            <a:fillRect/>
          </a:stretch>
        </p:blipFill>
        <p:spPr>
          <a:xfrm>
            <a:off x="245262" y="207841"/>
            <a:ext cx="11863794" cy="6380528"/>
          </a:xfrm>
        </p:spPr>
      </p:pic>
    </p:spTree>
    <p:extLst>
      <p:ext uri="{BB962C8B-B14F-4D97-AF65-F5344CB8AC3E}">
        <p14:creationId xmlns:p14="http://schemas.microsoft.com/office/powerpoint/2010/main" val="4282534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929501-69B3-4BEC-86A7-425C7AD95B09}"/>
              </a:ext>
            </a:extLst>
          </p:cNvPr>
          <p:cNvSpPr>
            <a:spLocks noGrp="1"/>
          </p:cNvSpPr>
          <p:nvPr>
            <p:ph idx="1"/>
          </p:nvPr>
        </p:nvSpPr>
        <p:spPr>
          <a:xfrm>
            <a:off x="224574" y="357809"/>
            <a:ext cx="5691188" cy="6251444"/>
          </a:xfrm>
        </p:spPr>
        <p:txBody>
          <a:bodyPr>
            <a:normAutofit/>
          </a:bodyPr>
          <a:lstStyle/>
          <a:p>
            <a:r>
              <a:rPr lang="en-US" sz="2800" b="0" i="0" u="none" strike="noStrike" baseline="0" dirty="0">
                <a:latin typeface="Calibri Light" panose="020F0302020204030204" pitchFamily="34" charset="0"/>
                <a:cs typeface="Calibri Light" panose="020F0302020204030204" pitchFamily="34" charset="0"/>
              </a:rPr>
              <a:t>Every day 37,000 people leave their homes and join the 258 million migrants who live in a different country from where they were born. </a:t>
            </a:r>
          </a:p>
          <a:p>
            <a:pPr algn="l"/>
            <a:r>
              <a:rPr lang="en-US" sz="2800" b="0" i="0" u="none" strike="noStrike" baseline="0" dirty="0">
                <a:latin typeface="Calibri Light" panose="020F0302020204030204" pitchFamily="34" charset="0"/>
                <a:cs typeface="Calibri Light" panose="020F0302020204030204" pitchFamily="34" charset="0"/>
              </a:rPr>
              <a:t>For many, climate migration is well underway</a:t>
            </a:r>
          </a:p>
          <a:p>
            <a:pPr algn="l"/>
            <a:r>
              <a:rPr lang="en-US" dirty="0">
                <a:latin typeface="Calibri Light" panose="020F0302020204030204" pitchFamily="34" charset="0"/>
                <a:cs typeface="Calibri Light" panose="020F0302020204030204" pitchFamily="34" charset="0"/>
              </a:rPr>
              <a:t>This will have impacts on the countries from which they originate as well as their destinations</a:t>
            </a:r>
          </a:p>
          <a:p>
            <a:r>
              <a:rPr lang="en-US" dirty="0">
                <a:latin typeface="Calibri Light" panose="020F0302020204030204" pitchFamily="34" charset="0"/>
                <a:cs typeface="Calibri Light" panose="020F0302020204030204" pitchFamily="34" charset="0"/>
              </a:rPr>
              <a:t>Urgent need exists to create migration policies that balance the human rights of migrants with the concerns of host populations.</a:t>
            </a:r>
          </a:p>
          <a:p>
            <a:pPr algn="l"/>
            <a:endParaRPr lang="en-US" dirty="0">
              <a:latin typeface="Calibri Light" panose="020F0302020204030204" pitchFamily="34" charset="0"/>
              <a:cs typeface="Calibri Light" panose="020F0302020204030204" pitchFamily="34" charset="0"/>
            </a:endParaRPr>
          </a:p>
          <a:p>
            <a:pPr algn="l"/>
            <a:endParaRPr lang="en-US" dirty="0">
              <a:latin typeface="+mj-lt"/>
            </a:endParaRPr>
          </a:p>
          <a:p>
            <a:endParaRPr lang="en-US" dirty="0"/>
          </a:p>
          <a:p>
            <a:endParaRPr lang="en-US" dirty="0"/>
          </a:p>
        </p:txBody>
      </p:sp>
      <p:pic>
        <p:nvPicPr>
          <p:cNvPr id="5" name="Picture 4">
            <a:extLst>
              <a:ext uri="{FF2B5EF4-FFF2-40B4-BE49-F238E27FC236}">
                <a16:creationId xmlns:a16="http://schemas.microsoft.com/office/drawing/2014/main" id="{CF1F69F1-5AFE-496E-B2AF-BBE424875A47}"/>
              </a:ext>
            </a:extLst>
          </p:cNvPr>
          <p:cNvPicPr>
            <a:picLocks noChangeAspect="1"/>
          </p:cNvPicPr>
          <p:nvPr/>
        </p:nvPicPr>
        <p:blipFill>
          <a:blip r:embed="rId2"/>
          <a:stretch>
            <a:fillRect/>
          </a:stretch>
        </p:blipFill>
        <p:spPr>
          <a:xfrm>
            <a:off x="6316409" y="182244"/>
            <a:ext cx="5484763" cy="6609253"/>
          </a:xfrm>
          <a:prstGeom prst="rect">
            <a:avLst/>
          </a:prstGeom>
          <a:ln>
            <a:solidFill>
              <a:schemeClr val="tx1"/>
            </a:solidFill>
          </a:ln>
        </p:spPr>
      </p:pic>
    </p:spTree>
    <p:extLst>
      <p:ext uri="{BB962C8B-B14F-4D97-AF65-F5344CB8AC3E}">
        <p14:creationId xmlns:p14="http://schemas.microsoft.com/office/powerpoint/2010/main" val="575211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EF59-BE1D-B233-69BE-C2755E42B9F8}"/>
              </a:ext>
            </a:extLst>
          </p:cNvPr>
          <p:cNvSpPr>
            <a:spLocks noGrp="1"/>
          </p:cNvSpPr>
          <p:nvPr>
            <p:ph type="title"/>
          </p:nvPr>
        </p:nvSpPr>
        <p:spPr>
          <a:xfrm>
            <a:off x="838200" y="365125"/>
            <a:ext cx="4559300" cy="1325563"/>
          </a:xfrm>
        </p:spPr>
        <p:txBody>
          <a:bodyPr/>
          <a:lstStyle/>
          <a:p>
            <a:r>
              <a:rPr lang="en-US" dirty="0"/>
              <a:t>Heat adaptation plans (HAPs)</a:t>
            </a:r>
          </a:p>
        </p:txBody>
      </p:sp>
      <p:sp>
        <p:nvSpPr>
          <p:cNvPr id="3" name="Content Placeholder 2">
            <a:extLst>
              <a:ext uri="{FF2B5EF4-FFF2-40B4-BE49-F238E27FC236}">
                <a16:creationId xmlns:a16="http://schemas.microsoft.com/office/drawing/2014/main" id="{77DE0883-D490-8764-D72B-7F74C982D3BE}"/>
              </a:ext>
            </a:extLst>
          </p:cNvPr>
          <p:cNvSpPr>
            <a:spLocks noGrp="1"/>
          </p:cNvSpPr>
          <p:nvPr>
            <p:ph idx="1"/>
          </p:nvPr>
        </p:nvSpPr>
        <p:spPr>
          <a:xfrm>
            <a:off x="454087" y="1825625"/>
            <a:ext cx="4498913" cy="4351338"/>
          </a:xfrm>
        </p:spPr>
        <p:txBody>
          <a:bodyPr>
            <a:normAutofit/>
          </a:bodyPr>
          <a:lstStyle/>
          <a:p>
            <a:r>
              <a:rPr lang="en-US" dirty="0"/>
              <a:t>Strategic frameworks designed to help communities, organizations, and individuals cope with and reduce the negative impacts of extreme heat events </a:t>
            </a:r>
          </a:p>
          <a:p>
            <a:endParaRPr lang="en-US" dirty="0"/>
          </a:p>
        </p:txBody>
      </p:sp>
      <p:pic>
        <p:nvPicPr>
          <p:cNvPr id="4" name="Content Placeholder 4">
            <a:extLst>
              <a:ext uri="{FF2B5EF4-FFF2-40B4-BE49-F238E27FC236}">
                <a16:creationId xmlns:a16="http://schemas.microsoft.com/office/drawing/2014/main" id="{4381DB9A-02D4-C0EE-0C1B-C04ED7FB0FAA}"/>
              </a:ext>
            </a:extLst>
          </p:cNvPr>
          <p:cNvPicPr>
            <a:picLocks noChangeAspect="1"/>
          </p:cNvPicPr>
          <p:nvPr/>
        </p:nvPicPr>
        <p:blipFill>
          <a:blip r:embed="rId3"/>
          <a:stretch>
            <a:fillRect/>
          </a:stretch>
        </p:blipFill>
        <p:spPr>
          <a:xfrm>
            <a:off x="5130800" y="140099"/>
            <a:ext cx="6607113" cy="1775614"/>
          </a:xfrm>
          <a:prstGeom prst="rect">
            <a:avLst/>
          </a:prstGeom>
        </p:spPr>
      </p:pic>
      <p:pic>
        <p:nvPicPr>
          <p:cNvPr id="5" name="Picture 4" descr="A group of women posing for a photo&#10;&#10;Description automatically generated">
            <a:extLst>
              <a:ext uri="{FF2B5EF4-FFF2-40B4-BE49-F238E27FC236}">
                <a16:creationId xmlns:a16="http://schemas.microsoft.com/office/drawing/2014/main" id="{22F00FD5-1B02-39EC-5F46-D7B18FCF7AFE}"/>
              </a:ext>
            </a:extLst>
          </p:cNvPr>
          <p:cNvPicPr>
            <a:picLocks noChangeAspect="1"/>
          </p:cNvPicPr>
          <p:nvPr/>
        </p:nvPicPr>
        <p:blipFill rotWithShape="1">
          <a:blip r:embed="rId4">
            <a:extLst>
              <a:ext uri="{28A0092B-C50C-407E-A947-70E740481C1C}">
                <a14:useLocalDpi xmlns:a14="http://schemas.microsoft.com/office/drawing/2010/main" val="0"/>
              </a:ext>
            </a:extLst>
          </a:blip>
          <a:srcRect l="17861" t="9180" r="15390" b="6230"/>
          <a:stretch/>
        </p:blipFill>
        <p:spPr>
          <a:xfrm>
            <a:off x="5221782" y="2083421"/>
            <a:ext cx="5647019" cy="4774579"/>
          </a:xfrm>
          <a:prstGeom prst="rect">
            <a:avLst/>
          </a:prstGeom>
        </p:spPr>
      </p:pic>
    </p:spTree>
    <p:extLst>
      <p:ext uri="{BB962C8B-B14F-4D97-AF65-F5344CB8AC3E}">
        <p14:creationId xmlns:p14="http://schemas.microsoft.com/office/powerpoint/2010/main" val="3688099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524EE8-1B91-4589-95FD-E1BF65A27F07}"/>
              </a:ext>
            </a:extLst>
          </p:cNvPr>
          <p:cNvSpPr>
            <a:spLocks noGrp="1"/>
          </p:cNvSpPr>
          <p:nvPr>
            <p:ph idx="1"/>
          </p:nvPr>
        </p:nvSpPr>
        <p:spPr>
          <a:xfrm>
            <a:off x="259467" y="318052"/>
            <a:ext cx="4810246" cy="6400800"/>
          </a:xfrm>
        </p:spPr>
        <p:txBody>
          <a:bodyPr>
            <a:normAutofit/>
          </a:bodyPr>
          <a:lstStyle/>
          <a:p>
            <a:r>
              <a:rPr lang="en-US" dirty="0"/>
              <a:t>Rain gardens, green roofs, tree plantings, conversion of roads to walkways and bicycle paths are being used to reduce local warming</a:t>
            </a:r>
          </a:p>
          <a:p>
            <a:r>
              <a:rPr lang="en-US" dirty="0"/>
              <a:t>However, these projects run the risk of displacing the poor – in this case they can become a form of </a:t>
            </a:r>
            <a:r>
              <a:rPr lang="en-US" b="1" dirty="0"/>
              <a:t>green gentrification</a:t>
            </a:r>
          </a:p>
          <a:p>
            <a:r>
              <a:rPr lang="en-US" dirty="0"/>
              <a:t>New amenities may alter pre-existing neighborhoods and displace residents through rising housing costs and tax rates. </a:t>
            </a:r>
          </a:p>
          <a:p>
            <a:endParaRPr lang="en-US" dirty="0"/>
          </a:p>
          <a:p>
            <a:endParaRPr lang="en-US" dirty="0"/>
          </a:p>
        </p:txBody>
      </p:sp>
      <p:pic>
        <p:nvPicPr>
          <p:cNvPr id="5" name="Picture 4">
            <a:extLst>
              <a:ext uri="{FF2B5EF4-FFF2-40B4-BE49-F238E27FC236}">
                <a16:creationId xmlns:a16="http://schemas.microsoft.com/office/drawing/2014/main" id="{1F2F095B-CF01-4205-AAE5-9A7F31B71805}"/>
              </a:ext>
            </a:extLst>
          </p:cNvPr>
          <p:cNvPicPr>
            <a:picLocks noChangeAspect="1"/>
          </p:cNvPicPr>
          <p:nvPr/>
        </p:nvPicPr>
        <p:blipFill rotWithShape="1">
          <a:blip r:embed="rId3"/>
          <a:srcRect r="14925"/>
          <a:stretch/>
        </p:blipFill>
        <p:spPr>
          <a:xfrm>
            <a:off x="5151290" y="318052"/>
            <a:ext cx="7040710" cy="5260694"/>
          </a:xfrm>
          <a:prstGeom prst="rect">
            <a:avLst/>
          </a:prstGeom>
        </p:spPr>
      </p:pic>
    </p:spTree>
    <p:extLst>
      <p:ext uri="{BB962C8B-B14F-4D97-AF65-F5344CB8AC3E}">
        <p14:creationId xmlns:p14="http://schemas.microsoft.com/office/powerpoint/2010/main" val="174284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C0ED9E-8A1E-91D3-D6D8-C07C9B861824}"/>
              </a:ext>
            </a:extLst>
          </p:cNvPr>
          <p:cNvPicPr>
            <a:picLocks noGrp="1" noChangeAspect="1"/>
          </p:cNvPicPr>
          <p:nvPr>
            <p:ph idx="1"/>
          </p:nvPr>
        </p:nvPicPr>
        <p:blipFill>
          <a:blip r:embed="rId3"/>
          <a:stretch>
            <a:fillRect/>
          </a:stretch>
        </p:blipFill>
        <p:spPr>
          <a:xfrm>
            <a:off x="1038433" y="194553"/>
            <a:ext cx="9926529" cy="6663447"/>
          </a:xfrm>
        </p:spPr>
      </p:pic>
    </p:spTree>
    <p:extLst>
      <p:ext uri="{BB962C8B-B14F-4D97-AF65-F5344CB8AC3E}">
        <p14:creationId xmlns:p14="http://schemas.microsoft.com/office/powerpoint/2010/main" val="2606181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on scaffolding&#10;&#10;Description automatically generated">
            <a:extLst>
              <a:ext uri="{FF2B5EF4-FFF2-40B4-BE49-F238E27FC236}">
                <a16:creationId xmlns:a16="http://schemas.microsoft.com/office/drawing/2014/main" id="{9A916EA3-62E9-18FA-3589-2804B4B2E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776" y="0"/>
            <a:ext cx="10289512" cy="6858000"/>
          </a:xfrm>
          <a:prstGeom prst="rect">
            <a:avLst/>
          </a:prstGeom>
        </p:spPr>
      </p:pic>
      <p:sp>
        <p:nvSpPr>
          <p:cNvPr id="6" name="TextBox 7">
            <a:extLst>
              <a:ext uri="{FF2B5EF4-FFF2-40B4-BE49-F238E27FC236}">
                <a16:creationId xmlns:a16="http://schemas.microsoft.com/office/drawing/2014/main" id="{BDDD1849-9662-2854-4D5A-E6597BA802A9}"/>
              </a:ext>
            </a:extLst>
          </p:cNvPr>
          <p:cNvSpPr txBox="1"/>
          <p:nvPr/>
        </p:nvSpPr>
        <p:spPr>
          <a:xfrm>
            <a:off x="8429008" y="1375652"/>
            <a:ext cx="3673891"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Readings/Questions 3</a:t>
            </a:r>
          </a:p>
        </p:txBody>
      </p:sp>
      <p:pic>
        <p:nvPicPr>
          <p:cNvPr id="7" name="Picture 6">
            <a:extLst>
              <a:ext uri="{FF2B5EF4-FFF2-40B4-BE49-F238E27FC236}">
                <a16:creationId xmlns:a16="http://schemas.microsoft.com/office/drawing/2014/main" id="{3D2DE8E2-0FF9-BD07-CA5B-821513A572D7}"/>
              </a:ext>
            </a:extLst>
          </p:cNvPr>
          <p:cNvPicPr>
            <a:picLocks noChangeAspect="1"/>
          </p:cNvPicPr>
          <p:nvPr/>
        </p:nvPicPr>
        <p:blipFill>
          <a:blip r:embed="rId4"/>
          <a:stretch>
            <a:fillRect/>
          </a:stretch>
        </p:blipFill>
        <p:spPr>
          <a:xfrm>
            <a:off x="63513" y="0"/>
            <a:ext cx="6708255" cy="2381329"/>
          </a:xfrm>
          <a:prstGeom prst="rect">
            <a:avLst/>
          </a:prstGeom>
        </p:spPr>
      </p:pic>
    </p:spTree>
    <p:extLst>
      <p:ext uri="{BB962C8B-B14F-4D97-AF65-F5344CB8AC3E}">
        <p14:creationId xmlns:p14="http://schemas.microsoft.com/office/powerpoint/2010/main" val="4193573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A54F-3442-3660-A790-752606B2304F}"/>
              </a:ext>
            </a:extLst>
          </p:cNvPr>
          <p:cNvSpPr>
            <a:spLocks noGrp="1"/>
          </p:cNvSpPr>
          <p:nvPr>
            <p:ph type="title"/>
          </p:nvPr>
        </p:nvSpPr>
        <p:spPr/>
        <p:txBody>
          <a:bodyPr/>
          <a:lstStyle/>
          <a:p>
            <a:r>
              <a:rPr lang="en-US" dirty="0"/>
              <a:t>India’s heat action plans (HAP)</a:t>
            </a:r>
          </a:p>
        </p:txBody>
      </p:sp>
      <p:sp>
        <p:nvSpPr>
          <p:cNvPr id="3" name="Content Placeholder 2">
            <a:extLst>
              <a:ext uri="{FF2B5EF4-FFF2-40B4-BE49-F238E27FC236}">
                <a16:creationId xmlns:a16="http://schemas.microsoft.com/office/drawing/2014/main" id="{55AD3A12-4EAE-42AD-4996-B0597B36202A}"/>
              </a:ext>
            </a:extLst>
          </p:cNvPr>
          <p:cNvSpPr>
            <a:spLocks noGrp="1"/>
          </p:cNvSpPr>
          <p:nvPr>
            <p:ph idx="1"/>
          </p:nvPr>
        </p:nvSpPr>
        <p:spPr/>
        <p:txBody>
          <a:bodyPr>
            <a:normAutofit fontScale="92500"/>
          </a:bodyPr>
          <a:lstStyle/>
          <a:p>
            <a:r>
              <a:rPr lang="en-US" dirty="0"/>
              <a:t>India was the first country in South Asia to create a heat action plan in the city of Ahmedabad in the state of Gujarat</a:t>
            </a:r>
          </a:p>
          <a:p>
            <a:r>
              <a:rPr lang="en-US" dirty="0"/>
              <a:t>The plan involved establishing a system to warn residents when dangerous temperatures are expected, educating health care workers to recognize heat-related illnesses and opening cooling centers. </a:t>
            </a:r>
          </a:p>
          <a:p>
            <a:r>
              <a:rPr lang="en-US" dirty="0"/>
              <a:t>Research estimates these programs save more than 1,000 lives a year.</a:t>
            </a:r>
          </a:p>
          <a:p>
            <a:r>
              <a:rPr lang="en-US" dirty="0"/>
              <a:t>Since 2010, India’s national government has worked with over 20 states and more than 130 cities to establish their own heat action plans. </a:t>
            </a:r>
          </a:p>
          <a:p>
            <a:r>
              <a:rPr lang="en-US" dirty="0"/>
              <a:t>The results of state and city plans are mixed. Many plans fail to reach vulnerable populations or lack the resources to implement solutions.</a:t>
            </a:r>
          </a:p>
          <a:p>
            <a:endParaRPr lang="en-US" dirty="0"/>
          </a:p>
          <a:p>
            <a:endParaRPr lang="en-US" dirty="0"/>
          </a:p>
        </p:txBody>
      </p:sp>
    </p:spTree>
    <p:extLst>
      <p:ext uri="{BB962C8B-B14F-4D97-AF65-F5344CB8AC3E}">
        <p14:creationId xmlns:p14="http://schemas.microsoft.com/office/powerpoint/2010/main" val="1129279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ost heat action plans in India are not suited to local contexts: Study">
            <a:hlinkClick r:id="" action="ppaction://media"/>
            <a:extLst>
              <a:ext uri="{FF2B5EF4-FFF2-40B4-BE49-F238E27FC236}">
                <a16:creationId xmlns:a16="http://schemas.microsoft.com/office/drawing/2014/main" id="{21E58117-54D9-D75A-5D76-12862BC2FD4D}"/>
              </a:ext>
            </a:extLst>
          </p:cNvPr>
          <p:cNvPicPr>
            <a:picLocks noGrp="1" noRot="1" noChangeAspect="1"/>
          </p:cNvPicPr>
          <p:nvPr>
            <p:ph idx="1"/>
            <a:videoFile r:link="rId1"/>
          </p:nvPr>
        </p:nvPicPr>
        <p:blipFill>
          <a:blip r:embed="rId3"/>
          <a:stretch>
            <a:fillRect/>
          </a:stretch>
        </p:blipFill>
        <p:spPr>
          <a:xfrm>
            <a:off x="0" y="0"/>
            <a:ext cx="12147241" cy="6858000"/>
          </a:xfrm>
          <a:prstGeom prst="rect">
            <a:avLst/>
          </a:prstGeom>
        </p:spPr>
      </p:pic>
    </p:spTree>
    <p:extLst>
      <p:ext uri="{BB962C8B-B14F-4D97-AF65-F5344CB8AC3E}">
        <p14:creationId xmlns:p14="http://schemas.microsoft.com/office/powerpoint/2010/main" val="210558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D5C7A1-A57B-969E-C3C2-9535AB39D7AE}"/>
              </a:ext>
            </a:extLst>
          </p:cNvPr>
          <p:cNvSpPr>
            <a:spLocks noGrp="1"/>
          </p:cNvSpPr>
          <p:nvPr>
            <p:ph idx="1"/>
          </p:nvPr>
        </p:nvSpPr>
        <p:spPr>
          <a:xfrm>
            <a:off x="386484" y="663224"/>
            <a:ext cx="5999326" cy="5464581"/>
          </a:xfrm>
        </p:spPr>
        <p:txBody>
          <a:bodyPr>
            <a:normAutofit/>
          </a:bodyPr>
          <a:lstStyle/>
          <a:p>
            <a:r>
              <a:rPr lang="en-US" sz="3200" dirty="0"/>
              <a:t>Heat waves in the last few years have not produced as much mortality as anticipated in India and Pakistan</a:t>
            </a:r>
          </a:p>
          <a:p>
            <a:r>
              <a:rPr lang="en-US" sz="3200" dirty="0"/>
              <a:t>Possible explanations:</a:t>
            </a:r>
          </a:p>
          <a:p>
            <a:pPr lvl="1"/>
            <a:r>
              <a:rPr lang="en-US" sz="2800" dirty="0"/>
              <a:t>Local adaptation and responses through HAPs have been successful</a:t>
            </a:r>
          </a:p>
          <a:p>
            <a:pPr lvl="1"/>
            <a:r>
              <a:rPr lang="en-US" sz="2800" dirty="0"/>
              <a:t>Problems with data, including intentional underreporting</a:t>
            </a:r>
          </a:p>
          <a:p>
            <a:pPr lvl="1"/>
            <a:r>
              <a:rPr lang="en-US" sz="2800" dirty="0"/>
              <a:t>Heat thresholds are poorly defined</a:t>
            </a:r>
          </a:p>
        </p:txBody>
      </p:sp>
      <p:pic>
        <p:nvPicPr>
          <p:cNvPr id="5" name="Picture 4">
            <a:extLst>
              <a:ext uri="{FF2B5EF4-FFF2-40B4-BE49-F238E27FC236}">
                <a16:creationId xmlns:a16="http://schemas.microsoft.com/office/drawing/2014/main" id="{B5DB717D-72BE-F05C-C745-1E2487F33CEC}"/>
              </a:ext>
            </a:extLst>
          </p:cNvPr>
          <p:cNvPicPr>
            <a:picLocks noChangeAspect="1"/>
          </p:cNvPicPr>
          <p:nvPr/>
        </p:nvPicPr>
        <p:blipFill>
          <a:blip r:embed="rId3"/>
          <a:stretch>
            <a:fillRect/>
          </a:stretch>
        </p:blipFill>
        <p:spPr>
          <a:xfrm>
            <a:off x="6928761" y="0"/>
            <a:ext cx="5263239" cy="6791030"/>
          </a:xfrm>
          <a:prstGeom prst="rect">
            <a:avLst/>
          </a:prstGeom>
        </p:spPr>
      </p:pic>
    </p:spTree>
    <p:extLst>
      <p:ext uri="{BB962C8B-B14F-4D97-AF65-F5344CB8AC3E}">
        <p14:creationId xmlns:p14="http://schemas.microsoft.com/office/powerpoint/2010/main" val="1885090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4A511A-10EF-7B11-61D9-76535D246484}"/>
              </a:ext>
            </a:extLst>
          </p:cNvPr>
          <p:cNvPicPr>
            <a:picLocks noGrp="1" noChangeAspect="1"/>
          </p:cNvPicPr>
          <p:nvPr>
            <p:ph idx="1"/>
          </p:nvPr>
        </p:nvPicPr>
        <p:blipFill>
          <a:blip r:embed="rId2"/>
          <a:stretch>
            <a:fillRect/>
          </a:stretch>
        </p:blipFill>
        <p:spPr>
          <a:xfrm>
            <a:off x="316164" y="599939"/>
            <a:ext cx="11875836" cy="5839771"/>
          </a:xfrm>
        </p:spPr>
      </p:pic>
    </p:spTree>
    <p:extLst>
      <p:ext uri="{BB962C8B-B14F-4D97-AF65-F5344CB8AC3E}">
        <p14:creationId xmlns:p14="http://schemas.microsoft.com/office/powerpoint/2010/main" val="3882098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92C9-583D-2A58-E93E-D7AE7FD077F6}"/>
              </a:ext>
            </a:extLst>
          </p:cNvPr>
          <p:cNvSpPr>
            <a:spLocks noGrp="1"/>
          </p:cNvSpPr>
          <p:nvPr>
            <p:ph type="title"/>
          </p:nvPr>
        </p:nvSpPr>
        <p:spPr>
          <a:xfrm>
            <a:off x="184052" y="11790"/>
            <a:ext cx="12192000" cy="1325563"/>
          </a:xfrm>
        </p:spPr>
        <p:txBody>
          <a:bodyPr>
            <a:normAutofit/>
          </a:bodyPr>
          <a:lstStyle/>
          <a:p>
            <a:pPr algn="ctr"/>
            <a:r>
              <a:rPr lang="en-US" sz="4000" dirty="0"/>
              <a:t>Chronic Kidney Disease of unknown causes</a:t>
            </a:r>
          </a:p>
        </p:txBody>
      </p:sp>
      <p:pic>
        <p:nvPicPr>
          <p:cNvPr id="4" name="Online Media 3" title="The ‘silent massacre’ killing El Salvador’s sugarcane workers">
            <a:hlinkClick r:id="" action="ppaction://media"/>
            <a:extLst>
              <a:ext uri="{FF2B5EF4-FFF2-40B4-BE49-F238E27FC236}">
                <a16:creationId xmlns:a16="http://schemas.microsoft.com/office/drawing/2014/main" id="{597B297C-254F-5DDD-0455-D3A527B42CA3}"/>
              </a:ext>
            </a:extLst>
          </p:cNvPr>
          <p:cNvPicPr>
            <a:picLocks noGrp="1" noRot="1" noChangeAspect="1"/>
          </p:cNvPicPr>
          <p:nvPr>
            <p:ph idx="1"/>
            <a:videoFile r:link="rId1"/>
          </p:nvPr>
        </p:nvPicPr>
        <p:blipFill rotWithShape="1">
          <a:blip r:embed="rId4"/>
          <a:srcRect t="4578" b="3987"/>
          <a:stretch/>
        </p:blipFill>
        <p:spPr>
          <a:xfrm>
            <a:off x="1122609" y="1136052"/>
            <a:ext cx="10314886" cy="5324709"/>
          </a:xfrm>
          <a:prstGeom prst="rect">
            <a:avLst/>
          </a:prstGeom>
        </p:spPr>
      </p:pic>
    </p:spTree>
    <p:extLst>
      <p:ext uri="{BB962C8B-B14F-4D97-AF65-F5344CB8AC3E}">
        <p14:creationId xmlns:p14="http://schemas.microsoft.com/office/powerpoint/2010/main" val="216257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3FC5A257-1AB3-D7F4-3775-A55AC1FF16D1}"/>
              </a:ext>
            </a:extLst>
          </p:cNvPr>
          <p:cNvPicPr>
            <a:picLocks noChangeAspect="1"/>
          </p:cNvPicPr>
          <p:nvPr/>
        </p:nvPicPr>
        <p:blipFill>
          <a:blip r:embed="rId4"/>
          <a:stretch>
            <a:fillRect/>
          </a:stretch>
        </p:blipFill>
        <p:spPr>
          <a:xfrm>
            <a:off x="0" y="808230"/>
            <a:ext cx="12192000" cy="5241540"/>
          </a:xfrm>
          <a:prstGeom prst="rect">
            <a:avLst/>
          </a:prstGeom>
        </p:spPr>
      </p:pic>
      <p:sp>
        <p:nvSpPr>
          <p:cNvPr id="6" name="TextBox 7">
            <a:extLst>
              <a:ext uri="{FF2B5EF4-FFF2-40B4-BE49-F238E27FC236}">
                <a16:creationId xmlns:a16="http://schemas.microsoft.com/office/drawing/2014/main" id="{2894AE20-CBD4-C917-EA64-18510285AB4A}"/>
              </a:ext>
            </a:extLst>
          </p:cNvPr>
          <p:cNvSpPr txBox="1"/>
          <p:nvPr/>
        </p:nvSpPr>
        <p:spPr>
          <a:xfrm>
            <a:off x="8429008" y="1375652"/>
            <a:ext cx="3673891"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Readings/Questions 3</a:t>
            </a:r>
          </a:p>
        </p:txBody>
      </p:sp>
    </p:spTree>
    <p:extLst>
      <p:ext uri="{BB962C8B-B14F-4D97-AF65-F5344CB8AC3E}">
        <p14:creationId xmlns:p14="http://schemas.microsoft.com/office/powerpoint/2010/main" val="2493458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72D66F-0D88-A571-BA16-CB46A9F42C7C}"/>
              </a:ext>
            </a:extLst>
          </p:cNvPr>
          <p:cNvPicPr>
            <a:picLocks noGrp="1" noChangeAspect="1"/>
          </p:cNvPicPr>
          <p:nvPr>
            <p:ph idx="1"/>
          </p:nvPr>
        </p:nvPicPr>
        <p:blipFill>
          <a:blip r:embed="rId3"/>
          <a:stretch>
            <a:fillRect/>
          </a:stretch>
        </p:blipFill>
        <p:spPr>
          <a:xfrm>
            <a:off x="3134321" y="165949"/>
            <a:ext cx="6414207" cy="2851452"/>
          </a:xfrm>
        </p:spPr>
      </p:pic>
      <p:pic>
        <p:nvPicPr>
          <p:cNvPr id="7" name="Picture 6">
            <a:extLst>
              <a:ext uri="{FF2B5EF4-FFF2-40B4-BE49-F238E27FC236}">
                <a16:creationId xmlns:a16="http://schemas.microsoft.com/office/drawing/2014/main" id="{E6861765-FE03-3521-D1A7-EB9165364991}"/>
              </a:ext>
            </a:extLst>
          </p:cNvPr>
          <p:cNvPicPr>
            <a:picLocks noChangeAspect="1"/>
          </p:cNvPicPr>
          <p:nvPr/>
        </p:nvPicPr>
        <p:blipFill>
          <a:blip r:embed="rId4"/>
          <a:stretch>
            <a:fillRect/>
          </a:stretch>
        </p:blipFill>
        <p:spPr>
          <a:xfrm>
            <a:off x="517358" y="1615723"/>
            <a:ext cx="11157284" cy="4977315"/>
          </a:xfrm>
          <a:prstGeom prst="rect">
            <a:avLst/>
          </a:prstGeom>
        </p:spPr>
      </p:pic>
      <p:sp>
        <p:nvSpPr>
          <p:cNvPr id="3" name="TextBox 7">
            <a:extLst>
              <a:ext uri="{FF2B5EF4-FFF2-40B4-BE49-F238E27FC236}">
                <a16:creationId xmlns:a16="http://schemas.microsoft.com/office/drawing/2014/main" id="{17A5CF6A-C080-8B43-5BEE-F82472956775}"/>
              </a:ext>
            </a:extLst>
          </p:cNvPr>
          <p:cNvSpPr txBox="1"/>
          <p:nvPr/>
        </p:nvSpPr>
        <p:spPr>
          <a:xfrm>
            <a:off x="8613569" y="4419079"/>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3</a:t>
            </a:r>
          </a:p>
        </p:txBody>
      </p:sp>
    </p:spTree>
    <p:extLst>
      <p:ext uri="{BB962C8B-B14F-4D97-AF65-F5344CB8AC3E}">
        <p14:creationId xmlns:p14="http://schemas.microsoft.com/office/powerpoint/2010/main" val="336664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822B48D0-F8AF-8169-B4E3-27C2D491E5FD}"/>
              </a:ext>
            </a:extLst>
          </p:cNvPr>
          <p:cNvPicPr>
            <a:picLocks noGrp="1" noChangeAspect="1"/>
          </p:cNvPicPr>
          <p:nvPr>
            <p:ph idx="1"/>
          </p:nvPr>
        </p:nvPicPr>
        <p:blipFill>
          <a:blip r:embed="rId4"/>
          <a:stretch>
            <a:fillRect/>
          </a:stretch>
        </p:blipFill>
        <p:spPr>
          <a:xfrm>
            <a:off x="203620" y="522918"/>
            <a:ext cx="11784760" cy="5239054"/>
          </a:xfrm>
          <a:ln w="69850">
            <a:solidFill>
              <a:schemeClr val="accent1"/>
            </a:solidFill>
          </a:ln>
        </p:spPr>
      </p:pic>
      <p:sp>
        <p:nvSpPr>
          <p:cNvPr id="6" name="TextBox 7">
            <a:extLst>
              <a:ext uri="{FF2B5EF4-FFF2-40B4-BE49-F238E27FC236}">
                <a16:creationId xmlns:a16="http://schemas.microsoft.com/office/drawing/2014/main" id="{196ABFB3-E88F-D8DF-2497-1593D4F1B6D8}"/>
              </a:ext>
            </a:extLst>
          </p:cNvPr>
          <p:cNvSpPr txBox="1"/>
          <p:nvPr/>
        </p:nvSpPr>
        <p:spPr>
          <a:xfrm>
            <a:off x="8429008" y="1375652"/>
            <a:ext cx="3315203"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Readings/Questions 3</a:t>
            </a:r>
          </a:p>
        </p:txBody>
      </p:sp>
    </p:spTree>
    <p:extLst>
      <p:ext uri="{BB962C8B-B14F-4D97-AF65-F5344CB8AC3E}">
        <p14:creationId xmlns:p14="http://schemas.microsoft.com/office/powerpoint/2010/main" val="1196067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ighway with cars on it&#10;&#10;Description automatically generated">
            <a:extLst>
              <a:ext uri="{FF2B5EF4-FFF2-40B4-BE49-F238E27FC236}">
                <a16:creationId xmlns:a16="http://schemas.microsoft.com/office/drawing/2014/main" id="{95316F3F-22FB-0FF7-FC0E-6942D9EDBF85}"/>
              </a:ext>
            </a:extLst>
          </p:cNvPr>
          <p:cNvPicPr>
            <a:picLocks noChangeAspect="1"/>
          </p:cNvPicPr>
          <p:nvPr/>
        </p:nvPicPr>
        <p:blipFill>
          <a:blip r:embed="rId3" cstate="print">
            <a:extLst>
              <a:ext uri="{28A0092B-C50C-407E-A947-70E740481C1C}">
                <a14:useLocalDpi xmlns:a14="http://schemas.microsoft.com/office/drawing/2010/main" val="0"/>
              </a:ext>
            </a:extLst>
          </a:blip>
          <a:srcRect r="10812"/>
          <a:stretch/>
        </p:blipFill>
        <p:spPr>
          <a:xfrm>
            <a:off x="2670940" y="1847646"/>
            <a:ext cx="6850118" cy="5010354"/>
          </a:xfrm>
          <a:prstGeom prst="rect">
            <a:avLst/>
          </a:prstGeom>
        </p:spPr>
      </p:pic>
      <p:sp>
        <p:nvSpPr>
          <p:cNvPr id="6" name="TextBox 7">
            <a:extLst>
              <a:ext uri="{FF2B5EF4-FFF2-40B4-BE49-F238E27FC236}">
                <a16:creationId xmlns:a16="http://schemas.microsoft.com/office/drawing/2014/main" id="{28A3589C-15D0-1D77-FB34-4A66A7879DD2}"/>
              </a:ext>
            </a:extLst>
          </p:cNvPr>
          <p:cNvSpPr txBox="1"/>
          <p:nvPr/>
        </p:nvSpPr>
        <p:spPr>
          <a:xfrm>
            <a:off x="8214695" y="5990514"/>
            <a:ext cx="3673891"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Readings/Questions 3</a:t>
            </a:r>
          </a:p>
        </p:txBody>
      </p:sp>
      <p:pic>
        <p:nvPicPr>
          <p:cNvPr id="3" name="Picture 2">
            <a:extLst>
              <a:ext uri="{FF2B5EF4-FFF2-40B4-BE49-F238E27FC236}">
                <a16:creationId xmlns:a16="http://schemas.microsoft.com/office/drawing/2014/main" id="{AAE342C7-2E9F-4D8E-A58D-B7414002CA92}"/>
              </a:ext>
            </a:extLst>
          </p:cNvPr>
          <p:cNvPicPr>
            <a:picLocks noChangeAspect="1"/>
          </p:cNvPicPr>
          <p:nvPr/>
        </p:nvPicPr>
        <p:blipFill>
          <a:blip r:embed="rId4"/>
          <a:stretch>
            <a:fillRect/>
          </a:stretch>
        </p:blipFill>
        <p:spPr>
          <a:xfrm>
            <a:off x="2670941" y="-168461"/>
            <a:ext cx="6850117" cy="1795870"/>
          </a:xfrm>
          <a:prstGeom prst="rect">
            <a:avLst/>
          </a:prstGeom>
        </p:spPr>
      </p:pic>
    </p:spTree>
    <p:extLst>
      <p:ext uri="{BB962C8B-B14F-4D97-AF65-F5344CB8AC3E}">
        <p14:creationId xmlns:p14="http://schemas.microsoft.com/office/powerpoint/2010/main" val="31527223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6825</TotalTime>
  <Words>2356</Words>
  <Application>Microsoft Office PowerPoint</Application>
  <PresentationFormat>Widescreen</PresentationFormat>
  <Paragraphs>135</Paragraphs>
  <Slides>33</Slides>
  <Notes>28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HardingText-Regular</vt:lpstr>
      <vt:lpstr>Office Theme</vt:lpstr>
      <vt:lpstr>PowerPoint Presentation</vt:lpstr>
      <vt:lpstr>“There is no part of global health that climate change isn’t reshaping”</vt:lpstr>
      <vt:lpstr>PowerPoint Presentation</vt:lpstr>
      <vt:lpstr>PowerPoint Presentation</vt:lpstr>
      <vt:lpstr>Chronic Kidney Disease of unknown causes</vt:lpstr>
      <vt:lpstr>PowerPoint Presentation</vt:lpstr>
      <vt:lpstr>PowerPoint Presentation</vt:lpstr>
      <vt:lpstr>PowerPoint Presentation</vt:lpstr>
      <vt:lpstr>PowerPoint Presentation</vt:lpstr>
      <vt:lpstr>Direct physiological response to extreme heat</vt:lpstr>
      <vt:lpstr>PowerPoint Presentation</vt:lpstr>
      <vt:lpstr>PowerPoint Presentation</vt:lpstr>
      <vt:lpstr>PowerPoint Presentation</vt:lpstr>
      <vt:lpstr>Two types of heat stroke</vt:lpstr>
      <vt:lpstr>How heatstroke can damage the brain</vt:lpstr>
      <vt:lpstr>Heat thresholds for humans have been poorly defined</vt:lpstr>
      <vt:lpstr>Who is more vulnerable to heat extremes?</vt:lpstr>
      <vt:lpstr>PowerPoint Presentation</vt:lpstr>
      <vt:lpstr>Elderly</vt:lpstr>
      <vt:lpstr>Fatal aloneness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 adaptation plans (HAPs)</vt:lpstr>
      <vt:lpstr>PowerPoint Presentation</vt:lpstr>
      <vt:lpstr>PowerPoint Presentation</vt:lpstr>
      <vt:lpstr>India’s heat action plans (HAP)</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306</cp:revision>
  <dcterms:created xsi:type="dcterms:W3CDTF">2018-03-19T13:30:18Z</dcterms:created>
  <dcterms:modified xsi:type="dcterms:W3CDTF">2024-09-11T13:17:36Z</dcterms:modified>
</cp:coreProperties>
</file>