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664" r:id="rId2"/>
    <p:sldId id="692" r:id="rId3"/>
    <p:sldId id="662" r:id="rId4"/>
    <p:sldId id="674" r:id="rId5"/>
    <p:sldId id="663" r:id="rId6"/>
    <p:sldId id="714" r:id="rId7"/>
    <p:sldId id="698" r:id="rId8"/>
    <p:sldId id="699" r:id="rId9"/>
    <p:sldId id="69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238CB-97EE-4EA2-B11C-484EC874659B}"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B39E0-EE7F-43A5-9B41-C0AE70629FA3}" type="slidenum">
              <a:rPr lang="en-US" smtClean="0"/>
              <a:t>‹#›</a:t>
            </a:fld>
            <a:endParaRPr lang="en-US"/>
          </a:p>
        </p:txBody>
      </p:sp>
    </p:spTree>
    <p:extLst>
      <p:ext uri="{BB962C8B-B14F-4D97-AF65-F5344CB8AC3E}">
        <p14:creationId xmlns:p14="http://schemas.microsoft.com/office/powerpoint/2010/main" val="234595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https://www.science.org/content/article/polio-measles-other-diseases-set-surge-covid-19-forces-suspension-vaccination-campaigns</a:t>
            </a:r>
            <a:br>
              <a:rPr lang="en-US" dirty="0"/>
            </a:br>
            <a:br>
              <a:rPr lang="en-US" dirty="0"/>
            </a:br>
            <a:r>
              <a:rPr lang="en-US" dirty="0"/>
              <a:t>However, the infrastructure and routines established by immunization programs were also used to kickstart vaccination programs for Covid. </a:t>
            </a:r>
            <a:br>
              <a:rPr lang="en-US" dirty="0"/>
            </a:br>
            <a:br>
              <a:rPr lang="en-US" dirty="0"/>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961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https://www.thelancet.com/action/showPdf?pii=S0140-6736%2822%2901804-9</a:t>
            </a:r>
            <a:br>
              <a:rPr lang="en-US" dirty="0"/>
            </a:br>
            <a:br>
              <a:rPr lang="en-US" dirty="0"/>
            </a:br>
            <a:r>
              <a:rPr lang="en-US" dirty="0"/>
              <a:t>Klapsa, D., Wilton, T., Zealand, A., Bujaki, E., Saxentoff, E., Troman, C., ... &amp; Martin, J. (2022). Sustained detection of type 2 poliovirus in London sewage between February and July, 2022, by enhanced environmental surveillance. </a:t>
            </a:r>
            <a:r>
              <a:rPr lang="en-US" i="1" dirty="0"/>
              <a:t>The Lancet</a:t>
            </a:r>
            <a:r>
              <a:rPr lang="en-US" dirty="0"/>
              <a:t>, </a:t>
            </a:r>
            <a:r>
              <a:rPr lang="en-US" i="1" dirty="0"/>
              <a:t>400</a:t>
            </a:r>
            <a:r>
              <a:rPr lang="en-US" dirty="0"/>
              <a:t>(10362), 1531-1538.</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51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No people with symptoms of polio — including paralysis — have been reported so far, but health authorities are asking doctors to look out for, and report, any symptoms of the disease.</a:t>
            </a:r>
          </a:p>
          <a:p>
            <a:pPr marL="0"/>
            <a:endParaRPr lang="en-US" dirty="0"/>
          </a:p>
          <a:p>
            <a:pPr marL="0"/>
            <a:r>
              <a:rPr lang="en-US" i="0" dirty="0"/>
              <a:t>The last case of wild polio contracted in the United Kingdom was in 1984, and the country was declared polio-free in 2003</a:t>
            </a:r>
          </a:p>
          <a:p>
            <a:pPr marL="0"/>
            <a:endParaRPr lang="en-US" i="0" dirty="0"/>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86% of people in London vaccinated against polio, rates of vaccination are generally high but fell during the Covid-19 pandemic. </a:t>
            </a:r>
          </a:p>
          <a:p>
            <a:pPr marL="0"/>
            <a:br>
              <a:rPr lang="en-US" i="0" dirty="0"/>
            </a:br>
            <a:r>
              <a:rPr lang="en-US" i="0" dirty="0"/>
              <a:t>https://doi.org/10.1038/d41586-022-01802-z</a:t>
            </a:r>
            <a:endParaRPr lang="en-US" b="1" i="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663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https://vaccineresourcehub.org/resource/factsheet-what-new-yorkers-need-know-about-polio-english-haitian-creole-spanish-yiddish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465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The last case of polio in the United States was in 2013, in someone who brought the disease in from abroad. There has not been a case originating in the United States since 1979</a:t>
            </a:r>
          </a:p>
          <a:p>
            <a:pPr marL="0"/>
            <a:endParaRPr lang="en-US" dirty="0"/>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OPV has not been administered in the United States since 2000.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2"/>
            <a:r>
              <a:rPr lang="en-US" dirty="0">
                <a:latin typeface="+mn-lt"/>
              </a:rPr>
              <a:t>Three scenarios</a:t>
            </a:r>
            <a:br>
              <a:rPr lang="en-US" dirty="0">
                <a:latin typeface="+mn-lt"/>
              </a:rPr>
            </a:br>
            <a:r>
              <a:rPr lang="en-US" dirty="0">
                <a:latin typeface="+mn-lt"/>
              </a:rPr>
              <a:t>US patient acquired cVDPV2 from the environment</a:t>
            </a:r>
          </a:p>
          <a:p>
            <a:pPr marL="0" lvl="2"/>
            <a:r>
              <a:rPr lang="en-US" dirty="0">
                <a:latin typeface="+mn-lt"/>
              </a:rPr>
              <a:t>US patient acquired CVDPV2 from a person who acquired it from the environment</a:t>
            </a:r>
          </a:p>
          <a:p>
            <a:pPr marL="0" lvl="2"/>
            <a:r>
              <a:rPr lang="en-US" dirty="0">
                <a:latin typeface="+mn-lt"/>
              </a:rPr>
              <a:t>cVDPV2 transmitted person-to-person from visitor from London</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dirty="0"/>
            </a:br>
            <a:br>
              <a:rPr lang="en-US" dirty="0"/>
            </a:br>
            <a:r>
              <a:rPr lang="en-US" dirty="0"/>
              <a:t>https://www.nytimes.com/2022/07/21/nyregion/polio-case-new-york.html?referringSource=articleShare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527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https://www.nytimes.com/2024/09/01/world/middleeast/gaza-polio-crisis.html</a:t>
            </a:r>
            <a:br>
              <a:rPr lang="en-US" dirty="0"/>
            </a:br>
            <a:br>
              <a:rPr lang="en-US" dirty="0"/>
            </a:br>
            <a:r>
              <a:rPr lang="en-US" dirty="0"/>
              <a:t>About two months ago, he stopped crawling and was feverish. His family took him to a hospital, which sent a sample to a lab in Jordan. A test confirmed health officials’ fears: He had polio.</a:t>
            </a:r>
          </a:p>
          <a:p>
            <a:pPr marL="0"/>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604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https://www.nature.com/articles/d41586-023-03602-5</a:t>
            </a:r>
            <a:br>
              <a:rPr lang="en-US" dirty="0"/>
            </a:br>
            <a:br>
              <a:rPr lang="en-US" dirty="0"/>
            </a:br>
            <a:r>
              <a:rPr lang="en-US" dirty="0"/>
              <a:t>Kupferschmidt, K. (2024). Old poliovirus sample hints at recent lab leak. </a:t>
            </a:r>
            <a:r>
              <a:rPr lang="en-US" i="1" dirty="0"/>
              <a:t>Science (New York, NY)</a:t>
            </a:r>
            <a:r>
              <a:rPr lang="en-US" dirty="0"/>
              <a:t>, </a:t>
            </a:r>
            <a:r>
              <a:rPr lang="en-US" i="1" dirty="0"/>
              <a:t>385</a:t>
            </a:r>
            <a:r>
              <a:rPr lang="en-US" dirty="0"/>
              <a:t>(6714), 1152.</a:t>
            </a:r>
          </a:p>
          <a:p>
            <a:pPr marL="0"/>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813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a:r>
              <a:rPr lang="en-US" dirty="0"/>
              <a:t>https://www.nature.com/articles/d41586-023-03602-5</a:t>
            </a:r>
            <a:br>
              <a:rPr lang="en-US" dirty="0"/>
            </a:br>
            <a:br>
              <a:rPr lang="en-US" dirty="0"/>
            </a:br>
            <a:r>
              <a:rPr lang="en-US" sz="1200" b="0" i="0" u="none" strike="noStrike" baseline="0" dirty="0">
                <a:latin typeface="HardingText-Regular"/>
              </a:rPr>
              <a:t>One person with the condition lives in the United Kingdom and was vaccinated with OPV as a child. For more than 20 years, he asymptomatically carried — and shed —the attenuated virus, which evolved to its disease-causing form. His gut was “essentially a culture vessel” That’s why scientists were surprised to learn that the person’s infection had gone. It disappeared after he received the antiviral drug remdesivir for severe COVID-19 in August 2021. This could be coincidence, but it bolsters the case that antivirals could be used to treat polio infection (two such drugs are being explored as polio treatments). </a:t>
            </a:r>
            <a:endParaRPr lang="en-US" dirty="0"/>
          </a:p>
          <a:p>
            <a:pPr marL="0"/>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991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3D14-ED90-31F9-85E9-1DF4AD625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5D6A4-6A0D-4574-6CF3-C2A6F3696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38418-BC36-D18F-E2B1-6B3F6AC52F8D}"/>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5" name="Footer Placeholder 4">
            <a:extLst>
              <a:ext uri="{FF2B5EF4-FFF2-40B4-BE49-F238E27FC236}">
                <a16:creationId xmlns:a16="http://schemas.microsoft.com/office/drawing/2014/main" id="{6DA5165A-AC5D-B49A-78D9-FB71788AC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D1C14-2340-5E46-0E3C-8D7B70EA3349}"/>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237157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D361-58DF-842E-DDEB-DD08CA37A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94A94-26EE-562E-F118-42BA078DA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1F3D7-3FC6-94E2-824C-60359F341B1E}"/>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5" name="Footer Placeholder 4">
            <a:extLst>
              <a:ext uri="{FF2B5EF4-FFF2-40B4-BE49-F238E27FC236}">
                <a16:creationId xmlns:a16="http://schemas.microsoft.com/office/drawing/2014/main" id="{EFCB6E0C-B93D-EACA-6B93-3144E05B3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1539C-4DD5-3988-2CDA-EEADC2A86D3B}"/>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178182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83C6B-0426-94F3-1F2F-C9B4FF0A23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D1434B-9565-6974-AB0A-042E4C04F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09F2F-687F-3444-55DD-E758FCF56C6E}"/>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5" name="Footer Placeholder 4">
            <a:extLst>
              <a:ext uri="{FF2B5EF4-FFF2-40B4-BE49-F238E27FC236}">
                <a16:creationId xmlns:a16="http://schemas.microsoft.com/office/drawing/2014/main" id="{5131AC4B-4FB3-0BF2-B2EE-2D0582C66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E3F01-2E09-218D-7A99-7D66B8E79026}"/>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19256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2C39-A47A-9B1F-C942-26C1AD4E4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E9D7C-95F7-14F5-36BA-23A340A35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D47B3-5660-01AA-3CF6-80AB70F89A2A}"/>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5" name="Footer Placeholder 4">
            <a:extLst>
              <a:ext uri="{FF2B5EF4-FFF2-40B4-BE49-F238E27FC236}">
                <a16:creationId xmlns:a16="http://schemas.microsoft.com/office/drawing/2014/main" id="{A970CBEC-FA3C-E94D-D8E4-EFA7F2B40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C87B0-2BEB-5139-C9F7-0AB5CF1CC021}"/>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209083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4780-47A1-3CD3-1601-27967D109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87C8FF-F272-6D4C-39A8-D8ADEA51AC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B700FD-5A68-A88B-4E1A-E34E1284D854}"/>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5" name="Footer Placeholder 4">
            <a:extLst>
              <a:ext uri="{FF2B5EF4-FFF2-40B4-BE49-F238E27FC236}">
                <a16:creationId xmlns:a16="http://schemas.microsoft.com/office/drawing/2014/main" id="{65F449C0-C3E0-3525-E190-200E3FC0B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886F8-5C3A-E9B2-E30A-8EC264B3604B}"/>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233380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B6FC-CF09-73D8-01E3-827AF6D4E8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F5606-F916-E913-EB7C-DFB3949FB1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DF166-47AE-8187-C1FA-87FBCBB61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2CC888-6565-7705-A27D-EA97380E35C6}"/>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6" name="Footer Placeholder 5">
            <a:extLst>
              <a:ext uri="{FF2B5EF4-FFF2-40B4-BE49-F238E27FC236}">
                <a16:creationId xmlns:a16="http://schemas.microsoft.com/office/drawing/2014/main" id="{F6B00AA4-4FB9-232C-B8CE-7BA7E3CF3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BACDF-7E7D-9B62-D35C-45FC80FE646A}"/>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30168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8F57-B6E5-754A-40C0-ED891335F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23F228-4541-8581-E600-B9A202B78B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4998D-6BF6-A34B-445E-A380A5BF0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5F08D-A7F7-D58E-1067-E2BDE4CFE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66AD04-1D17-C6C7-DF17-09A44F60A3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A2A10D-2420-5307-B91C-6F54DCA54ACA}"/>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8" name="Footer Placeholder 7">
            <a:extLst>
              <a:ext uri="{FF2B5EF4-FFF2-40B4-BE49-F238E27FC236}">
                <a16:creationId xmlns:a16="http://schemas.microsoft.com/office/drawing/2014/main" id="{86C93FCF-6C4F-D138-FD81-A0545BDF1F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887ABD-DB83-009B-4C7B-9AC0BB0A50DF}"/>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324400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B08D-91C6-69A3-702E-6415D730D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C7F1A8-D8EA-8BC6-F01E-CC5209A67E8F}"/>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4" name="Footer Placeholder 3">
            <a:extLst>
              <a:ext uri="{FF2B5EF4-FFF2-40B4-BE49-F238E27FC236}">
                <a16:creationId xmlns:a16="http://schemas.microsoft.com/office/drawing/2014/main" id="{DAC84C46-5EC0-59DF-A3EE-618E90443A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A88C-0479-827A-CE8E-9A34C0988884}"/>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382312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750A8-9002-9421-108C-2C1B203A578C}"/>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3" name="Footer Placeholder 2">
            <a:extLst>
              <a:ext uri="{FF2B5EF4-FFF2-40B4-BE49-F238E27FC236}">
                <a16:creationId xmlns:a16="http://schemas.microsoft.com/office/drawing/2014/main" id="{F5C856C4-6900-E490-FDB2-5BE87ED08A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3A00A9-9AB2-39A9-1968-B0E391A500E7}"/>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16445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2A47-9413-DBFD-085C-AFCEA316D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B652FE-5240-B5DD-0A89-7AF1C7A25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8C65A0-31F3-E725-1036-220B70AFB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46A404-5A4A-0307-ECC6-E0BACADA6BC1}"/>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6" name="Footer Placeholder 5">
            <a:extLst>
              <a:ext uri="{FF2B5EF4-FFF2-40B4-BE49-F238E27FC236}">
                <a16:creationId xmlns:a16="http://schemas.microsoft.com/office/drawing/2014/main" id="{4BE756C1-532A-339E-FCFC-DCAFE8672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BB363-E767-8B84-861E-7AE1FDD2EF51}"/>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82783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45B8-C4B8-FEBC-1B6C-233B47ABA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F88B2B-B01F-8B04-EA5E-511FD330F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30CC1E-7A67-5695-3074-8958A131E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462AC-EDBA-1F50-3222-A062F4E8F860}"/>
              </a:ext>
            </a:extLst>
          </p:cNvPr>
          <p:cNvSpPr>
            <a:spLocks noGrp="1"/>
          </p:cNvSpPr>
          <p:nvPr>
            <p:ph type="dt" sz="half" idx="10"/>
          </p:nvPr>
        </p:nvSpPr>
        <p:spPr/>
        <p:txBody>
          <a:bodyPr/>
          <a:lstStyle/>
          <a:p>
            <a:fld id="{D12D97B3-B9A1-4BE7-9CBA-6A69AC2AD00D}" type="datetimeFigureOut">
              <a:rPr lang="en-US" smtClean="0"/>
              <a:t>10/3/2024</a:t>
            </a:fld>
            <a:endParaRPr lang="en-US"/>
          </a:p>
        </p:txBody>
      </p:sp>
      <p:sp>
        <p:nvSpPr>
          <p:cNvPr id="6" name="Footer Placeholder 5">
            <a:extLst>
              <a:ext uri="{FF2B5EF4-FFF2-40B4-BE49-F238E27FC236}">
                <a16:creationId xmlns:a16="http://schemas.microsoft.com/office/drawing/2014/main" id="{564EDE13-EFF8-D8E5-4120-EABE1C8D7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C4FCB-5F86-F807-3C5C-BA4758B0E82B}"/>
              </a:ext>
            </a:extLst>
          </p:cNvPr>
          <p:cNvSpPr>
            <a:spLocks noGrp="1"/>
          </p:cNvSpPr>
          <p:nvPr>
            <p:ph type="sldNum" sz="quarter" idx="12"/>
          </p:nvPr>
        </p:nvSpPr>
        <p:spPr/>
        <p:txBody>
          <a:bodyPr/>
          <a:lstStyle/>
          <a:p>
            <a:fld id="{B0458173-436E-4BAC-BFD3-C01DFB8468DF}" type="slidenum">
              <a:rPr lang="en-US" smtClean="0"/>
              <a:t>‹#›</a:t>
            </a:fld>
            <a:endParaRPr lang="en-US"/>
          </a:p>
        </p:txBody>
      </p:sp>
    </p:spTree>
    <p:extLst>
      <p:ext uri="{BB962C8B-B14F-4D97-AF65-F5344CB8AC3E}">
        <p14:creationId xmlns:p14="http://schemas.microsoft.com/office/powerpoint/2010/main" val="161926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27CE01-2BF8-DA17-1F1F-3E57474905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972E3C-D166-6A80-5E7E-0FAEB9E2F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A1857-BF36-90CC-27F1-4063F8EB9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2D97B3-B9A1-4BE7-9CBA-6A69AC2AD00D}" type="datetimeFigureOut">
              <a:rPr lang="en-US" smtClean="0"/>
              <a:t>10/3/2024</a:t>
            </a:fld>
            <a:endParaRPr lang="en-US"/>
          </a:p>
        </p:txBody>
      </p:sp>
      <p:sp>
        <p:nvSpPr>
          <p:cNvPr id="5" name="Footer Placeholder 4">
            <a:extLst>
              <a:ext uri="{FF2B5EF4-FFF2-40B4-BE49-F238E27FC236}">
                <a16:creationId xmlns:a16="http://schemas.microsoft.com/office/drawing/2014/main" id="{DB5E96BE-30ED-3005-C78A-06332F660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6E70ABC-C8C3-918F-7105-676770FD3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458173-436E-4BAC-BFD3-C01DFB8468DF}" type="slidenum">
              <a:rPr lang="en-US" smtClean="0"/>
              <a:t>‹#›</a:t>
            </a:fld>
            <a:endParaRPr lang="en-US"/>
          </a:p>
        </p:txBody>
      </p:sp>
    </p:spTree>
    <p:extLst>
      <p:ext uri="{BB962C8B-B14F-4D97-AF65-F5344CB8AC3E}">
        <p14:creationId xmlns:p14="http://schemas.microsoft.com/office/powerpoint/2010/main" val="419435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world/video/2024/aug/29/gaza-polio-case-boy-video"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4F75-831B-05D0-4B12-8F2CB647BD0B}"/>
              </a:ext>
            </a:extLst>
          </p:cNvPr>
          <p:cNvSpPr>
            <a:spLocks noGrp="1"/>
          </p:cNvSpPr>
          <p:nvPr>
            <p:ph type="title"/>
          </p:nvPr>
        </p:nvSpPr>
        <p:spPr>
          <a:xfrm>
            <a:off x="381000" y="278628"/>
            <a:ext cx="3993292" cy="1325563"/>
          </a:xfrm>
        </p:spPr>
        <p:txBody>
          <a:bodyPr/>
          <a:lstStyle/>
          <a:p>
            <a:pPr algn="ctr"/>
            <a:r>
              <a:rPr lang="en-US" dirty="0">
                <a:latin typeface="+mj-lt"/>
              </a:rPr>
              <a:t>Covid-19 and polio</a:t>
            </a:r>
          </a:p>
        </p:txBody>
      </p:sp>
      <p:sp>
        <p:nvSpPr>
          <p:cNvPr id="3" name="Text Placeholder 2">
            <a:extLst>
              <a:ext uri="{FF2B5EF4-FFF2-40B4-BE49-F238E27FC236}">
                <a16:creationId xmlns:a16="http://schemas.microsoft.com/office/drawing/2014/main" id="{2BEC8637-6E92-9E34-BE01-568AA384F232}"/>
              </a:ext>
            </a:extLst>
          </p:cNvPr>
          <p:cNvSpPr>
            <a:spLocks noGrp="1"/>
          </p:cNvSpPr>
          <p:nvPr>
            <p:ph type="body" idx="1"/>
          </p:nvPr>
        </p:nvSpPr>
        <p:spPr>
          <a:xfrm>
            <a:off x="197709" y="1825624"/>
            <a:ext cx="4633783" cy="5032375"/>
          </a:xfrm>
        </p:spPr>
        <p:txBody>
          <a:bodyPr>
            <a:normAutofit fontScale="92500"/>
          </a:bodyPr>
          <a:lstStyle/>
          <a:p>
            <a:r>
              <a:rPr lang="en-US" dirty="0">
                <a:effectLst/>
                <a:latin typeface="+mn-lt"/>
              </a:rPr>
              <a:t>At the beginning of the COVID-19 pandemic, m</a:t>
            </a:r>
            <a:r>
              <a:rPr lang="en-US" dirty="0">
                <a:latin typeface="+mn-lt"/>
              </a:rPr>
              <a:t>any countries in the world experienced declines in immunization rates for children  </a:t>
            </a:r>
          </a:p>
          <a:p>
            <a:r>
              <a:rPr lang="en-US" dirty="0">
                <a:effectLst/>
                <a:latin typeface="+mn-lt"/>
              </a:rPr>
              <a:t>The Global Polio Eradication Initiative paused its </a:t>
            </a:r>
            <a:r>
              <a:rPr lang="en-US" dirty="0">
                <a:latin typeface="+mn-lt"/>
              </a:rPr>
              <a:t>immunization and monitoring </a:t>
            </a:r>
            <a:r>
              <a:rPr lang="en-US" dirty="0">
                <a:effectLst/>
                <a:latin typeface="+mn-lt"/>
              </a:rPr>
              <a:t>activities for a few months </a:t>
            </a:r>
          </a:p>
          <a:p>
            <a:r>
              <a:rPr lang="en-US" dirty="0">
                <a:solidFill>
                  <a:schemeClr val="tx1"/>
                </a:solidFill>
                <a:latin typeface="+mn-lt"/>
                <a:cs typeface="Calibri Light" panose="020F0302020204030204" pitchFamily="34" charset="0"/>
              </a:rPr>
              <a:t>cVDPV2 found to be circulating in a couple of developed countries</a:t>
            </a:r>
          </a:p>
          <a:p>
            <a:pPr marL="114300" indent="0">
              <a:buNone/>
            </a:pPr>
            <a:endParaRPr lang="en-US" dirty="0"/>
          </a:p>
        </p:txBody>
      </p:sp>
      <p:pic>
        <p:nvPicPr>
          <p:cNvPr id="5" name="Picture 4">
            <a:extLst>
              <a:ext uri="{FF2B5EF4-FFF2-40B4-BE49-F238E27FC236}">
                <a16:creationId xmlns:a16="http://schemas.microsoft.com/office/drawing/2014/main" id="{CFB673FD-0FB3-A609-48BC-46F5C499F6DE}"/>
              </a:ext>
            </a:extLst>
          </p:cNvPr>
          <p:cNvPicPr>
            <a:picLocks noChangeAspect="1"/>
          </p:cNvPicPr>
          <p:nvPr/>
        </p:nvPicPr>
        <p:blipFill>
          <a:blip r:embed="rId3"/>
          <a:stretch>
            <a:fillRect/>
          </a:stretch>
        </p:blipFill>
        <p:spPr>
          <a:xfrm>
            <a:off x="5069616" y="114300"/>
            <a:ext cx="6924675" cy="6629400"/>
          </a:xfrm>
          <a:prstGeom prst="rect">
            <a:avLst/>
          </a:prstGeom>
        </p:spPr>
      </p:pic>
    </p:spTree>
    <p:extLst>
      <p:ext uri="{BB962C8B-B14F-4D97-AF65-F5344CB8AC3E}">
        <p14:creationId xmlns:p14="http://schemas.microsoft.com/office/powerpoint/2010/main" val="161400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5CD53C-B8F0-4F59-C0A3-9C1E6E57C9FE}"/>
              </a:ext>
            </a:extLst>
          </p:cNvPr>
          <p:cNvPicPr>
            <a:picLocks noChangeAspect="1"/>
          </p:cNvPicPr>
          <p:nvPr/>
        </p:nvPicPr>
        <p:blipFill>
          <a:blip r:embed="rId3"/>
          <a:stretch>
            <a:fillRect/>
          </a:stretch>
        </p:blipFill>
        <p:spPr>
          <a:xfrm>
            <a:off x="5937082" y="757237"/>
            <a:ext cx="5924550" cy="5343525"/>
          </a:xfrm>
          <a:prstGeom prst="rect">
            <a:avLst/>
          </a:prstGeom>
        </p:spPr>
      </p:pic>
      <p:pic>
        <p:nvPicPr>
          <p:cNvPr id="8" name="Picture 7">
            <a:extLst>
              <a:ext uri="{FF2B5EF4-FFF2-40B4-BE49-F238E27FC236}">
                <a16:creationId xmlns:a16="http://schemas.microsoft.com/office/drawing/2014/main" id="{1DC91A24-A632-CABA-3170-C7207E079DDE}"/>
              </a:ext>
            </a:extLst>
          </p:cNvPr>
          <p:cNvPicPr>
            <a:picLocks noChangeAspect="1"/>
          </p:cNvPicPr>
          <p:nvPr/>
        </p:nvPicPr>
        <p:blipFill>
          <a:blip r:embed="rId4"/>
          <a:stretch>
            <a:fillRect/>
          </a:stretch>
        </p:blipFill>
        <p:spPr>
          <a:xfrm>
            <a:off x="-13453" y="757237"/>
            <a:ext cx="5950535" cy="5343525"/>
          </a:xfrm>
          <a:prstGeom prst="rect">
            <a:avLst/>
          </a:prstGeom>
        </p:spPr>
      </p:pic>
    </p:spTree>
    <p:extLst>
      <p:ext uri="{BB962C8B-B14F-4D97-AF65-F5344CB8AC3E}">
        <p14:creationId xmlns:p14="http://schemas.microsoft.com/office/powerpoint/2010/main" val="307575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B11A-2D03-91E3-BD89-E7CE9A6CE69A}"/>
              </a:ext>
            </a:extLst>
          </p:cNvPr>
          <p:cNvSpPr>
            <a:spLocks noGrp="1"/>
          </p:cNvSpPr>
          <p:nvPr>
            <p:ph type="title"/>
          </p:nvPr>
        </p:nvSpPr>
        <p:spPr>
          <a:xfrm>
            <a:off x="5746674" y="365125"/>
            <a:ext cx="6305778" cy="1325563"/>
          </a:xfrm>
        </p:spPr>
        <p:txBody>
          <a:bodyPr>
            <a:normAutofit/>
          </a:bodyPr>
          <a:lstStyle/>
          <a:p>
            <a:pPr algn="ctr"/>
            <a:r>
              <a:rPr lang="en-US" dirty="0">
                <a:latin typeface="+mj-lt"/>
              </a:rPr>
              <a:t>cVDPV2 detected in London wastewater (2022)</a:t>
            </a:r>
          </a:p>
        </p:txBody>
      </p:sp>
      <p:sp>
        <p:nvSpPr>
          <p:cNvPr id="3" name="Text Placeholder 2">
            <a:extLst>
              <a:ext uri="{FF2B5EF4-FFF2-40B4-BE49-F238E27FC236}">
                <a16:creationId xmlns:a16="http://schemas.microsoft.com/office/drawing/2014/main" id="{7350AD29-4F42-956C-3D44-19368F10E810}"/>
              </a:ext>
            </a:extLst>
          </p:cNvPr>
          <p:cNvSpPr>
            <a:spLocks noGrp="1"/>
          </p:cNvSpPr>
          <p:nvPr>
            <p:ph type="body" idx="1"/>
          </p:nvPr>
        </p:nvSpPr>
        <p:spPr>
          <a:xfrm>
            <a:off x="139548" y="543696"/>
            <a:ext cx="5607125" cy="6314303"/>
          </a:xfrm>
        </p:spPr>
        <p:txBody>
          <a:bodyPr>
            <a:noAutofit/>
          </a:bodyPr>
          <a:lstStyle/>
          <a:p>
            <a:r>
              <a:rPr lang="en-US" sz="2700" dirty="0">
                <a:latin typeface="+mn-lt"/>
              </a:rPr>
              <a:t>Source was people vaccinated with OPV in other countries who returned to London where they shed the attenuated virus </a:t>
            </a:r>
          </a:p>
          <a:p>
            <a:r>
              <a:rPr lang="en-US" sz="2700" dirty="0">
                <a:latin typeface="+mn-lt"/>
              </a:rPr>
              <a:t>Detected viruses were related and contained mutations suggesting the virus was spreading person to person </a:t>
            </a:r>
          </a:p>
          <a:p>
            <a:r>
              <a:rPr lang="en-US" sz="2700" dirty="0">
                <a:latin typeface="+mn-lt"/>
              </a:rPr>
              <a:t>Attributed to drop in vaccination in last few decades and made worse by COVID-19</a:t>
            </a:r>
          </a:p>
          <a:p>
            <a:r>
              <a:rPr lang="en-US" sz="2700" dirty="0">
                <a:latin typeface="+mn-lt"/>
              </a:rPr>
              <a:t>In parts of west London, only 35% of teenagers had received their IPV polio booster in 2020–21.</a:t>
            </a:r>
            <a:endParaRPr lang="en-US" sz="2700" dirty="0"/>
          </a:p>
        </p:txBody>
      </p:sp>
      <p:pic>
        <p:nvPicPr>
          <p:cNvPr id="6" name="Picture 5">
            <a:extLst>
              <a:ext uri="{FF2B5EF4-FFF2-40B4-BE49-F238E27FC236}">
                <a16:creationId xmlns:a16="http://schemas.microsoft.com/office/drawing/2014/main" id="{AD10DA6D-EAAB-D4D4-677B-837EC69A7F7D}"/>
              </a:ext>
            </a:extLst>
          </p:cNvPr>
          <p:cNvPicPr>
            <a:picLocks noChangeAspect="1"/>
          </p:cNvPicPr>
          <p:nvPr/>
        </p:nvPicPr>
        <p:blipFill rotWithShape="1">
          <a:blip r:embed="rId3"/>
          <a:srcRect r="4602"/>
          <a:stretch/>
        </p:blipFill>
        <p:spPr>
          <a:xfrm>
            <a:off x="5746674" y="1856516"/>
            <a:ext cx="6148764" cy="4351338"/>
          </a:xfrm>
          <a:prstGeom prst="rect">
            <a:avLst/>
          </a:prstGeom>
        </p:spPr>
      </p:pic>
    </p:spTree>
    <p:extLst>
      <p:ext uri="{BB962C8B-B14F-4D97-AF65-F5344CB8AC3E}">
        <p14:creationId xmlns:p14="http://schemas.microsoft.com/office/powerpoint/2010/main" val="339330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65B1C9-47F4-1173-E8C8-01AD923936EE}"/>
              </a:ext>
            </a:extLst>
          </p:cNvPr>
          <p:cNvPicPr>
            <a:picLocks noChangeAspect="1"/>
          </p:cNvPicPr>
          <p:nvPr/>
        </p:nvPicPr>
        <p:blipFill>
          <a:blip r:embed="rId3"/>
          <a:srcRect t="19976"/>
          <a:stretch/>
        </p:blipFill>
        <p:spPr>
          <a:xfrm>
            <a:off x="0" y="501445"/>
            <a:ext cx="12192000" cy="5470496"/>
          </a:xfrm>
          <a:prstGeom prst="rect">
            <a:avLst/>
          </a:prstGeom>
        </p:spPr>
      </p:pic>
    </p:spTree>
    <p:extLst>
      <p:ext uri="{BB962C8B-B14F-4D97-AF65-F5344CB8AC3E}">
        <p14:creationId xmlns:p14="http://schemas.microsoft.com/office/powerpoint/2010/main" val="291162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4805-6551-01EA-F23E-EF2AA2E63403}"/>
              </a:ext>
            </a:extLst>
          </p:cNvPr>
          <p:cNvSpPr>
            <a:spLocks noGrp="1"/>
          </p:cNvSpPr>
          <p:nvPr>
            <p:ph type="title"/>
          </p:nvPr>
        </p:nvSpPr>
        <p:spPr/>
        <p:txBody>
          <a:bodyPr/>
          <a:lstStyle/>
          <a:p>
            <a:pPr algn="ctr"/>
            <a:r>
              <a:rPr lang="en-US" dirty="0">
                <a:latin typeface="+mj-lt"/>
              </a:rPr>
              <a:t>cVDPV2 polio case discovered in New York State (Rockland County, 2022)</a:t>
            </a:r>
          </a:p>
        </p:txBody>
      </p:sp>
      <p:sp>
        <p:nvSpPr>
          <p:cNvPr id="3" name="Text Placeholder 2">
            <a:extLst>
              <a:ext uri="{FF2B5EF4-FFF2-40B4-BE49-F238E27FC236}">
                <a16:creationId xmlns:a16="http://schemas.microsoft.com/office/drawing/2014/main" id="{91287B65-0479-F868-C87B-4B41A49AFCB5}"/>
              </a:ext>
            </a:extLst>
          </p:cNvPr>
          <p:cNvSpPr>
            <a:spLocks noGrp="1"/>
          </p:cNvSpPr>
          <p:nvPr>
            <p:ph type="body" idx="1"/>
          </p:nvPr>
        </p:nvSpPr>
        <p:spPr>
          <a:xfrm>
            <a:off x="838200" y="1789531"/>
            <a:ext cx="10357022" cy="4827838"/>
          </a:xfrm>
        </p:spPr>
        <p:txBody>
          <a:bodyPr>
            <a:normAutofit/>
          </a:bodyPr>
          <a:lstStyle/>
          <a:p>
            <a:r>
              <a:rPr lang="en-US" dirty="0">
                <a:latin typeface="+mn-lt"/>
              </a:rPr>
              <a:t>Detected in wastewater for multicounty region of New York City, July 2022</a:t>
            </a:r>
          </a:p>
          <a:p>
            <a:r>
              <a:rPr lang="en-US" dirty="0">
                <a:latin typeface="+mn-lt"/>
              </a:rPr>
              <a:t>Virus detected in a person was related to virus identified in London sewage. Patient never traveled outside of the U.S.</a:t>
            </a:r>
          </a:p>
          <a:p>
            <a:r>
              <a:rPr lang="en-US" dirty="0">
                <a:latin typeface="+mn-lt"/>
              </a:rPr>
              <a:t>Someone received the OPV outside of the US and brought it here</a:t>
            </a:r>
          </a:p>
          <a:p>
            <a:r>
              <a:rPr lang="en-US" dirty="0">
                <a:latin typeface="+mn-lt"/>
              </a:rPr>
              <a:t>60% of Rockland County’s 2-year-olds have received all three doses of the polio vaccine (80% for the rest of the state). </a:t>
            </a:r>
          </a:p>
          <a:p>
            <a:r>
              <a:rPr lang="en-US" dirty="0">
                <a:latin typeface="+mn-lt"/>
              </a:rPr>
              <a:t>cVDPV appeared again in March 2023 in wastewater but has not been detected since</a:t>
            </a:r>
          </a:p>
        </p:txBody>
      </p:sp>
    </p:spTree>
    <p:extLst>
      <p:ext uri="{BB962C8B-B14F-4D97-AF65-F5344CB8AC3E}">
        <p14:creationId xmlns:p14="http://schemas.microsoft.com/office/powerpoint/2010/main" val="385728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DE9D-E707-1DA6-9824-FB7BD88A8515}"/>
              </a:ext>
            </a:extLst>
          </p:cNvPr>
          <p:cNvSpPr>
            <a:spLocks noGrp="1"/>
          </p:cNvSpPr>
          <p:nvPr>
            <p:ph type="title"/>
          </p:nvPr>
        </p:nvSpPr>
        <p:spPr>
          <a:xfrm>
            <a:off x="6342927" y="225707"/>
            <a:ext cx="5478559" cy="1325563"/>
          </a:xfrm>
        </p:spPr>
        <p:txBody>
          <a:bodyPr>
            <a:normAutofit/>
          </a:bodyPr>
          <a:lstStyle/>
          <a:p>
            <a:r>
              <a:rPr lang="en-US" dirty="0">
                <a:latin typeface="+mj-lt"/>
              </a:rPr>
              <a:t>Paralytic polio in Gaza (cVDPV2)</a:t>
            </a:r>
          </a:p>
        </p:txBody>
      </p:sp>
      <p:sp>
        <p:nvSpPr>
          <p:cNvPr id="4" name="Text Placeholder 3">
            <a:extLst>
              <a:ext uri="{FF2B5EF4-FFF2-40B4-BE49-F238E27FC236}">
                <a16:creationId xmlns:a16="http://schemas.microsoft.com/office/drawing/2014/main" id="{67BF5412-B5AE-24B2-4F39-60AA2ECC9325}"/>
              </a:ext>
            </a:extLst>
          </p:cNvPr>
          <p:cNvSpPr>
            <a:spLocks noGrp="1"/>
          </p:cNvSpPr>
          <p:nvPr>
            <p:ph type="body" idx="2"/>
          </p:nvPr>
        </p:nvSpPr>
        <p:spPr>
          <a:xfrm>
            <a:off x="6172199" y="1825624"/>
            <a:ext cx="5665221" cy="4806669"/>
          </a:xfrm>
        </p:spPr>
        <p:txBody>
          <a:bodyPr>
            <a:normAutofit fontScale="92500" lnSpcReduction="10000"/>
          </a:bodyPr>
          <a:lstStyle/>
          <a:p>
            <a:r>
              <a:rPr lang="en-US" dirty="0">
                <a:latin typeface="+mj-lt"/>
              </a:rPr>
              <a:t>First confirmed case polio in Gaza in 25 years </a:t>
            </a:r>
          </a:p>
          <a:p>
            <a:r>
              <a:rPr lang="en-US" dirty="0">
                <a:latin typeface="+mj-lt"/>
              </a:rPr>
              <a:t>One year old living with his family in a tent in was unable to get routine vaccinations because family was constantly forced to move</a:t>
            </a:r>
          </a:p>
          <a:p>
            <a:r>
              <a:rPr lang="en-US" dirty="0">
                <a:latin typeface="+mj-lt"/>
              </a:rPr>
              <a:t>Gazan health officials have reported multiple children with symptoms consistent with polio</a:t>
            </a:r>
          </a:p>
          <a:p>
            <a:r>
              <a:rPr lang="en-US" dirty="0">
                <a:latin typeface="+mj-lt"/>
              </a:rPr>
              <a:t>Israel and Hamas have agreed to brief pauses in fighting so that humanitarian workers can begin an inoculation campaign</a:t>
            </a:r>
          </a:p>
        </p:txBody>
      </p:sp>
      <p:pic>
        <p:nvPicPr>
          <p:cNvPr id="6" name="Picture 5">
            <a:hlinkClick r:id="rId3"/>
            <a:extLst>
              <a:ext uri="{FF2B5EF4-FFF2-40B4-BE49-F238E27FC236}">
                <a16:creationId xmlns:a16="http://schemas.microsoft.com/office/drawing/2014/main" id="{E06266A9-222B-5921-DEA0-01325CAE08BE}"/>
              </a:ext>
            </a:extLst>
          </p:cNvPr>
          <p:cNvPicPr>
            <a:picLocks noChangeAspect="1"/>
          </p:cNvPicPr>
          <p:nvPr/>
        </p:nvPicPr>
        <p:blipFill>
          <a:blip r:embed="rId4"/>
          <a:stretch>
            <a:fillRect/>
          </a:stretch>
        </p:blipFill>
        <p:spPr>
          <a:xfrm>
            <a:off x="116390" y="514139"/>
            <a:ext cx="5903412" cy="5829722"/>
          </a:xfrm>
          <a:prstGeom prst="rect">
            <a:avLst/>
          </a:prstGeom>
        </p:spPr>
      </p:pic>
    </p:spTree>
    <p:extLst>
      <p:ext uri="{BB962C8B-B14F-4D97-AF65-F5344CB8AC3E}">
        <p14:creationId xmlns:p14="http://schemas.microsoft.com/office/powerpoint/2010/main" val="95619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83D9-314F-6128-41A4-A631D6EA0C7B}"/>
              </a:ext>
            </a:extLst>
          </p:cNvPr>
          <p:cNvSpPr>
            <a:spLocks noGrp="1"/>
          </p:cNvSpPr>
          <p:nvPr>
            <p:ph type="title"/>
          </p:nvPr>
        </p:nvSpPr>
        <p:spPr>
          <a:xfrm>
            <a:off x="977096" y="179146"/>
            <a:ext cx="10736484" cy="1325563"/>
          </a:xfrm>
        </p:spPr>
        <p:txBody>
          <a:bodyPr/>
          <a:lstStyle/>
          <a:p>
            <a:pPr algn="ctr"/>
            <a:r>
              <a:rPr lang="en-US" dirty="0">
                <a:latin typeface="+mj-lt"/>
              </a:rPr>
              <a:t>Leaks of polio virus from labs and vaccine production facilities</a:t>
            </a:r>
          </a:p>
        </p:txBody>
      </p:sp>
      <p:sp>
        <p:nvSpPr>
          <p:cNvPr id="3" name="Text Placeholder 2">
            <a:extLst>
              <a:ext uri="{FF2B5EF4-FFF2-40B4-BE49-F238E27FC236}">
                <a16:creationId xmlns:a16="http://schemas.microsoft.com/office/drawing/2014/main" id="{DCB90296-F20E-4136-348D-C91547C151B3}"/>
              </a:ext>
            </a:extLst>
          </p:cNvPr>
          <p:cNvSpPr>
            <a:spLocks noGrp="1"/>
          </p:cNvSpPr>
          <p:nvPr>
            <p:ph type="body" idx="1"/>
          </p:nvPr>
        </p:nvSpPr>
        <p:spPr>
          <a:xfrm>
            <a:off x="222422" y="1504708"/>
            <a:ext cx="4914203" cy="5019659"/>
          </a:xfrm>
        </p:spPr>
        <p:txBody>
          <a:bodyPr>
            <a:normAutofit/>
          </a:bodyPr>
          <a:lstStyle/>
          <a:p>
            <a:r>
              <a:rPr lang="en-US" sz="2400" dirty="0">
                <a:latin typeface="+mj-lt"/>
              </a:rPr>
              <a:t>Vaccine manufacturers use attenuated strains of the polio virus to make their vaccines</a:t>
            </a:r>
          </a:p>
          <a:p>
            <a:r>
              <a:rPr lang="en-US" sz="2400" dirty="0">
                <a:latin typeface="+mj-lt"/>
              </a:rPr>
              <a:t>Researchers and universities have samples of the virus</a:t>
            </a:r>
          </a:p>
          <a:p>
            <a:r>
              <a:rPr lang="en-US" sz="2400" dirty="0">
                <a:latin typeface="+mj-lt"/>
              </a:rPr>
              <a:t>Since 2000, there have been 21 reported incidents of poliovirus release from labs and vaccine-production facilities in 8 countries, with 16 cases of polio as a result,</a:t>
            </a:r>
          </a:p>
          <a:p>
            <a:pPr algn="l"/>
            <a:r>
              <a:rPr lang="en-US" sz="2400" b="0" i="0" u="none" strike="noStrike" baseline="0" dirty="0">
                <a:latin typeface="+mj-lt"/>
              </a:rPr>
              <a:t>WHO has documented 74 facilities that hold polio, in 22 countries.</a:t>
            </a:r>
          </a:p>
          <a:p>
            <a:pPr algn="l"/>
            <a:endParaRPr lang="en-US" dirty="0">
              <a:latin typeface="+mj-lt"/>
            </a:endParaRPr>
          </a:p>
        </p:txBody>
      </p:sp>
      <p:pic>
        <p:nvPicPr>
          <p:cNvPr id="7" name="Picture 6">
            <a:extLst>
              <a:ext uri="{FF2B5EF4-FFF2-40B4-BE49-F238E27FC236}">
                <a16:creationId xmlns:a16="http://schemas.microsoft.com/office/drawing/2014/main" id="{C27B67CF-259A-0E25-4EF9-C1C2EF67360E}"/>
              </a:ext>
            </a:extLst>
          </p:cNvPr>
          <p:cNvPicPr>
            <a:picLocks noChangeAspect="1"/>
          </p:cNvPicPr>
          <p:nvPr/>
        </p:nvPicPr>
        <p:blipFill>
          <a:blip r:embed="rId3"/>
          <a:stretch>
            <a:fillRect/>
          </a:stretch>
        </p:blipFill>
        <p:spPr>
          <a:xfrm>
            <a:off x="5136624" y="1504709"/>
            <a:ext cx="6438060" cy="4672254"/>
          </a:xfrm>
          <a:prstGeom prst="rect">
            <a:avLst/>
          </a:prstGeom>
        </p:spPr>
      </p:pic>
    </p:spTree>
    <p:extLst>
      <p:ext uri="{BB962C8B-B14F-4D97-AF65-F5344CB8AC3E}">
        <p14:creationId xmlns:p14="http://schemas.microsoft.com/office/powerpoint/2010/main" val="144923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AA39-AE54-B115-AEF5-D6224A3F8F0C}"/>
              </a:ext>
            </a:extLst>
          </p:cNvPr>
          <p:cNvSpPr>
            <a:spLocks noGrp="1"/>
          </p:cNvSpPr>
          <p:nvPr>
            <p:ph type="title"/>
          </p:nvPr>
        </p:nvSpPr>
        <p:spPr/>
        <p:txBody>
          <a:bodyPr/>
          <a:lstStyle/>
          <a:p>
            <a:r>
              <a:rPr lang="en-US" dirty="0">
                <a:latin typeface="+mj-lt"/>
              </a:rPr>
              <a:t>Immunocompromised people may shed virus</a:t>
            </a:r>
          </a:p>
        </p:txBody>
      </p:sp>
      <p:sp>
        <p:nvSpPr>
          <p:cNvPr id="3" name="Text Placeholder 2">
            <a:extLst>
              <a:ext uri="{FF2B5EF4-FFF2-40B4-BE49-F238E27FC236}">
                <a16:creationId xmlns:a16="http://schemas.microsoft.com/office/drawing/2014/main" id="{814AC886-BCC0-4306-4F86-4DE776DD36C3}"/>
              </a:ext>
            </a:extLst>
          </p:cNvPr>
          <p:cNvSpPr>
            <a:spLocks noGrp="1"/>
          </p:cNvSpPr>
          <p:nvPr>
            <p:ph type="body" idx="1"/>
          </p:nvPr>
        </p:nvSpPr>
        <p:spPr>
          <a:xfrm>
            <a:off x="838199" y="1825625"/>
            <a:ext cx="10250347" cy="4351338"/>
          </a:xfrm>
        </p:spPr>
        <p:txBody>
          <a:bodyPr>
            <a:normAutofit/>
          </a:bodyPr>
          <a:lstStyle/>
          <a:p>
            <a:pPr algn="l"/>
            <a:r>
              <a:rPr lang="en-US" dirty="0">
                <a:latin typeface="+mj-lt"/>
              </a:rPr>
              <a:t>U</a:t>
            </a:r>
            <a:r>
              <a:rPr lang="en-US" b="0" i="0" u="none" strike="noStrike" baseline="0" dirty="0">
                <a:latin typeface="+mj-lt"/>
              </a:rPr>
              <a:t>nforeseen 35 years ago when eradication efforts began. </a:t>
            </a:r>
          </a:p>
          <a:p>
            <a:pPr algn="l"/>
            <a:r>
              <a:rPr lang="en-US" b="0" i="0" u="none" strike="noStrike" baseline="0" dirty="0">
                <a:latin typeface="+mj-lt"/>
              </a:rPr>
              <a:t>In most people who receive OPV, the immune system generates antibodies that protect them against the virus. </a:t>
            </a:r>
          </a:p>
          <a:p>
            <a:pPr algn="l"/>
            <a:r>
              <a:rPr lang="en-US" b="0" i="0" u="none" strike="noStrike" baseline="0" dirty="0">
                <a:latin typeface="+mj-lt"/>
              </a:rPr>
              <a:t>But in a small number of people born with specific immune deficiency disorders, the immune system allows the attenuated virus from the vaccine to live on, evolving as time goes by and emerging in their stools. </a:t>
            </a:r>
          </a:p>
          <a:p>
            <a:pPr algn="l"/>
            <a:r>
              <a:rPr lang="en-US" b="0" i="0" u="none" strike="noStrike" baseline="0" dirty="0">
                <a:latin typeface="+mj-lt"/>
              </a:rPr>
              <a:t>This may have been what contributed to a polio outbreak in the Philippines in 2019–21. </a:t>
            </a:r>
            <a:endParaRPr lang="en-US" sz="4000" dirty="0">
              <a:latin typeface="+mj-lt"/>
            </a:endParaRPr>
          </a:p>
        </p:txBody>
      </p:sp>
    </p:spTree>
    <p:extLst>
      <p:ext uri="{BB962C8B-B14F-4D97-AF65-F5344CB8AC3E}">
        <p14:creationId xmlns:p14="http://schemas.microsoft.com/office/powerpoint/2010/main" val="378978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8640-DD99-EB11-5B1D-5A43279796A5}"/>
              </a:ext>
            </a:extLst>
          </p:cNvPr>
          <p:cNvSpPr>
            <a:spLocks noGrp="1"/>
          </p:cNvSpPr>
          <p:nvPr>
            <p:ph type="title"/>
          </p:nvPr>
        </p:nvSpPr>
        <p:spPr/>
        <p:txBody>
          <a:bodyPr/>
          <a:lstStyle/>
          <a:p>
            <a:pPr algn="ctr"/>
            <a:r>
              <a:rPr lang="en-US" dirty="0">
                <a:latin typeface="+mj-lt"/>
              </a:rPr>
              <a:t>Eradication? Or just control?</a:t>
            </a:r>
          </a:p>
        </p:txBody>
      </p:sp>
      <p:sp>
        <p:nvSpPr>
          <p:cNvPr id="3" name="Text Placeholder 2">
            <a:extLst>
              <a:ext uri="{FF2B5EF4-FFF2-40B4-BE49-F238E27FC236}">
                <a16:creationId xmlns:a16="http://schemas.microsoft.com/office/drawing/2014/main" id="{FA01D300-5AF4-09A7-A672-CB64493FE804}"/>
              </a:ext>
            </a:extLst>
          </p:cNvPr>
          <p:cNvSpPr>
            <a:spLocks noGrp="1"/>
          </p:cNvSpPr>
          <p:nvPr>
            <p:ph type="body" idx="1"/>
          </p:nvPr>
        </p:nvSpPr>
        <p:spPr>
          <a:xfrm>
            <a:off x="838200" y="1825625"/>
            <a:ext cx="10423968" cy="4351338"/>
          </a:xfrm>
        </p:spPr>
        <p:txBody>
          <a:bodyPr>
            <a:normAutofit/>
          </a:bodyPr>
          <a:lstStyle/>
          <a:p>
            <a:pPr algn="l"/>
            <a:r>
              <a:rPr lang="en-US" sz="3200" b="0" i="0" u="none" strike="noStrike" baseline="0" dirty="0">
                <a:latin typeface="+mj-lt"/>
              </a:rPr>
              <a:t>90% of children have to be </a:t>
            </a:r>
            <a:r>
              <a:rPr lang="en-US" sz="3200" dirty="0">
                <a:latin typeface="+mj-lt"/>
              </a:rPr>
              <a:t>immunized to eradicate polio</a:t>
            </a:r>
          </a:p>
          <a:p>
            <a:pPr algn="l"/>
            <a:r>
              <a:rPr lang="en-US" sz="3200" b="0" i="0" u="none" strike="noStrike" baseline="0" dirty="0">
                <a:latin typeface="+mj-lt"/>
              </a:rPr>
              <a:t>Polio can be certified as eradicated when no case observed for three years, and when there is no sign of it in wastewater. </a:t>
            </a:r>
          </a:p>
          <a:p>
            <a:r>
              <a:rPr lang="en-US" sz="3200" b="0" i="0" u="none" strike="noStrike" baseline="0" dirty="0">
                <a:latin typeface="+mj-lt"/>
              </a:rPr>
              <a:t>A year after that, OPV must be withdrawn to prevent </a:t>
            </a:r>
            <a:r>
              <a:rPr lang="en-US" sz="3200" b="0" i="0" u="none" strike="noStrike" baseline="0" dirty="0" err="1">
                <a:latin typeface="+mj-lt"/>
              </a:rPr>
              <a:t>cVDPV</a:t>
            </a:r>
            <a:r>
              <a:rPr lang="en-US" sz="3200" b="0" i="0" u="none" strike="noStrike" baseline="0" dirty="0">
                <a:latin typeface="+mj-lt"/>
              </a:rPr>
              <a:t>. Without </a:t>
            </a:r>
            <a:r>
              <a:rPr lang="en-US" sz="3200" dirty="0">
                <a:latin typeface="+mj-lt"/>
              </a:rPr>
              <a:t>high rates of immunity, </a:t>
            </a:r>
            <a:r>
              <a:rPr lang="en-US" sz="3200" dirty="0" err="1">
                <a:latin typeface="+mj-lt"/>
              </a:rPr>
              <a:t>cVDPV</a:t>
            </a:r>
            <a:r>
              <a:rPr lang="en-US" sz="3200" dirty="0">
                <a:latin typeface="+mj-lt"/>
              </a:rPr>
              <a:t> will emerge.</a:t>
            </a:r>
          </a:p>
          <a:p>
            <a:r>
              <a:rPr lang="en-US" sz="3200" dirty="0">
                <a:latin typeface="+mj-lt"/>
              </a:rPr>
              <a:t>Continued surveillance needed as added protection</a:t>
            </a:r>
          </a:p>
          <a:p>
            <a:r>
              <a:rPr lang="en-US" sz="3200" dirty="0">
                <a:latin typeface="+mj-lt"/>
              </a:rPr>
              <a:t>Can the challenges to eradicate polio be met? At what cost? Is ongoing control a viable strategy?</a:t>
            </a:r>
          </a:p>
          <a:p>
            <a:pPr marL="114300" indent="0" algn="l">
              <a:buNone/>
            </a:pPr>
            <a:endParaRPr lang="en-US" sz="1800" b="0" i="0" u="none" strike="noStrike" baseline="0" dirty="0">
              <a:latin typeface="HardingText-Regular"/>
            </a:endParaRPr>
          </a:p>
        </p:txBody>
      </p:sp>
    </p:spTree>
    <p:extLst>
      <p:ext uri="{BB962C8B-B14F-4D97-AF65-F5344CB8AC3E}">
        <p14:creationId xmlns:p14="http://schemas.microsoft.com/office/powerpoint/2010/main" val="3686581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3">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1100</Words>
  <Application>Microsoft Office PowerPoint</Application>
  <PresentationFormat>Widescreen</PresentationFormat>
  <Paragraphs>64</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Calibri Light</vt:lpstr>
      <vt:lpstr>HardingText-Regular</vt:lpstr>
      <vt:lpstr>Office Theme</vt:lpstr>
      <vt:lpstr>Covid-19 and polio</vt:lpstr>
      <vt:lpstr>PowerPoint Presentation</vt:lpstr>
      <vt:lpstr>cVDPV2 detected in London wastewater (2022)</vt:lpstr>
      <vt:lpstr>PowerPoint Presentation</vt:lpstr>
      <vt:lpstr>cVDPV2 polio case discovered in New York State (Rockland County, 2022)</vt:lpstr>
      <vt:lpstr>Paralytic polio in Gaza (cVDPV2)</vt:lpstr>
      <vt:lpstr>Leaks of polio virus from labs and vaccine production facilities</vt:lpstr>
      <vt:lpstr>Immunocompromised people may shed virus</vt:lpstr>
      <vt:lpstr>Eradication? Or just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Stallins, Jon A.</dc:creator>
  <cp:lastModifiedBy>Stallins, Jon A.</cp:lastModifiedBy>
  <cp:revision>1</cp:revision>
  <dcterms:created xsi:type="dcterms:W3CDTF">2024-10-03T16:24:42Z</dcterms:created>
  <dcterms:modified xsi:type="dcterms:W3CDTF">2024-10-03T16:31:29Z</dcterms:modified>
</cp:coreProperties>
</file>