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sldIdLst>
    <p:sldId id="397" r:id="rId2"/>
    <p:sldId id="415" r:id="rId3"/>
    <p:sldId id="674" r:id="rId4"/>
    <p:sldId id="657" r:id="rId5"/>
    <p:sldId id="675" r:id="rId6"/>
    <p:sldId id="274" r:id="rId7"/>
    <p:sldId id="376" r:id="rId8"/>
    <p:sldId id="284" r:id="rId9"/>
    <p:sldId id="357" r:id="rId10"/>
    <p:sldId id="372" r:id="rId11"/>
    <p:sldId id="428" r:id="rId12"/>
    <p:sldId id="436" r:id="rId13"/>
    <p:sldId id="555" r:id="rId14"/>
    <p:sldId id="537" r:id="rId15"/>
    <p:sldId id="680" r:id="rId16"/>
    <p:sldId id="665" r:id="rId17"/>
    <p:sldId id="544" r:id="rId18"/>
    <p:sldId id="689" r:id="rId19"/>
    <p:sldId id="373" r:id="rId20"/>
    <p:sldId id="684" r:id="rId21"/>
    <p:sldId id="538" r:id="rId22"/>
    <p:sldId id="384" r:id="rId23"/>
    <p:sldId id="355" r:id="rId24"/>
    <p:sldId id="378" r:id="rId25"/>
    <p:sldId id="385" r:id="rId26"/>
    <p:sldId id="290" r:id="rId27"/>
    <p:sldId id="291" r:id="rId28"/>
    <p:sldId id="292" r:id="rId29"/>
    <p:sldId id="367" r:id="rId30"/>
    <p:sldId id="368" r:id="rId31"/>
    <p:sldId id="295" r:id="rId32"/>
    <p:sldId id="369" r:id="rId33"/>
    <p:sldId id="296" r:id="rId34"/>
    <p:sldId id="404" r:id="rId35"/>
    <p:sldId id="375" r:id="rId36"/>
    <p:sldId id="301" r:id="rId37"/>
    <p:sldId id="305" r:id="rId38"/>
    <p:sldId id="306" r:id="rId39"/>
    <p:sldId id="374" r:id="rId40"/>
    <p:sldId id="702" r:id="rId41"/>
    <p:sldId id="269" r:id="rId42"/>
    <p:sldId id="418" r:id="rId43"/>
    <p:sldId id="403" r:id="rId44"/>
    <p:sldId id="70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 guide to the online slides" id="{DA71468A-588A-4C3B-B428-37A25E2CBE3B}">
          <p14:sldIdLst>
            <p14:sldId id="397"/>
          </p14:sldIdLst>
        </p14:section>
        <p14:section name="Introduction" id="{EFB666A1-32A3-48AC-8BD6-2DA032CC9526}">
          <p14:sldIdLst>
            <p14:sldId id="415"/>
            <p14:sldId id="674"/>
            <p14:sldId id="657"/>
            <p14:sldId id="675"/>
          </p14:sldIdLst>
        </p14:section>
        <p14:section name="Defining global health" id="{B4317F8E-B78F-41F4-B52B-A01EF464201D}">
          <p14:sldIdLst>
            <p14:sldId id="274"/>
          </p14:sldIdLst>
        </p14:section>
        <p14:section name="Social production of knowledge" id="{A4A4255E-7F97-4A82-8EDC-78A3DB31A706}">
          <p14:sldIdLst>
            <p14:sldId id="376"/>
            <p14:sldId id="284"/>
            <p14:sldId id="357"/>
          </p14:sldIdLst>
        </p14:section>
        <p14:section name="Evolutionary, ecological and environmental contexts" id="{28B94E0C-CFC5-4F98-B1E7-DCA12FDAF2E7}">
          <p14:sldIdLst>
            <p14:sldId id="372"/>
          </p14:sldIdLst>
        </p14:section>
        <p14:section name="Covid and globalization" id="{15AA7D44-FB8C-46A0-8ADB-EA5FA2BF9A28}">
          <p14:sldIdLst>
            <p14:sldId id="428"/>
            <p14:sldId id="436"/>
            <p14:sldId id="555"/>
            <p14:sldId id="537"/>
            <p14:sldId id="680"/>
            <p14:sldId id="665"/>
          </p14:sldIdLst>
        </p14:section>
        <p14:section name="Formations of globalization" id="{91D65DFB-6AEE-4EAC-AF70-2A80C65C3E6B}">
          <p14:sldIdLst>
            <p14:sldId id="544"/>
          </p14:sldIdLst>
        </p14:section>
        <p14:section name="Rational legal authority and structural violence" id="{F0FC3036-2E4D-4FD2-8D42-29B6CCA1B4CC}">
          <p14:sldIdLst>
            <p14:sldId id="689"/>
            <p14:sldId id="373"/>
            <p14:sldId id="684"/>
            <p14:sldId id="538"/>
            <p14:sldId id="384"/>
            <p14:sldId id="355"/>
            <p14:sldId id="378"/>
            <p14:sldId id="385"/>
          </p14:sldIdLst>
        </p14:section>
        <p14:section name="Colonialism:  the origins of global health" id="{C712BBD2-289A-4C07-B715-2F6F126B2909}">
          <p14:sldIdLst>
            <p14:sldId id="290"/>
            <p14:sldId id="291"/>
            <p14:sldId id="292"/>
            <p14:sldId id="367"/>
            <p14:sldId id="368"/>
            <p14:sldId id="295"/>
            <p14:sldId id="369"/>
            <p14:sldId id="296"/>
            <p14:sldId id="404"/>
          </p14:sldIdLst>
        </p14:section>
        <p14:section name="The emergence of global health" id="{69740D17-A321-42C1-BDB9-E021C3D99BCD}">
          <p14:sldIdLst>
            <p14:sldId id="375"/>
            <p14:sldId id="301"/>
            <p14:sldId id="305"/>
            <p14:sldId id="306"/>
            <p14:sldId id="374"/>
          </p14:sldIdLst>
        </p14:section>
        <p14:section name="Decolonializing global health: safari science" id="{3FD306EC-5677-4CD1-AA78-522DD360B7CD}">
          <p14:sldIdLst>
            <p14:sldId id="702"/>
            <p14:sldId id="269"/>
            <p14:sldId id="418"/>
            <p14:sldId id="403"/>
            <p14:sldId id="70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C5A1"/>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7933" autoAdjust="0"/>
    <p:restoredTop sz="47712" autoAdjust="0"/>
  </p:normalViewPr>
  <p:slideViewPr>
    <p:cSldViewPr snapToGrid="0" showGuides="1">
      <p:cViewPr varScale="1">
        <p:scale>
          <a:sx n="39" d="100"/>
          <a:sy n="39" d="100"/>
        </p:scale>
        <p:origin x="802" y="48"/>
      </p:cViewPr>
      <p:guideLst>
        <p:guide orient="horz" pos="2160"/>
        <p:guide pos="3840"/>
      </p:guideLst>
    </p:cSldViewPr>
  </p:slideViewPr>
  <p:outlineViewPr>
    <p:cViewPr>
      <p:scale>
        <a:sx n="33" d="100"/>
        <a:sy n="33" d="100"/>
      </p:scale>
      <p:origin x="0" y="-37824"/>
    </p:cViewPr>
  </p:outlineViewPr>
  <p:notesTextViewPr>
    <p:cViewPr>
      <p:scale>
        <a:sx n="125" d="100"/>
        <a:sy n="12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5EB7F-4F0B-4EF6-AB2A-4BE2AA86CEC9}" type="datetimeFigureOut">
              <a:rPr lang="en-US" smtClean="0"/>
              <a:t>8/28/2024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0FD8A-5DF6-4509-B927-55EB1802D495}" type="slidenum">
              <a:rPr lang="en-US" smtClean="0"/>
              <a:t>‹#›</a:t>
            </a:fld>
            <a:endParaRPr lang="en-US" dirty="0"/>
          </a:p>
        </p:txBody>
      </p:sp>
    </p:spTree>
    <p:extLst>
      <p:ext uri="{BB962C8B-B14F-4D97-AF65-F5344CB8AC3E}">
        <p14:creationId xmlns:p14="http://schemas.microsoft.com/office/powerpoint/2010/main" val="2346522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notes section, additional content is provided here. </a:t>
            </a:r>
          </a:p>
        </p:txBody>
      </p:sp>
      <p:sp>
        <p:nvSpPr>
          <p:cNvPr id="4" name="Slide Number Placeholder 3"/>
          <p:cNvSpPr>
            <a:spLocks noGrp="1"/>
          </p:cNvSpPr>
          <p:nvPr>
            <p:ph type="sldNum" sz="quarter" idx="5"/>
          </p:nvPr>
        </p:nvSpPr>
        <p:spPr/>
        <p:txBody>
          <a:bodyPr/>
          <a:lstStyle/>
          <a:p>
            <a:fld id="{94D0FD8A-5DF6-4509-B927-55EB1802D495}" type="slidenum">
              <a:rPr lang="en-US" smtClean="0"/>
              <a:t>1</a:t>
            </a:fld>
            <a:endParaRPr lang="en-US" dirty="0"/>
          </a:p>
        </p:txBody>
      </p:sp>
    </p:spTree>
    <p:extLst>
      <p:ext uri="{BB962C8B-B14F-4D97-AF65-F5344CB8AC3E}">
        <p14:creationId xmlns:p14="http://schemas.microsoft.com/office/powerpoint/2010/main" val="779534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Chinese government have  been criticized for not opening up fully about the global risks of the Covid-19 outbreak as it was starting. They put more emphasis on the control (and the perception of control) of the outbreak in their country above this</a:t>
            </a:r>
            <a:r>
              <a:rPr lang="en-US" b="1" dirty="0"/>
              <a:t> global </a:t>
            </a:r>
            <a:r>
              <a:rPr lang="en-US" dirty="0"/>
              <a:t>responsibility.</a:t>
            </a:r>
          </a:p>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11</a:t>
            </a:fld>
            <a:endParaRPr lang="en-US" dirty="0"/>
          </a:p>
        </p:txBody>
      </p:sp>
    </p:spTree>
    <p:extLst>
      <p:ext uri="{BB962C8B-B14F-4D97-AF65-F5344CB8AC3E}">
        <p14:creationId xmlns:p14="http://schemas.microsoft.com/office/powerpoint/2010/main" val="3958210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Worobey, M., Pekar, J., Larsen, B. B., Nelson, M. I., Hill, V., Joy, J. B., ... &amp; Lemey, P. (2020). The emergence of SARS-CoV-2 in Europe and North America. </a:t>
            </a:r>
            <a:r>
              <a:rPr lang="en-US" i="1" dirty="0"/>
              <a:t>Science</a:t>
            </a:r>
            <a:r>
              <a:rPr lang="en-US" dirty="0"/>
              <a:t>, </a:t>
            </a:r>
            <a:r>
              <a:rPr lang="en-US" i="1" dirty="0"/>
              <a:t>370</a:t>
            </a:r>
            <a:r>
              <a:rPr lang="en-US" dirty="0"/>
              <a:t>(6516), 564-570.</a:t>
            </a:r>
          </a:p>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13</a:t>
            </a:fld>
            <a:endParaRPr lang="en-US" dirty="0"/>
          </a:p>
        </p:txBody>
      </p:sp>
    </p:spTree>
    <p:extLst>
      <p:ext uri="{BB962C8B-B14F-4D97-AF65-F5344CB8AC3E}">
        <p14:creationId xmlns:p14="http://schemas.microsoft.com/office/powerpoint/2010/main" val="2459190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https://www.washingtonpost.com/world/europe/lancet-richard-horton-trump-vaccines/2020/07/29/1209b610-d048-11ea-826b-cc394d824e35_story.html</a:t>
            </a:r>
            <a:br>
              <a:rPr lang="en-US" dirty="0"/>
            </a:br>
            <a:br>
              <a:rPr lang="en-US" dirty="0"/>
            </a:br>
            <a:r>
              <a:rPr lang="en-US" dirty="0"/>
              <a:t>The Lancet is a major medical journal. It publishes research on new insights into medicine and health. </a:t>
            </a:r>
            <a:br>
              <a:rPr lang="en-US" dirty="0"/>
            </a:br>
            <a:br>
              <a:rPr lang="en-US" dirty="0"/>
            </a:br>
            <a:r>
              <a:rPr lang="en-US" dirty="0"/>
              <a:t>The vaccines now in use are made from precursor chemicals, lab supplies, and facilities that span the globe. </a:t>
            </a:r>
          </a:p>
        </p:txBody>
      </p:sp>
      <p:sp>
        <p:nvSpPr>
          <p:cNvPr id="4" name="Slide Number Placeholder 3"/>
          <p:cNvSpPr>
            <a:spLocks noGrp="1"/>
          </p:cNvSpPr>
          <p:nvPr>
            <p:ph type="sldNum" sz="quarter" idx="5"/>
          </p:nvPr>
        </p:nvSpPr>
        <p:spPr/>
        <p:txBody>
          <a:bodyPr/>
          <a:lstStyle/>
          <a:p>
            <a:fld id="{94D0FD8A-5DF6-4509-B927-55EB1802D495}" type="slidenum">
              <a:rPr lang="en-US" smtClean="0"/>
              <a:t>14</a:t>
            </a:fld>
            <a:endParaRPr lang="en-US" dirty="0"/>
          </a:p>
        </p:txBody>
      </p:sp>
    </p:spTree>
    <p:extLst>
      <p:ext uri="{BB962C8B-B14F-4D97-AF65-F5344CB8AC3E}">
        <p14:creationId xmlns:p14="http://schemas.microsoft.com/office/powerpoint/2010/main" val="1931761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https://www.nytimes.com/2021/11/18/world/asia/covid-syringes-india.html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low- and middle-income countries (LMICs), nearly all vaccines are administered with a 0.5-mL autodisposable (AD) syringe. In LMICs, the syringe shortage is jeopardizing critical childhood immunization programs for life-threatening illnesses—like measles, tetanus, and diphtheria. </a:t>
            </a:r>
            <a:br>
              <a:rPr lang="en-US" dirty="0"/>
            </a:br>
            <a:br>
              <a:rPr lang="en-US" dirty="0"/>
            </a:br>
            <a:r>
              <a:rPr lang="en-US" dirty="0"/>
              <a:t>https://www.path.org/articles/syringe-shortage-explained/</a:t>
            </a:r>
          </a:p>
          <a:p>
            <a:endParaRPr lang="en-US" dirty="0"/>
          </a:p>
          <a:p>
            <a:endParaRPr lang="en-US" dirty="0"/>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16</a:t>
            </a:fld>
            <a:endParaRPr lang="en-US" dirty="0"/>
          </a:p>
        </p:txBody>
      </p:sp>
    </p:spTree>
    <p:extLst>
      <p:ext uri="{BB962C8B-B14F-4D97-AF65-F5344CB8AC3E}">
        <p14:creationId xmlns:p14="http://schemas.microsoft.com/office/powerpoint/2010/main" val="721901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Steger, M., &amp; James, P. (2020). Disjunctive globalization in the era of the Great Unsettling. </a:t>
            </a:r>
            <a:r>
              <a:rPr lang="en-US" i="1" dirty="0"/>
              <a:t>Theory, Culture &amp; Society</a:t>
            </a:r>
            <a:r>
              <a:rPr lang="en-US" dirty="0"/>
              <a:t>, </a:t>
            </a:r>
            <a:r>
              <a:rPr lang="en-US" i="1" dirty="0"/>
              <a:t>37</a:t>
            </a:r>
            <a:r>
              <a:rPr lang="en-US" dirty="0"/>
              <a:t>(7-8), 187-203.</a:t>
            </a:r>
            <a:br>
              <a:rPr lang="en-US" dirty="0"/>
            </a:br>
            <a:br>
              <a:rPr lang="en-US" dirty="0"/>
            </a:br>
            <a:r>
              <a:rPr lang="en-US" sz="1200" b="0" i="0" u="none" strike="noStrike" baseline="0" dirty="0">
                <a:latin typeface="AdvTimes-i"/>
              </a:rPr>
              <a:t>Embodied globalization </a:t>
            </a:r>
            <a:r>
              <a:rPr lang="en-US" sz="1200" b="0" i="0" u="none" strike="noStrike" baseline="0" dirty="0">
                <a:latin typeface="AdvTimes"/>
              </a:rPr>
              <a:t>refers to the physical mobility of human bodies across the world. It is the oldest formation of globalization and endures in the contemporary movements of refugees, </a:t>
            </a:r>
            <a:r>
              <a:rPr lang="fr-FR" sz="1200" b="0" i="0" u="none" strike="noStrike" baseline="0" dirty="0">
                <a:latin typeface="AdvTimes"/>
              </a:rPr>
              <a:t>migrants, workers, and </a:t>
            </a:r>
            <a:r>
              <a:rPr lang="en-US" sz="1200" b="0" i="0" u="none" strike="noStrike" baseline="0" dirty="0">
                <a:latin typeface="AdvTimes"/>
              </a:rPr>
              <a:t>tourists. </a:t>
            </a:r>
            <a:br>
              <a:rPr lang="en-US" sz="1200" b="0" i="0" u="none" strike="noStrike" baseline="0" dirty="0">
                <a:latin typeface="AdvTimes"/>
              </a:rPr>
            </a:br>
            <a:endParaRPr lang="en-US" sz="1200" b="0" i="0" u="none" strike="noStrike" baseline="0" dirty="0">
              <a:latin typeface="AdvTimes"/>
            </a:endParaRPr>
          </a:p>
          <a:p>
            <a:pPr algn="l"/>
            <a:r>
              <a:rPr lang="en-US" sz="1200" b="0" i="0" u="none" strike="noStrike" baseline="0" dirty="0">
                <a:latin typeface="AdvTimes-i"/>
              </a:rPr>
              <a:t>Object-related globalization </a:t>
            </a:r>
            <a:r>
              <a:rPr lang="en-US" sz="1200" b="0" i="0" u="none" strike="noStrike" baseline="0" dirty="0">
                <a:latin typeface="AdvTimes"/>
              </a:rPr>
              <a:t>covers the mobility of physical objects across the world</a:t>
            </a:r>
            <a:br>
              <a:rPr lang="en-US" sz="1200" b="0" i="0" u="none" strike="noStrike" baseline="0" dirty="0">
                <a:latin typeface="AdvTimes"/>
              </a:rPr>
            </a:br>
            <a:br>
              <a:rPr lang="en-US" sz="1200" b="0" i="0" u="none" strike="noStrike" baseline="0" dirty="0">
                <a:latin typeface="AdvTimes"/>
              </a:rPr>
            </a:br>
            <a:r>
              <a:rPr lang="en-US" sz="1200" b="0" i="0" u="none" strike="noStrike" baseline="0" dirty="0">
                <a:latin typeface="AdvTimes-i"/>
              </a:rPr>
              <a:t>Institutionally related globalization </a:t>
            </a:r>
            <a:r>
              <a:rPr lang="en-US" sz="1200" b="0" i="0" u="none" strike="noStrike" baseline="0" dirty="0">
                <a:latin typeface="AdvTimes"/>
              </a:rPr>
              <a:t>refers to global mobility conducted through the ‘agents’ of empires, states, institutions, armies, NGOs, churches, pop culture, Hollywood. </a:t>
            </a:r>
            <a:br>
              <a:rPr lang="en-US" sz="1200" b="0" i="0" u="none" strike="noStrike" baseline="0" dirty="0">
                <a:latin typeface="AdvTimes"/>
              </a:rPr>
            </a:br>
            <a:endParaRPr lang="en-US" sz="1200" b="0" i="0" u="none" strike="noStrike" baseline="0" dirty="0">
              <a:latin typeface="AdvTimes"/>
            </a:endParaRPr>
          </a:p>
          <a:p>
            <a:pPr algn="l"/>
            <a:r>
              <a:rPr lang="en-US" sz="1200" b="0" i="0" u="none" strike="noStrike" baseline="0" dirty="0">
                <a:latin typeface="AdvTimes-i"/>
              </a:rPr>
              <a:t>Disembodied globalization </a:t>
            </a:r>
            <a:r>
              <a:rPr lang="en-US" sz="1200" b="0" i="0" u="none" strike="noStrike" baseline="0" dirty="0">
                <a:latin typeface="AdvTimes"/>
              </a:rPr>
              <a:t>pertains to the relations formed through intangible things and processes including the exchange and communication of data, software, ideas and images. </a:t>
            </a:r>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17</a:t>
            </a:fld>
            <a:endParaRPr lang="en-US" dirty="0"/>
          </a:p>
        </p:txBody>
      </p:sp>
    </p:spTree>
    <p:extLst>
      <p:ext uri="{BB962C8B-B14F-4D97-AF65-F5344CB8AC3E}">
        <p14:creationId xmlns:p14="http://schemas.microsoft.com/office/powerpoint/2010/main" val="3430999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https://www.nytimes.com/2024/03/14/opinion/health-insurance-prior-authorization.html</a:t>
            </a:r>
          </a:p>
        </p:txBody>
      </p:sp>
      <p:sp>
        <p:nvSpPr>
          <p:cNvPr id="4" name="Slide Number Placeholder 3"/>
          <p:cNvSpPr>
            <a:spLocks noGrp="1"/>
          </p:cNvSpPr>
          <p:nvPr>
            <p:ph type="sldNum" sz="quarter" idx="5"/>
          </p:nvPr>
        </p:nvSpPr>
        <p:spPr/>
        <p:txBody>
          <a:bodyPr/>
          <a:lstStyle/>
          <a:p>
            <a:fld id="{94D0FD8A-5DF6-4509-B927-55EB1802D495}" type="slidenum">
              <a:rPr lang="en-US" smtClean="0"/>
              <a:t>18</a:t>
            </a:fld>
            <a:endParaRPr lang="en-US" dirty="0"/>
          </a:p>
        </p:txBody>
      </p:sp>
    </p:spTree>
    <p:extLst>
      <p:ext uri="{BB962C8B-B14F-4D97-AF65-F5344CB8AC3E}">
        <p14:creationId xmlns:p14="http://schemas.microsoft.com/office/powerpoint/2010/main" val="429223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Classification of illnesses and disease into categories can facilitate the practice of medicine. It can also be a form of structural violence. </a:t>
            </a:r>
            <a:br>
              <a:rPr lang="en-US" dirty="0"/>
            </a:br>
            <a:br>
              <a:rPr lang="en-US" dirty="0"/>
            </a:br>
            <a:r>
              <a:rPr lang="en-US" dirty="0"/>
              <a:t>https://www.nytimes.com/2017/03/29/magazine/those-indecipherable-medical-bills-theyre-one-reason-health-care-costs-so-much.html</a:t>
            </a:r>
          </a:p>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19</a:t>
            </a:fld>
            <a:endParaRPr lang="en-US" dirty="0"/>
          </a:p>
        </p:txBody>
      </p:sp>
    </p:spTree>
    <p:extLst>
      <p:ext uri="{BB962C8B-B14F-4D97-AF65-F5344CB8AC3E}">
        <p14:creationId xmlns:p14="http://schemas.microsoft.com/office/powerpoint/2010/main" val="1438059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https://icd.who.int/browse10/2019/en</a:t>
            </a:r>
          </a:p>
          <a:p>
            <a:endParaRPr lang="en-US" dirty="0"/>
          </a:p>
          <a:p>
            <a:r>
              <a:rPr lang="en-US" dirty="0"/>
              <a:t>CD-10 is the current medical classification system. </a:t>
            </a:r>
          </a:p>
          <a:p>
            <a:endParaRPr lang="en-US" dirty="0"/>
          </a:p>
        </p:txBody>
      </p:sp>
      <p:sp>
        <p:nvSpPr>
          <p:cNvPr id="4" name="Slide Number Placeholder 3"/>
          <p:cNvSpPr>
            <a:spLocks noGrp="1"/>
          </p:cNvSpPr>
          <p:nvPr>
            <p:ph type="sldNum" sz="quarter" idx="5"/>
          </p:nvPr>
        </p:nvSpPr>
        <p:spPr/>
        <p:txBody>
          <a:bodyPr/>
          <a:lstStyle/>
          <a:p>
            <a:fld id="{DC409EC9-85F6-432D-884E-C6AB1D9E124C}" type="slidenum">
              <a:rPr lang="en-US" smtClean="0"/>
              <a:t>21</a:t>
            </a:fld>
            <a:endParaRPr lang="en-US" dirty="0"/>
          </a:p>
        </p:txBody>
      </p:sp>
    </p:spTree>
    <p:extLst>
      <p:ext uri="{BB962C8B-B14F-4D97-AF65-F5344CB8AC3E}">
        <p14:creationId xmlns:p14="http://schemas.microsoft.com/office/powerpoint/2010/main" val="689512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ICD-10 is the current medical classification system. </a:t>
            </a:r>
            <a:br>
              <a:rPr lang="en-US" dirty="0"/>
            </a:br>
            <a:br>
              <a:rPr lang="en-US" dirty="0"/>
            </a:br>
            <a:r>
              <a:rPr lang="en-US" dirty="0"/>
              <a:t>More ways to classify</a:t>
            </a:r>
            <a:r>
              <a:rPr lang="en-US" baseline="0" dirty="0"/>
              <a:t> means </a:t>
            </a:r>
            <a:r>
              <a:rPr lang="en-US" dirty="0"/>
              <a:t>more ways to charge, and as a result, increased costs. </a:t>
            </a:r>
            <a:br>
              <a:rPr lang="en-US" dirty="0"/>
            </a:br>
            <a:endParaRPr lang="en-US" dirty="0"/>
          </a:p>
          <a:p>
            <a:r>
              <a:rPr lang="en-US" dirty="0"/>
              <a:t>Downcoding – a lesser code on a claim, perhaps to induce patients to keep coming back for other services excessive charges for services or supplies</a:t>
            </a:r>
            <a:br>
              <a:rPr lang="en-US" dirty="0"/>
            </a:br>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22</a:t>
            </a:fld>
            <a:endParaRPr lang="en-US" dirty="0"/>
          </a:p>
        </p:txBody>
      </p:sp>
    </p:spTree>
    <p:extLst>
      <p:ext uri="{BB962C8B-B14F-4D97-AF65-F5344CB8AC3E}">
        <p14:creationId xmlns:p14="http://schemas.microsoft.com/office/powerpoint/2010/main" val="110926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Scroll down for the video</a:t>
            </a:r>
          </a:p>
          <a:p>
            <a:br>
              <a:rPr lang="en-US" dirty="0"/>
            </a:br>
            <a:r>
              <a:rPr lang="en-US" dirty="0"/>
              <a:t>In 2015, the CEO of Turing Pharmaceuticals, increased the price of a recently acquired drug from $13.50 to $750 a pill. The medicine, Daraprim, is used to combat parasites, especially for patients with immune-system deficiencies like HIV.</a:t>
            </a:r>
            <a:br>
              <a:rPr lang="en-US" dirty="0"/>
            </a:br>
            <a:br>
              <a:rPr lang="en-US" dirty="0"/>
            </a:br>
            <a:r>
              <a:rPr lang="en-US" dirty="0"/>
              <a:t>https://www.who.int/bulletin/volumes/84/5/news10506/en/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https://www.carnegiecouncil.org/publications/ethics_onfilm/0011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23</a:t>
            </a:fld>
            <a:endParaRPr lang="en-US" dirty="0"/>
          </a:p>
        </p:txBody>
      </p:sp>
    </p:spTree>
    <p:extLst>
      <p:ext uri="{BB962C8B-B14F-4D97-AF65-F5344CB8AC3E}">
        <p14:creationId xmlns:p14="http://schemas.microsoft.com/office/powerpoint/2010/main" val="334298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https://www.nytimes.com/2019/12/28/opinion/sunday/2019-best-year-poverty.html</a:t>
            </a:r>
          </a:p>
        </p:txBody>
      </p:sp>
      <p:sp>
        <p:nvSpPr>
          <p:cNvPr id="4" name="Slide Number Placeholder 3"/>
          <p:cNvSpPr>
            <a:spLocks noGrp="1"/>
          </p:cNvSpPr>
          <p:nvPr>
            <p:ph type="sldNum" sz="quarter" idx="5"/>
          </p:nvPr>
        </p:nvSpPr>
        <p:spPr/>
        <p:txBody>
          <a:bodyPr/>
          <a:lstStyle/>
          <a:p>
            <a:fld id="{94D0FD8A-5DF6-4509-B927-55EB1802D495}" type="slidenum">
              <a:rPr lang="en-US" smtClean="0"/>
              <a:t>2</a:t>
            </a:fld>
            <a:endParaRPr lang="en-US" dirty="0"/>
          </a:p>
        </p:txBody>
      </p:sp>
    </p:spTree>
    <p:extLst>
      <p:ext uri="{BB962C8B-B14F-4D97-AF65-F5344CB8AC3E}">
        <p14:creationId xmlns:p14="http://schemas.microsoft.com/office/powerpoint/2010/main" val="1663997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Political pressures to accept higher priced drugs may even be applied. </a:t>
            </a:r>
            <a:r>
              <a:rPr lang="en-US" dirty="0"/>
              <a:t>For example, a country in a position of power may call for trade policies to force a country to accept higher prices for drugs. “We won’t import your products if you don’t accept our high drug prices”</a:t>
            </a:r>
            <a:br>
              <a:rPr lang="en-US" dirty="0"/>
            </a:br>
            <a:br>
              <a:rPr lang="en-US" dirty="0"/>
            </a:br>
            <a:r>
              <a:rPr lang="en-US" dirty="0"/>
              <a:t>Many other drugs are often purchased at much lower prices in Canada.</a:t>
            </a:r>
            <a:br>
              <a:rPr lang="en-US" dirty="0"/>
            </a:br>
            <a:endParaRPr lang="en-US" dirty="0"/>
          </a:p>
          <a:p>
            <a:r>
              <a:rPr lang="en-US" dirty="0"/>
              <a:t>https://www.who.int/bulletin/volumes/84/5/news10506/en/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https://www.carnegiecouncil.org/publications/ethics_onfilm/0011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https://www.washingtonpost.com/world/the_americas/as-price-of-insulin-soars-americans-caravan-to-canada-for-lifesaving-medicine/2019/06/14/0a272fb6-8217-11e9-9a67-a687ca99fb3d_story.html?noredirect=on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24</a:t>
            </a:fld>
            <a:endParaRPr lang="en-US" dirty="0"/>
          </a:p>
        </p:txBody>
      </p:sp>
    </p:spTree>
    <p:extLst>
      <p:ext uri="{BB962C8B-B14F-4D97-AF65-F5344CB8AC3E}">
        <p14:creationId xmlns:p14="http://schemas.microsoft.com/office/powerpoint/2010/main" val="3677072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Corporatization does not automatically correlate to pervasive ‘evil’ and harm. Large corporations and institutions can do things that small entities cannot. Structural violence emerges as a by product of size and the way in which aspects of a large system can work against the goals of the institution in unexpected ways. Structural violence is in this sense a systems issue in addition to one of power, economics, and politics. </a:t>
            </a:r>
          </a:p>
        </p:txBody>
      </p:sp>
      <p:sp>
        <p:nvSpPr>
          <p:cNvPr id="4" name="Slide Number Placeholder 3"/>
          <p:cNvSpPr>
            <a:spLocks noGrp="1"/>
          </p:cNvSpPr>
          <p:nvPr>
            <p:ph type="sldNum" sz="quarter" idx="10"/>
          </p:nvPr>
        </p:nvSpPr>
        <p:spPr/>
        <p:txBody>
          <a:bodyPr/>
          <a:lstStyle/>
          <a:p>
            <a:fld id="{94D0FD8A-5DF6-4509-B927-55EB1802D495}" type="slidenum">
              <a:rPr lang="en-US" smtClean="0"/>
              <a:t>25</a:t>
            </a:fld>
            <a:endParaRPr lang="en-US" dirty="0"/>
          </a:p>
        </p:txBody>
      </p:sp>
    </p:spTree>
    <p:extLst>
      <p:ext uri="{BB962C8B-B14F-4D97-AF65-F5344CB8AC3E}">
        <p14:creationId xmlns:p14="http://schemas.microsoft.com/office/powerpoint/2010/main" val="3695055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HIV-AIDS, SARS make it seem that global health perspectives are new. But their global focus are not entirely novel. The origins of global health are in colonial era medicine. </a:t>
            </a:r>
          </a:p>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26</a:t>
            </a:fld>
            <a:endParaRPr lang="en-US" dirty="0"/>
          </a:p>
        </p:txBody>
      </p:sp>
    </p:spTree>
    <p:extLst>
      <p:ext uri="{BB962C8B-B14F-4D97-AF65-F5344CB8AC3E}">
        <p14:creationId xmlns:p14="http://schemas.microsoft.com/office/powerpoint/2010/main" val="4107346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27</a:t>
            </a:fld>
            <a:endParaRPr lang="en-US" dirty="0"/>
          </a:p>
        </p:txBody>
      </p:sp>
    </p:spTree>
    <p:extLst>
      <p:ext uri="{BB962C8B-B14F-4D97-AF65-F5344CB8AC3E}">
        <p14:creationId xmlns:p14="http://schemas.microsoft.com/office/powerpoint/2010/main" val="3461348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28</a:t>
            </a:fld>
            <a:endParaRPr lang="en-US" dirty="0"/>
          </a:p>
        </p:txBody>
      </p:sp>
    </p:spTree>
    <p:extLst>
      <p:ext uri="{BB962C8B-B14F-4D97-AF65-F5344CB8AC3E}">
        <p14:creationId xmlns:p14="http://schemas.microsoft.com/office/powerpoint/2010/main" val="1776586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colonial period, the practice of “Doctory” or Western medicine gained momentum in India, buoyed with the support of the British as well as Western-educated Indians. Many Indians were trained in Western medicine and employed by the administration as “native doctors” in the medical service for Indians, and the superior medical service by and large comprised Europeans.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these people lived outside of the major colonial cities, the first field-based public health programs were begun.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Saini, A. (2016). Physicians of colonial India (1757–1900). </a:t>
            </a:r>
            <a:r>
              <a:rPr lang="en-US" i="1" dirty="0"/>
              <a:t>Journal of Family Medicine and Primary Care</a:t>
            </a:r>
            <a:r>
              <a:rPr lang="en-US" dirty="0"/>
              <a:t>, </a:t>
            </a:r>
            <a:r>
              <a:rPr lang="en-US" i="1" dirty="0"/>
              <a:t>5</a:t>
            </a:r>
            <a:r>
              <a:rPr lang="en-US" dirty="0"/>
              <a:t>(3), 528.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of woman missionary in India in 1900s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paternalistic stance – we will take care of you – was common</a:t>
            </a:r>
            <a:r>
              <a:rPr lang="en-US" baseline="0" dirty="0"/>
              <a:t> for many colonial relationships</a:t>
            </a:r>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31</a:t>
            </a:fld>
            <a:endParaRPr lang="en-US" dirty="0"/>
          </a:p>
        </p:txBody>
      </p:sp>
    </p:spTree>
    <p:extLst>
      <p:ext uri="{BB962C8B-B14F-4D97-AF65-F5344CB8AC3E}">
        <p14:creationId xmlns:p14="http://schemas.microsoft.com/office/powerpoint/2010/main" val="3445849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https://www.crouchrarebooks.com/maps/view/distribution-of-malaria-in-british-india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is from 1880 – malaria was a serious illness for the British in India and in many of their tropical colonies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Formation of the London School of Tropical Medicine in 1899 was meant to foster this kind of imperial medicine.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32</a:t>
            </a:fld>
            <a:endParaRPr lang="en-US" dirty="0"/>
          </a:p>
        </p:txBody>
      </p:sp>
    </p:spTree>
    <p:extLst>
      <p:ext uri="{BB962C8B-B14F-4D97-AF65-F5344CB8AC3E}">
        <p14:creationId xmlns:p14="http://schemas.microsoft.com/office/powerpoint/2010/main" val="2126772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https://news.cornell.edu/stories/2018/10/acclimate-or-die-book-examines-disease-british-empire</a:t>
            </a:r>
          </a:p>
        </p:txBody>
      </p:sp>
      <p:sp>
        <p:nvSpPr>
          <p:cNvPr id="4" name="Slide Number Placeholder 3"/>
          <p:cNvSpPr>
            <a:spLocks noGrp="1"/>
          </p:cNvSpPr>
          <p:nvPr>
            <p:ph type="sldNum" sz="quarter" idx="10"/>
          </p:nvPr>
        </p:nvSpPr>
        <p:spPr/>
        <p:txBody>
          <a:bodyPr/>
          <a:lstStyle/>
          <a:p>
            <a:fld id="{94D0FD8A-5DF6-4509-B927-55EB1802D495}" type="slidenum">
              <a:rPr lang="en-US" smtClean="0"/>
              <a:t>33</a:t>
            </a:fld>
            <a:endParaRPr lang="en-US" dirty="0"/>
          </a:p>
        </p:txBody>
      </p:sp>
    </p:spTree>
    <p:extLst>
      <p:ext uri="{BB962C8B-B14F-4D97-AF65-F5344CB8AC3E}">
        <p14:creationId xmlns:p14="http://schemas.microsoft.com/office/powerpoint/2010/main" val="2624412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https://www.nytimes.com/interactive/2019/08/14/magazine/racial-differences-doctors.html?smid=nytcore-ios-share</a:t>
            </a:r>
            <a:br>
              <a:rPr lang="en-US" dirty="0"/>
            </a:br>
            <a:br>
              <a:rPr lang="en-US" dirty="0"/>
            </a:br>
            <a:r>
              <a:rPr lang="en-US" dirty="0"/>
              <a:t>The pain myth still exists: </a:t>
            </a:r>
            <a:br>
              <a:rPr lang="en-US" dirty="0"/>
            </a:br>
            <a:r>
              <a:rPr lang="en-US" dirty="0"/>
              <a:t>https://www.nytimes.com/2019/11/25/upshot/opioid-epidemic-blacks.html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34</a:t>
            </a:fld>
            <a:endParaRPr lang="en-US" dirty="0"/>
          </a:p>
        </p:txBody>
      </p:sp>
    </p:spTree>
    <p:extLst>
      <p:ext uri="{BB962C8B-B14F-4D97-AF65-F5344CB8AC3E}">
        <p14:creationId xmlns:p14="http://schemas.microsoft.com/office/powerpoint/2010/main" val="485751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Imperial medicine aimed to make it safe for Europeans to travel to other parts of the world. </a:t>
            </a:r>
          </a:p>
        </p:txBody>
      </p:sp>
      <p:sp>
        <p:nvSpPr>
          <p:cNvPr id="4" name="Slide Number Placeholder 3"/>
          <p:cNvSpPr>
            <a:spLocks noGrp="1"/>
          </p:cNvSpPr>
          <p:nvPr>
            <p:ph type="sldNum" sz="quarter" idx="10"/>
          </p:nvPr>
        </p:nvSpPr>
        <p:spPr/>
        <p:txBody>
          <a:bodyPr/>
          <a:lstStyle/>
          <a:p>
            <a:fld id="{94D0FD8A-5DF6-4509-B927-55EB1802D495}" type="slidenum">
              <a:rPr lang="en-US" smtClean="0"/>
              <a:t>35</a:t>
            </a:fld>
            <a:endParaRPr lang="en-US" dirty="0"/>
          </a:p>
        </p:txBody>
      </p:sp>
    </p:spTree>
    <p:extLst>
      <p:ext uri="{BB962C8B-B14F-4D97-AF65-F5344CB8AC3E}">
        <p14:creationId xmlns:p14="http://schemas.microsoft.com/office/powerpoint/2010/main" val="200467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article talks about the improvements in health that have occurred over the past few decades. </a:t>
            </a:r>
            <a:br>
              <a:rPr lang="en-US" dirty="0"/>
            </a:br>
            <a:br>
              <a:rPr lang="en-US" dirty="0"/>
            </a:br>
            <a:r>
              <a:rPr lang="en-US" dirty="0"/>
              <a:t>https://www.nytimes.com/2023/06/03/opinion/sierra-leone-progress-health-children.html</a:t>
            </a:r>
            <a:br>
              <a:rPr lang="en-US" dirty="0"/>
            </a:br>
            <a:br>
              <a:rPr lang="en-US" dirty="0"/>
            </a:br>
            <a:r>
              <a:rPr lang="en-US" dirty="0"/>
              <a:t>Sierra Leone, a country that remains heartbreakingly poor today, but the risk of a child dying is less than half of what it was 20 years ago</a:t>
            </a:r>
          </a:p>
        </p:txBody>
      </p:sp>
      <p:sp>
        <p:nvSpPr>
          <p:cNvPr id="4" name="Slide Number Placeholder 3"/>
          <p:cNvSpPr>
            <a:spLocks noGrp="1"/>
          </p:cNvSpPr>
          <p:nvPr>
            <p:ph type="sldNum" sz="quarter" idx="5"/>
          </p:nvPr>
        </p:nvSpPr>
        <p:spPr/>
        <p:txBody>
          <a:bodyPr/>
          <a:lstStyle/>
          <a:p>
            <a:fld id="{94D0FD8A-5DF6-4509-B927-55EB1802D495}" type="slidenum">
              <a:rPr lang="en-US" smtClean="0"/>
              <a:t>3</a:t>
            </a:fld>
            <a:endParaRPr lang="en-US" dirty="0"/>
          </a:p>
        </p:txBody>
      </p:sp>
    </p:spTree>
    <p:extLst>
      <p:ext uri="{BB962C8B-B14F-4D97-AF65-F5344CB8AC3E}">
        <p14:creationId xmlns:p14="http://schemas.microsoft.com/office/powerpoint/2010/main" val="2197452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36</a:t>
            </a:fld>
            <a:endParaRPr lang="en-US" dirty="0"/>
          </a:p>
        </p:txBody>
      </p:sp>
    </p:spTree>
    <p:extLst>
      <p:ext uri="{BB962C8B-B14F-4D97-AF65-F5344CB8AC3E}">
        <p14:creationId xmlns:p14="http://schemas.microsoft.com/office/powerpoint/2010/main" val="1204612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Smallman-Raynor, M., &amp; Cliff, A. D. (2016). The diffusion of cholera in Egypt, 1947: a time-space analysis of one of the largest single outbreaks in the twentieth century. </a:t>
            </a:r>
            <a:r>
              <a:rPr lang="en-US" i="1" dirty="0"/>
              <a:t>Journal of Historical Geography</a:t>
            </a:r>
            <a:r>
              <a:rPr lang="en-US" dirty="0"/>
              <a:t>, </a:t>
            </a:r>
            <a:r>
              <a:rPr lang="en-US" i="1" dirty="0"/>
              <a:t>54</a:t>
            </a:r>
            <a:r>
              <a:rPr lang="en-US" dirty="0"/>
              <a:t>, 24-37.</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38</a:t>
            </a:fld>
            <a:endParaRPr lang="en-US" dirty="0"/>
          </a:p>
        </p:txBody>
      </p:sp>
    </p:spTree>
    <p:extLst>
      <p:ext uri="{BB962C8B-B14F-4D97-AF65-F5344CB8AC3E}">
        <p14:creationId xmlns:p14="http://schemas.microsoft.com/office/powerpoint/2010/main" val="3416596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40</a:t>
            </a:fld>
            <a:endParaRPr lang="en-US" dirty="0"/>
          </a:p>
        </p:txBody>
      </p:sp>
    </p:spTree>
    <p:extLst>
      <p:ext uri="{BB962C8B-B14F-4D97-AF65-F5344CB8AC3E}">
        <p14:creationId xmlns:p14="http://schemas.microsoft.com/office/powerpoint/2010/main" val="1231298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https://www.npr.org/sections/goatsandsoda/2019/12/30/784392315/opinion-its-time-to-end-the-colonial-mindset-in-global-health</a:t>
            </a:r>
          </a:p>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42</a:t>
            </a:fld>
            <a:endParaRPr lang="en-US" dirty="0"/>
          </a:p>
        </p:txBody>
      </p:sp>
    </p:spTree>
    <p:extLst>
      <p:ext uri="{BB962C8B-B14F-4D97-AF65-F5344CB8AC3E}">
        <p14:creationId xmlns:p14="http://schemas.microsoft.com/office/powerpoint/2010/main" val="4240095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Mutapi, Francisca. "Africa should set its own health-research agenda." </a:t>
            </a:r>
            <a:r>
              <a:rPr lang="en-US" i="1" dirty="0"/>
              <a:t>Nature</a:t>
            </a:r>
            <a:r>
              <a:rPr lang="en-US" dirty="0"/>
              <a:t> 575.7784 (2019): 567.</a:t>
            </a:r>
          </a:p>
          <a:p>
            <a:endParaRPr lang="en-US" dirty="0"/>
          </a:p>
          <a:p>
            <a:r>
              <a:rPr lang="en-US" dirty="0"/>
              <a:t>https://www.nature.com/articles/d41586-019-03627-9</a:t>
            </a:r>
          </a:p>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43</a:t>
            </a:fld>
            <a:endParaRPr lang="en-US" dirty="0"/>
          </a:p>
        </p:txBody>
      </p:sp>
    </p:spTree>
    <p:extLst>
      <p:ext uri="{BB962C8B-B14F-4D97-AF65-F5344CB8AC3E}">
        <p14:creationId xmlns:p14="http://schemas.microsoft.com/office/powerpoint/2010/main" val="2388576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https://www.persuasion.community/p/the-problem-with-decolonizing-global</a:t>
            </a:r>
          </a:p>
        </p:txBody>
      </p:sp>
      <p:sp>
        <p:nvSpPr>
          <p:cNvPr id="4" name="Slide Number Placeholder 3"/>
          <p:cNvSpPr>
            <a:spLocks noGrp="1"/>
          </p:cNvSpPr>
          <p:nvPr>
            <p:ph type="sldNum" sz="quarter" idx="5"/>
          </p:nvPr>
        </p:nvSpPr>
        <p:spPr/>
        <p:txBody>
          <a:bodyPr/>
          <a:lstStyle/>
          <a:p>
            <a:fld id="{94D0FD8A-5DF6-4509-B927-55EB1802D495}" type="slidenum">
              <a:rPr lang="en-US" smtClean="0"/>
              <a:t>44</a:t>
            </a:fld>
            <a:endParaRPr lang="en-US" dirty="0"/>
          </a:p>
        </p:txBody>
      </p:sp>
    </p:spTree>
    <p:extLst>
      <p:ext uri="{BB962C8B-B14F-4D97-AF65-F5344CB8AC3E}">
        <p14:creationId xmlns:p14="http://schemas.microsoft.com/office/powerpoint/2010/main" val="854991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reading best viewed in Google Chrome.</a:t>
            </a:r>
          </a:p>
          <a:p>
            <a:endParaRPr lang="en-US" dirty="0"/>
          </a:p>
          <a:p>
            <a:r>
              <a:rPr lang="en-US" dirty="0"/>
              <a:t>No one can say what the future holds for Crispin Brake, born at the </a:t>
            </a:r>
            <a:r>
              <a:rPr lang="en-US" dirty="0" err="1"/>
              <a:t>Bwaila</a:t>
            </a:r>
            <a:r>
              <a:rPr lang="en-US" dirty="0"/>
              <a:t> District Hospital in Malawi. But he and the other babies born in Malawi this year have an expected life span of more than 65 years — an unimaginable outlook just two decades ago, when the nation’s life expectancy was only 44</a:t>
            </a:r>
          </a:p>
        </p:txBody>
      </p:sp>
      <p:sp>
        <p:nvSpPr>
          <p:cNvPr id="4" name="Slide Number Placeholder 3"/>
          <p:cNvSpPr>
            <a:spLocks noGrp="1"/>
          </p:cNvSpPr>
          <p:nvPr>
            <p:ph type="sldNum" sz="quarter" idx="5"/>
          </p:nvPr>
        </p:nvSpPr>
        <p:spPr/>
        <p:txBody>
          <a:bodyPr/>
          <a:lstStyle/>
          <a:p>
            <a:fld id="{94D0FD8A-5DF6-4509-B927-55EB1802D495}" type="slidenum">
              <a:rPr lang="en-US" smtClean="0"/>
              <a:t>4</a:t>
            </a:fld>
            <a:endParaRPr lang="en-US" dirty="0"/>
          </a:p>
        </p:txBody>
      </p:sp>
    </p:spTree>
    <p:extLst>
      <p:ext uri="{BB962C8B-B14F-4D97-AF65-F5344CB8AC3E}">
        <p14:creationId xmlns:p14="http://schemas.microsoft.com/office/powerpoint/2010/main" val="494343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https://www.nytimes.com/interactive/2023/07/16/world/world-demographics.html</a:t>
            </a:r>
            <a:br>
              <a:rPr lang="en-US" dirty="0"/>
            </a:br>
            <a:br>
              <a:rPr lang="en-US" dirty="0"/>
            </a:br>
            <a:r>
              <a:rPr lang="en-US" dirty="0"/>
              <a:t>This reading discusses how some countries have aging populations, while others are soon to have very large numbers of young at prime working age. This is going to restructure not only economies but also global health. </a:t>
            </a:r>
          </a:p>
        </p:txBody>
      </p:sp>
      <p:sp>
        <p:nvSpPr>
          <p:cNvPr id="4" name="Slide Number Placeholder 3"/>
          <p:cNvSpPr>
            <a:spLocks noGrp="1"/>
          </p:cNvSpPr>
          <p:nvPr>
            <p:ph type="sldNum" sz="quarter" idx="5"/>
          </p:nvPr>
        </p:nvSpPr>
        <p:spPr/>
        <p:txBody>
          <a:bodyPr/>
          <a:lstStyle/>
          <a:p>
            <a:fld id="{94D0FD8A-5DF6-4509-B927-55EB1802D495}" type="slidenum">
              <a:rPr lang="en-US" smtClean="0"/>
              <a:t>5</a:t>
            </a:fld>
            <a:endParaRPr lang="en-US" dirty="0"/>
          </a:p>
        </p:txBody>
      </p:sp>
    </p:spTree>
    <p:extLst>
      <p:ext uri="{BB962C8B-B14F-4D97-AF65-F5344CB8AC3E}">
        <p14:creationId xmlns:p14="http://schemas.microsoft.com/office/powerpoint/2010/main" val="3880951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did you answer these questions? Why did you answer them the way you did?  </a:t>
            </a:r>
            <a:r>
              <a:rPr lang="en-US" b="1" dirty="0"/>
              <a:t>You answered them the way you did because your knowledge is socially produced. </a:t>
            </a:r>
            <a:r>
              <a:rPr lang="en-US" b="0" dirty="0"/>
              <a:t>Of course, some of you may be up on the scientific literature and you knew the right answers. But for many of us, the knowledge we had to answer these questions was assembled from bits and pieces of things you read here and there, an experience you might have had, and from what you hear people in authority say.</a:t>
            </a:r>
          </a:p>
        </p:txBody>
      </p:sp>
      <p:sp>
        <p:nvSpPr>
          <p:cNvPr id="4" name="Slide Number Placeholder 3"/>
          <p:cNvSpPr>
            <a:spLocks noGrp="1"/>
          </p:cNvSpPr>
          <p:nvPr>
            <p:ph type="sldNum" sz="quarter" idx="10"/>
          </p:nvPr>
        </p:nvSpPr>
        <p:spPr/>
        <p:txBody>
          <a:bodyPr/>
          <a:lstStyle/>
          <a:p>
            <a:fld id="{94D0FD8A-5DF6-4509-B927-55EB1802D495}" type="slidenum">
              <a:rPr lang="en-US" smtClean="0"/>
              <a:t>7</a:t>
            </a:fld>
            <a:endParaRPr lang="en-US" dirty="0"/>
          </a:p>
        </p:txBody>
      </p:sp>
    </p:spTree>
    <p:extLst>
      <p:ext uri="{BB962C8B-B14F-4D97-AF65-F5344CB8AC3E}">
        <p14:creationId xmlns:p14="http://schemas.microsoft.com/office/powerpoint/2010/main" val="1359561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https://www.theatlantic.com/health/archive/2018/05/vaccines-alone-wont-beat-ebola/561128/</a:t>
            </a:r>
          </a:p>
          <a:p>
            <a:endParaRPr lang="en-US" dirty="0"/>
          </a:p>
          <a:p>
            <a:r>
              <a:rPr lang="en-US" dirty="0"/>
              <a:t>The social,</a:t>
            </a:r>
            <a:r>
              <a:rPr lang="en-US" baseline="0" dirty="0"/>
              <a:t> cultural, economic, and historical context of public health measures in the Democratic Republic of Congo will determine the effectiveness of the vaccine.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vaccine may seem straightforward to you, but to some it may be more complicated. Distrust of authorities for example can lead to the rejection of vaccines. Masks with Covid-19 are another example. Even though there is objective evidence that masks limit exposures, the social context and situation of an individual determines the degree they will wear them.  Strictly ‘scientific’ facts of knowledge will not be enough to fully address any large public health issue.</a:t>
            </a:r>
            <a:br>
              <a:rPr lang="en-US" baseline="0" dirty="0"/>
            </a:br>
            <a:br>
              <a:rPr lang="en-US" baseline="0" dirty="0"/>
            </a:br>
            <a:r>
              <a:rPr lang="en-US" dirty="0">
                <a:latin typeface="+mj-lt"/>
              </a:rPr>
              <a:t>Global health places more emphasis on how knowledge is socially produced and how it intersects with scientific and technological perspectives on health</a:t>
            </a:r>
          </a:p>
          <a:p>
            <a:br>
              <a:rPr lang="en-US" baseline="0" dirty="0"/>
            </a:br>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8</a:t>
            </a:fld>
            <a:endParaRPr lang="en-US" dirty="0"/>
          </a:p>
        </p:txBody>
      </p:sp>
    </p:spTree>
    <p:extLst>
      <p:ext uri="{BB962C8B-B14F-4D97-AF65-F5344CB8AC3E}">
        <p14:creationId xmlns:p14="http://schemas.microsoft.com/office/powerpoint/2010/main" val="3585520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Another example of how socially produced knowledge matters for the development of successful health campaigns. </a:t>
            </a:r>
            <a:br>
              <a:rPr lang="en-US" sz="1200" dirty="0"/>
            </a:br>
            <a:br>
              <a:rPr lang="en-US" sz="1200" dirty="0"/>
            </a:br>
            <a:r>
              <a:rPr lang="en-US" sz="1200" dirty="0"/>
              <a:t>The scientific basis for reducing cervical cancer exists – routine pap smears and vaccination for HPV.  Yet to address cervical cancer requires understanding how scientific knowledge and practice takes on social meaning. It’s not just the availability of screening and vaccinations, but also cultural and social contexts that go with it.</a:t>
            </a:r>
          </a:p>
          <a:p>
            <a:br>
              <a:rPr lang="en-US" dirty="0"/>
            </a:br>
            <a:r>
              <a:rPr lang="en-US" dirty="0"/>
              <a:t>https://pulitzercenter.org/reporting/how-ums-little-haiti-cervical-cancer-research-overcomes-haitian-cultural-barriers</a:t>
            </a:r>
          </a:p>
        </p:txBody>
      </p:sp>
      <p:sp>
        <p:nvSpPr>
          <p:cNvPr id="4" name="Slide Number Placeholder 3"/>
          <p:cNvSpPr>
            <a:spLocks noGrp="1"/>
          </p:cNvSpPr>
          <p:nvPr>
            <p:ph type="sldNum" sz="quarter" idx="10"/>
          </p:nvPr>
        </p:nvSpPr>
        <p:spPr/>
        <p:txBody>
          <a:bodyPr/>
          <a:lstStyle/>
          <a:p>
            <a:fld id="{94D0FD8A-5DF6-4509-B927-55EB1802D495}" type="slidenum">
              <a:rPr lang="en-US" smtClean="0"/>
              <a:t>9</a:t>
            </a:fld>
            <a:endParaRPr lang="en-US" dirty="0"/>
          </a:p>
        </p:txBody>
      </p:sp>
    </p:spTree>
    <p:extLst>
      <p:ext uri="{BB962C8B-B14F-4D97-AF65-F5344CB8AC3E}">
        <p14:creationId xmlns:p14="http://schemas.microsoft.com/office/powerpoint/2010/main" val="3803727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Evolution, ecology, and environment shape global health</a:t>
            </a:r>
            <a:br>
              <a:rPr lang="en-US" dirty="0"/>
            </a:br>
            <a:br>
              <a:rPr lang="en-US" dirty="0"/>
            </a:br>
            <a:r>
              <a:rPr lang="en-US" dirty="0"/>
              <a:t>Even heart disease has an evolutionary explanation</a:t>
            </a:r>
            <a:br>
              <a:rPr lang="en-US" dirty="0"/>
            </a:br>
            <a:endParaRPr lang="en-US" dirty="0"/>
          </a:p>
          <a:p>
            <a:r>
              <a:rPr lang="en-US" dirty="0"/>
              <a:t>In response to infections, the immune system unleashes a powerful response called inflammation. In extreme forms, such as after catching the flu, inflammation can set the body ablaze and is our best means to keep us sterile and free of infection. Inflammation also plays an important role when someone gets hurt and the barrier between the body and the world outside is breached. Inflammatory cells unleash a cascade that results in blood clots forming to quickly plug nicks and cuts.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the institution of better public hygiene, inflammation, no longer busy with outsiders, turned inward. Inflammation is responsible for every important step in the story of atherosclerosis, from its birth as fatty streaks in the lining of the blood vessels, to the dramatic eruption of cholesterol-laden plaques in blood vessels supplying the heart, brain and legs, that activate our clotting cascade, leading to blockages that cause heart attacks, strokes and blood-choked limbs needing amputation.</a:t>
            </a:r>
            <a:br>
              <a:rPr lang="en-US" dirty="0"/>
            </a:br>
            <a:endParaRPr lang="en-US" dirty="0"/>
          </a:p>
          <a:p>
            <a:r>
              <a:rPr lang="en-US" dirty="0"/>
              <a:t>https://www.nytimes.com/2019/08/06/opinion/evolution-heart-disease.html?smid=nytcore-ios-share</a:t>
            </a:r>
            <a:br>
              <a:rPr lang="en-US" dirty="0"/>
            </a:br>
            <a:r>
              <a:rPr lang="en-US" dirty="0"/>
              <a:t>http://tsimane.anth.ucsb.edu/tsimaneinfo.html</a:t>
            </a:r>
          </a:p>
          <a:p>
            <a:r>
              <a:rPr lang="en-US" dirty="0"/>
              <a:t>https://doi.org/10.1016/S0140-6736(17)30752-3</a:t>
            </a:r>
          </a:p>
          <a:p>
            <a:endParaRPr lang="en-US" dirty="0"/>
          </a:p>
          <a:p>
            <a:r>
              <a:rPr lang="en-US" dirty="0"/>
              <a:t>Kaplan, H., Thompson, R. C., Trumble, B. C., Wann, L. S., Allam, A. H., Beheim, B., ... &amp; Rodriguez, D. E. (2017). Coronary atherosclerosis in indigenous South American Tsimane: a cross-sectional cohort study. </a:t>
            </a:r>
            <a:r>
              <a:rPr lang="en-US" i="1" dirty="0"/>
              <a:t>The Lancet</a:t>
            </a:r>
            <a:r>
              <a:rPr lang="en-US" dirty="0"/>
              <a:t>, </a:t>
            </a:r>
            <a:r>
              <a:rPr lang="en-US" i="1" dirty="0"/>
              <a:t>389</a:t>
            </a:r>
            <a:r>
              <a:rPr lang="en-US" dirty="0"/>
              <a:t>(10080), 1730-1739.</a:t>
            </a:r>
          </a:p>
        </p:txBody>
      </p:sp>
      <p:sp>
        <p:nvSpPr>
          <p:cNvPr id="4" name="Slide Number Placeholder 3"/>
          <p:cNvSpPr>
            <a:spLocks noGrp="1"/>
          </p:cNvSpPr>
          <p:nvPr>
            <p:ph type="sldNum" sz="quarter" idx="10"/>
          </p:nvPr>
        </p:nvSpPr>
        <p:spPr/>
        <p:txBody>
          <a:bodyPr/>
          <a:lstStyle/>
          <a:p>
            <a:fld id="{94D0FD8A-5DF6-4509-B927-55EB1802D495}" type="slidenum">
              <a:rPr lang="en-US" smtClean="0"/>
              <a:t>10</a:t>
            </a:fld>
            <a:endParaRPr lang="en-US" dirty="0"/>
          </a:p>
        </p:txBody>
      </p:sp>
    </p:spTree>
    <p:extLst>
      <p:ext uri="{BB962C8B-B14F-4D97-AF65-F5344CB8AC3E}">
        <p14:creationId xmlns:p14="http://schemas.microsoft.com/office/powerpoint/2010/main" val="2925271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B0D3AB-057F-4492-B053-8D2FB1B99E0E}" type="datetime1">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400465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0B315F-2A89-4DD4-908C-5A50C0C71CFF}" type="datetime1">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11522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334F22-1A4A-459C-9767-09D442580710}" type="datetime1">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2903195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58B850-09A5-434B-B315-24BF2DF36218}" type="datetime1">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2400" b="1">
                <a:latin typeface="+mn-lt"/>
              </a:defRPr>
            </a:lvl1pPr>
          </a:lstStyle>
          <a:p>
            <a:fld id="{91F5D5B3-D24A-42EA-B582-81E5372869F6}" type="slidenum">
              <a:rPr lang="en-US" smtClean="0"/>
              <a:pPr/>
              <a:t>‹#›</a:t>
            </a:fld>
            <a:endParaRPr lang="en-US" dirty="0"/>
          </a:p>
        </p:txBody>
      </p:sp>
    </p:spTree>
    <p:extLst>
      <p:ext uri="{BB962C8B-B14F-4D97-AF65-F5344CB8AC3E}">
        <p14:creationId xmlns:p14="http://schemas.microsoft.com/office/powerpoint/2010/main" val="157215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9B2563-8FF4-4ACA-AAA2-94545FDA7F8E}" type="datetime1">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1434830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26C5EF-DE58-40BB-951C-75C4A0CD4626}" type="datetime1">
              <a:rPr lang="en-US" smtClean="0"/>
              <a:t>8/28/2024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3818423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BD3B93-4260-4FD1-9EB1-D8D82FFE054C}" type="datetime1">
              <a:rPr lang="en-US" smtClean="0"/>
              <a:t>8/28/2024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1008327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0CAD1B-B742-41F9-BD5F-FC56781B597E}" type="datetime1">
              <a:rPr lang="en-US" smtClean="0"/>
              <a:t>8/28/2024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2844734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D4895-7493-447F-BF0C-2D1ECBDABE2C}" type="datetime1">
              <a:rPr lang="en-US" smtClean="0"/>
              <a:t>8/28/2024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1272948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E3A8E1-DB1D-401D-B51C-AA762EC567C4}" type="datetime1">
              <a:rPr lang="en-US" smtClean="0"/>
              <a:t>8/28/2024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69648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35F63-0117-4573-A299-87C15F66FEE5}" type="datetime1">
              <a:rPr lang="en-US" smtClean="0"/>
              <a:t>8/28/2024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304327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961EA-BC3A-4A39-9578-C80CE6DE4238}" type="datetime1">
              <a:rPr lang="en-US" smtClean="0"/>
              <a:t>8/28/2024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5D5B3-D24A-42EA-B582-81E5372869F6}" type="slidenum">
              <a:rPr lang="en-US" smtClean="0"/>
              <a:t>‹#›</a:t>
            </a:fld>
            <a:endParaRPr lang="en-US" dirty="0"/>
          </a:p>
        </p:txBody>
      </p:sp>
    </p:spTree>
    <p:extLst>
      <p:ext uri="{BB962C8B-B14F-4D97-AF65-F5344CB8AC3E}">
        <p14:creationId xmlns:p14="http://schemas.microsoft.com/office/powerpoint/2010/main" val="2681971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ytimes.com/2019/08/06/opinion/evolution-heart-disease.html?smid=nytcore-ios-shar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tsimane.anth.ucsb.edu/tsimaneinfo.html" TargetMode="External"/><Relationship Id="rId5" Type="http://schemas.openxmlformats.org/officeDocument/2006/relationships/image" Target="../media/image14.jp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HXgPNA19YK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nytimes.com/interactive/2020/03/22/world/coronavirus-spread.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ytimes.com/2021/11/18/world/asia/covid-syringes-india.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bFWdt9j9B-8&amp;ab_channel=BoutiqueHomes" TargetMode="External"/><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23.jp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www.nytimes.com/2024/03/14/opinion/health-insurance-prior-authorization.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un.org/millenniumgoals/" TargetMode="External"/><Relationship Id="rId3" Type="http://schemas.openxmlformats.org/officeDocument/2006/relationships/image" Target="../media/image1.png"/><Relationship Id="rId7" Type="http://schemas.openxmlformats.org/officeDocument/2006/relationships/hyperlink" Target="https://sustainabledevelopment.un.org/?menu=130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who.int/" TargetMode="External"/><Relationship Id="rId5" Type="http://schemas.openxmlformats.org/officeDocument/2006/relationships/hyperlink" Target="https://www.gatesfoundation.org/What-We-Do/Global-Policy/Philanthropic-Partnerships" TargetMode="External"/><Relationship Id="rId4" Type="http://schemas.openxmlformats.org/officeDocument/2006/relationships/hyperlink" Target="https://www.usaid.gov/who-we-are"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hyperlink" Target="https://www.washingtonpost.com/world/the_americas/as-price-of-insulin-soars-americans-caravan-to-canada-for-lifesaving-medicine/2019/06/14/0a272fb6-8217-11e9-9a67-a687ca99fb3d_story.html?noredirect=o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hyperlink" Target="https://www.nytimes.com/2017/10/07/health/africa-cancer-drugs.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nytimes.com/interactive/2019/08/14/magazine/racial-differences-doctors.html?smid=nytcore-ios-shar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hyperlink" Target="https://www.lshtm.ac.uk/"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paho.org/hq/index.php?lang=e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nytimes.com/interactive/2021/04/29/magazine/life-expectancy-australia-britain-malawi.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npr.org/sections/goatsandsoda/2019/12/30/784392315/opinion-its-time-to-end-the-colonial-mindset-in-global-health"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hyperlink" Target="https://www.nature.com/articles/d41586-019-03627-9"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hyperlink" Target="https://www.persuasion.community/p/the-problem-with-decolonizing-globa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nytimes.com/2019/07/01/health/medical-myths-doctor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pulitzercenter.org/reporting/how-ums-little-haiti-cervical-cancer-research-overcomes-haitian-cultural-barrier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E314-6F92-47AA-8040-CD07B744C9B7}"/>
              </a:ext>
            </a:extLst>
          </p:cNvPr>
          <p:cNvSpPr>
            <a:spLocks noGrp="1"/>
          </p:cNvSpPr>
          <p:nvPr>
            <p:ph type="title"/>
          </p:nvPr>
        </p:nvSpPr>
        <p:spPr/>
        <p:txBody>
          <a:bodyPr/>
          <a:lstStyle/>
          <a:p>
            <a:pPr algn="ctr"/>
            <a:r>
              <a:rPr lang="en-US" dirty="0"/>
              <a:t>A guide to the slides</a:t>
            </a:r>
          </a:p>
        </p:txBody>
      </p:sp>
      <p:sp>
        <p:nvSpPr>
          <p:cNvPr id="3" name="Content Placeholder 2">
            <a:extLst>
              <a:ext uri="{FF2B5EF4-FFF2-40B4-BE49-F238E27FC236}">
                <a16:creationId xmlns:a16="http://schemas.microsoft.com/office/drawing/2014/main" id="{135D1B57-F71B-42CD-894C-446E395F9F6C}"/>
              </a:ext>
            </a:extLst>
          </p:cNvPr>
          <p:cNvSpPr>
            <a:spLocks noGrp="1"/>
          </p:cNvSpPr>
          <p:nvPr>
            <p:ph idx="1"/>
          </p:nvPr>
        </p:nvSpPr>
        <p:spPr/>
        <p:txBody>
          <a:bodyPr>
            <a:normAutofit lnSpcReduction="10000"/>
          </a:bodyPr>
          <a:lstStyle/>
          <a:p>
            <a:r>
              <a:rPr lang="en-US" dirty="0"/>
              <a:t>These slides posted online do not include any of the slides presented in Monday and Wednesday lecture.</a:t>
            </a:r>
          </a:p>
          <a:p>
            <a:r>
              <a:rPr lang="en-US" dirty="0"/>
              <a:t>Tests will be taken from slides posted online (40%), lecture material (40%) and questions about videos and readings (20%)</a:t>
            </a:r>
          </a:p>
          <a:p>
            <a:r>
              <a:rPr lang="en-US" dirty="0"/>
              <a:t>Required readings for questions are identified by: </a:t>
            </a:r>
          </a:p>
          <a:p>
            <a:r>
              <a:rPr lang="en-US" dirty="0"/>
              <a:t>Make sure to watch linked videos</a:t>
            </a:r>
          </a:p>
          <a:p>
            <a:r>
              <a:rPr lang="en-US" dirty="0"/>
              <a:t>Additional explanations and references for the content are provided in the notes section below the slides</a:t>
            </a:r>
          </a:p>
          <a:p>
            <a:r>
              <a:rPr lang="en-US" dirty="0"/>
              <a:t>Online slides and readings are available at: http://www.uky.edu/~jast239/courses/global/globalhealth.html</a:t>
            </a:r>
          </a:p>
          <a:p>
            <a:pPr marL="0" indent="0">
              <a:buNone/>
            </a:pPr>
            <a:endParaRPr lang="en-US" dirty="0"/>
          </a:p>
        </p:txBody>
      </p:sp>
      <p:sp>
        <p:nvSpPr>
          <p:cNvPr id="4" name="TextBox 3">
            <a:extLst>
              <a:ext uri="{FF2B5EF4-FFF2-40B4-BE49-F238E27FC236}">
                <a16:creationId xmlns:a16="http://schemas.microsoft.com/office/drawing/2014/main" id="{73D146C0-BB06-4BD5-A554-1FC7EBF8AE48}"/>
              </a:ext>
            </a:extLst>
          </p:cNvPr>
          <p:cNvSpPr txBox="1"/>
          <p:nvPr/>
        </p:nvSpPr>
        <p:spPr>
          <a:xfrm>
            <a:off x="7724041" y="3362446"/>
            <a:ext cx="2537797" cy="461665"/>
          </a:xfrm>
          <a:prstGeom prst="rect">
            <a:avLst/>
          </a:prstGeom>
          <a:solidFill>
            <a:srgbClr val="00B050"/>
          </a:solidFill>
          <a:ln>
            <a:solidFill>
              <a:schemeClr val="tx1"/>
            </a:solidFill>
          </a:ln>
        </p:spPr>
        <p:txBody>
          <a:bodyPr wrap="square" rtlCol="0">
            <a:spAutoFit/>
          </a:bodyPr>
          <a:lstStyle/>
          <a:p>
            <a:r>
              <a:rPr lang="en-US" sz="2400" dirty="0"/>
              <a:t>Reading/Questions</a:t>
            </a:r>
          </a:p>
        </p:txBody>
      </p:sp>
      <p:sp>
        <p:nvSpPr>
          <p:cNvPr id="7" name="TextBox 6">
            <a:extLst>
              <a:ext uri="{FF2B5EF4-FFF2-40B4-BE49-F238E27FC236}">
                <a16:creationId xmlns:a16="http://schemas.microsoft.com/office/drawing/2014/main" id="{55D0C374-58EE-48BC-9502-A2045E68DEFD}"/>
              </a:ext>
            </a:extLst>
          </p:cNvPr>
          <p:cNvSpPr txBox="1"/>
          <p:nvPr/>
        </p:nvSpPr>
        <p:spPr>
          <a:xfrm>
            <a:off x="5982396" y="3914682"/>
            <a:ext cx="1019323" cy="461665"/>
          </a:xfrm>
          <a:prstGeom prst="rect">
            <a:avLst/>
          </a:prstGeom>
          <a:solidFill>
            <a:srgbClr val="00B050"/>
          </a:solidFill>
          <a:ln>
            <a:solidFill>
              <a:schemeClr val="tx1"/>
            </a:solidFill>
          </a:ln>
        </p:spPr>
        <p:txBody>
          <a:bodyPr wrap="square" rtlCol="0">
            <a:spAutoFit/>
          </a:bodyPr>
          <a:lstStyle/>
          <a:p>
            <a:r>
              <a:rPr lang="en-US" sz="2400" dirty="0"/>
              <a:t>Video</a:t>
            </a:r>
            <a:endParaRPr lang="en-US" sz="1600" dirty="0"/>
          </a:p>
        </p:txBody>
      </p:sp>
      <p:sp>
        <p:nvSpPr>
          <p:cNvPr id="5" name="Slide Number Placeholder 4">
            <a:extLst>
              <a:ext uri="{FF2B5EF4-FFF2-40B4-BE49-F238E27FC236}">
                <a16:creationId xmlns:a16="http://schemas.microsoft.com/office/drawing/2014/main" id="{8E0B343E-3E20-4790-A5BF-6FD70930DE7B}"/>
              </a:ext>
            </a:extLst>
          </p:cNvPr>
          <p:cNvSpPr>
            <a:spLocks noGrp="1"/>
          </p:cNvSpPr>
          <p:nvPr>
            <p:ph type="sldNum" sz="quarter" idx="12"/>
          </p:nvPr>
        </p:nvSpPr>
        <p:spPr/>
        <p:txBody>
          <a:bodyPr/>
          <a:lstStyle/>
          <a:p>
            <a:fld id="{91F5D5B3-D24A-42EA-B582-81E5372869F6}" type="slidenum">
              <a:rPr lang="en-US" smtClean="0"/>
              <a:t>1</a:t>
            </a:fld>
            <a:endParaRPr lang="en-US" dirty="0"/>
          </a:p>
        </p:txBody>
      </p:sp>
    </p:spTree>
    <p:extLst>
      <p:ext uri="{BB962C8B-B14F-4D97-AF65-F5344CB8AC3E}">
        <p14:creationId xmlns:p14="http://schemas.microsoft.com/office/powerpoint/2010/main" val="164331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7A9D76-1D07-426A-9177-268BE263E7C5}"/>
              </a:ext>
            </a:extLst>
          </p:cNvPr>
          <p:cNvSpPr>
            <a:spLocks noGrp="1"/>
          </p:cNvSpPr>
          <p:nvPr>
            <p:ph type="title"/>
          </p:nvPr>
        </p:nvSpPr>
        <p:spPr>
          <a:xfrm>
            <a:off x="572771" y="550655"/>
            <a:ext cx="5121327" cy="1325563"/>
          </a:xfrm>
        </p:spPr>
        <p:txBody>
          <a:bodyPr>
            <a:normAutofit fontScale="90000"/>
          </a:bodyPr>
          <a:lstStyle/>
          <a:p>
            <a:pPr algn="ctr"/>
            <a:r>
              <a:rPr lang="en-US" dirty="0"/>
              <a:t>Evolution, ecology, and environment shape global health</a:t>
            </a:r>
          </a:p>
        </p:txBody>
      </p:sp>
      <p:pic>
        <p:nvPicPr>
          <p:cNvPr id="4" name="Content Placeholder 3">
            <a:hlinkClick r:id="rId3"/>
          </p:cNvPr>
          <p:cNvPicPr>
            <a:picLocks noGrp="1" noChangeAspect="1"/>
          </p:cNvPicPr>
          <p:nvPr>
            <p:ph idx="1"/>
          </p:nvPr>
        </p:nvPicPr>
        <p:blipFill>
          <a:blip r:embed="rId4"/>
          <a:stretch>
            <a:fillRect/>
          </a:stretch>
        </p:blipFill>
        <p:spPr>
          <a:xfrm>
            <a:off x="265465" y="2662950"/>
            <a:ext cx="5735940" cy="3826716"/>
          </a:xfrm>
          <a:prstGeom prst="rect">
            <a:avLst/>
          </a:prstGeom>
          <a:ln w="25400">
            <a:solidFill>
              <a:schemeClr val="accent1"/>
            </a:solidFill>
          </a:ln>
        </p:spPr>
      </p:pic>
      <p:pic>
        <p:nvPicPr>
          <p:cNvPr id="3" name="Picture 2" descr="A group of people posing for a photo&#10;&#10;Description automatically generated">
            <a:extLst>
              <a:ext uri="{FF2B5EF4-FFF2-40B4-BE49-F238E27FC236}">
                <a16:creationId xmlns:a16="http://schemas.microsoft.com/office/drawing/2014/main" id="{B5DDE8A9-446C-4092-A196-84F5646EC8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1535" y="283708"/>
            <a:ext cx="5715000" cy="4292600"/>
          </a:xfrm>
          <a:prstGeom prst="rect">
            <a:avLst/>
          </a:prstGeom>
        </p:spPr>
      </p:pic>
      <p:sp>
        <p:nvSpPr>
          <p:cNvPr id="2" name="Rectangle 1">
            <a:extLst>
              <a:ext uri="{FF2B5EF4-FFF2-40B4-BE49-F238E27FC236}">
                <a16:creationId xmlns:a16="http://schemas.microsoft.com/office/drawing/2014/main" id="{A6EBC714-CFAD-495C-977A-149AC33B18F9}"/>
              </a:ext>
            </a:extLst>
          </p:cNvPr>
          <p:cNvSpPr/>
          <p:nvPr/>
        </p:nvSpPr>
        <p:spPr>
          <a:xfrm>
            <a:off x="6211535" y="4692587"/>
            <a:ext cx="5735940" cy="2031325"/>
          </a:xfrm>
          <a:prstGeom prst="rect">
            <a:avLst/>
          </a:prstGeom>
        </p:spPr>
        <p:txBody>
          <a:bodyPr wrap="square">
            <a:spAutoFit/>
          </a:bodyPr>
          <a:lstStyle/>
          <a:p>
            <a:r>
              <a:rPr lang="en-US" dirty="0"/>
              <a:t>The </a:t>
            </a:r>
            <a:r>
              <a:rPr lang="en-US" dirty="0">
                <a:hlinkClick r:id="rId6"/>
              </a:rPr>
              <a:t>Tsimane</a:t>
            </a:r>
            <a:r>
              <a:rPr lang="en-US" dirty="0"/>
              <a:t>, a remote people living in the Bolivian rain forest.  They experience very low levels of atherosclerosis (hardening of the arteries) because of frequent exposures to infectious agents. Their immune systems do not readily trigger the inflammation that underlies the stages of atherosclerosis because of these constant environmental exposures.</a:t>
            </a:r>
          </a:p>
        </p:txBody>
      </p:sp>
      <p:sp>
        <p:nvSpPr>
          <p:cNvPr id="5" name="Slide Number Placeholder 4">
            <a:extLst>
              <a:ext uri="{FF2B5EF4-FFF2-40B4-BE49-F238E27FC236}">
                <a16:creationId xmlns:a16="http://schemas.microsoft.com/office/drawing/2014/main" id="{963245FB-A400-4A52-ABFB-7D7BF6AB0012}"/>
              </a:ext>
            </a:extLst>
          </p:cNvPr>
          <p:cNvSpPr>
            <a:spLocks noGrp="1"/>
          </p:cNvSpPr>
          <p:nvPr>
            <p:ph type="sldNum" sz="quarter" idx="12"/>
          </p:nvPr>
        </p:nvSpPr>
        <p:spPr/>
        <p:txBody>
          <a:bodyPr/>
          <a:lstStyle/>
          <a:p>
            <a:fld id="{91F5D5B3-D24A-42EA-B582-81E5372869F6}" type="slidenum">
              <a:rPr lang="en-US" smtClean="0"/>
              <a:t>10</a:t>
            </a:fld>
            <a:endParaRPr lang="en-US" dirty="0"/>
          </a:p>
        </p:txBody>
      </p:sp>
    </p:spTree>
    <p:extLst>
      <p:ext uri="{BB962C8B-B14F-4D97-AF65-F5344CB8AC3E}">
        <p14:creationId xmlns:p14="http://schemas.microsoft.com/office/powerpoint/2010/main" val="201884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1791-B568-45D6-9C00-6143E6761883}"/>
              </a:ext>
            </a:extLst>
          </p:cNvPr>
          <p:cNvSpPr>
            <a:spLocks noGrp="1"/>
          </p:cNvSpPr>
          <p:nvPr>
            <p:ph type="title"/>
          </p:nvPr>
        </p:nvSpPr>
        <p:spPr/>
        <p:txBody>
          <a:bodyPr>
            <a:normAutofit/>
          </a:bodyPr>
          <a:lstStyle/>
          <a:p>
            <a:pPr algn="ctr"/>
            <a:r>
              <a:rPr lang="en-US" dirty="0"/>
              <a:t>Globalization</a:t>
            </a:r>
          </a:p>
        </p:txBody>
      </p:sp>
      <p:sp>
        <p:nvSpPr>
          <p:cNvPr id="3" name="Content Placeholder 2">
            <a:extLst>
              <a:ext uri="{FF2B5EF4-FFF2-40B4-BE49-F238E27FC236}">
                <a16:creationId xmlns:a16="http://schemas.microsoft.com/office/drawing/2014/main" id="{28DE32EA-6CDD-4CE3-AA5B-589BEFD0008A}"/>
              </a:ext>
            </a:extLst>
          </p:cNvPr>
          <p:cNvSpPr>
            <a:spLocks noGrp="1"/>
          </p:cNvSpPr>
          <p:nvPr>
            <p:ph idx="1"/>
          </p:nvPr>
        </p:nvSpPr>
        <p:spPr>
          <a:xfrm>
            <a:off x="239450" y="2005012"/>
            <a:ext cx="4595788" cy="4351338"/>
          </a:xfrm>
        </p:spPr>
        <p:txBody>
          <a:bodyPr>
            <a:normAutofit lnSpcReduction="10000"/>
          </a:bodyPr>
          <a:lstStyle/>
          <a:p>
            <a:r>
              <a:rPr lang="en-US" sz="2800" dirty="0"/>
              <a:t>“What happens in a single nation stays there” no longer applies in today’s </a:t>
            </a:r>
            <a:r>
              <a:rPr lang="en-US" sz="2800" b="1" dirty="0"/>
              <a:t>global</a:t>
            </a:r>
            <a:r>
              <a:rPr lang="en-US" sz="2800" dirty="0"/>
              <a:t> world</a:t>
            </a:r>
          </a:p>
          <a:p>
            <a:r>
              <a:rPr lang="en-US" dirty="0"/>
              <a:t>Countries cannot treat their problems solely as their own. Governing by the idea that what they do or don’t do won’t have impacts elsewhere on the </a:t>
            </a:r>
            <a:r>
              <a:rPr lang="en-US" b="1" dirty="0"/>
              <a:t>globe</a:t>
            </a:r>
            <a:r>
              <a:rPr lang="en-US" dirty="0"/>
              <a:t> is unrealistic. </a:t>
            </a:r>
          </a:p>
          <a:p>
            <a:endParaRPr lang="en-US" dirty="0"/>
          </a:p>
        </p:txBody>
      </p:sp>
      <p:sp>
        <p:nvSpPr>
          <p:cNvPr id="4" name="Slide Number Placeholder 3">
            <a:extLst>
              <a:ext uri="{FF2B5EF4-FFF2-40B4-BE49-F238E27FC236}">
                <a16:creationId xmlns:a16="http://schemas.microsoft.com/office/drawing/2014/main" id="{16C34404-03FB-44E2-851C-A99F97236489}"/>
              </a:ext>
            </a:extLst>
          </p:cNvPr>
          <p:cNvSpPr>
            <a:spLocks noGrp="1"/>
          </p:cNvSpPr>
          <p:nvPr>
            <p:ph type="sldNum" sz="quarter" idx="12"/>
          </p:nvPr>
        </p:nvSpPr>
        <p:spPr/>
        <p:txBody>
          <a:bodyPr/>
          <a:lstStyle/>
          <a:p>
            <a:fld id="{91F5D5B3-D24A-42EA-B582-81E5372869F6}" type="slidenum">
              <a:rPr lang="en-US" smtClean="0"/>
              <a:t>11</a:t>
            </a:fld>
            <a:endParaRPr lang="en-US" dirty="0"/>
          </a:p>
        </p:txBody>
      </p:sp>
      <p:pic>
        <p:nvPicPr>
          <p:cNvPr id="8" name="Picture 7">
            <a:hlinkClick r:id="rId3"/>
            <a:extLst>
              <a:ext uri="{FF2B5EF4-FFF2-40B4-BE49-F238E27FC236}">
                <a16:creationId xmlns:a16="http://schemas.microsoft.com/office/drawing/2014/main" id="{6D11FB3D-275E-0C8A-F41A-B77AD6BD10D8}"/>
              </a:ext>
            </a:extLst>
          </p:cNvPr>
          <p:cNvPicPr>
            <a:picLocks noChangeAspect="1"/>
          </p:cNvPicPr>
          <p:nvPr/>
        </p:nvPicPr>
        <p:blipFill>
          <a:blip r:embed="rId4"/>
          <a:stretch>
            <a:fillRect/>
          </a:stretch>
        </p:blipFill>
        <p:spPr>
          <a:xfrm>
            <a:off x="4835238" y="1825625"/>
            <a:ext cx="6978767" cy="4048702"/>
          </a:xfrm>
          <a:prstGeom prst="rect">
            <a:avLst/>
          </a:prstGeom>
        </p:spPr>
      </p:pic>
      <p:sp>
        <p:nvSpPr>
          <p:cNvPr id="5" name="TextBox 4">
            <a:extLst>
              <a:ext uri="{FF2B5EF4-FFF2-40B4-BE49-F238E27FC236}">
                <a16:creationId xmlns:a16="http://schemas.microsoft.com/office/drawing/2014/main" id="{93D6916C-967E-AB67-1721-460655B1069F}"/>
              </a:ext>
            </a:extLst>
          </p:cNvPr>
          <p:cNvSpPr txBox="1"/>
          <p:nvPr/>
        </p:nvSpPr>
        <p:spPr>
          <a:xfrm>
            <a:off x="10939131" y="2135967"/>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spTree>
    <p:extLst>
      <p:ext uri="{BB962C8B-B14F-4D97-AF65-F5344CB8AC3E}">
        <p14:creationId xmlns:p14="http://schemas.microsoft.com/office/powerpoint/2010/main" val="721607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696C-4961-443C-A258-E0219F9F33A1}"/>
              </a:ext>
            </a:extLst>
          </p:cNvPr>
          <p:cNvSpPr>
            <a:spLocks noGrp="1"/>
          </p:cNvSpPr>
          <p:nvPr>
            <p:ph type="title"/>
          </p:nvPr>
        </p:nvSpPr>
        <p:spPr>
          <a:xfrm>
            <a:off x="242597" y="273050"/>
            <a:ext cx="11793892" cy="1325563"/>
          </a:xfrm>
        </p:spPr>
        <p:txBody>
          <a:bodyPr>
            <a:normAutofit/>
          </a:bodyPr>
          <a:lstStyle/>
          <a:p>
            <a:pPr algn="ctr"/>
            <a:r>
              <a:rPr lang="en-US" dirty="0"/>
              <a:t>The COVID pandemic was caused by globalization </a:t>
            </a:r>
          </a:p>
        </p:txBody>
      </p:sp>
      <p:sp>
        <p:nvSpPr>
          <p:cNvPr id="3" name="Content Placeholder 2">
            <a:extLst>
              <a:ext uri="{FF2B5EF4-FFF2-40B4-BE49-F238E27FC236}">
                <a16:creationId xmlns:a16="http://schemas.microsoft.com/office/drawing/2014/main" id="{CC8FAE04-FF67-45B6-899C-E40B90B18EF3}"/>
              </a:ext>
            </a:extLst>
          </p:cNvPr>
          <p:cNvSpPr>
            <a:spLocks noGrp="1"/>
          </p:cNvSpPr>
          <p:nvPr>
            <p:ph idx="1"/>
          </p:nvPr>
        </p:nvSpPr>
        <p:spPr>
          <a:xfrm>
            <a:off x="242597" y="1934314"/>
            <a:ext cx="4116043" cy="4466485"/>
          </a:xfrm>
        </p:spPr>
        <p:txBody>
          <a:bodyPr>
            <a:normAutofit/>
          </a:bodyPr>
          <a:lstStyle/>
          <a:p>
            <a:r>
              <a:rPr lang="en-US" dirty="0"/>
              <a:t>Globalization fueled the growth of urban areas and the high population densities that enhanced the spread of the viruses</a:t>
            </a:r>
          </a:p>
          <a:p>
            <a:r>
              <a:rPr lang="en-US" dirty="0"/>
              <a:t>Hyperconnectivity through air travel enhanced the spread of the virus</a:t>
            </a:r>
          </a:p>
          <a:p>
            <a:pPr marL="0" indent="0">
              <a:buNone/>
            </a:pPr>
            <a:endParaRPr lang="en-US" dirty="0"/>
          </a:p>
        </p:txBody>
      </p:sp>
      <p:pic>
        <p:nvPicPr>
          <p:cNvPr id="5" name="Picture 4">
            <a:hlinkClick r:id="rId2"/>
            <a:extLst>
              <a:ext uri="{FF2B5EF4-FFF2-40B4-BE49-F238E27FC236}">
                <a16:creationId xmlns:a16="http://schemas.microsoft.com/office/drawing/2014/main" id="{268FF547-4F6D-470F-BD06-D11E549E6A15}"/>
              </a:ext>
            </a:extLst>
          </p:cNvPr>
          <p:cNvPicPr>
            <a:picLocks noChangeAspect="1"/>
          </p:cNvPicPr>
          <p:nvPr/>
        </p:nvPicPr>
        <p:blipFill rotWithShape="1">
          <a:blip r:embed="rId3"/>
          <a:srcRect l="19402" t="11701" r="10171"/>
          <a:stretch/>
        </p:blipFill>
        <p:spPr>
          <a:xfrm>
            <a:off x="4746170" y="1934314"/>
            <a:ext cx="7203233" cy="4130783"/>
          </a:xfrm>
          <a:prstGeom prst="rect">
            <a:avLst/>
          </a:prstGeom>
          <a:ln w="47625">
            <a:solidFill>
              <a:schemeClr val="accent1"/>
            </a:solidFill>
          </a:ln>
        </p:spPr>
      </p:pic>
      <p:sp>
        <p:nvSpPr>
          <p:cNvPr id="4" name="Slide Number Placeholder 3">
            <a:extLst>
              <a:ext uri="{FF2B5EF4-FFF2-40B4-BE49-F238E27FC236}">
                <a16:creationId xmlns:a16="http://schemas.microsoft.com/office/drawing/2014/main" id="{BD1FA037-B93C-4037-8D5D-87622FA4C6BF}"/>
              </a:ext>
            </a:extLst>
          </p:cNvPr>
          <p:cNvSpPr>
            <a:spLocks noGrp="1"/>
          </p:cNvSpPr>
          <p:nvPr>
            <p:ph type="sldNum" sz="quarter" idx="12"/>
          </p:nvPr>
        </p:nvSpPr>
        <p:spPr/>
        <p:txBody>
          <a:bodyPr/>
          <a:lstStyle/>
          <a:p>
            <a:fld id="{91F5D5B3-D24A-42EA-B582-81E5372869F6}" type="slidenum">
              <a:rPr lang="en-US" smtClean="0"/>
              <a:t>12</a:t>
            </a:fld>
            <a:endParaRPr lang="en-US" dirty="0"/>
          </a:p>
        </p:txBody>
      </p:sp>
    </p:spTree>
    <p:extLst>
      <p:ext uri="{BB962C8B-B14F-4D97-AF65-F5344CB8AC3E}">
        <p14:creationId xmlns:p14="http://schemas.microsoft.com/office/powerpoint/2010/main" val="267717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C021C5-8AFA-4DE3-8368-FB5EC941ECC0}"/>
              </a:ext>
            </a:extLst>
          </p:cNvPr>
          <p:cNvSpPr>
            <a:spLocks noGrp="1"/>
          </p:cNvSpPr>
          <p:nvPr>
            <p:ph type="sldNum" sz="quarter" idx="12"/>
          </p:nvPr>
        </p:nvSpPr>
        <p:spPr/>
        <p:txBody>
          <a:bodyPr/>
          <a:lstStyle/>
          <a:p>
            <a:fld id="{91F5D5B3-D24A-42EA-B582-81E5372869F6}" type="slidenum">
              <a:rPr lang="en-US" smtClean="0"/>
              <a:pPr/>
              <a:t>13</a:t>
            </a:fld>
            <a:endParaRPr lang="en-US" dirty="0"/>
          </a:p>
        </p:txBody>
      </p:sp>
      <p:pic>
        <p:nvPicPr>
          <p:cNvPr id="8" name="Picture 7">
            <a:extLst>
              <a:ext uri="{FF2B5EF4-FFF2-40B4-BE49-F238E27FC236}">
                <a16:creationId xmlns:a16="http://schemas.microsoft.com/office/drawing/2014/main" id="{CC02C905-575B-4DCB-B41A-FB7C32E8AB3A}"/>
              </a:ext>
            </a:extLst>
          </p:cNvPr>
          <p:cNvPicPr>
            <a:picLocks noChangeAspect="1"/>
          </p:cNvPicPr>
          <p:nvPr/>
        </p:nvPicPr>
        <p:blipFill>
          <a:blip r:embed="rId3"/>
          <a:stretch>
            <a:fillRect/>
          </a:stretch>
        </p:blipFill>
        <p:spPr>
          <a:xfrm>
            <a:off x="1611191" y="0"/>
            <a:ext cx="8969617" cy="6858000"/>
          </a:xfrm>
          <a:prstGeom prst="rect">
            <a:avLst/>
          </a:prstGeom>
        </p:spPr>
      </p:pic>
    </p:spTree>
    <p:extLst>
      <p:ext uri="{BB962C8B-B14F-4D97-AF65-F5344CB8AC3E}">
        <p14:creationId xmlns:p14="http://schemas.microsoft.com/office/powerpoint/2010/main" val="279118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E3732-EAF8-4258-BC3D-B04468BA333F}"/>
              </a:ext>
            </a:extLst>
          </p:cNvPr>
          <p:cNvSpPr>
            <a:spLocks noGrp="1"/>
          </p:cNvSpPr>
          <p:nvPr>
            <p:ph type="title"/>
          </p:nvPr>
        </p:nvSpPr>
        <p:spPr/>
        <p:txBody>
          <a:bodyPr>
            <a:normAutofit fontScale="90000"/>
          </a:bodyPr>
          <a:lstStyle/>
          <a:p>
            <a:pPr algn="ctr"/>
            <a:r>
              <a:rPr lang="en-US" dirty="0"/>
              <a:t>Response to Covid was also aided by globalization, particularly in the development of vaccines</a:t>
            </a:r>
          </a:p>
        </p:txBody>
      </p:sp>
      <p:pic>
        <p:nvPicPr>
          <p:cNvPr id="5" name="Content Placeholder 4">
            <a:extLst>
              <a:ext uri="{FF2B5EF4-FFF2-40B4-BE49-F238E27FC236}">
                <a16:creationId xmlns:a16="http://schemas.microsoft.com/office/drawing/2014/main" id="{8ED10730-8334-4651-9052-A34374892213}"/>
              </a:ext>
            </a:extLst>
          </p:cNvPr>
          <p:cNvPicPr>
            <a:picLocks noGrp="1" noChangeAspect="1"/>
          </p:cNvPicPr>
          <p:nvPr>
            <p:ph idx="1"/>
          </p:nvPr>
        </p:nvPicPr>
        <p:blipFill>
          <a:blip r:embed="rId3"/>
          <a:stretch>
            <a:fillRect/>
          </a:stretch>
        </p:blipFill>
        <p:spPr>
          <a:xfrm>
            <a:off x="699826" y="2095341"/>
            <a:ext cx="10653974" cy="4093369"/>
          </a:xfrm>
          <a:ln>
            <a:solidFill>
              <a:schemeClr val="tx1"/>
            </a:solidFill>
          </a:ln>
        </p:spPr>
      </p:pic>
      <p:sp>
        <p:nvSpPr>
          <p:cNvPr id="3" name="Slide Number Placeholder 2">
            <a:extLst>
              <a:ext uri="{FF2B5EF4-FFF2-40B4-BE49-F238E27FC236}">
                <a16:creationId xmlns:a16="http://schemas.microsoft.com/office/drawing/2014/main" id="{13D9353A-99DE-4408-A745-88C576F35425}"/>
              </a:ext>
            </a:extLst>
          </p:cNvPr>
          <p:cNvSpPr>
            <a:spLocks noGrp="1"/>
          </p:cNvSpPr>
          <p:nvPr>
            <p:ph type="sldNum" sz="quarter" idx="12"/>
          </p:nvPr>
        </p:nvSpPr>
        <p:spPr/>
        <p:txBody>
          <a:bodyPr/>
          <a:lstStyle/>
          <a:p>
            <a:fld id="{91F5D5B3-D24A-42EA-B582-81E5372869F6}" type="slidenum">
              <a:rPr lang="en-US" smtClean="0"/>
              <a:t>14</a:t>
            </a:fld>
            <a:endParaRPr lang="en-US" dirty="0"/>
          </a:p>
        </p:txBody>
      </p:sp>
    </p:spTree>
    <p:extLst>
      <p:ext uri="{BB962C8B-B14F-4D97-AF65-F5344CB8AC3E}">
        <p14:creationId xmlns:p14="http://schemas.microsoft.com/office/powerpoint/2010/main" val="1138811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E9273-6523-1655-7A1B-025FAEE13F46}"/>
              </a:ext>
            </a:extLst>
          </p:cNvPr>
          <p:cNvSpPr>
            <a:spLocks noGrp="1"/>
          </p:cNvSpPr>
          <p:nvPr>
            <p:ph type="title"/>
          </p:nvPr>
        </p:nvSpPr>
        <p:spPr/>
        <p:txBody>
          <a:bodyPr>
            <a:normAutofit fontScale="90000"/>
          </a:bodyPr>
          <a:lstStyle/>
          <a:p>
            <a:pPr algn="ctr"/>
            <a:r>
              <a:rPr lang="en-US" dirty="0"/>
              <a:t>However, international cooperative institutions and global commodity chains faltered</a:t>
            </a:r>
          </a:p>
        </p:txBody>
      </p:sp>
      <p:sp>
        <p:nvSpPr>
          <p:cNvPr id="3" name="Content Placeholder 2">
            <a:extLst>
              <a:ext uri="{FF2B5EF4-FFF2-40B4-BE49-F238E27FC236}">
                <a16:creationId xmlns:a16="http://schemas.microsoft.com/office/drawing/2014/main" id="{295324C2-535E-199B-25D4-014A1BB0C7CE}"/>
              </a:ext>
            </a:extLst>
          </p:cNvPr>
          <p:cNvSpPr>
            <a:spLocks noGrp="1"/>
          </p:cNvSpPr>
          <p:nvPr>
            <p:ph idx="1"/>
          </p:nvPr>
        </p:nvSpPr>
        <p:spPr>
          <a:xfrm>
            <a:off x="838200" y="1825625"/>
            <a:ext cx="4994564" cy="4351338"/>
          </a:xfrm>
        </p:spPr>
        <p:txBody>
          <a:bodyPr/>
          <a:lstStyle/>
          <a:p>
            <a:r>
              <a:rPr lang="en-US" dirty="0"/>
              <a:t>COVAX set out to vaccinate 70% of humanity by mid-2022 with the main emphasis in bringing vaccines to low-income countries</a:t>
            </a:r>
          </a:p>
          <a:p>
            <a:r>
              <a:rPr lang="en-US" dirty="0"/>
              <a:t>These aggressive targets were not met </a:t>
            </a:r>
          </a:p>
          <a:p>
            <a:r>
              <a:rPr lang="en-US" dirty="0"/>
              <a:t>Still, COVAX shipped almost 2 billion vaccines, the largest and fastest vaccine rollout in history</a:t>
            </a:r>
          </a:p>
        </p:txBody>
      </p:sp>
      <p:pic>
        <p:nvPicPr>
          <p:cNvPr id="4" name="Picture 3" descr="Logo, company name&#10;&#10;Description automatically generated">
            <a:extLst>
              <a:ext uri="{FF2B5EF4-FFF2-40B4-BE49-F238E27FC236}">
                <a16:creationId xmlns:a16="http://schemas.microsoft.com/office/drawing/2014/main" id="{4630DF4B-B700-64FD-B31D-345BD64CF1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690" y="2003830"/>
            <a:ext cx="5390110" cy="3593406"/>
          </a:xfrm>
          <a:prstGeom prst="rect">
            <a:avLst/>
          </a:prstGeom>
        </p:spPr>
      </p:pic>
    </p:spTree>
    <p:extLst>
      <p:ext uri="{BB962C8B-B14F-4D97-AF65-F5344CB8AC3E}">
        <p14:creationId xmlns:p14="http://schemas.microsoft.com/office/powerpoint/2010/main" val="4005227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hlinkClick r:id="rId3"/>
            <a:extLst>
              <a:ext uri="{FF2B5EF4-FFF2-40B4-BE49-F238E27FC236}">
                <a16:creationId xmlns:a16="http://schemas.microsoft.com/office/drawing/2014/main" id="{887664F8-E77C-93E0-CA50-75C373639D87}"/>
              </a:ext>
            </a:extLst>
          </p:cNvPr>
          <p:cNvPicPr>
            <a:picLocks noGrp="1" noChangeAspect="1"/>
          </p:cNvPicPr>
          <p:nvPr>
            <p:ph idx="1"/>
          </p:nvPr>
        </p:nvPicPr>
        <p:blipFill rotWithShape="1">
          <a:blip r:embed="rId4"/>
          <a:srcRect t="-46078" b="1"/>
          <a:stretch/>
        </p:blipFill>
        <p:spPr>
          <a:xfrm>
            <a:off x="2365275" y="261303"/>
            <a:ext cx="7766247" cy="6148532"/>
          </a:xfrm>
          <a:ln w="47625">
            <a:solidFill>
              <a:schemeClr val="accent1"/>
            </a:solidFill>
          </a:ln>
        </p:spPr>
      </p:pic>
      <p:sp>
        <p:nvSpPr>
          <p:cNvPr id="4" name="Slide Number Placeholder 3">
            <a:extLst>
              <a:ext uri="{FF2B5EF4-FFF2-40B4-BE49-F238E27FC236}">
                <a16:creationId xmlns:a16="http://schemas.microsoft.com/office/drawing/2014/main" id="{1C19794C-4825-D821-29D6-B48EE1675715}"/>
              </a:ext>
            </a:extLst>
          </p:cNvPr>
          <p:cNvSpPr>
            <a:spLocks noGrp="1"/>
          </p:cNvSpPr>
          <p:nvPr>
            <p:ph type="sldNum" sz="quarter" idx="12"/>
          </p:nvPr>
        </p:nvSpPr>
        <p:spPr>
          <a:xfrm>
            <a:off x="8194963" y="6294092"/>
            <a:ext cx="2743200" cy="365125"/>
          </a:xfrm>
        </p:spPr>
        <p:txBody>
          <a:bodyPr/>
          <a:lstStyle/>
          <a:p>
            <a:fld id="{91F5D5B3-D24A-42EA-B582-81E5372869F6}" type="slidenum">
              <a:rPr lang="en-US" smtClean="0"/>
              <a:pPr/>
              <a:t>16</a:t>
            </a:fld>
            <a:endParaRPr lang="en-US" dirty="0"/>
          </a:p>
        </p:txBody>
      </p:sp>
      <p:pic>
        <p:nvPicPr>
          <p:cNvPr id="10" name="Picture 9">
            <a:extLst>
              <a:ext uri="{FF2B5EF4-FFF2-40B4-BE49-F238E27FC236}">
                <a16:creationId xmlns:a16="http://schemas.microsoft.com/office/drawing/2014/main" id="{0FDFA84D-8E51-ED07-B941-82D19DCA80DD}"/>
              </a:ext>
            </a:extLst>
          </p:cNvPr>
          <p:cNvPicPr>
            <a:picLocks noChangeAspect="1"/>
          </p:cNvPicPr>
          <p:nvPr/>
        </p:nvPicPr>
        <p:blipFill>
          <a:blip r:embed="rId5"/>
          <a:stretch>
            <a:fillRect/>
          </a:stretch>
        </p:blipFill>
        <p:spPr>
          <a:xfrm>
            <a:off x="2365275" y="261303"/>
            <a:ext cx="6104685" cy="1679385"/>
          </a:xfrm>
          <a:prstGeom prst="rect">
            <a:avLst/>
          </a:prstGeom>
        </p:spPr>
      </p:pic>
    </p:spTree>
    <p:extLst>
      <p:ext uri="{BB962C8B-B14F-4D97-AF65-F5344CB8AC3E}">
        <p14:creationId xmlns:p14="http://schemas.microsoft.com/office/powerpoint/2010/main" val="1645706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8FB0-A143-4024-A645-98F1F7C191AA}"/>
              </a:ext>
            </a:extLst>
          </p:cNvPr>
          <p:cNvSpPr>
            <a:spLocks noGrp="1"/>
          </p:cNvSpPr>
          <p:nvPr>
            <p:ph type="title"/>
          </p:nvPr>
        </p:nvSpPr>
        <p:spPr>
          <a:xfrm>
            <a:off x="339795" y="408701"/>
            <a:ext cx="3220823" cy="1325563"/>
          </a:xfrm>
        </p:spPr>
        <p:txBody>
          <a:bodyPr>
            <a:normAutofit fontScale="90000"/>
          </a:bodyPr>
          <a:lstStyle/>
          <a:p>
            <a:pPr algn="ctr"/>
            <a:r>
              <a:rPr lang="en-US" dirty="0"/>
              <a:t>Formations of </a:t>
            </a:r>
            <a:br>
              <a:rPr lang="en-US" dirty="0"/>
            </a:br>
            <a:r>
              <a:rPr lang="en-US" dirty="0"/>
              <a:t>globalization</a:t>
            </a:r>
          </a:p>
        </p:txBody>
      </p:sp>
      <p:sp>
        <p:nvSpPr>
          <p:cNvPr id="3" name="Content Placeholder 2">
            <a:extLst>
              <a:ext uri="{FF2B5EF4-FFF2-40B4-BE49-F238E27FC236}">
                <a16:creationId xmlns:a16="http://schemas.microsoft.com/office/drawing/2014/main" id="{3BBDA254-9194-49BB-8A67-3967E5DD5DD1}"/>
              </a:ext>
            </a:extLst>
          </p:cNvPr>
          <p:cNvSpPr>
            <a:spLocks noGrp="1"/>
          </p:cNvSpPr>
          <p:nvPr>
            <p:ph idx="1"/>
          </p:nvPr>
        </p:nvSpPr>
        <p:spPr>
          <a:xfrm>
            <a:off x="339795" y="2187574"/>
            <a:ext cx="3973727" cy="4351338"/>
          </a:xfrm>
        </p:spPr>
        <p:txBody>
          <a:bodyPr>
            <a:normAutofit/>
          </a:bodyPr>
          <a:lstStyle/>
          <a:p>
            <a:pPr algn="l"/>
            <a:r>
              <a:rPr lang="en-US" sz="3200" i="0" u="none" strike="noStrike" baseline="0" dirty="0">
                <a:latin typeface="+mj-lt"/>
              </a:rPr>
              <a:t>Embodied globalization </a:t>
            </a:r>
          </a:p>
          <a:p>
            <a:pPr algn="l"/>
            <a:r>
              <a:rPr lang="en-US" sz="3200" i="0" u="none" strike="noStrike" baseline="0" dirty="0">
                <a:latin typeface="+mj-lt"/>
              </a:rPr>
              <a:t>Object-related globalization</a:t>
            </a:r>
          </a:p>
          <a:p>
            <a:pPr algn="l"/>
            <a:r>
              <a:rPr lang="en-US" sz="3200" i="0" u="none" strike="noStrike" baseline="0" dirty="0">
                <a:latin typeface="+mj-lt"/>
              </a:rPr>
              <a:t>Institutionally related globalization </a:t>
            </a:r>
          </a:p>
          <a:p>
            <a:pPr algn="l"/>
            <a:r>
              <a:rPr lang="en-US" sz="3200" i="0" u="none" strike="noStrike" baseline="0" dirty="0">
                <a:latin typeface="+mj-lt"/>
              </a:rPr>
              <a:t>Disembodied globalization</a:t>
            </a:r>
            <a:endParaRPr lang="en-US" sz="4400" dirty="0">
              <a:latin typeface="+mj-lt"/>
            </a:endParaRPr>
          </a:p>
        </p:txBody>
      </p:sp>
      <p:sp>
        <p:nvSpPr>
          <p:cNvPr id="4" name="Slide Number Placeholder 3">
            <a:extLst>
              <a:ext uri="{FF2B5EF4-FFF2-40B4-BE49-F238E27FC236}">
                <a16:creationId xmlns:a16="http://schemas.microsoft.com/office/drawing/2014/main" id="{622615D2-A2E3-4258-84F0-7954B66443AF}"/>
              </a:ext>
            </a:extLst>
          </p:cNvPr>
          <p:cNvSpPr>
            <a:spLocks noGrp="1"/>
          </p:cNvSpPr>
          <p:nvPr>
            <p:ph type="sldNum" sz="quarter" idx="12"/>
          </p:nvPr>
        </p:nvSpPr>
        <p:spPr/>
        <p:txBody>
          <a:bodyPr/>
          <a:lstStyle/>
          <a:p>
            <a:fld id="{91F5D5B3-D24A-42EA-B582-81E5372869F6}" type="slidenum">
              <a:rPr lang="en-US" smtClean="0"/>
              <a:pPr/>
              <a:t>17</a:t>
            </a:fld>
            <a:endParaRPr lang="en-US" dirty="0"/>
          </a:p>
        </p:txBody>
      </p:sp>
      <p:pic>
        <p:nvPicPr>
          <p:cNvPr id="6" name="Picture 5" descr="Graphical user interface, website&#10;&#10;Description automatically generated">
            <a:hlinkClick r:id="rId3"/>
            <a:extLst>
              <a:ext uri="{FF2B5EF4-FFF2-40B4-BE49-F238E27FC236}">
                <a16:creationId xmlns:a16="http://schemas.microsoft.com/office/drawing/2014/main" id="{1EA7316F-06FC-465F-A3E0-6E46331353C1}"/>
              </a:ext>
            </a:extLst>
          </p:cNvPr>
          <p:cNvPicPr>
            <a:picLocks noChangeAspect="1"/>
          </p:cNvPicPr>
          <p:nvPr/>
        </p:nvPicPr>
        <p:blipFill>
          <a:blip r:embed="rId4"/>
          <a:stretch>
            <a:fillRect/>
          </a:stretch>
        </p:blipFill>
        <p:spPr>
          <a:xfrm>
            <a:off x="4496546" y="2430528"/>
            <a:ext cx="7355659" cy="4221887"/>
          </a:xfrm>
          <a:prstGeom prst="rect">
            <a:avLst/>
          </a:prstGeom>
          <a:ln w="47625">
            <a:solidFill>
              <a:srgbClr val="00B0F0"/>
            </a:solidFill>
          </a:ln>
        </p:spPr>
      </p:pic>
      <p:pic>
        <p:nvPicPr>
          <p:cNvPr id="14" name="Picture 13">
            <a:extLst>
              <a:ext uri="{FF2B5EF4-FFF2-40B4-BE49-F238E27FC236}">
                <a16:creationId xmlns:a16="http://schemas.microsoft.com/office/drawing/2014/main" id="{A8BBB6BB-9F3E-450F-A04D-BE773C6169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450" r="17869"/>
          <a:stretch/>
        </p:blipFill>
        <p:spPr>
          <a:xfrm>
            <a:off x="9310627" y="4170850"/>
            <a:ext cx="2474218" cy="2185500"/>
          </a:xfrm>
          <a:prstGeom prst="rect">
            <a:avLst/>
          </a:prstGeom>
        </p:spPr>
      </p:pic>
      <p:pic>
        <p:nvPicPr>
          <p:cNvPr id="20" name="Picture 19" descr="Logo, company name&#10;&#10;Description automatically generated">
            <a:extLst>
              <a:ext uri="{FF2B5EF4-FFF2-40B4-BE49-F238E27FC236}">
                <a16:creationId xmlns:a16="http://schemas.microsoft.com/office/drawing/2014/main" id="{B0B98BAC-A890-46E6-A33D-205A4E912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1593" y="218466"/>
            <a:ext cx="2892287" cy="1928191"/>
          </a:xfrm>
          <a:prstGeom prst="rect">
            <a:avLst/>
          </a:prstGeom>
        </p:spPr>
      </p:pic>
      <p:sp>
        <p:nvSpPr>
          <p:cNvPr id="21" name="TextBox 20">
            <a:extLst>
              <a:ext uri="{FF2B5EF4-FFF2-40B4-BE49-F238E27FC236}">
                <a16:creationId xmlns:a16="http://schemas.microsoft.com/office/drawing/2014/main" id="{73B6588A-71F9-4345-AB06-E326B3A6D4DC}"/>
              </a:ext>
            </a:extLst>
          </p:cNvPr>
          <p:cNvSpPr txBox="1"/>
          <p:nvPr/>
        </p:nvSpPr>
        <p:spPr>
          <a:xfrm>
            <a:off x="8475825" y="2320036"/>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pic>
        <p:nvPicPr>
          <p:cNvPr id="7" name="Picture 6">
            <a:extLst>
              <a:ext uri="{FF2B5EF4-FFF2-40B4-BE49-F238E27FC236}">
                <a16:creationId xmlns:a16="http://schemas.microsoft.com/office/drawing/2014/main" id="{4572D0A7-CB87-2D40-BB2F-9E6B58059D19}"/>
              </a:ext>
            </a:extLst>
          </p:cNvPr>
          <p:cNvPicPr>
            <a:picLocks noChangeAspect="1"/>
          </p:cNvPicPr>
          <p:nvPr/>
        </p:nvPicPr>
        <p:blipFill>
          <a:blip r:embed="rId7"/>
          <a:stretch>
            <a:fillRect/>
          </a:stretch>
        </p:blipFill>
        <p:spPr>
          <a:xfrm>
            <a:off x="3707126" y="319088"/>
            <a:ext cx="5220249" cy="1836174"/>
          </a:xfrm>
          <a:prstGeom prst="rect">
            <a:avLst/>
          </a:prstGeom>
        </p:spPr>
      </p:pic>
    </p:spTree>
    <p:extLst>
      <p:ext uri="{BB962C8B-B14F-4D97-AF65-F5344CB8AC3E}">
        <p14:creationId xmlns:p14="http://schemas.microsoft.com/office/powerpoint/2010/main" val="525269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hlinkClick r:id="rId3"/>
            <a:extLst>
              <a:ext uri="{FF2B5EF4-FFF2-40B4-BE49-F238E27FC236}">
                <a16:creationId xmlns:a16="http://schemas.microsoft.com/office/drawing/2014/main" id="{E5A70790-469E-4737-0EB8-8A6A4FE5BFD5}"/>
              </a:ext>
            </a:extLst>
          </p:cNvPr>
          <p:cNvPicPr>
            <a:picLocks noGrp="1" noChangeAspect="1"/>
          </p:cNvPicPr>
          <p:nvPr>
            <p:ph idx="1"/>
          </p:nvPr>
        </p:nvPicPr>
        <p:blipFill>
          <a:blip r:embed="rId4"/>
          <a:stretch>
            <a:fillRect/>
          </a:stretch>
        </p:blipFill>
        <p:spPr>
          <a:xfrm>
            <a:off x="0" y="1087264"/>
            <a:ext cx="12251432" cy="5480732"/>
          </a:xfrm>
          <a:ln w="44450">
            <a:solidFill>
              <a:schemeClr val="accent1"/>
            </a:solidFill>
          </a:ln>
        </p:spPr>
      </p:pic>
      <p:sp>
        <p:nvSpPr>
          <p:cNvPr id="4" name="Slide Number Placeholder 3">
            <a:extLst>
              <a:ext uri="{FF2B5EF4-FFF2-40B4-BE49-F238E27FC236}">
                <a16:creationId xmlns:a16="http://schemas.microsoft.com/office/drawing/2014/main" id="{2D78F5BC-4B73-D72F-555A-6F913C68C086}"/>
              </a:ext>
            </a:extLst>
          </p:cNvPr>
          <p:cNvSpPr>
            <a:spLocks noGrp="1"/>
          </p:cNvSpPr>
          <p:nvPr>
            <p:ph type="sldNum" sz="quarter" idx="12"/>
          </p:nvPr>
        </p:nvSpPr>
        <p:spPr/>
        <p:txBody>
          <a:bodyPr/>
          <a:lstStyle/>
          <a:p>
            <a:fld id="{91F5D5B3-D24A-42EA-B582-81E5372869F6}" type="slidenum">
              <a:rPr lang="en-US" smtClean="0"/>
              <a:pPr/>
              <a:t>18</a:t>
            </a:fld>
            <a:endParaRPr lang="en-US" dirty="0"/>
          </a:p>
        </p:txBody>
      </p:sp>
      <p:sp>
        <p:nvSpPr>
          <p:cNvPr id="7" name="TextBox 6">
            <a:extLst>
              <a:ext uri="{FF2B5EF4-FFF2-40B4-BE49-F238E27FC236}">
                <a16:creationId xmlns:a16="http://schemas.microsoft.com/office/drawing/2014/main" id="{E6BB2FC4-1377-F366-901D-1C6C057DC5D2}"/>
              </a:ext>
            </a:extLst>
          </p:cNvPr>
          <p:cNvSpPr txBox="1"/>
          <p:nvPr/>
        </p:nvSpPr>
        <p:spPr>
          <a:xfrm>
            <a:off x="10803837" y="1145323"/>
            <a:ext cx="969064" cy="461665"/>
          </a:xfrm>
          <a:prstGeom prst="rect">
            <a:avLst/>
          </a:prstGeom>
          <a:solidFill>
            <a:srgbClr val="00B050"/>
          </a:solidFill>
          <a:ln>
            <a:solidFill>
              <a:schemeClr val="tx1"/>
            </a:solidFill>
          </a:ln>
        </p:spPr>
        <p:txBody>
          <a:bodyPr wrap="square" rtlCol="0">
            <a:spAutoFit/>
          </a:bodyPr>
          <a:lstStyle/>
          <a:p>
            <a:r>
              <a:rPr lang="en-US" sz="2400" dirty="0"/>
              <a:t>Video</a:t>
            </a:r>
          </a:p>
        </p:txBody>
      </p:sp>
      <p:sp>
        <p:nvSpPr>
          <p:cNvPr id="2" name="Title 1">
            <a:extLst>
              <a:ext uri="{FF2B5EF4-FFF2-40B4-BE49-F238E27FC236}">
                <a16:creationId xmlns:a16="http://schemas.microsoft.com/office/drawing/2014/main" id="{886E60F6-9879-4C48-CBDD-43EA7FFBAF76}"/>
              </a:ext>
            </a:extLst>
          </p:cNvPr>
          <p:cNvSpPr>
            <a:spLocks noGrp="1"/>
          </p:cNvSpPr>
          <p:nvPr>
            <p:ph type="title"/>
          </p:nvPr>
        </p:nvSpPr>
        <p:spPr>
          <a:xfrm>
            <a:off x="1" y="-135082"/>
            <a:ext cx="12192000" cy="1405237"/>
          </a:xfrm>
        </p:spPr>
        <p:txBody>
          <a:bodyPr>
            <a:normAutofit/>
          </a:bodyPr>
          <a:lstStyle/>
          <a:p>
            <a:pPr algn="ctr"/>
            <a:r>
              <a:rPr lang="en-US" sz="4000" dirty="0"/>
              <a:t>Structural violence: for-profit medicine and preauthorization</a:t>
            </a:r>
          </a:p>
        </p:txBody>
      </p:sp>
    </p:spTree>
    <p:extLst>
      <p:ext uri="{BB962C8B-B14F-4D97-AF65-F5344CB8AC3E}">
        <p14:creationId xmlns:p14="http://schemas.microsoft.com/office/powerpoint/2010/main" val="255340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275983"/>
            <a:ext cx="11634951" cy="994172"/>
          </a:xfrm>
        </p:spPr>
        <p:txBody>
          <a:bodyPr>
            <a:normAutofit/>
          </a:bodyPr>
          <a:lstStyle/>
          <a:p>
            <a:pPr algn="ctr"/>
            <a:r>
              <a:rPr lang="en-US" dirty="0"/>
              <a:t>Structural violence: medical coding</a:t>
            </a:r>
          </a:p>
        </p:txBody>
      </p:sp>
      <p:pic>
        <p:nvPicPr>
          <p:cNvPr id="4" name="Content Placeholder 3"/>
          <p:cNvPicPr>
            <a:picLocks noGrp="1" noChangeAspect="1"/>
          </p:cNvPicPr>
          <p:nvPr>
            <p:ph idx="1"/>
          </p:nvPr>
        </p:nvPicPr>
        <p:blipFill>
          <a:blip r:embed="rId3"/>
          <a:stretch>
            <a:fillRect/>
          </a:stretch>
        </p:blipFill>
        <p:spPr>
          <a:xfrm>
            <a:off x="1062799" y="1580487"/>
            <a:ext cx="10066401" cy="4816151"/>
          </a:xfrm>
          <a:prstGeom prst="rect">
            <a:avLst/>
          </a:prstGeom>
        </p:spPr>
      </p:pic>
      <p:sp>
        <p:nvSpPr>
          <p:cNvPr id="3" name="Slide Number Placeholder 2">
            <a:extLst>
              <a:ext uri="{FF2B5EF4-FFF2-40B4-BE49-F238E27FC236}">
                <a16:creationId xmlns:a16="http://schemas.microsoft.com/office/drawing/2014/main" id="{D60C1F2B-5BDE-4E8E-A187-A964CF10730A}"/>
              </a:ext>
            </a:extLst>
          </p:cNvPr>
          <p:cNvSpPr>
            <a:spLocks noGrp="1"/>
          </p:cNvSpPr>
          <p:nvPr>
            <p:ph type="sldNum" sz="quarter" idx="12"/>
          </p:nvPr>
        </p:nvSpPr>
        <p:spPr/>
        <p:txBody>
          <a:bodyPr/>
          <a:lstStyle/>
          <a:p>
            <a:fld id="{91F5D5B3-D24A-42EA-B582-81E5372869F6}" type="slidenum">
              <a:rPr lang="en-US" smtClean="0"/>
              <a:t>19</a:t>
            </a:fld>
            <a:endParaRPr lang="en-US" dirty="0"/>
          </a:p>
        </p:txBody>
      </p:sp>
    </p:spTree>
    <p:extLst>
      <p:ext uri="{BB962C8B-B14F-4D97-AF65-F5344CB8AC3E}">
        <p14:creationId xmlns:p14="http://schemas.microsoft.com/office/powerpoint/2010/main" val="2673909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006D-744E-4427-9D37-6D2DE58704EA}"/>
              </a:ext>
            </a:extLst>
          </p:cNvPr>
          <p:cNvSpPr>
            <a:spLocks noGrp="1"/>
          </p:cNvSpPr>
          <p:nvPr>
            <p:ph type="title"/>
          </p:nvPr>
        </p:nvSpPr>
        <p:spPr>
          <a:xfrm>
            <a:off x="221469" y="635896"/>
            <a:ext cx="5271557" cy="1325563"/>
          </a:xfrm>
        </p:spPr>
        <p:txBody>
          <a:bodyPr>
            <a:noAutofit/>
          </a:bodyPr>
          <a:lstStyle/>
          <a:p>
            <a:pPr algn="ctr"/>
            <a:r>
              <a:rPr lang="en-US" sz="3600" dirty="0"/>
              <a:t>Large gains in health and poverty reduction in last several decades</a:t>
            </a:r>
          </a:p>
        </p:txBody>
      </p:sp>
      <p:pic>
        <p:nvPicPr>
          <p:cNvPr id="4" name="Content Placeholder 3">
            <a:extLst>
              <a:ext uri="{FF2B5EF4-FFF2-40B4-BE49-F238E27FC236}">
                <a16:creationId xmlns:a16="http://schemas.microsoft.com/office/drawing/2014/main" id="{D9FE746E-94D7-42D4-B159-A6E6540DF463}"/>
              </a:ext>
            </a:extLst>
          </p:cNvPr>
          <p:cNvPicPr>
            <a:picLocks noGrp="1" noChangeAspect="1"/>
          </p:cNvPicPr>
          <p:nvPr>
            <p:ph idx="1"/>
          </p:nvPr>
        </p:nvPicPr>
        <p:blipFill rotWithShape="1">
          <a:blip r:embed="rId3"/>
          <a:srcRect l="6765"/>
          <a:stretch/>
        </p:blipFill>
        <p:spPr>
          <a:xfrm>
            <a:off x="5810885" y="498067"/>
            <a:ext cx="6013872" cy="5861865"/>
          </a:xfrm>
          <a:prstGeom prst="rect">
            <a:avLst/>
          </a:prstGeom>
          <a:ln w="34925">
            <a:noFill/>
          </a:ln>
        </p:spPr>
      </p:pic>
      <p:sp>
        <p:nvSpPr>
          <p:cNvPr id="5" name="Content Placeholder 2">
            <a:extLst>
              <a:ext uri="{FF2B5EF4-FFF2-40B4-BE49-F238E27FC236}">
                <a16:creationId xmlns:a16="http://schemas.microsoft.com/office/drawing/2014/main" id="{51D866FE-2236-487F-88F3-487505592911}"/>
              </a:ext>
            </a:extLst>
          </p:cNvPr>
          <p:cNvSpPr txBox="1">
            <a:spLocks/>
          </p:cNvSpPr>
          <p:nvPr/>
        </p:nvSpPr>
        <p:spPr>
          <a:xfrm>
            <a:off x="367243" y="2481943"/>
            <a:ext cx="5271557" cy="390989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Large reductions in the mortality of children under 5 (down more than 50%)</a:t>
            </a:r>
            <a:endParaRPr lang="en-US" dirty="0"/>
          </a:p>
          <a:p>
            <a:r>
              <a:rPr lang="en-US" dirty="0"/>
              <a:t>Many of these gains achieved through global cooperation among</a:t>
            </a:r>
            <a:r>
              <a:rPr lang="en-US" dirty="0">
                <a:hlinkClick r:id="rId4"/>
              </a:rPr>
              <a:t> national governments</a:t>
            </a:r>
            <a:r>
              <a:rPr lang="en-US" dirty="0"/>
              <a:t>, </a:t>
            </a:r>
            <a:r>
              <a:rPr lang="en-US" dirty="0">
                <a:hlinkClick r:id="rId5"/>
              </a:rPr>
              <a:t>private foundations</a:t>
            </a:r>
            <a:r>
              <a:rPr lang="en-US" dirty="0"/>
              <a:t>, and </a:t>
            </a:r>
            <a:r>
              <a:rPr lang="en-US" dirty="0">
                <a:hlinkClick r:id="rId6"/>
              </a:rPr>
              <a:t>non-governmental organizations (NGOs)</a:t>
            </a:r>
            <a:r>
              <a:rPr lang="en-US" dirty="0"/>
              <a:t>  </a:t>
            </a:r>
          </a:p>
          <a:p>
            <a:r>
              <a:rPr lang="en-US" dirty="0">
                <a:latin typeface="+mj-lt"/>
              </a:rPr>
              <a:t>Global initiatives like the </a:t>
            </a:r>
            <a:r>
              <a:rPr lang="en-US" dirty="0">
                <a:latin typeface="+mj-lt"/>
                <a:hlinkClick r:id="rId7"/>
              </a:rPr>
              <a:t>United Nations Sustainable Development Goals </a:t>
            </a:r>
            <a:r>
              <a:rPr lang="en-US" dirty="0">
                <a:latin typeface="+mj-lt"/>
              </a:rPr>
              <a:t>and </a:t>
            </a:r>
            <a:r>
              <a:rPr lang="en-US" dirty="0">
                <a:latin typeface="+mj-lt"/>
                <a:hlinkClick r:id="rId8"/>
              </a:rPr>
              <a:t>UN Millennium Development Goals</a:t>
            </a:r>
            <a:r>
              <a:rPr lang="en-US" dirty="0">
                <a:latin typeface="+mj-lt"/>
              </a:rPr>
              <a:t> have also contributed</a:t>
            </a:r>
            <a:endParaRPr lang="en-US" dirty="0"/>
          </a:p>
        </p:txBody>
      </p:sp>
      <p:sp>
        <p:nvSpPr>
          <p:cNvPr id="3" name="Slide Number Placeholder 2">
            <a:extLst>
              <a:ext uri="{FF2B5EF4-FFF2-40B4-BE49-F238E27FC236}">
                <a16:creationId xmlns:a16="http://schemas.microsoft.com/office/drawing/2014/main" id="{4E63E1A0-BFA0-49E5-AF37-4F82EE3579A7}"/>
              </a:ext>
            </a:extLst>
          </p:cNvPr>
          <p:cNvSpPr>
            <a:spLocks noGrp="1"/>
          </p:cNvSpPr>
          <p:nvPr>
            <p:ph type="sldNum" sz="quarter" idx="12"/>
          </p:nvPr>
        </p:nvSpPr>
        <p:spPr/>
        <p:txBody>
          <a:bodyPr/>
          <a:lstStyle/>
          <a:p>
            <a:fld id="{91F5D5B3-D24A-42EA-B582-81E5372869F6}" type="slidenum">
              <a:rPr lang="en-US" smtClean="0"/>
              <a:t>2</a:t>
            </a:fld>
            <a:endParaRPr lang="en-US" dirty="0"/>
          </a:p>
        </p:txBody>
      </p:sp>
    </p:spTree>
    <p:extLst>
      <p:ext uri="{BB962C8B-B14F-4D97-AF65-F5344CB8AC3E}">
        <p14:creationId xmlns:p14="http://schemas.microsoft.com/office/powerpoint/2010/main" val="495526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49FFED07-C63B-38A2-07FF-0BF3DDF817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3080" y="659515"/>
            <a:ext cx="10370085" cy="4970576"/>
          </a:xfrm>
          <a:prstGeom prst="rect">
            <a:avLst/>
          </a:prstGeom>
        </p:spPr>
      </p:pic>
    </p:spTree>
    <p:extLst>
      <p:ext uri="{BB962C8B-B14F-4D97-AF65-F5344CB8AC3E}">
        <p14:creationId xmlns:p14="http://schemas.microsoft.com/office/powerpoint/2010/main" val="3481181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5AA210E-7BA0-4611-E5E2-AE7867C73BD7}"/>
              </a:ext>
            </a:extLst>
          </p:cNvPr>
          <p:cNvPicPr>
            <a:picLocks noGrp="1" noChangeAspect="1"/>
          </p:cNvPicPr>
          <p:nvPr>
            <p:ph idx="1"/>
          </p:nvPr>
        </p:nvPicPr>
        <p:blipFill rotWithShape="1">
          <a:blip r:embed="rId3"/>
          <a:srcRect b="11894"/>
          <a:stretch/>
        </p:blipFill>
        <p:spPr>
          <a:xfrm>
            <a:off x="1606732" y="-1"/>
            <a:ext cx="9366068" cy="6774816"/>
          </a:xfrm>
        </p:spPr>
      </p:pic>
    </p:spTree>
    <p:extLst>
      <p:ext uri="{BB962C8B-B14F-4D97-AF65-F5344CB8AC3E}">
        <p14:creationId xmlns:p14="http://schemas.microsoft.com/office/powerpoint/2010/main" val="2096805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5142FB27-3C8B-471C-9D2F-E278ABAAFDCF}"/>
              </a:ext>
            </a:extLst>
          </p:cNvPr>
          <p:cNvSpPr txBox="1">
            <a:spLocks/>
          </p:cNvSpPr>
          <p:nvPr/>
        </p:nvSpPr>
        <p:spPr>
          <a:xfrm>
            <a:off x="283780" y="450574"/>
            <a:ext cx="5123793" cy="6029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Medical coding is constantly changing and evolving</a:t>
            </a:r>
          </a:p>
          <a:p>
            <a:r>
              <a:rPr lang="en-US" dirty="0"/>
              <a:t>More ways to classify disease and illness means more ways to charge and to confuse. </a:t>
            </a:r>
          </a:p>
          <a:p>
            <a:r>
              <a:rPr lang="en-US" dirty="0"/>
              <a:t>Upcoding – a code with a higher reimbursement rate is assigned by provider (the doctor, the hospital) despite not providing the service or meeting the medical necessity requirement </a:t>
            </a:r>
          </a:p>
          <a:p>
            <a:r>
              <a:rPr lang="en-US" dirty="0"/>
              <a:t>Cumulatively, these fraudulent practices weaken health care and become a form of structural violence</a:t>
            </a:r>
            <a:br>
              <a:rPr lang="en-US" dirty="0"/>
            </a:br>
            <a:endParaRPr lang="en-US" dirty="0"/>
          </a:p>
          <a:p>
            <a:endParaRPr lang="en-US" i="1" dirty="0">
              <a:latin typeface="+mj-lt"/>
            </a:endParaRPr>
          </a:p>
          <a:p>
            <a:endParaRPr lang="en-US" dirty="0">
              <a:latin typeface="+mj-lt"/>
            </a:endParaRPr>
          </a:p>
          <a:p>
            <a:endParaRPr lang="en-US" dirty="0">
              <a:latin typeface="+mj-lt"/>
            </a:endParaRPr>
          </a:p>
          <a:p>
            <a:endParaRPr lang="en-US" sz="800" dirty="0">
              <a:latin typeface="+mj-lt"/>
            </a:endParaRPr>
          </a:p>
        </p:txBody>
      </p:sp>
      <p:sp>
        <p:nvSpPr>
          <p:cNvPr id="2" name="Slide Number Placeholder 1">
            <a:extLst>
              <a:ext uri="{FF2B5EF4-FFF2-40B4-BE49-F238E27FC236}">
                <a16:creationId xmlns:a16="http://schemas.microsoft.com/office/drawing/2014/main" id="{E6FE1F7D-F852-415F-8514-F0353FD436C1}"/>
              </a:ext>
            </a:extLst>
          </p:cNvPr>
          <p:cNvSpPr>
            <a:spLocks noGrp="1"/>
          </p:cNvSpPr>
          <p:nvPr>
            <p:ph type="sldNum" sz="quarter" idx="12"/>
          </p:nvPr>
        </p:nvSpPr>
        <p:spPr/>
        <p:txBody>
          <a:bodyPr/>
          <a:lstStyle/>
          <a:p>
            <a:fld id="{91F5D5B3-D24A-42EA-B582-81E5372869F6}" type="slidenum">
              <a:rPr lang="en-US" smtClean="0"/>
              <a:t>22</a:t>
            </a:fld>
            <a:endParaRPr lang="en-US" dirty="0"/>
          </a:p>
        </p:txBody>
      </p:sp>
      <p:pic>
        <p:nvPicPr>
          <p:cNvPr id="8" name="Picture 7">
            <a:extLst>
              <a:ext uri="{FF2B5EF4-FFF2-40B4-BE49-F238E27FC236}">
                <a16:creationId xmlns:a16="http://schemas.microsoft.com/office/drawing/2014/main" id="{FB745644-2F25-6C30-2203-0C7B48BA23B0}"/>
              </a:ext>
            </a:extLst>
          </p:cNvPr>
          <p:cNvPicPr>
            <a:picLocks noChangeAspect="1"/>
          </p:cNvPicPr>
          <p:nvPr/>
        </p:nvPicPr>
        <p:blipFill>
          <a:blip r:embed="rId3"/>
          <a:stretch>
            <a:fillRect/>
          </a:stretch>
        </p:blipFill>
        <p:spPr>
          <a:xfrm>
            <a:off x="5536294" y="770709"/>
            <a:ext cx="6528170" cy="4402182"/>
          </a:xfrm>
          <a:prstGeom prst="rect">
            <a:avLst/>
          </a:prstGeom>
        </p:spPr>
      </p:pic>
    </p:spTree>
    <p:extLst>
      <p:ext uri="{BB962C8B-B14F-4D97-AF65-F5344CB8AC3E}">
        <p14:creationId xmlns:p14="http://schemas.microsoft.com/office/powerpoint/2010/main" val="970276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9302" y="296803"/>
            <a:ext cx="5423337" cy="1325563"/>
          </a:xfrm>
        </p:spPr>
        <p:txBody>
          <a:bodyPr>
            <a:normAutofit/>
          </a:bodyPr>
          <a:lstStyle/>
          <a:p>
            <a:pPr algn="ctr"/>
            <a:r>
              <a:rPr lang="en-US" sz="4000" dirty="0"/>
              <a:t>Structural violence: medical pricing</a:t>
            </a:r>
          </a:p>
        </p:txBody>
      </p:sp>
      <p:sp>
        <p:nvSpPr>
          <p:cNvPr id="5" name="Content Placeholder 4"/>
          <p:cNvSpPr>
            <a:spLocks noGrp="1"/>
          </p:cNvSpPr>
          <p:nvPr>
            <p:ph idx="1"/>
          </p:nvPr>
        </p:nvSpPr>
        <p:spPr>
          <a:xfrm>
            <a:off x="212308" y="1887496"/>
            <a:ext cx="5883692" cy="1541504"/>
          </a:xfrm>
        </p:spPr>
        <p:txBody>
          <a:bodyPr>
            <a:noAutofit/>
          </a:bodyPr>
          <a:lstStyle/>
          <a:p>
            <a:r>
              <a:rPr lang="en-US" sz="2500" dirty="0">
                <a:latin typeface="+mj-lt"/>
              </a:rPr>
              <a:t>High prices charged by some drug companies can be seen as predatory in that essential medicines may be too costly, even with insurance.</a:t>
            </a:r>
          </a:p>
          <a:p>
            <a:r>
              <a:rPr lang="en-US" sz="2500" dirty="0">
                <a:latin typeface="+mj-lt"/>
              </a:rPr>
              <a:t>Prices for many pharmaceuticals can be high for poor living in other countries. </a:t>
            </a:r>
          </a:p>
          <a:p>
            <a:r>
              <a:rPr lang="en-US" sz="2500" dirty="0"/>
              <a:t>Developing countries have several international trade law provisions to help them buy life-saving medicines at affordable prices for public health needs, particularly for HIV/AIDS. </a:t>
            </a:r>
          </a:p>
          <a:p>
            <a:pPr marL="0" indent="0">
              <a:buNone/>
            </a:pPr>
            <a:r>
              <a:rPr lang="en-US" dirty="0">
                <a:latin typeface="+mj-lt"/>
              </a:rPr>
              <a:t> </a:t>
            </a:r>
          </a:p>
          <a:p>
            <a:pPr marL="0" indent="0">
              <a:buNone/>
            </a:pPr>
            <a:endParaRPr lang="en-US" dirty="0">
              <a:latin typeface="+mj-lt"/>
            </a:endParaRPr>
          </a:p>
          <a:p>
            <a:endParaRPr lang="en-US" dirty="0">
              <a:latin typeface="+mj-lt"/>
            </a:endParaRPr>
          </a:p>
          <a:p>
            <a:endParaRPr lang="en-US" i="1" dirty="0">
              <a:latin typeface="+mj-lt"/>
            </a:endParaRPr>
          </a:p>
          <a:p>
            <a:endParaRPr lang="en-US" dirty="0">
              <a:latin typeface="+mj-lt"/>
            </a:endParaRPr>
          </a:p>
          <a:p>
            <a:endParaRPr lang="en-US" dirty="0">
              <a:latin typeface="+mj-lt"/>
            </a:endParaRPr>
          </a:p>
          <a:p>
            <a:endParaRPr lang="en-US" sz="800" dirty="0">
              <a:latin typeface="+mj-lt"/>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957"/>
          <a:stretch/>
        </p:blipFill>
        <p:spPr>
          <a:xfrm>
            <a:off x="6342994" y="93776"/>
            <a:ext cx="4690706" cy="3378840"/>
          </a:xfrm>
          <a:prstGeom prst="rect">
            <a:avLst/>
          </a:prstGeom>
        </p:spPr>
      </p:pic>
      <p:pic>
        <p:nvPicPr>
          <p:cNvPr id="4" name="Picture 3"/>
          <p:cNvPicPr>
            <a:picLocks noChangeAspect="1"/>
          </p:cNvPicPr>
          <p:nvPr/>
        </p:nvPicPr>
        <p:blipFill rotWithShape="1">
          <a:blip r:embed="rId4"/>
          <a:srcRect t="5882" b="3183"/>
          <a:stretch/>
        </p:blipFill>
        <p:spPr>
          <a:xfrm>
            <a:off x="6365766" y="3472616"/>
            <a:ext cx="4680883" cy="3405261"/>
          </a:xfrm>
          <a:prstGeom prst="rect">
            <a:avLst/>
          </a:prstGeom>
        </p:spPr>
      </p:pic>
      <p:sp>
        <p:nvSpPr>
          <p:cNvPr id="6" name="Slide Number Placeholder 5">
            <a:extLst>
              <a:ext uri="{FF2B5EF4-FFF2-40B4-BE49-F238E27FC236}">
                <a16:creationId xmlns:a16="http://schemas.microsoft.com/office/drawing/2014/main" id="{B4C3CAB2-6999-4944-9036-EB4959ED9CC4}"/>
              </a:ext>
            </a:extLst>
          </p:cNvPr>
          <p:cNvSpPr>
            <a:spLocks noGrp="1"/>
          </p:cNvSpPr>
          <p:nvPr>
            <p:ph type="sldNum" sz="quarter" idx="12"/>
          </p:nvPr>
        </p:nvSpPr>
        <p:spPr/>
        <p:txBody>
          <a:bodyPr/>
          <a:lstStyle/>
          <a:p>
            <a:fld id="{91F5D5B3-D24A-42EA-B582-81E5372869F6}" type="slidenum">
              <a:rPr lang="en-US" smtClean="0"/>
              <a:t>23</a:t>
            </a:fld>
            <a:endParaRPr lang="en-US" dirty="0"/>
          </a:p>
        </p:txBody>
      </p:sp>
    </p:spTree>
    <p:extLst>
      <p:ext uri="{BB962C8B-B14F-4D97-AF65-F5344CB8AC3E}">
        <p14:creationId xmlns:p14="http://schemas.microsoft.com/office/powerpoint/2010/main" val="279319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22273" y="538038"/>
            <a:ext cx="5645127" cy="6533322"/>
          </a:xfrm>
        </p:spPr>
        <p:txBody>
          <a:bodyPr>
            <a:noAutofit/>
          </a:bodyPr>
          <a:lstStyle/>
          <a:p>
            <a:r>
              <a:rPr lang="en-US" sz="2600" dirty="0">
                <a:latin typeface="+mj-lt"/>
              </a:rPr>
              <a:t>But only a few countries are using these trade law provisions because these programs are complex and hard to decipher and can end up as a barrier for those with fewer resources to pursue them.</a:t>
            </a:r>
          </a:p>
          <a:p>
            <a:r>
              <a:rPr lang="en-US" sz="2600" dirty="0">
                <a:latin typeface="+mj-lt"/>
              </a:rPr>
              <a:t>Political pressures to accept higher priced drugs may even be applied.</a:t>
            </a:r>
          </a:p>
          <a:p>
            <a:r>
              <a:rPr lang="en-US" sz="2600" dirty="0">
                <a:latin typeface="+mj-lt"/>
              </a:rPr>
              <a:t>Even in the US, </a:t>
            </a:r>
            <a:r>
              <a:rPr lang="en-US" sz="2600" dirty="0"/>
              <a:t>access to some drugs at an affordable price is often not possible, even for the insured. If programs exist to obtain them for less, they too may also have a labyrinthine application process.</a:t>
            </a:r>
          </a:p>
          <a:p>
            <a:pPr marL="0" indent="0">
              <a:buNone/>
            </a:pPr>
            <a:endParaRPr lang="en-US" sz="2600" dirty="0">
              <a:latin typeface="+mj-lt"/>
            </a:endParaRPr>
          </a:p>
          <a:p>
            <a:endParaRPr lang="en-US" i="1" dirty="0"/>
          </a:p>
          <a:p>
            <a:endParaRPr lang="en-US" dirty="0"/>
          </a:p>
          <a:p>
            <a:endParaRPr lang="en-US" dirty="0"/>
          </a:p>
          <a:p>
            <a:r>
              <a:rPr lang="en-US" sz="800" dirty="0"/>
              <a:t>E</a:t>
            </a:r>
          </a:p>
        </p:txBody>
      </p:sp>
      <p:pic>
        <p:nvPicPr>
          <p:cNvPr id="4" name="Picture 3">
            <a:hlinkClick r:id="rId3"/>
            <a:extLst>
              <a:ext uri="{FF2B5EF4-FFF2-40B4-BE49-F238E27FC236}">
                <a16:creationId xmlns:a16="http://schemas.microsoft.com/office/drawing/2014/main" id="{BDD3BDC7-5447-44B5-8A67-06EC06C8DB21}"/>
              </a:ext>
            </a:extLst>
          </p:cNvPr>
          <p:cNvPicPr>
            <a:picLocks noChangeAspect="1"/>
          </p:cNvPicPr>
          <p:nvPr/>
        </p:nvPicPr>
        <p:blipFill rotWithShape="1">
          <a:blip r:embed="rId4"/>
          <a:srcRect b="6535"/>
          <a:stretch/>
        </p:blipFill>
        <p:spPr>
          <a:xfrm>
            <a:off x="6225168" y="538038"/>
            <a:ext cx="5692572" cy="5344602"/>
          </a:xfrm>
          <a:prstGeom prst="rect">
            <a:avLst/>
          </a:prstGeom>
          <a:ln w="41275">
            <a:solidFill>
              <a:schemeClr val="accent1"/>
            </a:solidFill>
          </a:ln>
        </p:spPr>
      </p:pic>
      <p:sp>
        <p:nvSpPr>
          <p:cNvPr id="2" name="Slide Number Placeholder 1">
            <a:extLst>
              <a:ext uri="{FF2B5EF4-FFF2-40B4-BE49-F238E27FC236}">
                <a16:creationId xmlns:a16="http://schemas.microsoft.com/office/drawing/2014/main" id="{D90532D4-31BA-406B-911A-41812850430E}"/>
              </a:ext>
            </a:extLst>
          </p:cNvPr>
          <p:cNvSpPr>
            <a:spLocks noGrp="1"/>
          </p:cNvSpPr>
          <p:nvPr>
            <p:ph type="sldNum" sz="quarter" idx="12"/>
          </p:nvPr>
        </p:nvSpPr>
        <p:spPr/>
        <p:txBody>
          <a:bodyPr/>
          <a:lstStyle/>
          <a:p>
            <a:fld id="{91F5D5B3-D24A-42EA-B582-81E5372869F6}" type="slidenum">
              <a:rPr lang="en-US" smtClean="0"/>
              <a:t>24</a:t>
            </a:fld>
            <a:endParaRPr lang="en-US" dirty="0"/>
          </a:p>
        </p:txBody>
      </p:sp>
    </p:spTree>
    <p:extLst>
      <p:ext uri="{BB962C8B-B14F-4D97-AF65-F5344CB8AC3E}">
        <p14:creationId xmlns:p14="http://schemas.microsoft.com/office/powerpoint/2010/main" val="3413535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a:stretch>
            <a:fillRect/>
          </a:stretch>
        </p:blipFill>
        <p:spPr>
          <a:xfrm>
            <a:off x="1342199" y="405250"/>
            <a:ext cx="9159782" cy="4225365"/>
          </a:xfrm>
          <a:prstGeom prst="rect">
            <a:avLst/>
          </a:prstGeom>
          <a:ln w="31750">
            <a:solidFill>
              <a:schemeClr val="accent1"/>
            </a:solidFill>
          </a:ln>
        </p:spPr>
      </p:pic>
      <p:sp>
        <p:nvSpPr>
          <p:cNvPr id="5" name="Content Placeholder 4">
            <a:extLst>
              <a:ext uri="{FF2B5EF4-FFF2-40B4-BE49-F238E27FC236}">
                <a16:creationId xmlns:a16="http://schemas.microsoft.com/office/drawing/2014/main" id="{82138E88-F520-4A24-8572-154C4D36ED5B}"/>
              </a:ext>
            </a:extLst>
          </p:cNvPr>
          <p:cNvSpPr txBox="1">
            <a:spLocks/>
          </p:cNvSpPr>
          <p:nvPr/>
        </p:nvSpPr>
        <p:spPr>
          <a:xfrm>
            <a:off x="781035" y="4840964"/>
            <a:ext cx="10572765" cy="2017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t>Companies differ in their policies toward making drugs available at discounts. Development of new drugs can be an expensive endeavor, and incentives to do so need to be in place. Yet large companies can also make moves to produce large quantities of medicines cheaply and make them available at low costs. </a:t>
            </a:r>
          </a:p>
          <a:p>
            <a:endParaRPr lang="en-US" dirty="0"/>
          </a:p>
          <a:p>
            <a:endParaRPr lang="en-US" sz="800" dirty="0"/>
          </a:p>
        </p:txBody>
      </p:sp>
      <p:sp>
        <p:nvSpPr>
          <p:cNvPr id="2" name="Slide Number Placeholder 1">
            <a:extLst>
              <a:ext uri="{FF2B5EF4-FFF2-40B4-BE49-F238E27FC236}">
                <a16:creationId xmlns:a16="http://schemas.microsoft.com/office/drawing/2014/main" id="{A437F058-4A67-4777-9973-37557007FAAA}"/>
              </a:ext>
            </a:extLst>
          </p:cNvPr>
          <p:cNvSpPr>
            <a:spLocks noGrp="1"/>
          </p:cNvSpPr>
          <p:nvPr>
            <p:ph type="sldNum" sz="quarter" idx="12"/>
          </p:nvPr>
        </p:nvSpPr>
        <p:spPr/>
        <p:txBody>
          <a:bodyPr/>
          <a:lstStyle/>
          <a:p>
            <a:fld id="{91F5D5B3-D24A-42EA-B582-81E5372869F6}" type="slidenum">
              <a:rPr lang="en-US" smtClean="0"/>
              <a:t>25</a:t>
            </a:fld>
            <a:endParaRPr lang="en-US" dirty="0"/>
          </a:p>
        </p:txBody>
      </p:sp>
    </p:spTree>
    <p:extLst>
      <p:ext uri="{BB962C8B-B14F-4D97-AF65-F5344CB8AC3E}">
        <p14:creationId xmlns:p14="http://schemas.microsoft.com/office/powerpoint/2010/main" val="3546417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The origins of global health: colonialism and colonial medicine</a:t>
            </a:r>
          </a:p>
        </p:txBody>
      </p:sp>
      <p:sp>
        <p:nvSpPr>
          <p:cNvPr id="3" name="Content Placeholder 2"/>
          <p:cNvSpPr>
            <a:spLocks noGrp="1"/>
          </p:cNvSpPr>
          <p:nvPr>
            <p:ph idx="1"/>
          </p:nvPr>
        </p:nvSpPr>
        <p:spPr/>
        <p:txBody>
          <a:bodyPr>
            <a:noAutofit/>
          </a:bodyPr>
          <a:lstStyle/>
          <a:p>
            <a:r>
              <a:rPr lang="en-US" sz="3200" dirty="0">
                <a:latin typeface="+mj-lt"/>
              </a:rPr>
              <a:t>Colonial power expanded rapidly in the 15</a:t>
            </a:r>
            <a:r>
              <a:rPr lang="en-US" sz="3200" baseline="30000" dirty="0">
                <a:latin typeface="+mj-lt"/>
              </a:rPr>
              <a:t>th</a:t>
            </a:r>
            <a:r>
              <a:rPr lang="en-US" sz="3200" dirty="0">
                <a:latin typeface="+mj-lt"/>
              </a:rPr>
              <a:t> century with the advent of navigational innovations. </a:t>
            </a:r>
          </a:p>
          <a:p>
            <a:r>
              <a:rPr lang="en-US" sz="3200" dirty="0">
                <a:latin typeface="+mj-lt"/>
              </a:rPr>
              <a:t>Lands and people in Africa, Central and South America, and the Caribbean fell under the rule of colonial powers emanating from England, France, Germany, Italy, Spain and Portugal, and the U.S. up through the middle of the 20</a:t>
            </a:r>
            <a:r>
              <a:rPr lang="en-US" sz="3200" baseline="30000" dirty="0">
                <a:latin typeface="+mj-lt"/>
              </a:rPr>
              <a:t>th</a:t>
            </a:r>
            <a:r>
              <a:rPr lang="en-US" sz="3200" dirty="0">
                <a:latin typeface="+mj-lt"/>
              </a:rPr>
              <a:t> century</a:t>
            </a:r>
          </a:p>
          <a:p>
            <a:r>
              <a:rPr lang="en-US" sz="3200" dirty="0">
                <a:latin typeface="+mj-lt"/>
              </a:rPr>
              <a:t>Many of the attributes of global health and medicine today were unintended consequences of the colonial era </a:t>
            </a:r>
          </a:p>
          <a:p>
            <a:r>
              <a:rPr lang="en-US" sz="900" dirty="0"/>
              <a:t>. </a:t>
            </a:r>
          </a:p>
          <a:p>
            <a:endParaRPr lang="en-US" sz="900" dirty="0"/>
          </a:p>
        </p:txBody>
      </p:sp>
      <p:sp>
        <p:nvSpPr>
          <p:cNvPr id="4" name="Slide Number Placeholder 3">
            <a:extLst>
              <a:ext uri="{FF2B5EF4-FFF2-40B4-BE49-F238E27FC236}">
                <a16:creationId xmlns:a16="http://schemas.microsoft.com/office/drawing/2014/main" id="{0C5CF9B7-B6FB-4C45-94EA-43380A242BE3}"/>
              </a:ext>
            </a:extLst>
          </p:cNvPr>
          <p:cNvSpPr>
            <a:spLocks noGrp="1"/>
          </p:cNvSpPr>
          <p:nvPr>
            <p:ph type="sldNum" sz="quarter" idx="12"/>
          </p:nvPr>
        </p:nvSpPr>
        <p:spPr/>
        <p:txBody>
          <a:bodyPr/>
          <a:lstStyle/>
          <a:p>
            <a:fld id="{91F5D5B3-D24A-42EA-B582-81E5372869F6}" type="slidenum">
              <a:rPr lang="en-US" smtClean="0"/>
              <a:t>26</a:t>
            </a:fld>
            <a:endParaRPr lang="en-US" dirty="0"/>
          </a:p>
        </p:txBody>
      </p:sp>
    </p:spTree>
    <p:extLst>
      <p:ext uri="{BB962C8B-B14F-4D97-AF65-F5344CB8AC3E}">
        <p14:creationId xmlns:p14="http://schemas.microsoft.com/office/powerpoint/2010/main" val="2862558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057" y="353814"/>
            <a:ext cx="4556426" cy="994172"/>
          </a:xfrm>
        </p:spPr>
        <p:txBody>
          <a:bodyPr>
            <a:normAutofit fontScale="90000"/>
          </a:bodyPr>
          <a:lstStyle/>
          <a:p>
            <a:pPr algn="ctr"/>
            <a:r>
              <a:rPr lang="en-US" dirty="0"/>
              <a:t>The Columbian Exchange </a:t>
            </a:r>
          </a:p>
        </p:txBody>
      </p:sp>
      <p:sp>
        <p:nvSpPr>
          <p:cNvPr id="3" name="Content Placeholder 2"/>
          <p:cNvSpPr>
            <a:spLocks noGrp="1"/>
          </p:cNvSpPr>
          <p:nvPr>
            <p:ph idx="1"/>
          </p:nvPr>
        </p:nvSpPr>
        <p:spPr>
          <a:xfrm>
            <a:off x="212367" y="1610570"/>
            <a:ext cx="4556426" cy="5895130"/>
          </a:xfrm>
        </p:spPr>
        <p:txBody>
          <a:bodyPr>
            <a:noAutofit/>
          </a:bodyPr>
          <a:lstStyle/>
          <a:p>
            <a:r>
              <a:rPr lang="en-US" dirty="0">
                <a:latin typeface="+mj-lt"/>
              </a:rPr>
              <a:t>A global movement not only of people, but also of animals, plants, and pathogens as European countries colonized the world</a:t>
            </a:r>
          </a:p>
          <a:p>
            <a:r>
              <a:rPr lang="en-US" dirty="0">
                <a:latin typeface="+mj-lt"/>
              </a:rPr>
              <a:t>But it brought with it an exchange of disease-causing bacteria and viruses, as well as animals that served as a source of zoonotic diseases</a:t>
            </a:r>
          </a:p>
          <a:p>
            <a:pPr marL="257175" lvl="1" indent="-257175"/>
            <a:endParaRPr lang="en-US" dirty="0">
              <a:latin typeface="+mj-lt"/>
            </a:endParaRPr>
          </a:p>
          <a:p>
            <a:pPr marL="0" lvl="1" indent="0">
              <a:buNone/>
            </a:pPr>
            <a:endParaRPr lang="en-US" sz="1500" dirty="0">
              <a:latin typeface="+mj-lt"/>
            </a:endParaRPr>
          </a:p>
          <a:p>
            <a:endParaRPr lang="en-US" sz="1800" dirty="0">
              <a:latin typeface="+mj-lt"/>
            </a:endParaRPr>
          </a:p>
          <a:p>
            <a:endParaRPr lang="en-US" sz="1800" dirty="0">
              <a:latin typeface="+mj-lt"/>
            </a:endParaRPr>
          </a:p>
          <a:p>
            <a:endParaRPr lang="en-US" sz="1800" dirty="0">
              <a:latin typeface="+mj-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71" t="2644" r="2435"/>
          <a:stretch/>
        </p:blipFill>
        <p:spPr>
          <a:xfrm>
            <a:off x="4897102" y="850900"/>
            <a:ext cx="7028198" cy="5351602"/>
          </a:xfrm>
          <a:prstGeom prst="rect">
            <a:avLst/>
          </a:prstGeom>
        </p:spPr>
      </p:pic>
      <p:sp>
        <p:nvSpPr>
          <p:cNvPr id="5" name="Slide Number Placeholder 4">
            <a:extLst>
              <a:ext uri="{FF2B5EF4-FFF2-40B4-BE49-F238E27FC236}">
                <a16:creationId xmlns:a16="http://schemas.microsoft.com/office/drawing/2014/main" id="{785EE9E8-8AFE-4115-BCCA-9B1994CA2645}"/>
              </a:ext>
            </a:extLst>
          </p:cNvPr>
          <p:cNvSpPr>
            <a:spLocks noGrp="1"/>
          </p:cNvSpPr>
          <p:nvPr>
            <p:ph type="sldNum" sz="quarter" idx="12"/>
          </p:nvPr>
        </p:nvSpPr>
        <p:spPr/>
        <p:txBody>
          <a:bodyPr/>
          <a:lstStyle/>
          <a:p>
            <a:fld id="{91F5D5B3-D24A-42EA-B582-81E5372869F6}" type="slidenum">
              <a:rPr lang="en-US" smtClean="0"/>
              <a:t>27</a:t>
            </a:fld>
            <a:endParaRPr lang="en-US" dirty="0"/>
          </a:p>
        </p:txBody>
      </p:sp>
    </p:spTree>
    <p:extLst>
      <p:ext uri="{BB962C8B-B14F-4D97-AF65-F5344CB8AC3E}">
        <p14:creationId xmlns:p14="http://schemas.microsoft.com/office/powerpoint/2010/main" val="1872961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19657"/>
            <a:ext cx="4825999" cy="3263504"/>
          </a:xfrm>
        </p:spPr>
        <p:txBody>
          <a:bodyPr>
            <a:noAutofit/>
          </a:bodyPr>
          <a:lstStyle/>
          <a:p>
            <a:r>
              <a:rPr lang="en-US" dirty="0">
                <a:latin typeface="+mj-lt"/>
              </a:rPr>
              <a:t>Europeans brought measles, smallpox, and tuberculosis which killed millions in the Americas</a:t>
            </a:r>
          </a:p>
          <a:p>
            <a:r>
              <a:rPr lang="en-US" dirty="0">
                <a:latin typeface="+mj-lt"/>
              </a:rPr>
              <a:t>However, the indigenous people were also seen as a commodity, whose health was necessary in order to profit from their labor. </a:t>
            </a:r>
          </a:p>
          <a:p>
            <a:r>
              <a:rPr lang="en-US" dirty="0">
                <a:solidFill>
                  <a:srgbClr val="FF0000"/>
                </a:solidFill>
                <a:latin typeface="+mj-lt"/>
              </a:rPr>
              <a:t>This spurred research into how to maintain the health of laborers as well as the civil servants serving their colonial masters</a:t>
            </a:r>
            <a:r>
              <a:rPr lang="en-US" sz="825" dirty="0">
                <a:solidFill>
                  <a:srgbClr val="FF0000"/>
                </a:solidFill>
                <a:latin typeface="+mj-lt"/>
              </a:rPr>
              <a:t>. </a:t>
            </a:r>
            <a:endParaRPr lang="en-US" sz="900" dirty="0">
              <a:solidFill>
                <a:srgbClr val="FF0000"/>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801" y="160305"/>
            <a:ext cx="5524498" cy="30937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800" y="3357499"/>
            <a:ext cx="5524499" cy="3340196"/>
          </a:xfrm>
          <a:prstGeom prst="rect">
            <a:avLst/>
          </a:prstGeom>
        </p:spPr>
      </p:pic>
      <p:sp>
        <p:nvSpPr>
          <p:cNvPr id="2" name="Slide Number Placeholder 1">
            <a:extLst>
              <a:ext uri="{FF2B5EF4-FFF2-40B4-BE49-F238E27FC236}">
                <a16:creationId xmlns:a16="http://schemas.microsoft.com/office/drawing/2014/main" id="{8AC4DD65-DEE2-429A-A192-3587CB4F35E7}"/>
              </a:ext>
            </a:extLst>
          </p:cNvPr>
          <p:cNvSpPr>
            <a:spLocks noGrp="1"/>
          </p:cNvSpPr>
          <p:nvPr>
            <p:ph type="sldNum" sz="quarter" idx="12"/>
          </p:nvPr>
        </p:nvSpPr>
        <p:spPr/>
        <p:txBody>
          <a:bodyPr/>
          <a:lstStyle/>
          <a:p>
            <a:fld id="{91F5D5B3-D24A-42EA-B582-81E5372869F6}" type="slidenum">
              <a:rPr lang="en-US" smtClean="0"/>
              <a:t>28</a:t>
            </a:fld>
            <a:endParaRPr lang="en-US" dirty="0"/>
          </a:p>
        </p:txBody>
      </p:sp>
    </p:spTree>
    <p:extLst>
      <p:ext uri="{BB962C8B-B14F-4D97-AF65-F5344CB8AC3E}">
        <p14:creationId xmlns:p14="http://schemas.microsoft.com/office/powerpoint/2010/main" val="4281259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801" y="165496"/>
            <a:ext cx="3390899" cy="3263504"/>
          </a:xfrm>
        </p:spPr>
        <p:txBody>
          <a:bodyPr>
            <a:noAutofit/>
          </a:bodyPr>
          <a:lstStyle/>
          <a:p>
            <a:r>
              <a:rPr lang="en-US" dirty="0">
                <a:latin typeface="+mj-lt"/>
              </a:rPr>
              <a:t>European encountered new tropical diseases as they travelled around the world. </a:t>
            </a:r>
          </a:p>
          <a:p>
            <a:r>
              <a:rPr lang="en-US" dirty="0">
                <a:latin typeface="+mj-lt"/>
              </a:rPr>
              <a:t>Mortality along the Gold Coast of West Africa was 300-700 per 1000 colonizers in early 1800's.</a:t>
            </a:r>
          </a:p>
          <a:p>
            <a:r>
              <a:rPr lang="en-US" dirty="0">
                <a:latin typeface="+mj-lt"/>
              </a:rPr>
              <a:t> </a:t>
            </a:r>
            <a:r>
              <a:rPr lang="en-US" dirty="0">
                <a:solidFill>
                  <a:srgbClr val="FF0000"/>
                </a:solidFill>
                <a:latin typeface="+mj-lt"/>
              </a:rPr>
              <a:t>This spurred research into the causes of disease among the colonizers.</a:t>
            </a:r>
            <a:endParaRPr lang="en-US" sz="2400" dirty="0">
              <a:solidFill>
                <a:srgbClr val="FF0000"/>
              </a:solidFill>
              <a:latin typeface="+mj-lt"/>
            </a:endParaRPr>
          </a:p>
          <a:p>
            <a:endParaRPr lang="en-US" sz="1800" dirty="0"/>
          </a:p>
          <a:p>
            <a:pPr marL="342900" lvl="1" indent="0">
              <a:buNone/>
            </a:pPr>
            <a:r>
              <a:rPr lang="en-US" sz="750" dirty="0"/>
              <a:t>. </a:t>
            </a:r>
            <a:endParaRPr lang="en-US" sz="788"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587"/>
          <a:stretch/>
        </p:blipFill>
        <p:spPr>
          <a:xfrm>
            <a:off x="3975259" y="165496"/>
            <a:ext cx="8049961" cy="6362304"/>
          </a:xfrm>
          <a:prstGeom prst="rect">
            <a:avLst/>
          </a:prstGeom>
        </p:spPr>
      </p:pic>
      <p:sp>
        <p:nvSpPr>
          <p:cNvPr id="2" name="Slide Number Placeholder 1">
            <a:extLst>
              <a:ext uri="{FF2B5EF4-FFF2-40B4-BE49-F238E27FC236}">
                <a16:creationId xmlns:a16="http://schemas.microsoft.com/office/drawing/2014/main" id="{F58ADF50-7961-4718-B98A-524B0911A0DA}"/>
              </a:ext>
            </a:extLst>
          </p:cNvPr>
          <p:cNvSpPr>
            <a:spLocks noGrp="1"/>
          </p:cNvSpPr>
          <p:nvPr>
            <p:ph type="sldNum" sz="quarter" idx="12"/>
          </p:nvPr>
        </p:nvSpPr>
        <p:spPr/>
        <p:txBody>
          <a:bodyPr/>
          <a:lstStyle/>
          <a:p>
            <a:fld id="{91F5D5B3-D24A-42EA-B582-81E5372869F6}" type="slidenum">
              <a:rPr lang="en-US" smtClean="0"/>
              <a:t>29</a:t>
            </a:fld>
            <a:endParaRPr lang="en-US" dirty="0"/>
          </a:p>
        </p:txBody>
      </p:sp>
    </p:spTree>
    <p:extLst>
      <p:ext uri="{BB962C8B-B14F-4D97-AF65-F5344CB8AC3E}">
        <p14:creationId xmlns:p14="http://schemas.microsoft.com/office/powerpoint/2010/main" val="2015649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0341B-5007-FA27-E8F4-5C8D54EABBD0}"/>
              </a:ext>
            </a:extLst>
          </p:cNvPr>
          <p:cNvSpPr>
            <a:spLocks noGrp="1"/>
          </p:cNvSpPr>
          <p:nvPr>
            <p:ph type="sldNum" sz="quarter" idx="12"/>
          </p:nvPr>
        </p:nvSpPr>
        <p:spPr/>
        <p:txBody>
          <a:bodyPr/>
          <a:lstStyle/>
          <a:p>
            <a:fld id="{91F5D5B3-D24A-42EA-B582-81E5372869F6}" type="slidenum">
              <a:rPr lang="en-US" smtClean="0"/>
              <a:pPr/>
              <a:t>3</a:t>
            </a:fld>
            <a:endParaRPr lang="en-US" dirty="0"/>
          </a:p>
        </p:txBody>
      </p:sp>
      <p:pic>
        <p:nvPicPr>
          <p:cNvPr id="6" name="Picture 5">
            <a:extLst>
              <a:ext uri="{FF2B5EF4-FFF2-40B4-BE49-F238E27FC236}">
                <a16:creationId xmlns:a16="http://schemas.microsoft.com/office/drawing/2014/main" id="{197CFD8A-9DD5-8A92-2B85-67DEF91A9D16}"/>
              </a:ext>
            </a:extLst>
          </p:cNvPr>
          <p:cNvPicPr>
            <a:picLocks noChangeAspect="1"/>
          </p:cNvPicPr>
          <p:nvPr/>
        </p:nvPicPr>
        <p:blipFill rotWithShape="1">
          <a:blip r:embed="rId3"/>
          <a:srcRect t="41720"/>
          <a:stretch/>
        </p:blipFill>
        <p:spPr>
          <a:xfrm>
            <a:off x="2329430" y="136525"/>
            <a:ext cx="7533139" cy="2141875"/>
          </a:xfrm>
          <a:prstGeom prst="rect">
            <a:avLst/>
          </a:prstGeom>
        </p:spPr>
      </p:pic>
      <p:pic>
        <p:nvPicPr>
          <p:cNvPr id="8" name="Picture 7">
            <a:extLst>
              <a:ext uri="{FF2B5EF4-FFF2-40B4-BE49-F238E27FC236}">
                <a16:creationId xmlns:a16="http://schemas.microsoft.com/office/drawing/2014/main" id="{15065300-502F-7F05-DEB0-C157FC30C53D}"/>
              </a:ext>
            </a:extLst>
          </p:cNvPr>
          <p:cNvPicPr>
            <a:picLocks noChangeAspect="1"/>
          </p:cNvPicPr>
          <p:nvPr/>
        </p:nvPicPr>
        <p:blipFill>
          <a:blip r:embed="rId4"/>
          <a:stretch>
            <a:fillRect/>
          </a:stretch>
        </p:blipFill>
        <p:spPr>
          <a:xfrm>
            <a:off x="1103084" y="2196782"/>
            <a:ext cx="10900229" cy="4255949"/>
          </a:xfrm>
          <a:prstGeom prst="rect">
            <a:avLst/>
          </a:prstGeom>
        </p:spPr>
      </p:pic>
      <p:sp>
        <p:nvSpPr>
          <p:cNvPr id="9" name="TextBox 8">
            <a:extLst>
              <a:ext uri="{FF2B5EF4-FFF2-40B4-BE49-F238E27FC236}">
                <a16:creationId xmlns:a16="http://schemas.microsoft.com/office/drawing/2014/main" id="{FE448927-C559-AD1C-628D-D0A90C345C64}"/>
              </a:ext>
            </a:extLst>
          </p:cNvPr>
          <p:cNvSpPr txBox="1"/>
          <p:nvPr/>
        </p:nvSpPr>
        <p:spPr>
          <a:xfrm>
            <a:off x="8326552" y="2579667"/>
            <a:ext cx="2762364" cy="461665"/>
          </a:xfrm>
          <a:prstGeom prst="rect">
            <a:avLst/>
          </a:prstGeom>
          <a:solidFill>
            <a:srgbClr val="00B050"/>
          </a:solidFill>
          <a:ln>
            <a:solidFill>
              <a:schemeClr val="tx1"/>
            </a:solidFill>
          </a:ln>
        </p:spPr>
        <p:txBody>
          <a:bodyPr wrap="square" rtlCol="0">
            <a:spAutoFit/>
          </a:bodyPr>
          <a:lstStyle/>
          <a:p>
            <a:r>
              <a:rPr lang="en-US" sz="2400" dirty="0"/>
              <a:t>Reading/Questions 1</a:t>
            </a:r>
          </a:p>
        </p:txBody>
      </p:sp>
    </p:spTree>
    <p:extLst>
      <p:ext uri="{BB962C8B-B14F-4D97-AF65-F5344CB8AC3E}">
        <p14:creationId xmlns:p14="http://schemas.microsoft.com/office/powerpoint/2010/main" val="1053933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369277"/>
            <a:ext cx="4572000" cy="3263504"/>
          </a:xfrm>
        </p:spPr>
        <p:txBody>
          <a:bodyPr>
            <a:noAutofit/>
          </a:bodyPr>
          <a:lstStyle/>
          <a:p>
            <a:r>
              <a:rPr lang="en-US" sz="2600" dirty="0">
                <a:latin typeface="+mj-lt"/>
              </a:rPr>
              <a:t>Disease traveled back to Europe from colonized countries in Asia and Africa.</a:t>
            </a:r>
          </a:p>
          <a:p>
            <a:r>
              <a:rPr lang="en-US" sz="2600" dirty="0">
                <a:latin typeface="+mj-lt"/>
              </a:rPr>
              <a:t> Indian Ocean shipping lanes of the British Empire in the first decades of the 20</a:t>
            </a:r>
            <a:r>
              <a:rPr lang="en-US" sz="2600" baseline="30000" dirty="0">
                <a:latin typeface="+mj-lt"/>
              </a:rPr>
              <a:t>th</a:t>
            </a:r>
            <a:r>
              <a:rPr lang="en-US" sz="2600" dirty="0">
                <a:latin typeface="+mj-lt"/>
              </a:rPr>
              <a:t> century provided new routes for the transmission of cholera. </a:t>
            </a:r>
          </a:p>
          <a:p>
            <a:r>
              <a:rPr lang="en-US" sz="2600" dirty="0">
                <a:latin typeface="+mj-lt"/>
              </a:rPr>
              <a:t>Cholera that began in India could impact the manufacturing towns of France and England</a:t>
            </a:r>
          </a:p>
          <a:p>
            <a:r>
              <a:rPr lang="en-US" sz="2600" dirty="0">
                <a:solidFill>
                  <a:srgbClr val="FF0000"/>
                </a:solidFill>
                <a:latin typeface="+mj-lt"/>
              </a:rPr>
              <a:t>Thus the health of others in distant land was realized as being important for the health of others far away. </a:t>
            </a:r>
          </a:p>
          <a:p>
            <a:endParaRPr lang="en-US" sz="1800" dirty="0"/>
          </a:p>
          <a:p>
            <a:pPr marL="342900" lvl="1" indent="0">
              <a:buNone/>
            </a:pPr>
            <a:r>
              <a:rPr lang="en-US" sz="750" dirty="0"/>
              <a:t>. </a:t>
            </a:r>
            <a:endParaRPr lang="en-US" sz="788"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4237" t="18121" r="14770" b="20077"/>
          <a:stretch/>
        </p:blipFill>
        <p:spPr>
          <a:xfrm>
            <a:off x="5118100" y="3594496"/>
            <a:ext cx="6113905" cy="326350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9005"/>
          <a:stretch/>
        </p:blipFill>
        <p:spPr>
          <a:xfrm>
            <a:off x="5118100" y="0"/>
            <a:ext cx="6113904" cy="3533618"/>
          </a:xfrm>
          <a:prstGeom prst="rect">
            <a:avLst/>
          </a:prstGeom>
        </p:spPr>
      </p:pic>
      <p:sp>
        <p:nvSpPr>
          <p:cNvPr id="2" name="Slide Number Placeholder 1">
            <a:extLst>
              <a:ext uri="{FF2B5EF4-FFF2-40B4-BE49-F238E27FC236}">
                <a16:creationId xmlns:a16="http://schemas.microsoft.com/office/drawing/2014/main" id="{C26BC992-A7D9-4C16-9E92-FF498EC6534D}"/>
              </a:ext>
            </a:extLst>
          </p:cNvPr>
          <p:cNvSpPr>
            <a:spLocks noGrp="1"/>
          </p:cNvSpPr>
          <p:nvPr>
            <p:ph type="sldNum" sz="quarter" idx="12"/>
          </p:nvPr>
        </p:nvSpPr>
        <p:spPr/>
        <p:txBody>
          <a:bodyPr/>
          <a:lstStyle/>
          <a:p>
            <a:fld id="{91F5D5B3-D24A-42EA-B582-81E5372869F6}" type="slidenum">
              <a:rPr lang="en-US" smtClean="0"/>
              <a:t>30</a:t>
            </a:fld>
            <a:endParaRPr lang="en-US" dirty="0"/>
          </a:p>
        </p:txBody>
      </p:sp>
    </p:spTree>
    <p:extLst>
      <p:ext uri="{BB962C8B-B14F-4D97-AF65-F5344CB8AC3E}">
        <p14:creationId xmlns:p14="http://schemas.microsoft.com/office/powerpoint/2010/main" val="3942609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12127"/>
            <a:ext cx="7886700" cy="994172"/>
          </a:xfrm>
        </p:spPr>
        <p:txBody>
          <a:bodyPr>
            <a:normAutofit fontScale="90000"/>
          </a:bodyPr>
          <a:lstStyle/>
          <a:p>
            <a:pPr algn="ctr"/>
            <a:r>
              <a:rPr lang="en-US" dirty="0"/>
              <a:t>Medicine was used as a pretext for colonial rule</a:t>
            </a:r>
          </a:p>
        </p:txBody>
      </p:sp>
      <p:sp>
        <p:nvSpPr>
          <p:cNvPr id="3" name="Content Placeholder 2"/>
          <p:cNvSpPr>
            <a:spLocks noGrp="1"/>
          </p:cNvSpPr>
          <p:nvPr>
            <p:ph idx="1"/>
          </p:nvPr>
        </p:nvSpPr>
        <p:spPr>
          <a:xfrm>
            <a:off x="609600" y="1647418"/>
            <a:ext cx="5414338" cy="5210583"/>
          </a:xfrm>
        </p:spPr>
        <p:txBody>
          <a:bodyPr>
            <a:normAutofit/>
          </a:bodyPr>
          <a:lstStyle/>
          <a:p>
            <a:r>
              <a:rPr lang="en-US" b="1" dirty="0"/>
              <a:t>The constructive imperialism argument</a:t>
            </a:r>
          </a:p>
          <a:p>
            <a:pPr lvl="1"/>
            <a:r>
              <a:rPr lang="en-US" dirty="0"/>
              <a:t>Holds that one of the aims of colonization should be medical.</a:t>
            </a:r>
          </a:p>
          <a:p>
            <a:pPr lvl="1"/>
            <a:r>
              <a:rPr lang="en-US" dirty="0"/>
              <a:t>Colonialism could be presented as beneficial, it helped the locals. </a:t>
            </a:r>
          </a:p>
          <a:p>
            <a:pPr lvl="1"/>
            <a:r>
              <a:rPr lang="en-US" dirty="0"/>
              <a:t>However, colonial medicine became an agent of penetration and pacification. </a:t>
            </a:r>
          </a:p>
          <a:p>
            <a:pPr lvl="1"/>
            <a:r>
              <a:rPr lang="en-US" dirty="0"/>
              <a:t>Often medical care was limited to those who agreed to be ruled or who provided labor and other services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2653"/>
          <a:stretch/>
        </p:blipFill>
        <p:spPr>
          <a:xfrm>
            <a:off x="6023937" y="1805679"/>
            <a:ext cx="5058969" cy="4177678"/>
          </a:xfrm>
          <a:prstGeom prst="rect">
            <a:avLst/>
          </a:prstGeom>
        </p:spPr>
      </p:pic>
      <p:sp>
        <p:nvSpPr>
          <p:cNvPr id="5" name="Slide Number Placeholder 4">
            <a:extLst>
              <a:ext uri="{FF2B5EF4-FFF2-40B4-BE49-F238E27FC236}">
                <a16:creationId xmlns:a16="http://schemas.microsoft.com/office/drawing/2014/main" id="{060F245F-6000-4C33-9AF4-F5F9690953F7}"/>
              </a:ext>
            </a:extLst>
          </p:cNvPr>
          <p:cNvSpPr>
            <a:spLocks noGrp="1"/>
          </p:cNvSpPr>
          <p:nvPr>
            <p:ph type="sldNum" sz="quarter" idx="12"/>
          </p:nvPr>
        </p:nvSpPr>
        <p:spPr/>
        <p:txBody>
          <a:bodyPr/>
          <a:lstStyle/>
          <a:p>
            <a:fld id="{91F5D5B3-D24A-42EA-B582-81E5372869F6}" type="slidenum">
              <a:rPr lang="en-US" smtClean="0"/>
              <a:t>31</a:t>
            </a:fld>
            <a:endParaRPr lang="en-US" dirty="0"/>
          </a:p>
        </p:txBody>
      </p:sp>
    </p:spTree>
    <p:extLst>
      <p:ext uri="{BB962C8B-B14F-4D97-AF65-F5344CB8AC3E}">
        <p14:creationId xmlns:p14="http://schemas.microsoft.com/office/powerpoint/2010/main" val="1230463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863" y="368567"/>
            <a:ext cx="5651500" cy="6489433"/>
          </a:xfrm>
        </p:spPr>
        <p:txBody>
          <a:bodyPr>
            <a:noAutofit/>
          </a:bodyPr>
          <a:lstStyle/>
          <a:p>
            <a:pPr lvl="1"/>
            <a:r>
              <a:rPr lang="en-US" sz="2800" b="1" dirty="0"/>
              <a:t>The infrastructure of imperialism argument</a:t>
            </a:r>
          </a:p>
          <a:p>
            <a:pPr lvl="2"/>
            <a:r>
              <a:rPr lang="en-US" sz="2800" dirty="0"/>
              <a:t>Medical care and doctors were needed to keep the military and administrative officers of the ruling power healthy, as well as the ruled citizenry who labored in the service of empire. </a:t>
            </a:r>
          </a:p>
          <a:p>
            <a:pPr lvl="2"/>
            <a:r>
              <a:rPr lang="en-US" sz="2800" dirty="0"/>
              <a:t>Medical care was essential to maintaining power of the colonize</a:t>
            </a:r>
          </a:p>
          <a:p>
            <a:pPr marL="914400" lvl="2" indent="0">
              <a:buNone/>
            </a:pP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638" y="25666"/>
            <a:ext cx="5592712" cy="6489433"/>
          </a:xfrm>
          <a:prstGeom prst="rect">
            <a:avLst/>
          </a:prstGeom>
        </p:spPr>
      </p:pic>
      <p:sp>
        <p:nvSpPr>
          <p:cNvPr id="2" name="Slide Number Placeholder 1">
            <a:extLst>
              <a:ext uri="{FF2B5EF4-FFF2-40B4-BE49-F238E27FC236}">
                <a16:creationId xmlns:a16="http://schemas.microsoft.com/office/drawing/2014/main" id="{FA31AAAD-3A03-4850-904F-F69EEE19F217}"/>
              </a:ext>
            </a:extLst>
          </p:cNvPr>
          <p:cNvSpPr>
            <a:spLocks noGrp="1"/>
          </p:cNvSpPr>
          <p:nvPr>
            <p:ph type="sldNum" sz="quarter" idx="12"/>
          </p:nvPr>
        </p:nvSpPr>
        <p:spPr/>
        <p:txBody>
          <a:bodyPr/>
          <a:lstStyle/>
          <a:p>
            <a:fld id="{91F5D5B3-D24A-42EA-B582-81E5372869F6}" type="slidenum">
              <a:rPr lang="en-US" smtClean="0"/>
              <a:t>32</a:t>
            </a:fld>
            <a:endParaRPr lang="en-US" dirty="0"/>
          </a:p>
        </p:txBody>
      </p:sp>
    </p:spTree>
    <p:extLst>
      <p:ext uri="{BB962C8B-B14F-4D97-AF65-F5344CB8AC3E}">
        <p14:creationId xmlns:p14="http://schemas.microsoft.com/office/powerpoint/2010/main" val="661926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6900" y="395012"/>
            <a:ext cx="10756900" cy="994172"/>
          </a:xfrm>
        </p:spPr>
        <p:txBody>
          <a:bodyPr>
            <a:normAutofit fontScale="90000"/>
          </a:bodyPr>
          <a:lstStyle/>
          <a:p>
            <a:pPr algn="ctr"/>
            <a:r>
              <a:rPr lang="en-US" dirty="0"/>
              <a:t>Discourses about the health of the colonized were used to justify the actions of the colonizers</a:t>
            </a:r>
          </a:p>
        </p:txBody>
      </p:sp>
      <p:sp>
        <p:nvSpPr>
          <p:cNvPr id="3" name="Content Placeholder 2"/>
          <p:cNvSpPr>
            <a:spLocks noGrp="1"/>
          </p:cNvSpPr>
          <p:nvPr>
            <p:ph idx="1"/>
          </p:nvPr>
        </p:nvSpPr>
        <p:spPr>
          <a:xfrm>
            <a:off x="445477" y="1389184"/>
            <a:ext cx="6964230" cy="5666936"/>
          </a:xfrm>
        </p:spPr>
        <p:txBody>
          <a:bodyPr>
            <a:normAutofit/>
          </a:bodyPr>
          <a:lstStyle/>
          <a:p>
            <a:endParaRPr lang="en-US" sz="2600" dirty="0"/>
          </a:p>
          <a:p>
            <a:r>
              <a:rPr lang="en-US" sz="2600" dirty="0"/>
              <a:t>British mortality rates in 1835 were 12:1000 in the United Kingdom, but 500:1000 when stationed in west Africa. </a:t>
            </a:r>
          </a:p>
          <a:p>
            <a:r>
              <a:rPr lang="en-US" sz="2600" dirty="0"/>
              <a:t>Africans did not have these high mortality rates</a:t>
            </a:r>
          </a:p>
          <a:p>
            <a:r>
              <a:rPr lang="en-US" sz="2600" dirty="0"/>
              <a:t>This gave way to the idea that the native bodies were better suited or ‘seasoned’ to labor in these hot climates, in Africa and in the slave trade in the Americas. </a:t>
            </a:r>
          </a:p>
          <a:p>
            <a:r>
              <a:rPr lang="en-US" sz="2600" dirty="0"/>
              <a:t>Slavery was also justified by the socially-constructed idea that Africans did not feel pain like white people</a:t>
            </a:r>
          </a:p>
        </p:txBody>
      </p:sp>
      <p:pic>
        <p:nvPicPr>
          <p:cNvPr id="4" name="Picture 3"/>
          <p:cNvPicPr>
            <a:picLocks noChangeAspect="1"/>
          </p:cNvPicPr>
          <p:nvPr/>
        </p:nvPicPr>
        <p:blipFill>
          <a:blip r:embed="rId3"/>
          <a:stretch>
            <a:fillRect/>
          </a:stretch>
        </p:blipFill>
        <p:spPr>
          <a:xfrm>
            <a:off x="7409707" y="1491336"/>
            <a:ext cx="3422866" cy="5230139"/>
          </a:xfrm>
          <a:prstGeom prst="rect">
            <a:avLst/>
          </a:prstGeom>
        </p:spPr>
      </p:pic>
      <p:sp>
        <p:nvSpPr>
          <p:cNvPr id="5" name="Slide Number Placeholder 4">
            <a:extLst>
              <a:ext uri="{FF2B5EF4-FFF2-40B4-BE49-F238E27FC236}">
                <a16:creationId xmlns:a16="http://schemas.microsoft.com/office/drawing/2014/main" id="{C9FEAED7-43D0-4DC5-8306-C51447E16D8F}"/>
              </a:ext>
            </a:extLst>
          </p:cNvPr>
          <p:cNvSpPr>
            <a:spLocks noGrp="1"/>
          </p:cNvSpPr>
          <p:nvPr>
            <p:ph type="sldNum" sz="quarter" idx="12"/>
          </p:nvPr>
        </p:nvSpPr>
        <p:spPr/>
        <p:txBody>
          <a:bodyPr/>
          <a:lstStyle/>
          <a:p>
            <a:fld id="{91F5D5B3-D24A-42EA-B582-81E5372869F6}" type="slidenum">
              <a:rPr lang="en-US" smtClean="0"/>
              <a:t>33</a:t>
            </a:fld>
            <a:endParaRPr lang="en-US" dirty="0"/>
          </a:p>
        </p:txBody>
      </p:sp>
    </p:spTree>
    <p:extLst>
      <p:ext uri="{BB962C8B-B14F-4D97-AF65-F5344CB8AC3E}">
        <p14:creationId xmlns:p14="http://schemas.microsoft.com/office/powerpoint/2010/main" val="4046238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hlinkClick r:id="rId3"/>
            <a:extLst>
              <a:ext uri="{FF2B5EF4-FFF2-40B4-BE49-F238E27FC236}">
                <a16:creationId xmlns:a16="http://schemas.microsoft.com/office/drawing/2014/main" id="{CD55746E-EF0C-4951-97D5-76389C22EA68}"/>
              </a:ext>
            </a:extLst>
          </p:cNvPr>
          <p:cNvPicPr>
            <a:picLocks noGrp="1" noChangeAspect="1"/>
          </p:cNvPicPr>
          <p:nvPr>
            <p:ph idx="1"/>
          </p:nvPr>
        </p:nvPicPr>
        <p:blipFill>
          <a:blip r:embed="rId4"/>
          <a:stretch>
            <a:fillRect/>
          </a:stretch>
        </p:blipFill>
        <p:spPr>
          <a:xfrm>
            <a:off x="375688" y="742827"/>
            <a:ext cx="11440623" cy="5372345"/>
          </a:xfrm>
          <a:prstGeom prst="rect">
            <a:avLst/>
          </a:prstGeom>
          <a:ln w="47625">
            <a:solidFill>
              <a:schemeClr val="accent1"/>
            </a:solidFill>
          </a:ln>
        </p:spPr>
      </p:pic>
      <p:sp>
        <p:nvSpPr>
          <p:cNvPr id="2" name="Slide Number Placeholder 1">
            <a:extLst>
              <a:ext uri="{FF2B5EF4-FFF2-40B4-BE49-F238E27FC236}">
                <a16:creationId xmlns:a16="http://schemas.microsoft.com/office/drawing/2014/main" id="{1DF60F3C-6F05-4420-AD3C-84C9BAC69FB3}"/>
              </a:ext>
            </a:extLst>
          </p:cNvPr>
          <p:cNvSpPr>
            <a:spLocks noGrp="1"/>
          </p:cNvSpPr>
          <p:nvPr>
            <p:ph type="sldNum" sz="quarter" idx="12"/>
          </p:nvPr>
        </p:nvSpPr>
        <p:spPr/>
        <p:txBody>
          <a:bodyPr/>
          <a:lstStyle/>
          <a:p>
            <a:fld id="{91F5D5B3-D24A-42EA-B582-81E5372869F6}" type="slidenum">
              <a:rPr lang="en-US" smtClean="0"/>
              <a:t>34</a:t>
            </a:fld>
            <a:endParaRPr lang="en-US" dirty="0"/>
          </a:p>
        </p:txBody>
      </p:sp>
    </p:spTree>
    <p:extLst>
      <p:ext uri="{BB962C8B-B14F-4D97-AF65-F5344CB8AC3E}">
        <p14:creationId xmlns:p14="http://schemas.microsoft.com/office/powerpoint/2010/main" val="169799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What are some specific historical events leading to the emergence of global health?</a:t>
            </a:r>
          </a:p>
        </p:txBody>
      </p:sp>
      <p:sp>
        <p:nvSpPr>
          <p:cNvPr id="3" name="Content Placeholder 2"/>
          <p:cNvSpPr>
            <a:spLocks noGrp="1"/>
          </p:cNvSpPr>
          <p:nvPr>
            <p:ph idx="1"/>
          </p:nvPr>
        </p:nvSpPr>
        <p:spPr>
          <a:xfrm>
            <a:off x="749300" y="1828800"/>
            <a:ext cx="10693400" cy="5381784"/>
          </a:xfrm>
        </p:spPr>
        <p:txBody>
          <a:bodyPr>
            <a:normAutofit/>
          </a:bodyPr>
          <a:lstStyle/>
          <a:p>
            <a:r>
              <a:rPr lang="en-US" sz="2875" dirty="0">
                <a:latin typeface="+mj-lt"/>
              </a:rPr>
              <a:t>Through expeditions in Egypt and India, the microbiologist Robert Koch isolated </a:t>
            </a:r>
            <a:r>
              <a:rPr lang="en-US" sz="2875" i="1" dirty="0">
                <a:latin typeface="+mj-lt"/>
              </a:rPr>
              <a:t>Vibrio cholerae </a:t>
            </a:r>
            <a:r>
              <a:rPr lang="en-US" sz="2875" dirty="0">
                <a:latin typeface="+mj-lt"/>
              </a:rPr>
              <a:t>in 1883, proving that heat and humidity were not barriers to tropical colonization – many of the time thought it was the ‘bad air’ of the tropics that caused cholera. It was this bacterium according to Koch.</a:t>
            </a:r>
          </a:p>
          <a:p>
            <a:r>
              <a:rPr lang="en-US" sz="2875" dirty="0">
                <a:latin typeface="+mj-lt"/>
              </a:rPr>
              <a:t>The still relatively new idea of germ theory developed by Pasteur also implied that addressing the problem of germs </a:t>
            </a:r>
            <a:r>
              <a:rPr lang="en-US" sz="2875" b="1" dirty="0">
                <a:latin typeface="+mj-lt"/>
              </a:rPr>
              <a:t>would allow new tropical lands to be made more accessible.  </a:t>
            </a:r>
          </a:p>
          <a:p>
            <a:r>
              <a:rPr lang="en-US" sz="2875" dirty="0">
                <a:latin typeface="+mj-lt"/>
              </a:rPr>
              <a:t>Formation of the </a:t>
            </a:r>
            <a:r>
              <a:rPr lang="en-US" sz="2875" dirty="0">
                <a:latin typeface="+mj-lt"/>
                <a:hlinkClick r:id="rId3"/>
              </a:rPr>
              <a:t>London School of Tropical Medicine </a:t>
            </a:r>
            <a:r>
              <a:rPr lang="en-US" sz="2875" dirty="0">
                <a:latin typeface="+mj-lt"/>
              </a:rPr>
              <a:t>in 1899 was meant to foster this kind of </a:t>
            </a:r>
            <a:r>
              <a:rPr lang="en-US" sz="2875" b="1" dirty="0">
                <a:latin typeface="+mj-lt"/>
              </a:rPr>
              <a:t>imperial medicine. </a:t>
            </a:r>
            <a:r>
              <a:rPr lang="en-US" sz="2875" dirty="0">
                <a:latin typeface="+mj-lt"/>
              </a:rPr>
              <a:t>This is another way in which global health had its origins in colonialism.</a:t>
            </a:r>
          </a:p>
        </p:txBody>
      </p:sp>
      <p:sp>
        <p:nvSpPr>
          <p:cNvPr id="4" name="Slide Number Placeholder 3">
            <a:extLst>
              <a:ext uri="{FF2B5EF4-FFF2-40B4-BE49-F238E27FC236}">
                <a16:creationId xmlns:a16="http://schemas.microsoft.com/office/drawing/2014/main" id="{1C892821-4239-4756-869E-505FEDF9AFC0}"/>
              </a:ext>
            </a:extLst>
          </p:cNvPr>
          <p:cNvSpPr>
            <a:spLocks noGrp="1"/>
          </p:cNvSpPr>
          <p:nvPr>
            <p:ph type="sldNum" sz="quarter" idx="12"/>
          </p:nvPr>
        </p:nvSpPr>
        <p:spPr/>
        <p:txBody>
          <a:bodyPr/>
          <a:lstStyle/>
          <a:p>
            <a:fld id="{91F5D5B3-D24A-42EA-B582-81E5372869F6}" type="slidenum">
              <a:rPr lang="en-US" smtClean="0"/>
              <a:t>35</a:t>
            </a:fld>
            <a:endParaRPr lang="en-US" dirty="0"/>
          </a:p>
        </p:txBody>
      </p:sp>
    </p:spTree>
    <p:extLst>
      <p:ext uri="{BB962C8B-B14F-4D97-AF65-F5344CB8AC3E}">
        <p14:creationId xmlns:p14="http://schemas.microsoft.com/office/powerpoint/2010/main" val="3209015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28264"/>
            <a:ext cx="3997855" cy="6757550"/>
          </a:xfrm>
        </p:spPr>
        <p:txBody>
          <a:bodyPr>
            <a:normAutofit/>
          </a:bodyPr>
          <a:lstStyle/>
          <a:p>
            <a:endParaRPr lang="en-US" dirty="0"/>
          </a:p>
          <a:p>
            <a:pPr lvl="1"/>
            <a:r>
              <a:rPr lang="en-US" sz="2800" dirty="0">
                <a:latin typeface="+mj-lt"/>
              </a:rPr>
              <a:t>The Pan American Sanitary Bureau (the </a:t>
            </a:r>
            <a:r>
              <a:rPr lang="en-US" sz="2800" dirty="0">
                <a:latin typeface="+mj-lt"/>
                <a:hlinkClick r:id="rId3"/>
              </a:rPr>
              <a:t>Pan American Health Organization </a:t>
            </a:r>
            <a:r>
              <a:rPr lang="en-US" sz="2800" dirty="0">
                <a:latin typeface="+mj-lt"/>
              </a:rPr>
              <a:t>today) was formed to coordinate the ultimately successful international effort to control yellow fever during the construction of the canal (1903-1914) </a:t>
            </a:r>
          </a:p>
          <a:p>
            <a:endParaRPr lang="en-US" sz="33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6403" y="936989"/>
            <a:ext cx="7585241" cy="3982252"/>
          </a:xfrm>
          <a:prstGeom prst="rect">
            <a:avLst/>
          </a:prstGeom>
        </p:spPr>
      </p:pic>
      <p:sp>
        <p:nvSpPr>
          <p:cNvPr id="2" name="Slide Number Placeholder 1">
            <a:extLst>
              <a:ext uri="{FF2B5EF4-FFF2-40B4-BE49-F238E27FC236}">
                <a16:creationId xmlns:a16="http://schemas.microsoft.com/office/drawing/2014/main" id="{8369263E-8CD4-4263-8A4F-A4FE64CDD6CF}"/>
              </a:ext>
            </a:extLst>
          </p:cNvPr>
          <p:cNvSpPr>
            <a:spLocks noGrp="1"/>
          </p:cNvSpPr>
          <p:nvPr>
            <p:ph type="sldNum" sz="quarter" idx="12"/>
          </p:nvPr>
        </p:nvSpPr>
        <p:spPr/>
        <p:txBody>
          <a:bodyPr/>
          <a:lstStyle/>
          <a:p>
            <a:fld id="{91F5D5B3-D24A-42EA-B582-81E5372869F6}" type="slidenum">
              <a:rPr lang="en-US" smtClean="0"/>
              <a:t>36</a:t>
            </a:fld>
            <a:endParaRPr lang="en-US" dirty="0"/>
          </a:p>
        </p:txBody>
      </p:sp>
    </p:spTree>
    <p:extLst>
      <p:ext uri="{BB962C8B-B14F-4D97-AF65-F5344CB8AC3E}">
        <p14:creationId xmlns:p14="http://schemas.microsoft.com/office/powerpoint/2010/main" val="2881759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248" y="336039"/>
            <a:ext cx="4389843" cy="6521961"/>
          </a:xfrm>
        </p:spPr>
        <p:txBody>
          <a:bodyPr>
            <a:noAutofit/>
          </a:bodyPr>
          <a:lstStyle/>
          <a:p>
            <a:r>
              <a:rPr lang="en-US" sz="2600" dirty="0">
                <a:latin typeface="Calibri Light" panose="020F0302020204030204" pitchFamily="34" charset="0"/>
              </a:rPr>
              <a:t>After World War 2, colonial power weakens throughout Asia and Africa and the era of colonial revolutions and self-determination begins. </a:t>
            </a:r>
          </a:p>
          <a:p>
            <a:r>
              <a:rPr lang="en-US" sz="2600" dirty="0">
                <a:latin typeface="Calibri Light" panose="020F0302020204030204" pitchFamily="34" charset="0"/>
              </a:rPr>
              <a:t>Global political and economic power becomes focused on contrasts in development among wealthier and more recently formed and poorer countries</a:t>
            </a:r>
          </a:p>
          <a:p>
            <a:r>
              <a:rPr lang="en-US" sz="2600" dirty="0">
                <a:latin typeface="Calibri Light" panose="020F0302020204030204" pitchFamily="34" charset="0"/>
              </a:rPr>
              <a:t>Internationalization of health along issues of health equity became more important under the newly formed United Nations in 1945 </a:t>
            </a:r>
          </a:p>
        </p:txBody>
      </p:sp>
      <p:pic>
        <p:nvPicPr>
          <p:cNvPr id="4" name="Picture 3" descr="A picture containing toy, colorful&#10;&#10;Description automatically generated">
            <a:extLst>
              <a:ext uri="{FF2B5EF4-FFF2-40B4-BE49-F238E27FC236}">
                <a16:creationId xmlns:a16="http://schemas.microsoft.com/office/drawing/2014/main" id="{D798C192-83E2-4B93-8030-94F4287357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07" t="6558" b="6230"/>
          <a:stretch/>
        </p:blipFill>
        <p:spPr>
          <a:xfrm>
            <a:off x="5152722" y="136525"/>
            <a:ext cx="6201078" cy="6521961"/>
          </a:xfrm>
          <a:prstGeom prst="rect">
            <a:avLst/>
          </a:prstGeom>
        </p:spPr>
      </p:pic>
      <p:sp>
        <p:nvSpPr>
          <p:cNvPr id="2" name="Slide Number Placeholder 1">
            <a:extLst>
              <a:ext uri="{FF2B5EF4-FFF2-40B4-BE49-F238E27FC236}">
                <a16:creationId xmlns:a16="http://schemas.microsoft.com/office/drawing/2014/main" id="{480B1FF4-F0B8-44E5-94E2-E3B88BC85A77}"/>
              </a:ext>
            </a:extLst>
          </p:cNvPr>
          <p:cNvSpPr>
            <a:spLocks noGrp="1"/>
          </p:cNvSpPr>
          <p:nvPr>
            <p:ph type="sldNum" sz="quarter" idx="12"/>
          </p:nvPr>
        </p:nvSpPr>
        <p:spPr/>
        <p:txBody>
          <a:bodyPr/>
          <a:lstStyle/>
          <a:p>
            <a:fld id="{91F5D5B3-D24A-42EA-B582-81E5372869F6}" type="slidenum">
              <a:rPr lang="en-US" smtClean="0"/>
              <a:t>37</a:t>
            </a:fld>
            <a:endParaRPr lang="en-US" dirty="0"/>
          </a:p>
        </p:txBody>
      </p:sp>
    </p:spTree>
    <p:extLst>
      <p:ext uri="{BB962C8B-B14F-4D97-AF65-F5344CB8AC3E}">
        <p14:creationId xmlns:p14="http://schemas.microsoft.com/office/powerpoint/2010/main" val="1651941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374" y="496890"/>
            <a:ext cx="4533214" cy="5942010"/>
          </a:xfrm>
        </p:spPr>
        <p:txBody>
          <a:bodyPr>
            <a:noAutofit/>
          </a:bodyPr>
          <a:lstStyle/>
          <a:p>
            <a:r>
              <a:rPr lang="en-US" sz="2400" dirty="0">
                <a:latin typeface="Calibri Light" panose="020F0302020204030204" pitchFamily="34" charset="0"/>
              </a:rPr>
              <a:t>Planning for the World Health Organization began at a 1945 meeting of the United Nations</a:t>
            </a:r>
          </a:p>
          <a:p>
            <a:r>
              <a:rPr lang="en-US" sz="2400" dirty="0">
                <a:latin typeface="Calibri Light" panose="020F0302020204030204" pitchFamily="34" charset="0"/>
              </a:rPr>
              <a:t>WHO originally promoted by Brazil and China (not the U.S. or Europe) </a:t>
            </a:r>
          </a:p>
          <a:p>
            <a:r>
              <a:rPr lang="en-US" sz="2400" dirty="0">
                <a:latin typeface="Calibri Light" panose="020F0302020204030204" pitchFamily="34" charset="0"/>
              </a:rPr>
              <a:t>WHO aimed to have global membership</a:t>
            </a:r>
          </a:p>
          <a:p>
            <a:r>
              <a:rPr lang="en-US" sz="2400" dirty="0">
                <a:latin typeface="Calibri Light" panose="020F0302020204030204" pitchFamily="34" charset="0"/>
              </a:rPr>
              <a:t>1947 saw the first crisis of WHO, a cholera outbreak in Egypt. WHO succeeded in preventing neighboring countries from imposing damaging quarantines;  provided rehydration treatments, deployed sanitation measures and vaccination.</a:t>
            </a:r>
          </a:p>
        </p:txBody>
      </p:sp>
      <p:pic>
        <p:nvPicPr>
          <p:cNvPr id="4" name="Picture 3">
            <a:extLst>
              <a:ext uri="{FF2B5EF4-FFF2-40B4-BE49-F238E27FC236}">
                <a16:creationId xmlns:a16="http://schemas.microsoft.com/office/drawing/2014/main" id="{F3F5974F-6366-4EB3-8ADF-1AD6BF38003B}"/>
              </a:ext>
            </a:extLst>
          </p:cNvPr>
          <p:cNvPicPr>
            <a:picLocks noChangeAspect="1"/>
          </p:cNvPicPr>
          <p:nvPr/>
        </p:nvPicPr>
        <p:blipFill>
          <a:blip r:embed="rId3"/>
          <a:stretch>
            <a:fillRect/>
          </a:stretch>
        </p:blipFill>
        <p:spPr>
          <a:xfrm>
            <a:off x="5008588" y="-93689"/>
            <a:ext cx="7391400" cy="6553200"/>
          </a:xfrm>
          <a:prstGeom prst="rect">
            <a:avLst/>
          </a:prstGeom>
        </p:spPr>
      </p:pic>
      <p:sp>
        <p:nvSpPr>
          <p:cNvPr id="2" name="Slide Number Placeholder 1">
            <a:extLst>
              <a:ext uri="{FF2B5EF4-FFF2-40B4-BE49-F238E27FC236}">
                <a16:creationId xmlns:a16="http://schemas.microsoft.com/office/drawing/2014/main" id="{3FBAE788-6992-4F8A-A979-24040FB4A730}"/>
              </a:ext>
            </a:extLst>
          </p:cNvPr>
          <p:cNvSpPr>
            <a:spLocks noGrp="1"/>
          </p:cNvSpPr>
          <p:nvPr>
            <p:ph type="sldNum" sz="quarter" idx="12"/>
          </p:nvPr>
        </p:nvSpPr>
        <p:spPr/>
        <p:txBody>
          <a:bodyPr/>
          <a:lstStyle/>
          <a:p>
            <a:fld id="{91F5D5B3-D24A-42EA-B582-81E5372869F6}" type="slidenum">
              <a:rPr lang="en-US" smtClean="0"/>
              <a:t>38</a:t>
            </a:fld>
            <a:endParaRPr lang="en-US" dirty="0"/>
          </a:p>
        </p:txBody>
      </p:sp>
    </p:spTree>
    <p:extLst>
      <p:ext uri="{BB962C8B-B14F-4D97-AF65-F5344CB8AC3E}">
        <p14:creationId xmlns:p14="http://schemas.microsoft.com/office/powerpoint/2010/main" val="3957025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7405" y="324091"/>
            <a:ext cx="4951041" cy="3605485"/>
          </a:xfrm>
        </p:spPr>
        <p:txBody>
          <a:bodyPr>
            <a:noAutofit/>
          </a:bodyPr>
          <a:lstStyle/>
          <a:p>
            <a:r>
              <a:rPr lang="en-US" dirty="0"/>
              <a:t>With greater international legitimacy, WHO was formally established in 1948.</a:t>
            </a:r>
          </a:p>
          <a:p>
            <a:r>
              <a:rPr lang="en-US" dirty="0"/>
              <a:t>1955 WHO proposed global eradication of malaria, a disease most common in tropical countries of former colonies of Africa, Asia, and South America, although this attempt failed</a:t>
            </a:r>
          </a:p>
          <a:p>
            <a:r>
              <a:rPr lang="en-US" dirty="0"/>
              <a:t>1967 WHO began drive to eradicate smallpox, which was ultimately successful, twelve years later, in 1979</a:t>
            </a:r>
          </a:p>
        </p:txBody>
      </p:sp>
      <p:pic>
        <p:nvPicPr>
          <p:cNvPr id="4" name="Picture 3" descr="A close up of a sign&#10;&#10;Description automatically generated">
            <a:extLst>
              <a:ext uri="{FF2B5EF4-FFF2-40B4-BE49-F238E27FC236}">
                <a16:creationId xmlns:a16="http://schemas.microsoft.com/office/drawing/2014/main" id="{7700C181-1275-43C5-BD6D-E566F8D15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0139" y="666071"/>
            <a:ext cx="5514456" cy="5866443"/>
          </a:xfrm>
          <a:prstGeom prst="rect">
            <a:avLst/>
          </a:prstGeom>
        </p:spPr>
      </p:pic>
      <p:sp>
        <p:nvSpPr>
          <p:cNvPr id="2" name="Slide Number Placeholder 1">
            <a:extLst>
              <a:ext uri="{FF2B5EF4-FFF2-40B4-BE49-F238E27FC236}">
                <a16:creationId xmlns:a16="http://schemas.microsoft.com/office/drawing/2014/main" id="{674E1883-E124-4DB1-A4C4-5406DC96DFAA}"/>
              </a:ext>
            </a:extLst>
          </p:cNvPr>
          <p:cNvSpPr>
            <a:spLocks noGrp="1"/>
          </p:cNvSpPr>
          <p:nvPr>
            <p:ph type="sldNum" sz="quarter" idx="12"/>
          </p:nvPr>
        </p:nvSpPr>
        <p:spPr/>
        <p:txBody>
          <a:bodyPr/>
          <a:lstStyle/>
          <a:p>
            <a:fld id="{91F5D5B3-D24A-42EA-B582-81E5372869F6}" type="slidenum">
              <a:rPr lang="en-US" smtClean="0"/>
              <a:t>39</a:t>
            </a:fld>
            <a:endParaRPr lang="en-US" dirty="0"/>
          </a:p>
        </p:txBody>
      </p:sp>
    </p:spTree>
    <p:extLst>
      <p:ext uri="{BB962C8B-B14F-4D97-AF65-F5344CB8AC3E}">
        <p14:creationId xmlns:p14="http://schemas.microsoft.com/office/powerpoint/2010/main" val="4067125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extLst>
              <a:ext uri="{FF2B5EF4-FFF2-40B4-BE49-F238E27FC236}">
                <a16:creationId xmlns:a16="http://schemas.microsoft.com/office/drawing/2014/main" id="{48BD8786-4706-4CE0-AB1E-E317A55F1E12}"/>
              </a:ext>
            </a:extLst>
          </p:cNvPr>
          <p:cNvPicPr>
            <a:picLocks noChangeAspect="1"/>
          </p:cNvPicPr>
          <p:nvPr/>
        </p:nvPicPr>
        <p:blipFill>
          <a:blip r:embed="rId4"/>
          <a:stretch>
            <a:fillRect/>
          </a:stretch>
        </p:blipFill>
        <p:spPr>
          <a:xfrm>
            <a:off x="40920" y="569843"/>
            <a:ext cx="12151080" cy="5737635"/>
          </a:xfrm>
          <a:prstGeom prst="rect">
            <a:avLst/>
          </a:prstGeom>
          <a:ln w="73025">
            <a:solidFill>
              <a:srgbClr val="00B0F0"/>
            </a:solidFill>
          </a:ln>
        </p:spPr>
      </p:pic>
      <p:sp>
        <p:nvSpPr>
          <p:cNvPr id="18" name="TextBox 17">
            <a:extLst>
              <a:ext uri="{FF2B5EF4-FFF2-40B4-BE49-F238E27FC236}">
                <a16:creationId xmlns:a16="http://schemas.microsoft.com/office/drawing/2014/main" id="{FB79E307-7206-4889-9257-74CE6F39575B}"/>
              </a:ext>
            </a:extLst>
          </p:cNvPr>
          <p:cNvSpPr txBox="1"/>
          <p:nvPr/>
        </p:nvSpPr>
        <p:spPr>
          <a:xfrm>
            <a:off x="8668011" y="288912"/>
            <a:ext cx="3166669" cy="523220"/>
          </a:xfrm>
          <a:prstGeom prst="rect">
            <a:avLst/>
          </a:prstGeom>
          <a:solidFill>
            <a:srgbClr val="00B050"/>
          </a:solidFill>
          <a:ln>
            <a:solidFill>
              <a:schemeClr val="tx1"/>
            </a:solidFill>
          </a:ln>
        </p:spPr>
        <p:txBody>
          <a:bodyPr wrap="square" rtlCol="0">
            <a:spAutoFit/>
          </a:bodyPr>
          <a:lstStyle/>
          <a:p>
            <a:r>
              <a:rPr lang="en-US" sz="2800" dirty="0"/>
              <a:t>Reading/Questions 1</a:t>
            </a:r>
          </a:p>
        </p:txBody>
      </p:sp>
    </p:spTree>
    <p:extLst>
      <p:ext uri="{BB962C8B-B14F-4D97-AF65-F5344CB8AC3E}">
        <p14:creationId xmlns:p14="http://schemas.microsoft.com/office/powerpoint/2010/main" val="1736296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3F3F1-B232-C23E-F002-255CFC9DEA4E}"/>
              </a:ext>
            </a:extLst>
          </p:cNvPr>
          <p:cNvSpPr>
            <a:spLocks noGrp="1"/>
          </p:cNvSpPr>
          <p:nvPr>
            <p:ph type="title"/>
          </p:nvPr>
        </p:nvSpPr>
        <p:spPr>
          <a:xfrm>
            <a:off x="373224" y="365125"/>
            <a:ext cx="6363478" cy="1325563"/>
          </a:xfrm>
        </p:spPr>
        <p:txBody>
          <a:bodyPr>
            <a:normAutofit/>
          </a:bodyPr>
          <a:lstStyle/>
          <a:p>
            <a:pPr algn="ctr"/>
            <a:r>
              <a:rPr lang="en-US" b="1" dirty="0"/>
              <a:t>The origins of global health: European colonialism</a:t>
            </a:r>
          </a:p>
        </p:txBody>
      </p:sp>
      <p:sp>
        <p:nvSpPr>
          <p:cNvPr id="4" name="Slide Number Placeholder 3">
            <a:extLst>
              <a:ext uri="{FF2B5EF4-FFF2-40B4-BE49-F238E27FC236}">
                <a16:creationId xmlns:a16="http://schemas.microsoft.com/office/drawing/2014/main" id="{579B0216-E93E-1EE5-BB38-1793325A5B05}"/>
              </a:ext>
            </a:extLst>
          </p:cNvPr>
          <p:cNvSpPr>
            <a:spLocks noGrp="1"/>
          </p:cNvSpPr>
          <p:nvPr>
            <p:ph type="sldNum" sz="quarter" idx="12"/>
          </p:nvPr>
        </p:nvSpPr>
        <p:spPr/>
        <p:txBody>
          <a:bodyPr/>
          <a:lstStyle/>
          <a:p>
            <a:fld id="{91F5D5B3-D24A-42EA-B582-81E5372869F6}" type="slidenum">
              <a:rPr lang="en-US" smtClean="0"/>
              <a:pPr/>
              <a:t>40</a:t>
            </a:fld>
            <a:endParaRPr lang="en-US" dirty="0"/>
          </a:p>
        </p:txBody>
      </p:sp>
      <p:pic>
        <p:nvPicPr>
          <p:cNvPr id="5" name="Content Placeholder 4">
            <a:extLst>
              <a:ext uri="{FF2B5EF4-FFF2-40B4-BE49-F238E27FC236}">
                <a16:creationId xmlns:a16="http://schemas.microsoft.com/office/drawing/2014/main" id="{31E7959E-8144-706F-1B64-D9105D1EC60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394" t="2932" r="3292" b="2835"/>
          <a:stretch/>
        </p:blipFill>
        <p:spPr>
          <a:xfrm>
            <a:off x="6838252" y="192086"/>
            <a:ext cx="5226749" cy="6124575"/>
          </a:xfrm>
          <a:prstGeom prst="rect">
            <a:avLst/>
          </a:prstGeom>
        </p:spPr>
      </p:pic>
      <p:pic>
        <p:nvPicPr>
          <p:cNvPr id="6" name="Picture 5">
            <a:extLst>
              <a:ext uri="{FF2B5EF4-FFF2-40B4-BE49-F238E27FC236}">
                <a16:creationId xmlns:a16="http://schemas.microsoft.com/office/drawing/2014/main" id="{D32FAA11-24C4-C826-D954-F59EF853D1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27" t="12603" r="2370" b="5637"/>
          <a:stretch/>
        </p:blipFill>
        <p:spPr>
          <a:xfrm>
            <a:off x="126999" y="1981200"/>
            <a:ext cx="6729984" cy="3733800"/>
          </a:xfrm>
          <a:prstGeom prst="rect">
            <a:avLst/>
          </a:prstGeom>
        </p:spPr>
      </p:pic>
    </p:spTree>
    <p:extLst>
      <p:ext uri="{BB962C8B-B14F-4D97-AF65-F5344CB8AC3E}">
        <p14:creationId xmlns:p14="http://schemas.microsoft.com/office/powerpoint/2010/main" val="2543338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What are the legacies of colonialism in global health today?</a:t>
            </a:r>
          </a:p>
        </p:txBody>
      </p:sp>
      <p:sp>
        <p:nvSpPr>
          <p:cNvPr id="3" name="Content Placeholder 2"/>
          <p:cNvSpPr>
            <a:spLocks noGrp="1"/>
          </p:cNvSpPr>
          <p:nvPr>
            <p:ph idx="1"/>
          </p:nvPr>
        </p:nvSpPr>
        <p:spPr>
          <a:xfrm>
            <a:off x="838200" y="1825625"/>
            <a:ext cx="10515600" cy="4874113"/>
          </a:xfrm>
        </p:spPr>
        <p:txBody>
          <a:bodyPr>
            <a:normAutofit/>
          </a:bodyPr>
          <a:lstStyle/>
          <a:p>
            <a:pPr marL="514350" indent="-514350">
              <a:buFont typeface="+mj-lt"/>
              <a:buAutoNum type="arabicPeriod"/>
            </a:pPr>
            <a:r>
              <a:rPr lang="en-US" dirty="0">
                <a:latin typeface="Calibri Light" panose="020F0302020204030204" pitchFamily="34" charset="0"/>
                <a:cs typeface="Calibri Light" panose="020F0302020204030204" pitchFamily="34" charset="0"/>
              </a:rPr>
              <a:t>“Command-and-control” top-down administration of responses to global health issues.</a:t>
            </a:r>
          </a:p>
          <a:p>
            <a:pPr marL="514350" indent="-514350">
              <a:buFont typeface="+mj-lt"/>
              <a:buAutoNum type="arabicPeriod"/>
            </a:pPr>
            <a:r>
              <a:rPr lang="en-US" dirty="0">
                <a:latin typeface="Calibri Light" panose="020F0302020204030204" pitchFamily="34" charset="0"/>
                <a:cs typeface="Calibri Light" panose="020F0302020204030204" pitchFamily="34" charset="0"/>
              </a:rPr>
              <a:t>Eradication of a disease often stressed more than the long-term efforts to strengthen existing health systems and address the social and economic origins of disease</a:t>
            </a:r>
          </a:p>
          <a:p>
            <a:pPr marL="514350" indent="-514350">
              <a:buFont typeface="+mj-lt"/>
              <a:buAutoNum type="arabicPeriod"/>
            </a:pPr>
            <a:r>
              <a:rPr lang="en-US" dirty="0">
                <a:latin typeface="Calibri Light" panose="020F0302020204030204" pitchFamily="34" charset="0"/>
                <a:cs typeface="Calibri Light" panose="020F0302020204030204" pitchFamily="34" charset="0"/>
              </a:rPr>
              <a:t>Although wealthier nations now extend health care help in a global context, their colonial governments aimed to keep developing nations less economically empowered, sometimes for centuries </a:t>
            </a:r>
          </a:p>
          <a:p>
            <a:pPr marL="514350" indent="-514350">
              <a:buFont typeface="+mj-lt"/>
              <a:buAutoNum type="arabicPeriod"/>
            </a:pPr>
            <a:r>
              <a:rPr lang="en-US" dirty="0">
                <a:latin typeface="Calibri Light" panose="020F0302020204030204" pitchFamily="34" charset="0"/>
                <a:cs typeface="Calibri Light" panose="020F0302020204030204" pitchFamily="34" charset="0"/>
              </a:rPr>
              <a:t>Call are being made to </a:t>
            </a:r>
            <a:r>
              <a:rPr lang="en-US" b="1" dirty="0">
                <a:latin typeface="Calibri Light" panose="020F0302020204030204" pitchFamily="34" charset="0"/>
                <a:cs typeface="Calibri Light" panose="020F0302020204030204" pitchFamily="34" charset="0"/>
              </a:rPr>
              <a:t>‘decolonize’ </a:t>
            </a:r>
            <a:r>
              <a:rPr lang="en-US" dirty="0">
                <a:latin typeface="Calibri Light" panose="020F0302020204030204" pitchFamily="34" charset="0"/>
                <a:cs typeface="Calibri Light" panose="020F0302020204030204" pitchFamily="34" charset="0"/>
              </a:rPr>
              <a:t>global health</a:t>
            </a:r>
          </a:p>
          <a:p>
            <a:endParaRPr lang="en-US" dirty="0"/>
          </a:p>
          <a:p>
            <a:endParaRPr lang="en-US" dirty="0"/>
          </a:p>
        </p:txBody>
      </p:sp>
      <p:sp>
        <p:nvSpPr>
          <p:cNvPr id="4" name="Slide Number Placeholder 3">
            <a:extLst>
              <a:ext uri="{FF2B5EF4-FFF2-40B4-BE49-F238E27FC236}">
                <a16:creationId xmlns:a16="http://schemas.microsoft.com/office/drawing/2014/main" id="{7F598D04-FCA9-48B2-BB32-A3D21F164042}"/>
              </a:ext>
            </a:extLst>
          </p:cNvPr>
          <p:cNvSpPr>
            <a:spLocks noGrp="1"/>
          </p:cNvSpPr>
          <p:nvPr>
            <p:ph type="sldNum" sz="quarter" idx="12"/>
          </p:nvPr>
        </p:nvSpPr>
        <p:spPr/>
        <p:txBody>
          <a:bodyPr/>
          <a:lstStyle/>
          <a:p>
            <a:fld id="{91F5D5B3-D24A-42EA-B582-81E5372869F6}" type="slidenum">
              <a:rPr lang="en-US" smtClean="0"/>
              <a:t>41</a:t>
            </a:fld>
            <a:endParaRPr lang="en-US" dirty="0"/>
          </a:p>
        </p:txBody>
      </p:sp>
    </p:spTree>
    <p:extLst>
      <p:ext uri="{BB962C8B-B14F-4D97-AF65-F5344CB8AC3E}">
        <p14:creationId xmlns:p14="http://schemas.microsoft.com/office/powerpoint/2010/main" val="762181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6898-9898-49B5-A2D2-7C724F17B7AE}"/>
              </a:ext>
            </a:extLst>
          </p:cNvPr>
          <p:cNvSpPr>
            <a:spLocks noGrp="1"/>
          </p:cNvSpPr>
          <p:nvPr>
            <p:ph type="title"/>
          </p:nvPr>
        </p:nvSpPr>
        <p:spPr/>
        <p:txBody>
          <a:bodyPr/>
          <a:lstStyle/>
          <a:p>
            <a:pPr algn="ctr"/>
            <a:r>
              <a:rPr lang="en-US" b="1" dirty="0"/>
              <a:t>What does “decolonializing” global health mean?</a:t>
            </a:r>
          </a:p>
        </p:txBody>
      </p:sp>
      <p:pic>
        <p:nvPicPr>
          <p:cNvPr id="4" name="Content Placeholder 3">
            <a:hlinkClick r:id="rId3"/>
            <a:extLst>
              <a:ext uri="{FF2B5EF4-FFF2-40B4-BE49-F238E27FC236}">
                <a16:creationId xmlns:a16="http://schemas.microsoft.com/office/drawing/2014/main" id="{0D538BEE-1037-4FF3-B4B6-4B0CE119BF8A}"/>
              </a:ext>
            </a:extLst>
          </p:cNvPr>
          <p:cNvPicPr>
            <a:picLocks noGrp="1" noChangeAspect="1"/>
          </p:cNvPicPr>
          <p:nvPr>
            <p:ph idx="1"/>
          </p:nvPr>
        </p:nvPicPr>
        <p:blipFill>
          <a:blip r:embed="rId4"/>
          <a:stretch>
            <a:fillRect/>
          </a:stretch>
        </p:blipFill>
        <p:spPr>
          <a:xfrm>
            <a:off x="7404483" y="1847850"/>
            <a:ext cx="4542495" cy="4351338"/>
          </a:xfrm>
          <a:prstGeom prst="rect">
            <a:avLst/>
          </a:prstGeom>
          <a:ln w="47625">
            <a:solidFill>
              <a:schemeClr val="accent1"/>
            </a:solidFill>
          </a:ln>
        </p:spPr>
      </p:pic>
      <p:sp>
        <p:nvSpPr>
          <p:cNvPr id="5" name="Content Placeholder 2">
            <a:extLst>
              <a:ext uri="{FF2B5EF4-FFF2-40B4-BE49-F238E27FC236}">
                <a16:creationId xmlns:a16="http://schemas.microsoft.com/office/drawing/2014/main" id="{7351428C-9C34-4A92-8E18-07C784E5AFDB}"/>
              </a:ext>
            </a:extLst>
          </p:cNvPr>
          <p:cNvSpPr txBox="1">
            <a:spLocks/>
          </p:cNvSpPr>
          <p:nvPr/>
        </p:nvSpPr>
        <p:spPr>
          <a:xfrm>
            <a:off x="245022" y="1690688"/>
            <a:ext cx="6739102" cy="4874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Light" panose="020F0302020204030204" pitchFamily="34" charset="0"/>
                <a:cs typeface="Calibri Light" panose="020F0302020204030204" pitchFamily="34" charset="0"/>
              </a:rPr>
              <a:t>Addressing the legacy of power and control left by colonialism on global health</a:t>
            </a:r>
          </a:p>
          <a:p>
            <a:pPr lvl="1"/>
            <a:r>
              <a:rPr lang="en-US" sz="2800" dirty="0">
                <a:latin typeface="Calibri Light" panose="020F0302020204030204" pitchFamily="34" charset="0"/>
                <a:cs typeface="Calibri Light" panose="020F0302020204030204" pitchFamily="34" charset="0"/>
              </a:rPr>
              <a:t>Global health research largely dominated by Western researchers building their careers off studies of people who may not benefit from their participation</a:t>
            </a:r>
            <a:endParaRPr lang="en-US" sz="2600" dirty="0">
              <a:latin typeface="Calibri Light" panose="020F0302020204030204" pitchFamily="34" charset="0"/>
              <a:cs typeface="Calibri Light" panose="020F0302020204030204" pitchFamily="34" charset="0"/>
            </a:endParaRPr>
          </a:p>
          <a:p>
            <a:pPr lvl="1"/>
            <a:r>
              <a:rPr lang="en-US" sz="2800" dirty="0">
                <a:latin typeface="Calibri Light" panose="020F0302020204030204" pitchFamily="34" charset="0"/>
                <a:cs typeface="Calibri Light" panose="020F0302020204030204" pitchFamily="34" charset="0"/>
              </a:rPr>
              <a:t>Relationships within global health are still heavily dominated by the idea that the Global North is "helping" the Global South.</a:t>
            </a:r>
          </a:p>
          <a:p>
            <a:pPr marL="457200" lvl="1" indent="0">
              <a:buNone/>
            </a:pPr>
            <a:endParaRPr lang="en-US" sz="2800" dirty="0">
              <a:latin typeface="Calibri Light" panose="020F0302020204030204" pitchFamily="34" charset="0"/>
              <a:cs typeface="Calibri Light" panose="020F0302020204030204" pitchFamily="34" charset="0"/>
            </a:endParaRPr>
          </a:p>
          <a:p>
            <a:pPr marL="457200" lvl="1" indent="0">
              <a:buNone/>
            </a:pPr>
            <a:endParaRPr lang="en-US" sz="2800" dirty="0"/>
          </a:p>
          <a:p>
            <a:endParaRPr lang="en-US" dirty="0"/>
          </a:p>
        </p:txBody>
      </p:sp>
      <p:sp>
        <p:nvSpPr>
          <p:cNvPr id="3" name="Slide Number Placeholder 2">
            <a:extLst>
              <a:ext uri="{FF2B5EF4-FFF2-40B4-BE49-F238E27FC236}">
                <a16:creationId xmlns:a16="http://schemas.microsoft.com/office/drawing/2014/main" id="{69CAA523-1894-4CFD-B9AF-D4DBDE9A3009}"/>
              </a:ext>
            </a:extLst>
          </p:cNvPr>
          <p:cNvSpPr>
            <a:spLocks noGrp="1"/>
          </p:cNvSpPr>
          <p:nvPr>
            <p:ph type="sldNum" sz="quarter" idx="12"/>
          </p:nvPr>
        </p:nvSpPr>
        <p:spPr/>
        <p:txBody>
          <a:bodyPr/>
          <a:lstStyle/>
          <a:p>
            <a:fld id="{91F5D5B3-D24A-42EA-B582-81E5372869F6}" type="slidenum">
              <a:rPr lang="en-US" smtClean="0"/>
              <a:t>42</a:t>
            </a:fld>
            <a:endParaRPr lang="en-US" dirty="0"/>
          </a:p>
        </p:txBody>
      </p:sp>
      <p:sp>
        <p:nvSpPr>
          <p:cNvPr id="6" name="TextBox 5">
            <a:extLst>
              <a:ext uri="{FF2B5EF4-FFF2-40B4-BE49-F238E27FC236}">
                <a16:creationId xmlns:a16="http://schemas.microsoft.com/office/drawing/2014/main" id="{74C34A98-0FC7-7F03-40E8-5A1EE3A99A46}"/>
              </a:ext>
            </a:extLst>
          </p:cNvPr>
          <p:cNvSpPr txBox="1"/>
          <p:nvPr/>
        </p:nvSpPr>
        <p:spPr>
          <a:xfrm>
            <a:off x="8092395" y="1167468"/>
            <a:ext cx="3166669" cy="523220"/>
          </a:xfrm>
          <a:prstGeom prst="rect">
            <a:avLst/>
          </a:prstGeom>
          <a:solidFill>
            <a:srgbClr val="00B050"/>
          </a:solidFill>
          <a:ln>
            <a:solidFill>
              <a:schemeClr val="tx1"/>
            </a:solidFill>
          </a:ln>
        </p:spPr>
        <p:txBody>
          <a:bodyPr wrap="square" rtlCol="0">
            <a:spAutoFit/>
          </a:bodyPr>
          <a:lstStyle/>
          <a:p>
            <a:r>
              <a:rPr lang="en-US" sz="2800" dirty="0"/>
              <a:t>Reading/Questions 1</a:t>
            </a:r>
          </a:p>
        </p:txBody>
      </p:sp>
    </p:spTree>
    <p:extLst>
      <p:ext uri="{BB962C8B-B14F-4D97-AF65-F5344CB8AC3E}">
        <p14:creationId xmlns:p14="http://schemas.microsoft.com/office/powerpoint/2010/main" val="3838786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4D29B-EB2A-4926-A1FE-C1D40B9924AE}"/>
              </a:ext>
            </a:extLst>
          </p:cNvPr>
          <p:cNvSpPr>
            <a:spLocks noGrp="1"/>
          </p:cNvSpPr>
          <p:nvPr>
            <p:ph type="title"/>
          </p:nvPr>
        </p:nvSpPr>
        <p:spPr>
          <a:xfrm>
            <a:off x="6419168" y="-61175"/>
            <a:ext cx="5827940" cy="1325563"/>
          </a:xfrm>
        </p:spPr>
        <p:txBody>
          <a:bodyPr/>
          <a:lstStyle/>
          <a:p>
            <a:r>
              <a:rPr lang="en-US" dirty="0"/>
              <a:t>What is safari science?</a:t>
            </a:r>
          </a:p>
        </p:txBody>
      </p:sp>
      <p:sp>
        <p:nvSpPr>
          <p:cNvPr id="5" name="Content Placeholder 2">
            <a:extLst>
              <a:ext uri="{FF2B5EF4-FFF2-40B4-BE49-F238E27FC236}">
                <a16:creationId xmlns:a16="http://schemas.microsoft.com/office/drawing/2014/main" id="{018D6CC7-FA88-40C0-8FD0-9C23D9F04900}"/>
              </a:ext>
            </a:extLst>
          </p:cNvPr>
          <p:cNvSpPr txBox="1">
            <a:spLocks/>
          </p:cNvSpPr>
          <p:nvPr/>
        </p:nvSpPr>
        <p:spPr>
          <a:xfrm>
            <a:off x="384849" y="300942"/>
            <a:ext cx="5827941" cy="630571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Derogatory label given to ‘extractive’ scientific studies that take place in developing world by scientists from wealthier nations</a:t>
            </a:r>
          </a:p>
          <a:p>
            <a:pPr lvl="1"/>
            <a:r>
              <a:rPr lang="en-US" dirty="0"/>
              <a:t>Local investigators in low-income countries (LIC) function more as data collectors and translators than fully vested collaborators.</a:t>
            </a:r>
          </a:p>
          <a:p>
            <a:pPr lvl="1"/>
            <a:r>
              <a:rPr lang="en-US" dirty="0"/>
              <a:t>Funding originates from high-income countries (HIC) and most money goes to researchers and labs of these countries</a:t>
            </a:r>
          </a:p>
          <a:p>
            <a:pPr lvl="1"/>
            <a:r>
              <a:rPr lang="en-US" dirty="0"/>
              <a:t>Research questions guided by agencies in HIC rather than by LIC priorities</a:t>
            </a:r>
          </a:p>
          <a:p>
            <a:pPr lvl="1"/>
            <a:r>
              <a:rPr lang="en-US" dirty="0"/>
              <a:t>Samples and data are extracted and housed outside of the countries where they originated</a:t>
            </a:r>
          </a:p>
          <a:p>
            <a:pPr lvl="1"/>
            <a:r>
              <a:rPr lang="en-US" dirty="0"/>
              <a:t>Benefits may not prioritize the countries where the research took place</a:t>
            </a:r>
          </a:p>
          <a:p>
            <a:endParaRPr lang="en-US" dirty="0"/>
          </a:p>
        </p:txBody>
      </p:sp>
      <p:pic>
        <p:nvPicPr>
          <p:cNvPr id="7" name="Picture 6">
            <a:hlinkClick r:id="rId3"/>
            <a:extLst>
              <a:ext uri="{FF2B5EF4-FFF2-40B4-BE49-F238E27FC236}">
                <a16:creationId xmlns:a16="http://schemas.microsoft.com/office/drawing/2014/main" id="{32CBF576-1C6E-4742-856A-AFBD48CC1D38}"/>
              </a:ext>
            </a:extLst>
          </p:cNvPr>
          <p:cNvPicPr>
            <a:picLocks noChangeAspect="1"/>
          </p:cNvPicPr>
          <p:nvPr/>
        </p:nvPicPr>
        <p:blipFill>
          <a:blip r:embed="rId4"/>
          <a:stretch>
            <a:fillRect/>
          </a:stretch>
        </p:blipFill>
        <p:spPr>
          <a:xfrm>
            <a:off x="6666140" y="1160655"/>
            <a:ext cx="5333996" cy="4987897"/>
          </a:xfrm>
          <a:prstGeom prst="rect">
            <a:avLst/>
          </a:prstGeom>
          <a:ln w="22225">
            <a:solidFill>
              <a:schemeClr val="accent1"/>
            </a:solidFill>
          </a:ln>
        </p:spPr>
      </p:pic>
      <p:sp>
        <p:nvSpPr>
          <p:cNvPr id="3" name="Slide Number Placeholder 2">
            <a:extLst>
              <a:ext uri="{FF2B5EF4-FFF2-40B4-BE49-F238E27FC236}">
                <a16:creationId xmlns:a16="http://schemas.microsoft.com/office/drawing/2014/main" id="{7B5728FE-F3A1-43EC-8BEB-2DB721EA9A2C}"/>
              </a:ext>
            </a:extLst>
          </p:cNvPr>
          <p:cNvSpPr>
            <a:spLocks noGrp="1"/>
          </p:cNvSpPr>
          <p:nvPr>
            <p:ph type="sldNum" sz="quarter" idx="12"/>
          </p:nvPr>
        </p:nvSpPr>
        <p:spPr/>
        <p:txBody>
          <a:bodyPr/>
          <a:lstStyle/>
          <a:p>
            <a:fld id="{91F5D5B3-D24A-42EA-B582-81E5372869F6}" type="slidenum">
              <a:rPr lang="en-US" smtClean="0"/>
              <a:t>43</a:t>
            </a:fld>
            <a:endParaRPr lang="en-US" dirty="0"/>
          </a:p>
        </p:txBody>
      </p:sp>
    </p:spTree>
    <p:extLst>
      <p:ext uri="{BB962C8B-B14F-4D97-AF65-F5344CB8AC3E}">
        <p14:creationId xmlns:p14="http://schemas.microsoft.com/office/powerpoint/2010/main" val="3539475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 name="Content Placeholder 5">
            <a:hlinkClick r:id="rId3"/>
            <a:extLst>
              <a:ext uri="{FF2B5EF4-FFF2-40B4-BE49-F238E27FC236}">
                <a16:creationId xmlns:a16="http://schemas.microsoft.com/office/drawing/2014/main" id="{4B3EE1F4-A2E4-8A49-9E00-11F4C8F4D28C}"/>
              </a:ext>
            </a:extLst>
          </p:cNvPr>
          <p:cNvPicPr>
            <a:picLocks noGrp="1" noChangeAspect="1"/>
          </p:cNvPicPr>
          <p:nvPr>
            <p:ph idx="1"/>
          </p:nvPr>
        </p:nvPicPr>
        <p:blipFill>
          <a:blip r:embed="rId4"/>
          <a:stretch>
            <a:fillRect/>
          </a:stretch>
        </p:blipFill>
        <p:spPr>
          <a:xfrm>
            <a:off x="5463779" y="127454"/>
            <a:ext cx="6870209" cy="6594021"/>
          </a:xfrm>
          <a:ln w="47625">
            <a:solidFill>
              <a:schemeClr val="accent1"/>
            </a:solidFill>
          </a:ln>
        </p:spPr>
      </p:pic>
      <p:sp>
        <p:nvSpPr>
          <p:cNvPr id="4" name="Slide Number Placeholder 3">
            <a:extLst>
              <a:ext uri="{FF2B5EF4-FFF2-40B4-BE49-F238E27FC236}">
                <a16:creationId xmlns:a16="http://schemas.microsoft.com/office/drawing/2014/main" id="{F3F3C008-8B9B-90E9-71CB-51BBE9843384}"/>
              </a:ext>
            </a:extLst>
          </p:cNvPr>
          <p:cNvSpPr>
            <a:spLocks noGrp="1"/>
          </p:cNvSpPr>
          <p:nvPr>
            <p:ph type="sldNum" sz="quarter" idx="12"/>
          </p:nvPr>
        </p:nvSpPr>
        <p:spPr/>
        <p:txBody>
          <a:bodyPr/>
          <a:lstStyle/>
          <a:p>
            <a:fld id="{91F5D5B3-D24A-42EA-B582-81E5372869F6}" type="slidenum">
              <a:rPr lang="en-US" smtClean="0"/>
              <a:pPr/>
              <a:t>44</a:t>
            </a:fld>
            <a:endParaRPr lang="en-US" dirty="0"/>
          </a:p>
        </p:txBody>
      </p:sp>
      <p:sp>
        <p:nvSpPr>
          <p:cNvPr id="7" name="TextBox 6">
            <a:extLst>
              <a:ext uri="{FF2B5EF4-FFF2-40B4-BE49-F238E27FC236}">
                <a16:creationId xmlns:a16="http://schemas.microsoft.com/office/drawing/2014/main" id="{8F45E496-EDFC-8045-E1E3-D7648163759D}"/>
              </a:ext>
            </a:extLst>
          </p:cNvPr>
          <p:cNvSpPr txBox="1"/>
          <p:nvPr/>
        </p:nvSpPr>
        <p:spPr>
          <a:xfrm>
            <a:off x="9339397" y="1046596"/>
            <a:ext cx="2743200" cy="461665"/>
          </a:xfrm>
          <a:prstGeom prst="rect">
            <a:avLst/>
          </a:prstGeom>
          <a:solidFill>
            <a:srgbClr val="00B050"/>
          </a:solidFill>
          <a:ln>
            <a:solidFill>
              <a:schemeClr val="tx1"/>
            </a:solidFill>
          </a:ln>
        </p:spPr>
        <p:txBody>
          <a:bodyPr wrap="square" rtlCol="0">
            <a:spAutoFit/>
          </a:bodyPr>
          <a:lstStyle/>
          <a:p>
            <a:r>
              <a:rPr lang="en-US" sz="2400" dirty="0"/>
              <a:t>Reading/Questions 1</a:t>
            </a:r>
          </a:p>
        </p:txBody>
      </p:sp>
      <p:sp>
        <p:nvSpPr>
          <p:cNvPr id="2" name="Content Placeholder 2">
            <a:extLst>
              <a:ext uri="{FF2B5EF4-FFF2-40B4-BE49-F238E27FC236}">
                <a16:creationId xmlns:a16="http://schemas.microsoft.com/office/drawing/2014/main" id="{67F25FAB-8AA4-EE5A-D931-C443C91E64EB}"/>
              </a:ext>
            </a:extLst>
          </p:cNvPr>
          <p:cNvSpPr txBox="1">
            <a:spLocks/>
          </p:cNvSpPr>
          <p:nvPr/>
        </p:nvSpPr>
        <p:spPr>
          <a:xfrm>
            <a:off x="245022" y="580572"/>
            <a:ext cx="4776921" cy="5984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Light" panose="020F0302020204030204" pitchFamily="34" charset="0"/>
                <a:cs typeface="Calibri Light" panose="020F0302020204030204" pitchFamily="34" charset="0"/>
              </a:rPr>
              <a:t>Extreme advocates of the decolonization of global health have gone so far as to call for the field of global health to be dismantled altogether.</a:t>
            </a:r>
          </a:p>
          <a:p>
            <a:pPr marL="0" indent="0">
              <a:buNone/>
            </a:pPr>
            <a:endParaRPr lang="en-US" sz="3200" dirty="0">
              <a:latin typeface="Calibri Light" panose="020F0302020204030204" pitchFamily="34" charset="0"/>
              <a:cs typeface="Calibri Light" panose="020F0302020204030204" pitchFamily="34" charset="0"/>
            </a:endParaRPr>
          </a:p>
          <a:p>
            <a:pPr marL="457200" lvl="1" indent="0">
              <a:buNone/>
            </a:pPr>
            <a:endParaRPr lang="en-US" sz="2800" dirty="0">
              <a:latin typeface="Calibri Light" panose="020F0302020204030204" pitchFamily="34" charset="0"/>
              <a:cs typeface="Calibri Light" panose="020F0302020204030204" pitchFamily="34" charset="0"/>
            </a:endParaRPr>
          </a:p>
          <a:p>
            <a:pPr marL="457200" lvl="1" indent="0">
              <a:buNone/>
            </a:pPr>
            <a:endParaRPr lang="en-US" sz="2800" dirty="0"/>
          </a:p>
          <a:p>
            <a:endParaRPr lang="en-US" dirty="0"/>
          </a:p>
        </p:txBody>
      </p:sp>
    </p:spTree>
    <p:extLst>
      <p:ext uri="{BB962C8B-B14F-4D97-AF65-F5344CB8AC3E}">
        <p14:creationId xmlns:p14="http://schemas.microsoft.com/office/powerpoint/2010/main" val="3061220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4A5DDFE-CCB7-5B7F-BC8C-53764BA773A3}"/>
              </a:ext>
            </a:extLst>
          </p:cNvPr>
          <p:cNvPicPr>
            <a:picLocks noGrp="1" noChangeAspect="1"/>
          </p:cNvPicPr>
          <p:nvPr>
            <p:ph idx="1"/>
          </p:nvPr>
        </p:nvPicPr>
        <p:blipFill>
          <a:blip r:embed="rId3"/>
          <a:stretch>
            <a:fillRect/>
          </a:stretch>
        </p:blipFill>
        <p:spPr>
          <a:xfrm>
            <a:off x="838200" y="2423370"/>
            <a:ext cx="10515600" cy="3878334"/>
          </a:xfrm>
        </p:spPr>
      </p:pic>
      <p:sp>
        <p:nvSpPr>
          <p:cNvPr id="4" name="Slide Number Placeholder 3">
            <a:extLst>
              <a:ext uri="{FF2B5EF4-FFF2-40B4-BE49-F238E27FC236}">
                <a16:creationId xmlns:a16="http://schemas.microsoft.com/office/drawing/2014/main" id="{66C36346-7163-1E45-296D-FDB71E23907A}"/>
              </a:ext>
            </a:extLst>
          </p:cNvPr>
          <p:cNvSpPr>
            <a:spLocks noGrp="1"/>
          </p:cNvSpPr>
          <p:nvPr>
            <p:ph type="sldNum" sz="quarter" idx="12"/>
          </p:nvPr>
        </p:nvSpPr>
        <p:spPr/>
        <p:txBody>
          <a:bodyPr/>
          <a:lstStyle/>
          <a:p>
            <a:fld id="{91F5D5B3-D24A-42EA-B582-81E5372869F6}" type="slidenum">
              <a:rPr lang="en-US" smtClean="0"/>
              <a:pPr/>
              <a:t>5</a:t>
            </a:fld>
            <a:endParaRPr lang="en-US" dirty="0"/>
          </a:p>
        </p:txBody>
      </p:sp>
      <p:pic>
        <p:nvPicPr>
          <p:cNvPr id="8" name="Picture 7">
            <a:extLst>
              <a:ext uri="{FF2B5EF4-FFF2-40B4-BE49-F238E27FC236}">
                <a16:creationId xmlns:a16="http://schemas.microsoft.com/office/drawing/2014/main" id="{B2C67172-F882-6159-4130-622219AF9859}"/>
              </a:ext>
            </a:extLst>
          </p:cNvPr>
          <p:cNvPicPr>
            <a:picLocks noChangeAspect="1"/>
          </p:cNvPicPr>
          <p:nvPr/>
        </p:nvPicPr>
        <p:blipFill>
          <a:blip r:embed="rId4"/>
          <a:stretch>
            <a:fillRect/>
          </a:stretch>
        </p:blipFill>
        <p:spPr>
          <a:xfrm>
            <a:off x="2079575" y="0"/>
            <a:ext cx="7902625" cy="2423370"/>
          </a:xfrm>
          <a:prstGeom prst="rect">
            <a:avLst/>
          </a:prstGeom>
        </p:spPr>
      </p:pic>
      <p:sp>
        <p:nvSpPr>
          <p:cNvPr id="9" name="TextBox 8">
            <a:extLst>
              <a:ext uri="{FF2B5EF4-FFF2-40B4-BE49-F238E27FC236}">
                <a16:creationId xmlns:a16="http://schemas.microsoft.com/office/drawing/2014/main" id="{C5FC3A17-7839-25D7-E1DD-052C47030ED3}"/>
              </a:ext>
            </a:extLst>
          </p:cNvPr>
          <p:cNvSpPr txBox="1"/>
          <p:nvPr/>
        </p:nvSpPr>
        <p:spPr>
          <a:xfrm>
            <a:off x="8398865" y="2216406"/>
            <a:ext cx="3166669" cy="523220"/>
          </a:xfrm>
          <a:prstGeom prst="rect">
            <a:avLst/>
          </a:prstGeom>
          <a:solidFill>
            <a:srgbClr val="00B050"/>
          </a:solidFill>
          <a:ln>
            <a:solidFill>
              <a:schemeClr val="tx1"/>
            </a:solidFill>
          </a:ln>
        </p:spPr>
        <p:txBody>
          <a:bodyPr wrap="square" rtlCol="0">
            <a:spAutoFit/>
          </a:bodyPr>
          <a:lstStyle/>
          <a:p>
            <a:r>
              <a:rPr lang="en-US" sz="2800" dirty="0"/>
              <a:t>Reading/Questions 1</a:t>
            </a:r>
          </a:p>
        </p:txBody>
      </p:sp>
      <p:sp>
        <p:nvSpPr>
          <p:cNvPr id="10" name="Rectangle 9">
            <a:extLst>
              <a:ext uri="{FF2B5EF4-FFF2-40B4-BE49-F238E27FC236}">
                <a16:creationId xmlns:a16="http://schemas.microsoft.com/office/drawing/2014/main" id="{F3AB58F7-949A-CF57-D4FF-3A8414AE123E}"/>
              </a:ext>
            </a:extLst>
          </p:cNvPr>
          <p:cNvSpPr/>
          <p:nvPr/>
        </p:nvSpPr>
        <p:spPr>
          <a:xfrm>
            <a:off x="838200" y="148590"/>
            <a:ext cx="10515600" cy="6332220"/>
          </a:xfrm>
          <a:prstGeom prst="rect">
            <a:avLst/>
          </a:prstGeom>
          <a:noFill/>
          <a:ln w="44450">
            <a:solidFill>
              <a:srgbClr val="0070C0">
                <a:alpha val="9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491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What sets global health apart from other disciplines of medicine? </a:t>
            </a:r>
          </a:p>
        </p:txBody>
      </p:sp>
      <p:sp>
        <p:nvSpPr>
          <p:cNvPr id="3" name="Content Placeholder 2"/>
          <p:cNvSpPr>
            <a:spLocks noGrp="1"/>
          </p:cNvSpPr>
          <p:nvPr>
            <p:ph idx="1"/>
          </p:nvPr>
        </p:nvSpPr>
        <p:spPr>
          <a:xfrm>
            <a:off x="595086" y="1972043"/>
            <a:ext cx="11016343" cy="3263504"/>
          </a:xfrm>
        </p:spPr>
        <p:txBody>
          <a:bodyPr>
            <a:noAutofit/>
          </a:bodyPr>
          <a:lstStyle/>
          <a:p>
            <a:pPr marL="385763" indent="-385763">
              <a:buFont typeface="+mj-lt"/>
              <a:buAutoNum type="arabicPeriod"/>
            </a:pPr>
            <a:r>
              <a:rPr lang="en-US" sz="2600" dirty="0">
                <a:latin typeface="+mj-lt"/>
              </a:rPr>
              <a:t>Goal is to have </a:t>
            </a:r>
            <a:r>
              <a:rPr lang="en-US" sz="2600" b="1" dirty="0">
                <a:latin typeface="+mj-lt"/>
              </a:rPr>
              <a:t>just and equitable distribution of risk </a:t>
            </a:r>
            <a:r>
              <a:rPr lang="en-US" sz="2600" dirty="0">
                <a:latin typeface="+mj-lt"/>
              </a:rPr>
              <a:t>of suffering from disease and of tools to lessen or prevent it</a:t>
            </a:r>
          </a:p>
          <a:p>
            <a:pPr marL="385763" indent="-385763">
              <a:buFont typeface="+mj-lt"/>
              <a:buAutoNum type="arabicPeriod"/>
            </a:pPr>
            <a:r>
              <a:rPr lang="en-US" sz="2600" dirty="0">
                <a:latin typeface="+mj-lt"/>
              </a:rPr>
              <a:t>Encompasses the ‘</a:t>
            </a:r>
            <a:r>
              <a:rPr lang="en-US" sz="2600" b="1" dirty="0">
                <a:latin typeface="+mj-lt"/>
              </a:rPr>
              <a:t>resocializing</a:t>
            </a:r>
            <a:r>
              <a:rPr lang="en-US" sz="2600" dirty="0">
                <a:latin typeface="+mj-lt"/>
              </a:rPr>
              <a:t>’ disciplines and the social production of knowledge</a:t>
            </a:r>
          </a:p>
          <a:p>
            <a:pPr marL="385763" indent="-385763">
              <a:buFont typeface="+mj-lt"/>
              <a:buAutoNum type="arabicPeriod"/>
            </a:pPr>
            <a:r>
              <a:rPr lang="en-US" sz="2600" dirty="0">
                <a:latin typeface="+mj-lt"/>
              </a:rPr>
              <a:t>Takes a </a:t>
            </a:r>
            <a:r>
              <a:rPr lang="en-US" sz="2600" b="1" dirty="0">
                <a:latin typeface="+mj-lt"/>
              </a:rPr>
              <a:t>multi-scala</a:t>
            </a:r>
            <a:r>
              <a:rPr lang="en-US" sz="2600" dirty="0">
                <a:latin typeface="+mj-lt"/>
              </a:rPr>
              <a:t>r view of health </a:t>
            </a:r>
          </a:p>
          <a:p>
            <a:pPr marL="385763" indent="-385763">
              <a:buFont typeface="+mj-lt"/>
              <a:buAutoNum type="arabicPeriod"/>
            </a:pPr>
            <a:r>
              <a:rPr lang="en-US" sz="2600" dirty="0">
                <a:latin typeface="+mj-lt"/>
              </a:rPr>
              <a:t>Considers the larger </a:t>
            </a:r>
            <a:r>
              <a:rPr lang="en-US" sz="2600" b="1" dirty="0">
                <a:latin typeface="+mj-lt"/>
              </a:rPr>
              <a:t>evolutionary, ecological, and environmental contexts </a:t>
            </a:r>
            <a:r>
              <a:rPr lang="en-US" sz="2600" dirty="0">
                <a:latin typeface="+mj-lt"/>
              </a:rPr>
              <a:t>of disease </a:t>
            </a:r>
          </a:p>
          <a:p>
            <a:pPr marL="385763" indent="-385763">
              <a:buFont typeface="+mj-lt"/>
              <a:buAutoNum type="arabicPeriod"/>
            </a:pPr>
            <a:r>
              <a:rPr lang="en-US" sz="2600" dirty="0">
                <a:latin typeface="+mj-lt"/>
              </a:rPr>
              <a:t>Places health and quality of life within the context of </a:t>
            </a:r>
            <a:r>
              <a:rPr lang="en-US" sz="2600" b="1" dirty="0">
                <a:latin typeface="+mj-lt"/>
              </a:rPr>
              <a:t>globalization</a:t>
            </a:r>
          </a:p>
          <a:p>
            <a:pPr marL="0" indent="0">
              <a:buNone/>
            </a:pPr>
            <a:endParaRPr lang="en-US" sz="2600" b="1" dirty="0">
              <a:latin typeface="+mj-lt"/>
            </a:endParaRPr>
          </a:p>
        </p:txBody>
      </p:sp>
      <p:sp>
        <p:nvSpPr>
          <p:cNvPr id="4" name="Slide Number Placeholder 3">
            <a:extLst>
              <a:ext uri="{FF2B5EF4-FFF2-40B4-BE49-F238E27FC236}">
                <a16:creationId xmlns:a16="http://schemas.microsoft.com/office/drawing/2014/main" id="{C1D32A6D-1803-44E0-88B2-157230F94DF6}"/>
              </a:ext>
            </a:extLst>
          </p:cNvPr>
          <p:cNvSpPr>
            <a:spLocks noGrp="1"/>
          </p:cNvSpPr>
          <p:nvPr>
            <p:ph type="sldNum" sz="quarter" idx="12"/>
          </p:nvPr>
        </p:nvSpPr>
        <p:spPr/>
        <p:txBody>
          <a:bodyPr/>
          <a:lstStyle/>
          <a:p>
            <a:fld id="{91F5D5B3-D24A-42EA-B582-81E5372869F6}" type="slidenum">
              <a:rPr lang="en-US" smtClean="0"/>
              <a:t>6</a:t>
            </a:fld>
            <a:endParaRPr lang="en-US" dirty="0"/>
          </a:p>
        </p:txBody>
      </p:sp>
    </p:spTree>
    <p:extLst>
      <p:ext uri="{BB962C8B-B14F-4D97-AF65-F5344CB8AC3E}">
        <p14:creationId xmlns:p14="http://schemas.microsoft.com/office/powerpoint/2010/main" val="4267188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1341120" y="255747"/>
            <a:ext cx="4714485" cy="6099880"/>
          </a:xfrm>
          <a:prstGeom prst="rect">
            <a:avLst/>
          </a:prstGeom>
          <a:ln w="31750">
            <a:solidFill>
              <a:schemeClr val="accent1"/>
            </a:solidFill>
          </a:ln>
        </p:spPr>
      </p:pic>
      <p:sp>
        <p:nvSpPr>
          <p:cNvPr id="6" name="Rectangle 5"/>
          <p:cNvSpPr/>
          <p:nvPr/>
        </p:nvSpPr>
        <p:spPr>
          <a:xfrm>
            <a:off x="6274624" y="140677"/>
            <a:ext cx="4211053" cy="6001643"/>
          </a:xfrm>
          <a:prstGeom prst="rect">
            <a:avLst/>
          </a:prstGeom>
          <a:solidFill>
            <a:schemeClr val="bg1"/>
          </a:solidFill>
        </p:spPr>
        <p:txBody>
          <a:bodyPr wrap="square">
            <a:spAutoFit/>
          </a:bodyPr>
          <a:lstStyle/>
          <a:p>
            <a:r>
              <a:rPr lang="en-US" sz="2400" dirty="0">
                <a:latin typeface="+mj-lt"/>
              </a:rPr>
              <a:t>Step counters and calorie trackers help you lose weight.  </a:t>
            </a:r>
            <a:br>
              <a:rPr lang="en-US" sz="2400" dirty="0">
                <a:latin typeface="+mj-lt"/>
              </a:rPr>
            </a:br>
            <a:br>
              <a:rPr lang="en-US" sz="2400" dirty="0">
                <a:latin typeface="+mj-lt"/>
              </a:rPr>
            </a:br>
            <a:r>
              <a:rPr lang="en-US" sz="2400" dirty="0">
                <a:latin typeface="+mj-lt"/>
              </a:rPr>
              <a:t>For a torn knee meniscus, physical therapy or surgery are equally effective. </a:t>
            </a:r>
            <a:br>
              <a:rPr lang="en-US" sz="2400" dirty="0">
                <a:latin typeface="+mj-lt"/>
              </a:rPr>
            </a:br>
            <a:endParaRPr lang="en-US" sz="2400" dirty="0">
              <a:latin typeface="+mj-lt"/>
            </a:endParaRPr>
          </a:p>
          <a:p>
            <a:r>
              <a:rPr lang="en-US" sz="2400" dirty="0">
                <a:latin typeface="+mj-lt"/>
              </a:rPr>
              <a:t>Ginkgo biloba protects against memory loss and dementia. </a:t>
            </a:r>
          </a:p>
          <a:p>
            <a:endParaRPr lang="en-US" sz="2400" dirty="0">
              <a:latin typeface="+mj-lt"/>
            </a:endParaRPr>
          </a:p>
          <a:p>
            <a:r>
              <a:rPr lang="en-US" sz="2400" dirty="0">
                <a:latin typeface="+mj-lt"/>
              </a:rPr>
              <a:t>A lifelike doll carried around by teenage girls can deter pregnancies. </a:t>
            </a:r>
            <a:br>
              <a:rPr lang="en-US" sz="2400" dirty="0">
                <a:latin typeface="+mj-lt"/>
              </a:rPr>
            </a:br>
            <a:endParaRPr lang="en-US" sz="2400" dirty="0">
              <a:latin typeface="+mj-lt"/>
            </a:endParaRPr>
          </a:p>
          <a:p>
            <a:br>
              <a:rPr lang="en-US" sz="2400" dirty="0">
                <a:latin typeface="+mj-lt"/>
              </a:rPr>
            </a:br>
            <a:r>
              <a:rPr lang="en-US" sz="2400" dirty="0">
                <a:latin typeface="+mj-lt"/>
              </a:rPr>
              <a:t>Fish oil reduces heart disease.</a:t>
            </a:r>
          </a:p>
        </p:txBody>
      </p:sp>
      <p:sp>
        <p:nvSpPr>
          <p:cNvPr id="7" name="Rectangle 6"/>
          <p:cNvSpPr/>
          <p:nvPr/>
        </p:nvSpPr>
        <p:spPr>
          <a:xfrm>
            <a:off x="6274624" y="117694"/>
            <a:ext cx="4211053" cy="6740307"/>
          </a:xfrm>
          <a:prstGeom prst="rect">
            <a:avLst/>
          </a:prstGeom>
          <a:solidFill>
            <a:schemeClr val="bg1"/>
          </a:solidFill>
        </p:spPr>
        <p:txBody>
          <a:bodyPr wrap="square">
            <a:spAutoFit/>
          </a:bodyPr>
          <a:lstStyle/>
          <a:p>
            <a:r>
              <a:rPr lang="en-US" sz="2400" dirty="0">
                <a:latin typeface="+mj-lt"/>
              </a:rPr>
              <a:t>Step counters and calorie trackers help you lose weight.  (FALSE)</a:t>
            </a:r>
          </a:p>
          <a:p>
            <a:br>
              <a:rPr lang="en-US" sz="2400" dirty="0">
                <a:latin typeface="+mj-lt"/>
              </a:rPr>
            </a:br>
            <a:r>
              <a:rPr lang="en-US" sz="2400" dirty="0">
                <a:latin typeface="+mj-lt"/>
              </a:rPr>
              <a:t>For a torn knee meniscus, physical therapy or surgery are equally effective. (TRUE)</a:t>
            </a:r>
          </a:p>
          <a:p>
            <a:endParaRPr lang="en-US" sz="2400" dirty="0">
              <a:latin typeface="+mj-lt"/>
            </a:endParaRPr>
          </a:p>
          <a:p>
            <a:r>
              <a:rPr lang="en-US" sz="2400" dirty="0">
                <a:latin typeface="+mj-lt"/>
              </a:rPr>
              <a:t>Ginkgo biloba protects against memory loss and dementia. (FALSE)</a:t>
            </a:r>
          </a:p>
          <a:p>
            <a:endParaRPr lang="en-US" sz="2400" dirty="0">
              <a:latin typeface="+mj-lt"/>
            </a:endParaRPr>
          </a:p>
          <a:p>
            <a:r>
              <a:rPr lang="en-US" sz="2400" dirty="0">
                <a:latin typeface="+mj-lt"/>
              </a:rPr>
              <a:t>A lifelike doll carried around by teenage girls can deter pregnancies. (FALSE)</a:t>
            </a:r>
          </a:p>
          <a:p>
            <a:endParaRPr lang="en-US" sz="2400" dirty="0">
              <a:latin typeface="+mj-lt"/>
            </a:endParaRPr>
          </a:p>
          <a:p>
            <a:r>
              <a:rPr lang="en-US" sz="2400" dirty="0">
                <a:latin typeface="+mj-lt"/>
              </a:rPr>
              <a:t>Fish oil reduces heart disease (FALSE)</a:t>
            </a:r>
          </a:p>
        </p:txBody>
      </p:sp>
      <p:sp>
        <p:nvSpPr>
          <p:cNvPr id="2" name="Slide Number Placeholder 1">
            <a:extLst>
              <a:ext uri="{FF2B5EF4-FFF2-40B4-BE49-F238E27FC236}">
                <a16:creationId xmlns:a16="http://schemas.microsoft.com/office/drawing/2014/main" id="{9A458601-FA24-471E-80DF-38CF510D13FC}"/>
              </a:ext>
            </a:extLst>
          </p:cNvPr>
          <p:cNvSpPr>
            <a:spLocks noGrp="1"/>
          </p:cNvSpPr>
          <p:nvPr>
            <p:ph type="sldNum" sz="quarter" idx="12"/>
          </p:nvPr>
        </p:nvSpPr>
        <p:spPr/>
        <p:txBody>
          <a:bodyPr/>
          <a:lstStyle/>
          <a:p>
            <a:fld id="{91F5D5B3-D24A-42EA-B582-81E5372869F6}" type="slidenum">
              <a:rPr lang="en-US" smtClean="0"/>
              <a:t>7</a:t>
            </a:fld>
            <a:endParaRPr lang="en-US" dirty="0"/>
          </a:p>
        </p:txBody>
      </p:sp>
    </p:spTree>
    <p:extLst>
      <p:ext uri="{BB962C8B-B14F-4D97-AF65-F5344CB8AC3E}">
        <p14:creationId xmlns:p14="http://schemas.microsoft.com/office/powerpoint/2010/main" val="126917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3854" y="172241"/>
            <a:ext cx="4633491" cy="994172"/>
          </a:xfrm>
        </p:spPr>
        <p:txBody>
          <a:bodyPr>
            <a:normAutofit/>
          </a:bodyPr>
          <a:lstStyle/>
          <a:p>
            <a:r>
              <a:rPr lang="en-US" dirty="0"/>
              <a:t>Knowledge is social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4692" y="1388703"/>
            <a:ext cx="6151507" cy="3460223"/>
          </a:xfrm>
          <a:prstGeom prst="rect">
            <a:avLst/>
          </a:prstGeom>
        </p:spPr>
      </p:pic>
      <p:pic>
        <p:nvPicPr>
          <p:cNvPr id="5" name="Picture 4"/>
          <p:cNvPicPr>
            <a:picLocks noChangeAspect="1"/>
          </p:cNvPicPr>
          <p:nvPr/>
        </p:nvPicPr>
        <p:blipFill>
          <a:blip r:embed="rId4"/>
          <a:stretch>
            <a:fillRect/>
          </a:stretch>
        </p:blipFill>
        <p:spPr>
          <a:xfrm>
            <a:off x="5354693" y="4797470"/>
            <a:ext cx="6550137" cy="1691253"/>
          </a:xfrm>
          <a:prstGeom prst="rect">
            <a:avLst/>
          </a:prstGeom>
        </p:spPr>
      </p:pic>
      <p:pic>
        <p:nvPicPr>
          <p:cNvPr id="6" name="Picture 5"/>
          <p:cNvPicPr>
            <a:picLocks noChangeAspect="1"/>
          </p:cNvPicPr>
          <p:nvPr/>
        </p:nvPicPr>
        <p:blipFill>
          <a:blip r:embed="rId5"/>
          <a:stretch>
            <a:fillRect/>
          </a:stretch>
        </p:blipFill>
        <p:spPr>
          <a:xfrm>
            <a:off x="10606086" y="6102960"/>
            <a:ext cx="900113" cy="385763"/>
          </a:xfrm>
          <a:prstGeom prst="rect">
            <a:avLst/>
          </a:prstGeom>
        </p:spPr>
      </p:pic>
      <p:sp>
        <p:nvSpPr>
          <p:cNvPr id="7" name="Slide Number Placeholder 6">
            <a:extLst>
              <a:ext uri="{FF2B5EF4-FFF2-40B4-BE49-F238E27FC236}">
                <a16:creationId xmlns:a16="http://schemas.microsoft.com/office/drawing/2014/main" id="{F1FDCFF4-0457-4FC7-80EC-9F8F6E658C0F}"/>
              </a:ext>
            </a:extLst>
          </p:cNvPr>
          <p:cNvSpPr>
            <a:spLocks noGrp="1"/>
          </p:cNvSpPr>
          <p:nvPr>
            <p:ph type="sldNum" sz="quarter" idx="12"/>
          </p:nvPr>
        </p:nvSpPr>
        <p:spPr/>
        <p:txBody>
          <a:bodyPr/>
          <a:lstStyle/>
          <a:p>
            <a:fld id="{91F5D5B3-D24A-42EA-B582-81E5372869F6}" type="slidenum">
              <a:rPr lang="en-US" smtClean="0"/>
              <a:t>8</a:t>
            </a:fld>
            <a:endParaRPr lang="en-US" dirty="0"/>
          </a:p>
        </p:txBody>
      </p:sp>
      <p:sp>
        <p:nvSpPr>
          <p:cNvPr id="10" name="Content Placeholder 2">
            <a:extLst>
              <a:ext uri="{FF2B5EF4-FFF2-40B4-BE49-F238E27FC236}">
                <a16:creationId xmlns:a16="http://schemas.microsoft.com/office/drawing/2014/main" id="{E9A47237-566D-7E58-E5F1-4B1B3EE255FF}"/>
              </a:ext>
            </a:extLst>
          </p:cNvPr>
          <p:cNvSpPr>
            <a:spLocks noGrp="1"/>
          </p:cNvSpPr>
          <p:nvPr>
            <p:ph idx="1"/>
          </p:nvPr>
        </p:nvSpPr>
        <p:spPr>
          <a:xfrm>
            <a:off x="370390" y="393539"/>
            <a:ext cx="4884516" cy="6327936"/>
          </a:xfrm>
        </p:spPr>
        <p:txBody>
          <a:bodyPr>
            <a:normAutofit fontScale="92500" lnSpcReduction="10000"/>
          </a:bodyPr>
          <a:lstStyle/>
          <a:p>
            <a:r>
              <a:rPr lang="en-US" dirty="0">
                <a:latin typeface="+mj-lt"/>
              </a:rPr>
              <a:t>What counts as meaningful knowledge arises in part from its context.</a:t>
            </a:r>
          </a:p>
          <a:p>
            <a:r>
              <a:rPr lang="en-US" dirty="0">
                <a:latin typeface="+mj-lt"/>
              </a:rPr>
              <a:t>For example, the effectiveness of the science that goes into the creation of a vaccine is limited without an understanding of the context in which it is deployed.</a:t>
            </a:r>
          </a:p>
          <a:p>
            <a:pPr lvl="1"/>
            <a:r>
              <a:rPr lang="en-US" dirty="0">
                <a:latin typeface="+mj-lt"/>
              </a:rPr>
              <a:t>The historical social and political context of some groups of people in the Democratic Republic of Congo may make them fearful of aid workers and those in positions of power. </a:t>
            </a:r>
          </a:p>
          <a:p>
            <a:pPr lvl="1"/>
            <a:r>
              <a:rPr lang="en-US" dirty="0">
                <a:latin typeface="+mj-lt"/>
              </a:rPr>
              <a:t>This kind of socially produced knowledge must be taken into account to slow the spread of Zaire Ebola virus, which can now be prevented with a vaccine. </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069789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4445"/>
          <a:stretch/>
        </p:blipFill>
        <p:spPr>
          <a:xfrm>
            <a:off x="0" y="0"/>
            <a:ext cx="12063005" cy="6481482"/>
          </a:xfrm>
          <a:prstGeom prst="rect">
            <a:avLst/>
          </a:prstGeom>
          <a:ln w="53975">
            <a:solidFill>
              <a:schemeClr val="accent1"/>
            </a:solidFill>
          </a:ln>
        </p:spPr>
      </p:pic>
      <p:pic>
        <p:nvPicPr>
          <p:cNvPr id="4" name="Content Placeholder 3"/>
          <p:cNvPicPr>
            <a:picLocks noGrp="1" noChangeAspect="1"/>
          </p:cNvPicPr>
          <p:nvPr>
            <p:ph idx="1"/>
          </p:nvPr>
        </p:nvPicPr>
        <p:blipFill rotWithShape="1">
          <a:blip r:embed="rId5"/>
          <a:srcRect t="25807" b="3626"/>
          <a:stretch/>
        </p:blipFill>
        <p:spPr>
          <a:xfrm>
            <a:off x="337753" y="3872373"/>
            <a:ext cx="8431581" cy="2379982"/>
          </a:xfrm>
          <a:prstGeom prst="rect">
            <a:avLst/>
          </a:prstGeom>
        </p:spPr>
      </p:pic>
      <p:sp>
        <p:nvSpPr>
          <p:cNvPr id="5" name="TextBox 4">
            <a:extLst>
              <a:ext uri="{FF2B5EF4-FFF2-40B4-BE49-F238E27FC236}">
                <a16:creationId xmlns:a16="http://schemas.microsoft.com/office/drawing/2014/main" id="{BD740813-C7DB-4522-9839-58172AF7C16B}"/>
              </a:ext>
            </a:extLst>
          </p:cNvPr>
          <p:cNvSpPr txBox="1"/>
          <p:nvPr/>
        </p:nvSpPr>
        <p:spPr>
          <a:xfrm>
            <a:off x="7646889" y="5593137"/>
            <a:ext cx="3189784" cy="523220"/>
          </a:xfrm>
          <a:prstGeom prst="rect">
            <a:avLst/>
          </a:prstGeom>
          <a:solidFill>
            <a:srgbClr val="00B050"/>
          </a:solidFill>
          <a:ln>
            <a:solidFill>
              <a:schemeClr val="tx1"/>
            </a:solidFill>
          </a:ln>
        </p:spPr>
        <p:txBody>
          <a:bodyPr wrap="none" rtlCol="0">
            <a:spAutoFit/>
          </a:bodyPr>
          <a:lstStyle/>
          <a:p>
            <a:r>
              <a:rPr lang="en-US" sz="2800" dirty="0"/>
              <a:t>Reading/Questions 1</a:t>
            </a:r>
          </a:p>
        </p:txBody>
      </p:sp>
      <p:sp>
        <p:nvSpPr>
          <p:cNvPr id="2" name="Slide Number Placeholder 1">
            <a:extLst>
              <a:ext uri="{FF2B5EF4-FFF2-40B4-BE49-F238E27FC236}">
                <a16:creationId xmlns:a16="http://schemas.microsoft.com/office/drawing/2014/main" id="{1AC2E1A9-63D4-4F3D-AED8-A68ACC95FD65}"/>
              </a:ext>
            </a:extLst>
          </p:cNvPr>
          <p:cNvSpPr>
            <a:spLocks noGrp="1"/>
          </p:cNvSpPr>
          <p:nvPr>
            <p:ph type="sldNum" sz="quarter" idx="12"/>
          </p:nvPr>
        </p:nvSpPr>
        <p:spPr/>
        <p:txBody>
          <a:bodyPr/>
          <a:lstStyle/>
          <a:p>
            <a:fld id="{91F5D5B3-D24A-42EA-B582-81E5372869F6}" type="slidenum">
              <a:rPr lang="en-US" smtClean="0"/>
              <a:t>9</a:t>
            </a:fld>
            <a:endParaRPr lang="en-US" dirty="0"/>
          </a:p>
        </p:txBody>
      </p:sp>
    </p:spTree>
    <p:extLst>
      <p:ext uri="{BB962C8B-B14F-4D97-AF65-F5344CB8AC3E}">
        <p14:creationId xmlns:p14="http://schemas.microsoft.com/office/powerpoint/2010/main" val="6772005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8741</TotalTime>
  <Words>4366</Words>
  <Application>Microsoft Office PowerPoint</Application>
  <PresentationFormat>Widescreen</PresentationFormat>
  <Paragraphs>322</Paragraphs>
  <Slides>44</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AdvTimes</vt:lpstr>
      <vt:lpstr>AdvTimes-i</vt:lpstr>
      <vt:lpstr>Arial</vt:lpstr>
      <vt:lpstr>Calibri</vt:lpstr>
      <vt:lpstr>Calibri Light</vt:lpstr>
      <vt:lpstr>Office Theme</vt:lpstr>
      <vt:lpstr>A guide to the slides</vt:lpstr>
      <vt:lpstr>Large gains in health and poverty reduction in last several decades</vt:lpstr>
      <vt:lpstr>PowerPoint Presentation</vt:lpstr>
      <vt:lpstr>PowerPoint Presentation</vt:lpstr>
      <vt:lpstr>PowerPoint Presentation</vt:lpstr>
      <vt:lpstr>What sets global health apart from other disciplines of medicine? </vt:lpstr>
      <vt:lpstr>PowerPoint Presentation</vt:lpstr>
      <vt:lpstr>Knowledge is social</vt:lpstr>
      <vt:lpstr>PowerPoint Presentation</vt:lpstr>
      <vt:lpstr>Evolution, ecology, and environment shape global health</vt:lpstr>
      <vt:lpstr>Globalization</vt:lpstr>
      <vt:lpstr>The COVID pandemic was caused by globalization </vt:lpstr>
      <vt:lpstr>PowerPoint Presentation</vt:lpstr>
      <vt:lpstr>Response to Covid was also aided by globalization, particularly in the development of vaccines</vt:lpstr>
      <vt:lpstr>However, international cooperative institutions and global commodity chains faltered</vt:lpstr>
      <vt:lpstr>PowerPoint Presentation</vt:lpstr>
      <vt:lpstr>Formations of  globalization</vt:lpstr>
      <vt:lpstr>Structural violence: for-profit medicine and preauthorization</vt:lpstr>
      <vt:lpstr>Structural violence: medical coding</vt:lpstr>
      <vt:lpstr>PowerPoint Presentation</vt:lpstr>
      <vt:lpstr>PowerPoint Presentation</vt:lpstr>
      <vt:lpstr>PowerPoint Presentation</vt:lpstr>
      <vt:lpstr>Structural violence: medical pricing</vt:lpstr>
      <vt:lpstr>PowerPoint Presentation</vt:lpstr>
      <vt:lpstr>PowerPoint Presentation</vt:lpstr>
      <vt:lpstr>The origins of global health: colonialism and colonial medicine</vt:lpstr>
      <vt:lpstr>The Columbian Exchange </vt:lpstr>
      <vt:lpstr>PowerPoint Presentation</vt:lpstr>
      <vt:lpstr>PowerPoint Presentation</vt:lpstr>
      <vt:lpstr>PowerPoint Presentation</vt:lpstr>
      <vt:lpstr>Medicine was used as a pretext for colonial rule</vt:lpstr>
      <vt:lpstr>PowerPoint Presentation</vt:lpstr>
      <vt:lpstr>Discourses about the health of the colonized were used to justify the actions of the colonizers</vt:lpstr>
      <vt:lpstr>PowerPoint Presentation</vt:lpstr>
      <vt:lpstr>What are some specific historical events leading to the emergence of global health?</vt:lpstr>
      <vt:lpstr>PowerPoint Presentation</vt:lpstr>
      <vt:lpstr>PowerPoint Presentation</vt:lpstr>
      <vt:lpstr>PowerPoint Presentation</vt:lpstr>
      <vt:lpstr>PowerPoint Presentation</vt:lpstr>
      <vt:lpstr>The origins of global health: European colonialism</vt:lpstr>
      <vt:lpstr>What are the legacies of colonialism in global health today?</vt:lpstr>
      <vt:lpstr>What does “decolonializing” global health mean?</vt:lpstr>
      <vt:lpstr>What is safari science?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Stallins</dc:creator>
  <cp:lastModifiedBy>Stallins, Jon A.</cp:lastModifiedBy>
  <cp:revision>423</cp:revision>
  <dcterms:created xsi:type="dcterms:W3CDTF">2019-05-17T22:49:13Z</dcterms:created>
  <dcterms:modified xsi:type="dcterms:W3CDTF">2024-08-28T13:24:53Z</dcterms:modified>
</cp:coreProperties>
</file>