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34"/>
  </p:notesMasterIdLst>
  <p:sldIdLst>
    <p:sldId id="278" r:id="rId2"/>
    <p:sldId id="261" r:id="rId3"/>
    <p:sldId id="256" r:id="rId4"/>
    <p:sldId id="257" r:id="rId5"/>
    <p:sldId id="258" r:id="rId6"/>
    <p:sldId id="263" r:id="rId7"/>
    <p:sldId id="686" r:id="rId8"/>
    <p:sldId id="264" r:id="rId9"/>
    <p:sldId id="265" r:id="rId10"/>
    <p:sldId id="266" r:id="rId11"/>
    <p:sldId id="267" r:id="rId12"/>
    <p:sldId id="270" r:id="rId13"/>
    <p:sldId id="271" r:id="rId14"/>
    <p:sldId id="687" r:id="rId15"/>
    <p:sldId id="272" r:id="rId16"/>
    <p:sldId id="680" r:id="rId17"/>
    <p:sldId id="671" r:id="rId18"/>
    <p:sldId id="273" r:id="rId19"/>
    <p:sldId id="276" r:id="rId20"/>
    <p:sldId id="277" r:id="rId21"/>
    <p:sldId id="679" r:id="rId22"/>
    <p:sldId id="281" r:id="rId23"/>
    <p:sldId id="282" r:id="rId24"/>
    <p:sldId id="283" r:id="rId25"/>
    <p:sldId id="284" r:id="rId26"/>
    <p:sldId id="285" r:id="rId27"/>
    <p:sldId id="286" r:id="rId28"/>
    <p:sldId id="287" r:id="rId29"/>
    <p:sldId id="288" r:id="rId30"/>
    <p:sldId id="289" r:id="rId31"/>
    <p:sldId id="299" r:id="rId32"/>
    <p:sldId id="290" r:id="rId33"/>
    <p:sldId id="291" r:id="rId34"/>
    <p:sldId id="292" r:id="rId35"/>
    <p:sldId id="293" r:id="rId36"/>
    <p:sldId id="294" r:id="rId37"/>
    <p:sldId id="295" r:id="rId38"/>
    <p:sldId id="296" r:id="rId39"/>
    <p:sldId id="297" r:id="rId40"/>
    <p:sldId id="298" r:id="rId41"/>
    <p:sldId id="300" r:id="rId42"/>
    <p:sldId id="301" r:id="rId43"/>
    <p:sldId id="302" r:id="rId44"/>
    <p:sldId id="303" r:id="rId45"/>
    <p:sldId id="304" r:id="rId46"/>
    <p:sldId id="305" r:id="rId47"/>
    <p:sldId id="306" r:id="rId48"/>
    <p:sldId id="307" r:id="rId49"/>
    <p:sldId id="681" r:id="rId50"/>
    <p:sldId id="308" r:id="rId51"/>
    <p:sldId id="309" r:id="rId52"/>
    <p:sldId id="310" r:id="rId53"/>
    <p:sldId id="311" r:id="rId54"/>
    <p:sldId id="312" r:id="rId55"/>
    <p:sldId id="313" r:id="rId56"/>
    <p:sldId id="314" r:id="rId57"/>
    <p:sldId id="315" r:id="rId58"/>
    <p:sldId id="320" r:id="rId59"/>
    <p:sldId id="682" r:id="rId60"/>
    <p:sldId id="322" r:id="rId61"/>
    <p:sldId id="323" r:id="rId62"/>
    <p:sldId id="324" r:id="rId63"/>
    <p:sldId id="325" r:id="rId64"/>
    <p:sldId id="326" r:id="rId65"/>
    <p:sldId id="692" r:id="rId66"/>
    <p:sldId id="327" r:id="rId67"/>
    <p:sldId id="328" r:id="rId68"/>
    <p:sldId id="329" r:id="rId69"/>
    <p:sldId id="334" r:id="rId70"/>
    <p:sldId id="684" r:id="rId71"/>
    <p:sldId id="336" r:id="rId72"/>
    <p:sldId id="674" r:id="rId73"/>
    <p:sldId id="337" r:id="rId74"/>
    <p:sldId id="338" r:id="rId75"/>
    <p:sldId id="341" r:id="rId76"/>
    <p:sldId id="344" r:id="rId77"/>
    <p:sldId id="361" r:id="rId78"/>
    <p:sldId id="677" r:id="rId79"/>
    <p:sldId id="412" r:id="rId80"/>
    <p:sldId id="363" r:id="rId81"/>
    <p:sldId id="366" r:id="rId82"/>
    <p:sldId id="367" r:id="rId83"/>
    <p:sldId id="369" r:id="rId84"/>
    <p:sldId id="685" r:id="rId85"/>
    <p:sldId id="371" r:id="rId86"/>
    <p:sldId id="370" r:id="rId87"/>
    <p:sldId id="376" r:id="rId88"/>
    <p:sldId id="374" r:id="rId89"/>
    <p:sldId id="382" r:id="rId90"/>
    <p:sldId id="405" r:id="rId91"/>
    <p:sldId id="407" r:id="rId92"/>
    <p:sldId id="672" r:id="rId93"/>
    <p:sldId id="378" r:id="rId94"/>
    <p:sldId id="377" r:id="rId95"/>
    <p:sldId id="391" r:id="rId96"/>
    <p:sldId id="379" r:id="rId97"/>
    <p:sldId id="380" r:id="rId98"/>
    <p:sldId id="381" r:id="rId99"/>
    <p:sldId id="384" r:id="rId100"/>
    <p:sldId id="383" r:id="rId101"/>
    <p:sldId id="385" r:id="rId102"/>
    <p:sldId id="386" r:id="rId103"/>
    <p:sldId id="388" r:id="rId104"/>
    <p:sldId id="387" r:id="rId105"/>
    <p:sldId id="390" r:id="rId106"/>
    <p:sldId id="392" r:id="rId107"/>
    <p:sldId id="393" r:id="rId108"/>
    <p:sldId id="395" r:id="rId109"/>
    <p:sldId id="414" r:id="rId110"/>
    <p:sldId id="669" r:id="rId111"/>
    <p:sldId id="398" r:id="rId112"/>
    <p:sldId id="401" r:id="rId113"/>
    <p:sldId id="408" r:id="rId114"/>
    <p:sldId id="690" r:id="rId115"/>
    <p:sldId id="406" r:id="rId116"/>
    <p:sldId id="410" r:id="rId117"/>
    <p:sldId id="689" r:id="rId118"/>
    <p:sldId id="409" r:id="rId119"/>
    <p:sldId id="673" r:id="rId120"/>
    <p:sldId id="402" r:id="rId121"/>
    <p:sldId id="683" r:id="rId122"/>
    <p:sldId id="343" r:id="rId123"/>
    <p:sldId id="348" r:id="rId124"/>
    <p:sldId id="350" r:id="rId125"/>
    <p:sldId id="349" r:id="rId126"/>
    <p:sldId id="352" r:id="rId127"/>
    <p:sldId id="353" r:id="rId128"/>
    <p:sldId id="354" r:id="rId129"/>
    <p:sldId id="355" r:id="rId130"/>
    <p:sldId id="356" r:id="rId131"/>
    <p:sldId id="357" r:id="rId132"/>
    <p:sldId id="358" r:id="rId133"/>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The global mosquito" id="{8A7E3A38-54B2-404A-B2D6-1262670BC364}">
          <p14:sldIdLst>
            <p14:sldId id="278"/>
            <p14:sldId id="261"/>
            <p14:sldId id="256"/>
            <p14:sldId id="257"/>
            <p14:sldId id="258"/>
            <p14:sldId id="263"/>
            <p14:sldId id="686"/>
            <p14:sldId id="264"/>
            <p14:sldId id="265"/>
            <p14:sldId id="266"/>
            <p14:sldId id="267"/>
            <p14:sldId id="270"/>
            <p14:sldId id="271"/>
            <p14:sldId id="687"/>
            <p14:sldId id="272"/>
            <p14:sldId id="680"/>
            <p14:sldId id="671"/>
            <p14:sldId id="273"/>
            <p14:sldId id="276"/>
            <p14:sldId id="277"/>
            <p14:sldId id="679"/>
          </p14:sldIdLst>
        </p14:section>
        <p14:section name="Humans and mosquito evolution" id="{B855304A-29CF-4C35-A9CF-41C0B6544BB6}">
          <p14:sldIdLst>
            <p14:sldId id="281"/>
            <p14:sldId id="282"/>
            <p14:sldId id="283"/>
            <p14:sldId id="284"/>
            <p14:sldId id="285"/>
          </p14:sldIdLst>
        </p14:section>
        <p14:section name="Coevolution of mosquitoes, humans and Plasmodium" id="{BBAD4142-2588-42E5-9787-0518B4D14BD0}">
          <p14:sldIdLst>
            <p14:sldId id="286"/>
            <p14:sldId id="287"/>
            <p14:sldId id="288"/>
            <p14:sldId id="289"/>
            <p14:sldId id="299"/>
            <p14:sldId id="290"/>
            <p14:sldId id="291"/>
          </p14:sldIdLst>
        </p14:section>
        <p14:section name="P falciparum and vivax" id="{7D4270DE-F005-4209-9BAB-3961B32A4755}">
          <p14:sldIdLst>
            <p14:sldId id="292"/>
            <p14:sldId id="293"/>
            <p14:sldId id="294"/>
            <p14:sldId id="295"/>
            <p14:sldId id="296"/>
            <p14:sldId id="297"/>
            <p14:sldId id="298"/>
          </p14:sldIdLst>
        </p14:section>
        <p14:section name="History of malaria control" id="{A33B42DF-C292-425F-B40E-2687DAF6EFA6}">
          <p14:sldIdLst/>
        </p14:section>
        <p14:section name="US eradication and control" id="{E6E8F982-8152-4010-81CD-0FB8A6BD5EBA}">
          <p14:sldIdLst>
            <p14:sldId id="300"/>
            <p14:sldId id="301"/>
            <p14:sldId id="302"/>
            <p14:sldId id="303"/>
            <p14:sldId id="304"/>
          </p14:sldIdLst>
        </p14:section>
        <p14:section name="Chinese national program" id="{483ED2F4-5AAA-44A8-8B4C-74563E684341}">
          <p14:sldIdLst>
            <p14:sldId id="305"/>
          </p14:sldIdLst>
        </p14:section>
        <p14:section name="First global initiative to eradicate malaria" id="{7F0B24A6-ADAD-4FD4-8E17-D3B97F6FA291}">
          <p14:sldIdLst>
            <p14:sldId id="306"/>
            <p14:sldId id="307"/>
            <p14:sldId id="681"/>
          </p14:sldIdLst>
        </p14:section>
        <p14:section name="Second global initiative to eradicate malaria" id="{7900F446-45C8-4DCB-BC2D-1D787FF40A9C}">
          <p14:sldIdLst>
            <p14:sldId id="308"/>
            <p14:sldId id="309"/>
            <p14:sldId id="310"/>
            <p14:sldId id="311"/>
            <p14:sldId id="312"/>
            <p14:sldId id="313"/>
            <p14:sldId id="314"/>
            <p14:sldId id="315"/>
            <p14:sldId id="320"/>
          </p14:sldIdLst>
        </p14:section>
        <p14:section name="Slowing returns on investment in the second global eradication campaign" id="{3731F613-C734-4DA2-A342-82FDDB300BB9}">
          <p14:sldIdLst>
            <p14:sldId id="682"/>
            <p14:sldId id="322"/>
            <p14:sldId id="323"/>
            <p14:sldId id="324"/>
            <p14:sldId id="325"/>
            <p14:sldId id="326"/>
          </p14:sldIdLst>
        </p14:section>
        <p14:section name="Artemisinin resistance" id="{7A414031-8922-4F71-A2E4-EC8996B4EA76}">
          <p14:sldIdLst>
            <p14:sldId id="692"/>
            <p14:sldId id="327"/>
            <p14:sldId id="328"/>
            <p14:sldId id="329"/>
            <p14:sldId id="334"/>
            <p14:sldId id="684"/>
            <p14:sldId id="336"/>
            <p14:sldId id="674"/>
            <p14:sldId id="337"/>
          </p14:sldIdLst>
        </p14:section>
        <p14:section name="Third global intervention" id="{428C2F07-F26A-47C4-B38A-596576A14346}">
          <p14:sldIdLst>
            <p14:sldId id="338"/>
            <p14:sldId id="341"/>
            <p14:sldId id="344"/>
          </p14:sldIdLst>
        </p14:section>
        <p14:section name="Vaccines" id="{08B6258C-7071-4BDE-942F-BCFB9CD83EA1}">
          <p14:sldIdLst>
            <p14:sldId id="361"/>
            <p14:sldId id="677"/>
            <p14:sldId id="412"/>
            <p14:sldId id="363"/>
          </p14:sldIdLst>
        </p14:section>
        <p14:section name="Overreliance on tech?" id="{590F2FAD-5732-4479-89E5-91363F72D9F0}">
          <p14:sldIdLst>
            <p14:sldId id="366"/>
          </p14:sldIdLst>
        </p14:section>
        <p14:section name="Climate change and mosquito-born disease" id="{A2855FD9-9691-4983-98E5-1AD54F2430DC}">
          <p14:sldIdLst>
            <p14:sldId id="367"/>
            <p14:sldId id="369"/>
            <p14:sldId id="685"/>
            <p14:sldId id="371"/>
            <p14:sldId id="370"/>
          </p14:sldIdLst>
        </p14:section>
        <p14:section name="Dengue" id="{A659F77B-950C-467A-8597-B564E47C5376}">
          <p14:sldIdLst>
            <p14:sldId id="376"/>
            <p14:sldId id="374"/>
            <p14:sldId id="382"/>
            <p14:sldId id="405"/>
            <p14:sldId id="407"/>
            <p14:sldId id="672"/>
            <p14:sldId id="378"/>
            <p14:sldId id="377"/>
            <p14:sldId id="391"/>
            <p14:sldId id="379"/>
            <p14:sldId id="380"/>
            <p14:sldId id="381"/>
            <p14:sldId id="384"/>
            <p14:sldId id="383"/>
            <p14:sldId id="385"/>
            <p14:sldId id="386"/>
            <p14:sldId id="388"/>
            <p14:sldId id="387"/>
            <p14:sldId id="390"/>
            <p14:sldId id="392"/>
            <p14:sldId id="393"/>
          </p14:sldIdLst>
        </p14:section>
        <p14:section name="Dengue vaccines" id="{2CCE53C6-C9F8-4F27-9CAE-12AF56611991}">
          <p14:sldIdLst>
            <p14:sldId id="395"/>
            <p14:sldId id="414"/>
            <p14:sldId id="669"/>
            <p14:sldId id="398"/>
            <p14:sldId id="401"/>
            <p14:sldId id="408"/>
            <p14:sldId id="690"/>
          </p14:sldIdLst>
        </p14:section>
        <p14:section name="Brazil and dengue" id="{891ADDED-293A-4C51-86D6-D26CE83B453A}">
          <p14:sldIdLst>
            <p14:sldId id="406"/>
            <p14:sldId id="410"/>
            <p14:sldId id="689"/>
            <p14:sldId id="409"/>
            <p14:sldId id="673"/>
            <p14:sldId id="402"/>
          </p14:sldIdLst>
        </p14:section>
        <p14:section name="Precision control of mosquitoes" id="{0DBA5689-C041-4D8D-9253-32CFEAD0B8DD}">
          <p14:sldIdLst>
            <p14:sldId id="683"/>
            <p14:sldId id="343"/>
            <p14:sldId id="348"/>
            <p14:sldId id="350"/>
            <p14:sldId id="349"/>
            <p14:sldId id="352"/>
            <p14:sldId id="353"/>
            <p14:sldId id="354"/>
            <p14:sldId id="355"/>
            <p14:sldId id="356"/>
            <p14:sldId id="357"/>
            <p14:sldId id="358"/>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70" roundtripDataSignature="AMtx7mgw5t74RnYd0O+4L8OxMyut/WwT6A=="/>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C"/>
    <a:srgbClr val="FFFEFB"/>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9154" autoAdjust="0"/>
    <p:restoredTop sz="87320" autoAdjust="0"/>
  </p:normalViewPr>
  <p:slideViewPr>
    <p:cSldViewPr snapToGrid="0">
      <p:cViewPr varScale="1">
        <p:scale>
          <a:sx n="102" d="100"/>
          <a:sy n="102" d="100"/>
        </p:scale>
        <p:origin x="138" y="246"/>
      </p:cViewPr>
      <p:guideLst>
        <p:guide orient="horz" pos="2160"/>
        <p:guide pos="3840"/>
      </p:guideLst>
    </p:cSldViewPr>
  </p:slideViewPr>
  <p:notesTextViewPr>
    <p:cViewPr>
      <p:scale>
        <a:sx n="1" d="1"/>
        <a:sy n="1" d="1"/>
      </p:scale>
      <p:origin x="0" y="0"/>
    </p:cViewPr>
  </p:notesTextViewPr>
  <p:sorterViewPr>
    <p:cViewPr>
      <p:scale>
        <a:sx n="75" d="100"/>
        <a:sy n="75" d="100"/>
      </p:scale>
      <p:origin x="0" y="-31878"/>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70" Type="http://customschemas.google.com/relationships/presentationmetadata" Target="metadata"/><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notesMaster" Target="notesMasters/notesMaster1.xml"/><Relationship Id="rId80" Type="http://schemas.openxmlformats.org/officeDocument/2006/relationships/slide" Target="slides/slide79.xml"/><Relationship Id="rId85" Type="http://schemas.openxmlformats.org/officeDocument/2006/relationships/slide" Target="slides/slide84.xml"/><Relationship Id="rId171" Type="http://schemas.openxmlformats.org/officeDocument/2006/relationships/presProps" Target="pres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72"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61" Type="http://schemas.openxmlformats.org/officeDocument/2006/relationships/slide" Target="slides/slide60.xml"/><Relationship Id="rId82" Type="http://schemas.openxmlformats.org/officeDocument/2006/relationships/slide" Target="slides/slide81.xml"/><Relationship Id="rId173"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74" Type="http://schemas.openxmlformats.org/officeDocument/2006/relationships/tableStyles" Target="tableStyle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dirty="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doi.org/10.1002/bies.201900138"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doi.org/10.1186/s12936-019-2843-6"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 name="Google Shape;246;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Mosquitoes feed on a wide variety of animals, not just mammals, even some arthropods (caterpillar, left) and reptiles (snake, right). These in the photo are all different species from those that bite us. This reflects the diverse evolutionary histories and ecological roles of mosquitoes. </a:t>
            </a:r>
            <a:br>
              <a:rPr lang="en-US" dirty="0"/>
            </a:br>
            <a:br>
              <a:rPr lang="en-US" dirty="0"/>
            </a:br>
            <a:r>
              <a:rPr lang="en-US" dirty="0"/>
              <a:t>These images are meant to convey that they are highly successful organisms from an evolutionary and ecological point of view.  </a:t>
            </a:r>
            <a:endParaRPr dirty="0"/>
          </a:p>
          <a:p>
            <a:pPr marL="0" lvl="0" indent="0" algn="l" rtl="0">
              <a:spcBef>
                <a:spcPts val="0"/>
              </a:spcBef>
              <a:spcAft>
                <a:spcPts val="0"/>
              </a:spcAft>
              <a:buNone/>
            </a:pPr>
            <a:endParaRPr dirty="0"/>
          </a:p>
        </p:txBody>
      </p:sp>
      <p:sp>
        <p:nvSpPr>
          <p:cNvPr id="247" name="Google Shape;247;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u="sng" dirty="0">
                <a:solidFill>
                  <a:schemeClr val="hlink"/>
                </a:solidFill>
                <a:hlinkClick r:id="rId3"/>
              </a:rPr>
              <a:t>https://doi.org/10.1002/bies.201900138</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Gitta, B., &amp; Kilian, N. (2020). Diagnosis of Malaria Parasites Plasmodium spp. in Endemic Areas: Current Strategies for an Ancient Disease. </a:t>
            </a:r>
            <a:r>
              <a:rPr lang="en-US" i="1" dirty="0"/>
              <a:t>BioEssays</a:t>
            </a:r>
            <a:r>
              <a:rPr lang="en-US" dirty="0"/>
              <a:t>, </a:t>
            </a:r>
            <a:r>
              <a:rPr lang="en-US" i="1" dirty="0"/>
              <a:t>42</a:t>
            </a:r>
            <a:r>
              <a:rPr lang="en-US" dirty="0"/>
              <a:t>(1), 1900138.</a:t>
            </a:r>
            <a:br>
              <a:rPr lang="en-US" dirty="0"/>
            </a:br>
            <a:br>
              <a:rPr lang="en-US" dirty="0"/>
            </a:br>
            <a:r>
              <a:rPr lang="en-US" dirty="0"/>
              <a:t>Sporozoites, one of several different forms of the parasite, from a mosquito (right)</a:t>
            </a:r>
            <a:br>
              <a:rPr lang="en-US" dirty="0"/>
            </a:br>
            <a:br>
              <a:rPr lang="en-US" dirty="0"/>
            </a:br>
            <a:endParaRPr dirty="0"/>
          </a:p>
        </p:txBody>
      </p:sp>
      <p:sp>
        <p:nvSpPr>
          <p:cNvPr id="160" name="Google Shape;160;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dirty="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5"/>
        <p:cNvGrpSpPr/>
        <p:nvPr/>
      </p:nvGrpSpPr>
      <p:grpSpPr>
        <a:xfrm>
          <a:off x="0" y="0"/>
          <a:ext cx="0" cy="0"/>
          <a:chOff x="0" y="0"/>
          <a:chExt cx="0" cy="0"/>
        </a:xfrm>
      </p:grpSpPr>
      <p:sp>
        <p:nvSpPr>
          <p:cNvPr id="1036" name="Google Shape;1036;p1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7" name="Google Shape;1037;p1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http://link.springer.com.ezproxy.uky.edu/article/10.1007/s40475-013-0008-1</a:t>
            </a:r>
            <a:br>
              <a:rPr lang="en-US" dirty="0"/>
            </a:br>
            <a:br>
              <a:rPr lang="en-US" dirty="0"/>
            </a:br>
            <a:r>
              <a:rPr lang="en-US" dirty="0"/>
              <a:t>Troop ship bringing Americans home after WW 2, along with dengue virus and mosquitoes carrying it</a:t>
            </a:r>
            <a:endParaRPr dirty="0"/>
          </a:p>
        </p:txBody>
      </p:sp>
      <p:sp>
        <p:nvSpPr>
          <p:cNvPr id="1038" name="Google Shape;1038;p1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105</a:t>
            </a:fld>
            <a:endParaRPr dirty="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0"/>
        <p:cNvGrpSpPr/>
        <p:nvPr/>
      </p:nvGrpSpPr>
      <p:grpSpPr>
        <a:xfrm>
          <a:off x="0" y="0"/>
          <a:ext cx="0" cy="0"/>
          <a:chOff x="0" y="0"/>
          <a:chExt cx="0" cy="0"/>
        </a:xfrm>
      </p:grpSpPr>
      <p:sp>
        <p:nvSpPr>
          <p:cNvPr id="1051" name="Google Shape;1051;p1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2" name="Google Shape;1052;p1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A. aegypti formosus (Aaf) is evolving and is now beginning to be found in urban areas in Africa, whereas before it was primarily a species that would lay eggs in natural water bodies.  </a:t>
            </a:r>
            <a:endParaRPr dirty="0"/>
          </a:p>
          <a:p>
            <a:pPr marL="0" lvl="0" indent="0" algn="l" rtl="0">
              <a:spcBef>
                <a:spcPts val="0"/>
              </a:spcBef>
              <a:spcAft>
                <a:spcPts val="0"/>
              </a:spcAft>
              <a:buClr>
                <a:schemeClr val="dk1"/>
              </a:buClr>
              <a:buSzPts val="1200"/>
              <a:buFont typeface="Calibri"/>
              <a:buNone/>
            </a:pPr>
            <a:endParaRPr dirty="0"/>
          </a:p>
        </p:txBody>
      </p:sp>
      <p:sp>
        <p:nvSpPr>
          <p:cNvPr id="1053" name="Google Shape;1053;p1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106</a:t>
            </a:fld>
            <a:endParaRPr dirty="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7"/>
        <p:cNvGrpSpPr/>
        <p:nvPr/>
      </p:nvGrpSpPr>
      <p:grpSpPr>
        <a:xfrm>
          <a:off x="0" y="0"/>
          <a:ext cx="0" cy="0"/>
          <a:chOff x="0" y="0"/>
          <a:chExt cx="0" cy="0"/>
        </a:xfrm>
      </p:grpSpPr>
      <p:sp>
        <p:nvSpPr>
          <p:cNvPr id="1058" name="Google Shape;1058;p1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9" name="Google Shape;1059;p1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Rose, N. H., Sylla, M., Badolo, A., Lutomiah, J., Ayala, D., Aribodor, O. B., ... &amp; Kriete, A. L. (2020). Climate and urbanization drive mosquito preference for humans. </a:t>
            </a:r>
            <a:r>
              <a:rPr lang="en-US" i="1" dirty="0"/>
              <a:t>bioRxiv</a:t>
            </a:r>
            <a:r>
              <a:rPr lang="en-US" dirty="0"/>
              <a:t>.</a:t>
            </a:r>
            <a:br>
              <a:rPr lang="en-US" dirty="0"/>
            </a:br>
            <a:br>
              <a:rPr lang="en-US" dirty="0"/>
            </a:br>
            <a:r>
              <a:rPr lang="en-US" dirty="0"/>
              <a:t>https://doi.org/10.1101/2020.02.12.939041 </a:t>
            </a:r>
            <a:br>
              <a:rPr lang="en-US" dirty="0"/>
            </a:br>
            <a:br>
              <a:rPr lang="en-US" dirty="0"/>
            </a:br>
            <a:r>
              <a:rPr lang="en-US" dirty="0"/>
              <a:t>The image shows that in west Africa, Aaf is evolving to prefer more human blood meals.  This highlights again one of the same points raised about malaria. Natural selection and adaptation are part of the global problem of mosquito-borne disease.  Arboviruses that cause disease in humans are hard to control because the mosquitoes that carry them are dynamic in space and time. </a:t>
            </a:r>
            <a:br>
              <a:rPr lang="en-US" dirty="0"/>
            </a:br>
            <a:br>
              <a:rPr lang="en-US" dirty="0"/>
            </a:br>
            <a:endParaRPr dirty="0"/>
          </a:p>
        </p:txBody>
      </p:sp>
      <p:sp>
        <p:nvSpPr>
          <p:cNvPr id="1060" name="Google Shape;1060;p1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107</a:t>
            </a:fld>
            <a:endParaRPr dirty="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1"/>
        <p:cNvGrpSpPr/>
        <p:nvPr/>
      </p:nvGrpSpPr>
      <p:grpSpPr>
        <a:xfrm>
          <a:off x="0" y="0"/>
          <a:ext cx="0" cy="0"/>
          <a:chOff x="0" y="0"/>
          <a:chExt cx="0" cy="0"/>
        </a:xfrm>
      </p:grpSpPr>
      <p:sp>
        <p:nvSpPr>
          <p:cNvPr id="1072" name="Google Shape;1072;p1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3" name="Google Shape;1073;p1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74" name="Google Shape;1074;p1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108</a:t>
            </a:fld>
            <a:endParaRPr dirty="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https://www.sciencenews.org/article/measles-global-spread-vaccination</a:t>
            </a:r>
            <a:br>
              <a:rPr lang="en-US" dirty="0"/>
            </a:br>
            <a:br>
              <a:rPr lang="en-US" dirty="0"/>
            </a:br>
            <a:r>
              <a:rPr lang="en-US" dirty="0"/>
              <a:t>They also didn’t screen because they thought that most children would have been exposed to dengue early in their life, as dengue is hyper-endemic in the Philippines</a:t>
            </a:r>
          </a:p>
          <a:p>
            <a:endParaRPr lang="en-US" dirty="0"/>
          </a:p>
        </p:txBody>
      </p:sp>
      <p:sp>
        <p:nvSpPr>
          <p:cNvPr id="4" name="Slide Number Placeholder 3"/>
          <p:cNvSpPr>
            <a:spLocks noGrp="1"/>
          </p:cNvSpPr>
          <p:nvPr>
            <p:ph type="sldNum" sz="quarter" idx="5"/>
          </p:nvPr>
        </p:nvSpPr>
        <p:spPr/>
        <p:txBody>
          <a:bodyPr/>
          <a:lstStyle/>
          <a:p>
            <a:fld id="{6DC9E9FF-7C85-4017-A0E8-7596D2FE69B9}" type="slidenum">
              <a:rPr lang="en-US" smtClean="0"/>
              <a:t>109</a:t>
            </a:fld>
            <a:endParaRPr lang="en-US" dirty="0"/>
          </a:p>
        </p:txBody>
      </p:sp>
    </p:spTree>
    <p:extLst>
      <p:ext uri="{BB962C8B-B14F-4D97-AF65-F5344CB8AC3E}">
        <p14:creationId xmlns:p14="http://schemas.microsoft.com/office/powerpoint/2010/main" val="237833030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https://www.sciencenews.org/article/measles-global-spread-vaccination</a:t>
            </a:r>
            <a:br>
              <a:rPr lang="en-US" dirty="0"/>
            </a:br>
            <a:br>
              <a:rPr lang="en-US" dirty="0"/>
            </a:b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6DC9E9FF-7C85-4017-A0E8-7596D2FE69B9}" type="slidenum">
              <a:rPr lang="en-US" smtClean="0"/>
              <a:t>110</a:t>
            </a:fld>
            <a:endParaRPr lang="en-US" dirty="0"/>
          </a:p>
        </p:txBody>
      </p:sp>
    </p:spTree>
    <p:extLst>
      <p:ext uri="{BB962C8B-B14F-4D97-AF65-F5344CB8AC3E}">
        <p14:creationId xmlns:p14="http://schemas.microsoft.com/office/powerpoint/2010/main" val="149479900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2"/>
        <p:cNvGrpSpPr/>
        <p:nvPr/>
      </p:nvGrpSpPr>
      <p:grpSpPr>
        <a:xfrm>
          <a:off x="0" y="0"/>
          <a:ext cx="0" cy="0"/>
          <a:chOff x="0" y="0"/>
          <a:chExt cx="0" cy="0"/>
        </a:xfrm>
      </p:grpSpPr>
      <p:sp>
        <p:nvSpPr>
          <p:cNvPr id="1093" name="Google Shape;1093;p1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4" name="Google Shape;1094;p1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https://www.dw.com/en/dengue-vaccine-controversy-sparks-panic-in-philippines/a-42711828</a:t>
            </a:r>
            <a:br>
              <a:rPr lang="en-US" dirty="0"/>
            </a:br>
            <a:r>
              <a:rPr lang="en-US" dirty="0"/>
              <a:t>https://doi.org/10.1080/21645515.2018.1522468</a:t>
            </a:r>
            <a:endParaRPr dirty="0"/>
          </a:p>
          <a:p>
            <a:pPr marL="0" lvl="0" indent="0" algn="l" rtl="0">
              <a:spcBef>
                <a:spcPts val="0"/>
              </a:spcBef>
              <a:spcAft>
                <a:spcPts val="0"/>
              </a:spcAft>
              <a:buNone/>
            </a:pPr>
            <a:r>
              <a:rPr lang="en-US" dirty="0"/>
              <a:t>https://www.nytimes.com/2019/08/06/world/asia/philippines-dengue.html</a:t>
            </a:r>
            <a:br>
              <a:rPr lang="en-US" dirty="0"/>
            </a:br>
            <a:r>
              <a:rPr lang="en-US" dirty="0"/>
              <a:t>https://www.cdc.gov/vaccines/acip/recs/grade/CYD-TDV-dengue-vaccine.html</a:t>
            </a:r>
            <a:br>
              <a:rPr lang="en-US" dirty="0"/>
            </a:br>
            <a:r>
              <a:rPr lang="en-US" dirty="0"/>
              <a:t>https://www.pharmaceutical-technology.com/features/dangvaxia-philippines/?cf-view</a:t>
            </a:r>
            <a:endParaRPr dirty="0"/>
          </a:p>
          <a:p>
            <a:pPr marL="0" lvl="0" indent="0" algn="l" rtl="0">
              <a:spcBef>
                <a:spcPts val="0"/>
              </a:spcBef>
              <a:spcAft>
                <a:spcPts val="0"/>
              </a:spcAft>
              <a:buNone/>
            </a:pPr>
            <a:endParaRPr dirty="0"/>
          </a:p>
        </p:txBody>
      </p:sp>
      <p:sp>
        <p:nvSpPr>
          <p:cNvPr id="1095" name="Google Shape;1095;p1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111</a:t>
            </a:fld>
            <a:endParaRPr dirty="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4"/>
        <p:cNvGrpSpPr/>
        <p:nvPr/>
      </p:nvGrpSpPr>
      <p:grpSpPr>
        <a:xfrm>
          <a:off x="0" y="0"/>
          <a:ext cx="0" cy="0"/>
          <a:chOff x="0" y="0"/>
          <a:chExt cx="0" cy="0"/>
        </a:xfrm>
      </p:grpSpPr>
      <p:sp>
        <p:nvSpPr>
          <p:cNvPr id="1115" name="Google Shape;1115;p1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6" name="Google Shape;1116;p1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https</a:t>
            </a:r>
            <a:r>
              <a:rPr lang="en-US" dirty="0"/>
              <a:t>://www.nature.com/articles/d41586-023-03115-1</a:t>
            </a:r>
            <a:endParaRPr dirty="0"/>
          </a:p>
        </p:txBody>
      </p:sp>
      <p:sp>
        <p:nvSpPr>
          <p:cNvPr id="1117" name="Google Shape;1117;p14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112</a:t>
            </a:fld>
            <a:endParaRPr dirty="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88773F-F84C-49DA-952A-972B58797775}" type="slidenum">
              <a:rPr lang="en-US" smtClean="0"/>
              <a:t>113</a:t>
            </a:fld>
            <a:endParaRPr lang="en-US" dirty="0"/>
          </a:p>
        </p:txBody>
      </p:sp>
    </p:spTree>
    <p:extLst>
      <p:ext uri="{BB962C8B-B14F-4D97-AF65-F5344CB8AC3E}">
        <p14:creationId xmlns:p14="http://schemas.microsoft.com/office/powerpoint/2010/main" val="362221511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https://www.nytimes.com/2024/02/10/health/dengue-brazil-americas.html</a:t>
            </a:r>
            <a:br>
              <a:rPr lang="en-US" dirty="0"/>
            </a:br>
            <a:br>
              <a:rPr lang="en-US" dirty="0"/>
            </a:br>
            <a:r>
              <a:rPr lang="en-US" dirty="0"/>
              <a:t>Dengue is hyperendemic in Brazil, its high prevalence remains constant from one year to the next. The start of 2024 saw a large increase in dengue, so large that it became a public health emergency that overwhelmed hospitals. </a:t>
            </a:r>
          </a:p>
        </p:txBody>
      </p:sp>
      <p:sp>
        <p:nvSpPr>
          <p:cNvPr id="4" name="Slide Number Placeholder 3"/>
          <p:cNvSpPr>
            <a:spLocks noGrp="1"/>
          </p:cNvSpPr>
          <p:nvPr>
            <p:ph type="sldNum" sz="quarter" idx="5"/>
          </p:nvPr>
        </p:nvSpPr>
        <p:spPr/>
        <p:txBody>
          <a:bodyPr/>
          <a:lstStyle/>
          <a:p>
            <a:fld id="{7988773F-F84C-49DA-952A-972B58797775}" type="slidenum">
              <a:rPr lang="en-US" smtClean="0"/>
              <a:t>115</a:t>
            </a:fld>
            <a:endParaRPr lang="en-US" dirty="0"/>
          </a:p>
        </p:txBody>
      </p:sp>
    </p:spTree>
    <p:extLst>
      <p:ext uri="{BB962C8B-B14F-4D97-AF65-F5344CB8AC3E}">
        <p14:creationId xmlns:p14="http://schemas.microsoft.com/office/powerpoint/2010/main" val="27222223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 name="Google Shape;167;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b="0" i="0" u="none" strike="noStrike" dirty="0">
                <a:latin typeface="Arial"/>
                <a:ea typeface="Arial"/>
                <a:cs typeface="Arial"/>
                <a:sym typeface="Arial"/>
              </a:rPr>
              <a:t>The malaria parasite’s complex life cycle and shifting surface proteins have challenged vaccine developers. But an alternative question is, why do some people live in conditions of poverty in which malaria is so rampant, while others do not and live in relative wealth and absence of malaria. </a:t>
            </a:r>
            <a:endParaRPr dirty="0"/>
          </a:p>
        </p:txBody>
      </p:sp>
      <p:sp>
        <p:nvSpPr>
          <p:cNvPr id="168" name="Google Shape;168;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dirty="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116</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9483448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US" dirty="0"/>
              <a:t>One of the favelas or shantytowns of São Paulo, Brazil's largest city, where local residents have turned a stream into an open-air garbage dump and a source of frequent flooding due to lack of sewage and garbage collection. Nor do favelas in Brazil’s cities have piped water.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117</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4310814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https://www.nature.com/articles/d41586-024-00626-3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https://www.washingtonpost.com/world/2024/03/10/dengue-fever-brazil-outbreak-epidemic/</a:t>
            </a:r>
          </a:p>
          <a:p>
            <a:endParaRPr lang="en-US" dirty="0"/>
          </a:p>
        </p:txBody>
      </p:sp>
      <p:sp>
        <p:nvSpPr>
          <p:cNvPr id="4" name="Slide Number Placeholder 3"/>
          <p:cNvSpPr>
            <a:spLocks noGrp="1"/>
          </p:cNvSpPr>
          <p:nvPr>
            <p:ph type="sldNum" sz="quarter" idx="5"/>
          </p:nvPr>
        </p:nvSpPr>
        <p:spPr/>
        <p:txBody>
          <a:bodyPr/>
          <a:lstStyle/>
          <a:p>
            <a:fld id="{7988773F-F84C-49DA-952A-972B58797775}" type="slidenum">
              <a:rPr lang="en-US" smtClean="0"/>
              <a:t>118</a:t>
            </a:fld>
            <a:endParaRPr lang="en-US" dirty="0"/>
          </a:p>
        </p:txBody>
      </p:sp>
    </p:spTree>
    <p:extLst>
      <p:ext uri="{BB962C8B-B14F-4D97-AF65-F5344CB8AC3E}">
        <p14:creationId xmlns:p14="http://schemas.microsoft.com/office/powerpoint/2010/main" val="274687553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p:cNvGrpSpPr/>
        <p:nvPr/>
      </p:nvGrpSpPr>
      <p:grpSpPr>
        <a:xfrm>
          <a:off x="0" y="0"/>
          <a:ext cx="0" cy="0"/>
          <a:chOff x="0" y="0"/>
          <a:chExt cx="0" cy="0"/>
        </a:xfrm>
      </p:grpSpPr>
      <p:sp>
        <p:nvSpPr>
          <p:cNvPr id="1124" name="Google Shape;1124;p1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5" name="Google Shape;1125;p1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Model projections of dengue risk</a:t>
            </a:r>
            <a:br>
              <a:rPr lang="en-US" dirty="0"/>
            </a:br>
            <a:br>
              <a:rPr lang="en-US" dirty="0"/>
            </a:br>
            <a:r>
              <a:rPr lang="en-US" dirty="0"/>
              <a:t>https://www.nature.com/articles/d41586-024-00626-3</a:t>
            </a: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126" name="Google Shape;1126;p14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120</a:t>
            </a:fld>
            <a:endParaRPr dirty="0"/>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p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1" name="Google Shape;711;p8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When domestic transmission of Zika virus was confirmed in the United States in July 2016, the entire country was not declared at risk — nor even the entire state of Florida. Instead, precise surveillance defined two at-risk areas of Miami-Dade County, neighborhoods measuring just 2.6 and 3.9 square kilometers. Travel advisories and mosquito control focused on those regions. Six weeks later, ongoing surveillance convinced  officials to lift restrictions in one area and expand the other. </a:t>
            </a:r>
            <a:br>
              <a:rPr lang="en-US" sz="1200" b="0" i="0" u="none" strike="noStrike" dirty="0">
                <a:solidFill>
                  <a:schemeClr val="dk1"/>
                </a:solidFill>
                <a:latin typeface="Calibri"/>
                <a:ea typeface="Calibri"/>
                <a:cs typeface="Calibri"/>
                <a:sym typeface="Calibri"/>
              </a:rPr>
            </a:br>
            <a:endParaRPr sz="1200" b="0" i="0" u="none" strike="noStrike"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By contrast, a campaign against yellow fever launched this year in sub-Saharan Africa defines risk at the level of entire nations, often hundreds of thousands of square kilometers. More granular assessments have been deemed too complex. Precision public health focuses on specific areas where disease outbreaks are more likely or where their effects impact a large number of people. This is a more cost effective refinement to the idea of complete global surveillance.</a:t>
            </a:r>
            <a:br>
              <a:rPr lang="en-US" sz="1200" b="0" i="0" u="none" strike="noStrike" dirty="0">
                <a:solidFill>
                  <a:schemeClr val="dk1"/>
                </a:solidFill>
                <a:latin typeface="Calibri"/>
                <a:ea typeface="Calibri"/>
                <a:cs typeface="Calibri"/>
                <a:sym typeface="Calibri"/>
              </a:rPr>
            </a:br>
            <a:br>
              <a:rPr lang="en-US" sz="1200" b="0" i="0" u="none" strike="noStrike" dirty="0">
                <a:solidFill>
                  <a:schemeClr val="dk1"/>
                </a:solidFill>
                <a:latin typeface="Calibri"/>
                <a:ea typeface="Calibri"/>
                <a:cs typeface="Calibri"/>
                <a:sym typeface="Calibri"/>
              </a:rPr>
            </a:br>
            <a:endParaRPr dirty="0"/>
          </a:p>
        </p:txBody>
      </p:sp>
      <p:sp>
        <p:nvSpPr>
          <p:cNvPr id="712" name="Google Shape;712;p8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122</a:t>
            </a:fld>
            <a:endParaRPr dirty="0"/>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p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7" name="Google Shape;747;p9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a:p>
            <a:pPr marL="0" marR="0" lvl="0" indent="0" algn="l" rtl="0">
              <a:lnSpc>
                <a:spcPct val="100000"/>
              </a:lnSpc>
              <a:spcBef>
                <a:spcPts val="0"/>
              </a:spcBef>
              <a:spcAft>
                <a:spcPts val="0"/>
              </a:spcAft>
              <a:buClr>
                <a:schemeClr val="dk1"/>
              </a:buClr>
              <a:buSzPts val="1200"/>
              <a:buFont typeface="Calibri"/>
              <a:buNone/>
            </a:pPr>
            <a:r>
              <a:rPr lang="en-US" dirty="0"/>
              <a:t>Beebe, N. W., Pagendam, D., Trewin, B. J., Boomer, A., Bradford, M., Ford, A., ... &amp; Ritchie, S. A. (2021). Releasing incompatible males drives strong suppression across populations of wild and Wolbachia-carrying Aedes aegypti in Australia. </a:t>
            </a:r>
            <a:r>
              <a:rPr lang="en-US" i="1" dirty="0"/>
              <a:t>Proceedings of the National Academy of Sciences</a:t>
            </a:r>
            <a:r>
              <a:rPr lang="en-US" dirty="0"/>
              <a:t>, </a:t>
            </a:r>
            <a:r>
              <a:rPr lang="en-US" i="1" dirty="0"/>
              <a:t>118</a:t>
            </a:r>
            <a:r>
              <a:rPr lang="en-US" dirty="0"/>
              <a:t>(41).</a:t>
            </a:r>
            <a:br>
              <a:rPr lang="en-US" dirty="0"/>
            </a:br>
            <a:endParaRPr dirty="0"/>
          </a:p>
          <a:p>
            <a:pPr marL="0" lvl="0" indent="0" algn="l" rtl="0">
              <a:spcBef>
                <a:spcPts val="0"/>
              </a:spcBef>
              <a:spcAft>
                <a:spcPts val="0"/>
              </a:spcAft>
              <a:buNone/>
            </a:pPr>
            <a:endParaRPr dirty="0"/>
          </a:p>
        </p:txBody>
      </p:sp>
      <p:sp>
        <p:nvSpPr>
          <p:cNvPr id="748" name="Google Shape;748;p9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123</a:t>
            </a:fld>
            <a:endParaRPr dirty="0"/>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8"/>
        <p:cNvGrpSpPr/>
        <p:nvPr/>
      </p:nvGrpSpPr>
      <p:grpSpPr>
        <a:xfrm>
          <a:off x="0" y="0"/>
          <a:ext cx="0" cy="0"/>
          <a:chOff x="0" y="0"/>
          <a:chExt cx="0" cy="0"/>
        </a:xfrm>
      </p:grpSpPr>
      <p:sp>
        <p:nvSpPr>
          <p:cNvPr id="759" name="Google Shape;759;p9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60" name="Google Shape;760;p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p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4" name="Google Shape;754;p9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https://www.oxitec.com/en/our-technology#how-it-works</a:t>
            </a:r>
            <a:endParaRPr dirty="0"/>
          </a:p>
        </p:txBody>
      </p:sp>
      <p:sp>
        <p:nvSpPr>
          <p:cNvPr id="755" name="Google Shape;755;p9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125</a:t>
            </a:fld>
            <a:endParaRPr dirty="0"/>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p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2" name="Google Shape;772;p9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https://www.nytimes.com/interactive/2023/09/29/health/mosquitoes-wolbachia-disease-viruses.html</a:t>
            </a:r>
            <a:br>
              <a:rPr lang="en-US" dirty="0"/>
            </a:br>
            <a:br>
              <a:rPr lang="en-US" dirty="0"/>
            </a:br>
            <a:r>
              <a:rPr lang="en-US" dirty="0"/>
              <a:t>Microscope image is of Wolbachia bacteria inside an insect cell</a:t>
            </a:r>
            <a:br>
              <a:rPr lang="en-US" dirty="0"/>
            </a:br>
            <a:br>
              <a:rPr lang="en-US" dirty="0"/>
            </a:br>
            <a:r>
              <a:rPr lang="en-US" dirty="0"/>
              <a:t>Beebe, N. W., Pagendam, D., Trewin, B. J., Boomer, A., Bradford, M., Ford, A., ... &amp; Ritchie, S. A. (2021). Releasing incompatible males drives strong suppression across populations of wild and Wolbachia-carrying Aedes aegypti in Australia. </a:t>
            </a:r>
            <a:r>
              <a:rPr lang="en-US" i="1" dirty="0"/>
              <a:t>Proceedings of the National Academy of Sciences</a:t>
            </a:r>
            <a:r>
              <a:rPr lang="en-US" dirty="0"/>
              <a:t>, </a:t>
            </a:r>
            <a:r>
              <a:rPr lang="en-US" i="1" dirty="0"/>
              <a:t>118</a:t>
            </a:r>
            <a:r>
              <a:rPr lang="en-US" dirty="0"/>
              <a:t>(41).</a:t>
            </a:r>
            <a:br>
              <a:rPr lang="en-US" dirty="0"/>
            </a:br>
            <a:endParaRPr dirty="0"/>
          </a:p>
          <a:p>
            <a:pPr marL="0" lvl="0" indent="0" algn="l" rtl="0">
              <a:spcBef>
                <a:spcPts val="0"/>
              </a:spcBef>
              <a:spcAft>
                <a:spcPts val="0"/>
              </a:spcAft>
              <a:buNone/>
            </a:pPr>
            <a:endParaRPr dirty="0"/>
          </a:p>
        </p:txBody>
      </p:sp>
      <p:sp>
        <p:nvSpPr>
          <p:cNvPr id="773" name="Google Shape;773;p9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126</a:t>
            </a:fld>
            <a:endParaRPr dirty="0"/>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0"/>
        <p:cNvGrpSpPr/>
        <p:nvPr/>
      </p:nvGrpSpPr>
      <p:grpSpPr>
        <a:xfrm>
          <a:off x="0" y="0"/>
          <a:ext cx="0" cy="0"/>
          <a:chOff x="0" y="0"/>
          <a:chExt cx="0" cy="0"/>
        </a:xfrm>
      </p:grpSpPr>
      <p:sp>
        <p:nvSpPr>
          <p:cNvPr id="781" name="Google Shape;781;p9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82" name="Google Shape;782;p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89" name="Google Shape;189;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6"/>
        <p:cNvGrpSpPr/>
        <p:nvPr/>
      </p:nvGrpSpPr>
      <p:grpSpPr>
        <a:xfrm>
          <a:off x="0" y="0"/>
          <a:ext cx="0" cy="0"/>
          <a:chOff x="0" y="0"/>
          <a:chExt cx="0" cy="0"/>
        </a:xfrm>
      </p:grpSpPr>
      <p:sp>
        <p:nvSpPr>
          <p:cNvPr id="787" name="Google Shape;787;p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8" name="Google Shape;788;p9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https://int.nyt.com/data/videotape/finished/2023/05/1684848644/900-900w.mp4</a:t>
            </a:r>
            <a:endParaRPr dirty="0"/>
          </a:p>
          <a:p>
            <a:pPr marL="0" lvl="0" indent="0" algn="l" rtl="0">
              <a:spcBef>
                <a:spcPts val="0"/>
              </a:spcBef>
              <a:spcAft>
                <a:spcPts val="0"/>
              </a:spcAft>
              <a:buNone/>
            </a:pPr>
            <a:r>
              <a:rPr lang="en-US" dirty="0"/>
              <a:t>https://www.nytimes.com/interactive/2023/09/29/health/mosquitoes-wolbachia-disease-viruses.html</a:t>
            </a:r>
            <a:endParaRPr dirty="0"/>
          </a:p>
        </p:txBody>
      </p:sp>
      <p:sp>
        <p:nvSpPr>
          <p:cNvPr id="789" name="Google Shape;789;p9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128</a:t>
            </a:fld>
            <a:endParaRPr dirty="0"/>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p1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5" name="Google Shape;795;p10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https://www.youtube.com/watch?v=gzT96OxPa9U&amp;t=139s</a:t>
            </a:r>
            <a:endParaRPr dirty="0"/>
          </a:p>
        </p:txBody>
      </p:sp>
      <p:sp>
        <p:nvSpPr>
          <p:cNvPr id="796" name="Google Shape;796;p10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129</a:t>
            </a:fld>
            <a:endParaRPr dirty="0"/>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p1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2" name="Google Shape;802;p10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This image shows the impact of the release of Wolbachia-infected mosquitos on the incidence of dengue fever in the city of Medellin, Columbia</a:t>
            </a:r>
            <a:endParaRPr dirty="0"/>
          </a:p>
        </p:txBody>
      </p:sp>
      <p:sp>
        <p:nvSpPr>
          <p:cNvPr id="803" name="Google Shape;803;p10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130</a:t>
            </a:fld>
            <a:endParaRPr dirty="0"/>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p1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8" name="Google Shape;808;p10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https://www.nytimes.com/2023/09/29/health/mosquitoes-genetic-engineering.html</a:t>
            </a:r>
            <a:br>
              <a:rPr lang="en-US" dirty="0"/>
            </a:br>
            <a:endParaRPr dirty="0"/>
          </a:p>
        </p:txBody>
      </p:sp>
      <p:sp>
        <p:nvSpPr>
          <p:cNvPr id="809" name="Google Shape;809;p10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131</a:t>
            </a:fld>
            <a:endParaRPr dirty="0"/>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
        <p:cNvGrpSpPr/>
        <p:nvPr/>
      </p:nvGrpSpPr>
      <p:grpSpPr>
        <a:xfrm>
          <a:off x="0" y="0"/>
          <a:ext cx="0" cy="0"/>
          <a:chOff x="0" y="0"/>
          <a:chExt cx="0" cy="0"/>
        </a:xfrm>
      </p:grpSpPr>
      <p:sp>
        <p:nvSpPr>
          <p:cNvPr id="815" name="Google Shape;815;p10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16" name="Google Shape;816;p1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https://www.nytimes.com/2017/04/24/health/fatal-malaria-united-states.html</a:t>
            </a:r>
            <a:br>
              <a:rPr lang="en-US" dirty="0"/>
            </a:br>
            <a:br>
              <a:rPr lang="en-US" dirty="0"/>
            </a:br>
            <a:r>
              <a:rPr lang="en-US" dirty="0"/>
              <a:t>How malaria deaths occur in the US, as based on the above NY Times article:</a:t>
            </a:r>
            <a:br>
              <a:rPr lang="en-US" dirty="0"/>
            </a:br>
            <a:br>
              <a:rPr lang="en-US" dirty="0"/>
            </a:br>
            <a:r>
              <a:rPr lang="en-US" dirty="0"/>
              <a:t>Although the study was based on hospital data rather than interviews with patients, the authors suspect that many of the victims grew up in malarial areas, developed immunity in childhood from repeated infections, and then did not realize that their childhood immunity had disappeared after years in the United States.  “They just think they’re going home, so they don’t have to prepare for anything,” Dr. Khuu said. The fact that malaria immunity wanes after a few years away from repeated exposure is well-known to malaria experts, but not common knowledge, so immigrants may not get prescriptions for anti-malaria drugs before traveling or sleep under mosquito nets in a malarial area. </a:t>
            </a:r>
            <a:endParaRPr dirty="0"/>
          </a:p>
        </p:txBody>
      </p:sp>
      <p:sp>
        <p:nvSpPr>
          <p:cNvPr id="196" name="Google Shape;196;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Amsterdam airport Schiphol (AMS, n = 3), Brussels airport (BRU, n = 18), Charles de Gaulle airport (CDG, n = 32), Frankfurt airport (FRA, n = 8), Geneva airport (GVA, n = 5), Paris–Le Bourget airport (LBG, n = 3), London Gatwick airport (LGW, n = 2), London Heathrow airport (LHR, n= 2), Luxembourg airport (LUX, n = 5), Madrid–Barajas airport (MAD, n = 1), Marseille Provence airport (MRS, n = 2), Munich airport (MUC, n = 1), Nice Côte d’Azur airport (NCE, n = 1), Paris-Orly airport (ORY, n = 3), Toulouse Blagnac airport (TLS, n = 2).</a:t>
            </a:r>
            <a:br>
              <a:rPr lang="en-US" dirty="0"/>
            </a:br>
            <a:br>
              <a:rPr lang="en-US" dirty="0"/>
            </a:br>
            <a:r>
              <a:rPr lang="en-US" dirty="0"/>
              <a:t>Hallmaier-Wacker, Luisa K., Merel D. van Eick, Olivier Briët, Hugues Delamare, Gerhard Falkenhorst, Sandrine Houzé, Harold Noël, Javiera Rebolledo, Wim Van Bortel, and Céline M. Gossner. "Airport and luggage (Odyssean) malaria in Europe: a systematic review." </a:t>
            </a:r>
            <a:r>
              <a:rPr lang="en-US" i="1" dirty="0"/>
              <a:t>Eurosurveillance</a:t>
            </a:r>
            <a:r>
              <a:rPr lang="en-US" dirty="0"/>
              <a:t> 29, no. 41 (2024): 2400237.</a:t>
            </a:r>
          </a:p>
          <a:p>
            <a:pPr marL="0"/>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14</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946824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 name="Google Shape;203;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This slide illustrates the constant threat of malarial reintroduction either through endemic transmission or in this case through imported malaria.</a:t>
            </a:r>
            <a:br>
              <a:rPr lang="en-US" dirty="0"/>
            </a:br>
            <a:br>
              <a:rPr lang="en-US" dirty="0"/>
            </a:br>
            <a:r>
              <a:rPr lang="en-US" dirty="0"/>
              <a:t>Karunasena, V. M., Marasinghe, M., Koo, C., Amarasinghe, S., Senaratne, A. S., Hasantha, R., ... &amp; Mendis, K. N. (2019). The first introduced malaria case reported from Sri Lanka after elimination: implications for preventing the re-introduction of malaria in recently eliminated countries. </a:t>
            </a:r>
            <a:r>
              <a:rPr lang="en-US" i="1" dirty="0"/>
              <a:t>Malaria Journal</a:t>
            </a:r>
            <a:r>
              <a:rPr lang="en-US" dirty="0"/>
              <a:t>, </a:t>
            </a:r>
            <a:r>
              <a:rPr lang="en-US" i="1" dirty="0"/>
              <a:t>18</a:t>
            </a:r>
            <a:r>
              <a:rPr lang="en-US" dirty="0"/>
              <a:t>(1), 210.</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u="sng" dirty="0">
                <a:solidFill>
                  <a:schemeClr val="hlink"/>
                </a:solidFill>
                <a:hlinkClick r:id="rId3"/>
              </a:rPr>
              <a:t>https://doi.org/10.1186/s12936-019-2843-6</a:t>
            </a:r>
            <a:endParaRPr dirty="0"/>
          </a:p>
        </p:txBody>
      </p:sp>
      <p:sp>
        <p:nvSpPr>
          <p:cNvPr id="204" name="Google Shape;204;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 name="Google Shape;210;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https://pulitzercenter.org/stories/new-mosquito-bringing-disease-north-America</a:t>
            </a:r>
            <a:br>
              <a:rPr lang="en-US" dirty="0"/>
            </a:br>
            <a:br>
              <a:rPr lang="en-US" dirty="0"/>
            </a:br>
            <a:r>
              <a:rPr lang="en-US" dirty="0"/>
              <a:t>https://blogs.ifas.ufl.edu/news/2023/03/22/uf-ifas-study-new-mosquito-species-reported-in-florida/</a:t>
            </a:r>
            <a:endParaRPr dirty="0"/>
          </a:p>
        </p:txBody>
      </p:sp>
      <p:sp>
        <p:nvSpPr>
          <p:cNvPr id="211" name="Google Shape;211;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2" name="Google Shape;232;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https://www.nytimes.com/2023/09/29/health/mosquitoes-stephensi-malaria-africa.html</a:t>
            </a:r>
            <a:br>
              <a:rPr lang="en-US" dirty="0"/>
            </a:br>
            <a:br>
              <a:rPr lang="en-US" dirty="0"/>
            </a:br>
            <a:r>
              <a:rPr lang="en-US" i="1" dirty="0"/>
              <a:t>Anopheles stephensi</a:t>
            </a:r>
            <a:endParaRPr dirty="0"/>
          </a:p>
        </p:txBody>
      </p:sp>
      <p:sp>
        <p:nvSpPr>
          <p:cNvPr id="233" name="Google Shape;233;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9" name="Google Shape;239;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Range expansion of mosquitos and plastic behavior also make malarial control difficult, as exemplified by A. stephensi, shown in photo.</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Surendran, S. N., Sivabalakrishnan, K., Sivasingham, A., Jayadas, T. T., Karvannan, K., Santhirasegaram, S., ... &amp; Ramasamy, R. (2019). Anthropogenic factors driving recent range expansion of the malaria vector Anopheles stephensi. </a:t>
            </a:r>
            <a:r>
              <a:rPr lang="en-US" i="1" dirty="0"/>
              <a:t>Frontiers in Public Health</a:t>
            </a:r>
            <a:r>
              <a:rPr lang="en-US" dirty="0"/>
              <a:t>, </a:t>
            </a:r>
            <a:r>
              <a:rPr lang="en-US" i="1" dirty="0"/>
              <a:t>7</a:t>
            </a:r>
            <a:r>
              <a:rPr lang="en-US" dirty="0"/>
              <a:t>, 53.</a:t>
            </a:r>
            <a:br>
              <a:rPr lang="en-US" dirty="0"/>
            </a:br>
            <a:br>
              <a:rPr lang="en-US" dirty="0"/>
            </a:br>
            <a:r>
              <a:rPr lang="en-US" dirty="0"/>
              <a:t>Sinka, M. E., Pironon, S., Massey, N. C., Longbottom, J., Hemingway, J., Moyes, C. L., &amp; Willis, K. J. (2020). A new malaria vector in Africa: Predicting the expansion range of Anopheles stephensi and identifying the urban populations at risk. </a:t>
            </a:r>
            <a:r>
              <a:rPr lang="en-US" i="1" dirty="0"/>
              <a:t>Proceedings of the National Academy of Sciences</a:t>
            </a:r>
            <a:r>
              <a:rPr lang="en-US" dirty="0"/>
              <a:t>, </a:t>
            </a:r>
            <a:r>
              <a:rPr lang="en-US" i="1" dirty="0"/>
              <a:t>117</a:t>
            </a:r>
            <a:r>
              <a:rPr lang="en-US" dirty="0"/>
              <a:t>(40), 24900-24908.</a:t>
            </a:r>
            <a:endParaRPr dirty="0"/>
          </a:p>
        </p:txBody>
      </p:sp>
      <p:sp>
        <p:nvSpPr>
          <p:cNvPr id="240" name="Google Shape;240;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67" name="Google Shape;267;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 name="Google Shape;126;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https://aeon.co/videos/what-makes-mosquitoes-so-good-at-getting-under-our-skin</a:t>
            </a:r>
            <a:endParaRPr dirty="0"/>
          </a:p>
        </p:txBody>
      </p:sp>
      <p:sp>
        <p:nvSpPr>
          <p:cNvPr id="127" name="Google Shape;127;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74" name="Google Shape;274;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0" name="Google Shape;280;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Boyer, S., Marcombe, S., Yean, S., &amp; Fontenille, D. (2020). High diversity of mosquito vectors in Cambodian primary schools and consequences for arbovirus transmission. </a:t>
            </a:r>
            <a:r>
              <a:rPr lang="en-US" i="1" dirty="0"/>
              <a:t>PLoS One</a:t>
            </a:r>
            <a:r>
              <a:rPr lang="en-US" dirty="0"/>
              <a:t>, </a:t>
            </a:r>
            <a:r>
              <a:rPr lang="en-US" i="1" dirty="0"/>
              <a:t>15</a:t>
            </a:r>
            <a:r>
              <a:rPr lang="en-US" dirty="0"/>
              <a:t>(6), e0233669.</a:t>
            </a:r>
            <a:endParaRPr dirty="0"/>
          </a:p>
          <a:p>
            <a:pPr marL="0" lvl="0" indent="0" algn="l" rtl="0">
              <a:spcBef>
                <a:spcPts val="0"/>
              </a:spcBef>
              <a:spcAft>
                <a:spcPts val="0"/>
              </a:spcAft>
              <a:buNone/>
            </a:pPr>
            <a:endParaRPr dirty="0"/>
          </a:p>
        </p:txBody>
      </p:sp>
      <p:sp>
        <p:nvSpPr>
          <p:cNvPr id="281" name="Google Shape;281;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6" name="Google Shape;286;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Boyer, S., Marcombe, S., Yean, S., &amp; Fontenille, D. (2020). High diversity of mosquito vectors in Cambodian primary schools and consequences for arbovirus transmission. </a:t>
            </a:r>
            <a:r>
              <a:rPr lang="en-US" i="1" dirty="0"/>
              <a:t>PLoS One</a:t>
            </a:r>
            <a:r>
              <a:rPr lang="en-US" dirty="0"/>
              <a:t>, </a:t>
            </a:r>
            <a:r>
              <a:rPr lang="en-US" i="1" dirty="0"/>
              <a:t>15</a:t>
            </a:r>
            <a:r>
              <a:rPr lang="en-US" dirty="0"/>
              <a:t>(6), e0233669.</a:t>
            </a:r>
            <a:endParaRPr dirty="0"/>
          </a:p>
          <a:p>
            <a:pPr marL="0" lvl="0" indent="0" algn="l" rtl="0">
              <a:spcBef>
                <a:spcPts val="0"/>
              </a:spcBef>
              <a:spcAft>
                <a:spcPts val="0"/>
              </a:spcAft>
              <a:buNone/>
            </a:pPr>
            <a:endParaRPr dirty="0"/>
          </a:p>
        </p:txBody>
      </p:sp>
      <p:sp>
        <p:nvSpPr>
          <p:cNvPr id="287" name="Google Shape;287;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2" name="Google Shape;292;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Boyer, S., Marcombe, S., Yean, S., &amp; Fontenille, D. (2020). High diversity of mosquito vectors in Cambodian primary schools and consequences for arbovirus transmission. </a:t>
            </a:r>
            <a:r>
              <a:rPr lang="en-US" i="1" dirty="0"/>
              <a:t>PLoS One</a:t>
            </a:r>
            <a:r>
              <a:rPr lang="en-US" dirty="0"/>
              <a:t>, </a:t>
            </a:r>
            <a:r>
              <a:rPr lang="en-US" i="1" dirty="0"/>
              <a:t>15</a:t>
            </a:r>
            <a:r>
              <a:rPr lang="en-US" dirty="0"/>
              <a:t>(6), e0233669.</a:t>
            </a:r>
            <a:endParaRPr dirty="0"/>
          </a:p>
          <a:p>
            <a:pPr marL="0" lvl="0" indent="0" algn="l" rtl="0">
              <a:spcBef>
                <a:spcPts val="0"/>
              </a:spcBef>
              <a:spcAft>
                <a:spcPts val="0"/>
              </a:spcAft>
              <a:buNone/>
            </a:pPr>
            <a:endParaRPr dirty="0"/>
          </a:p>
        </p:txBody>
      </p:sp>
      <p:sp>
        <p:nvSpPr>
          <p:cNvPr id="293" name="Google Shape;293;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8" name="Google Shape;298;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Rose, N. H., Badolo, A., Sylla, M., Akorli, J., Otoo, S., Gloria-Soria, A., ... &amp; McBride, C. S. (2023). Dating the origin and spread of specialization on human hosts in Aedes aegypti mosquitoes. </a:t>
            </a:r>
            <a:r>
              <a:rPr lang="en-US" i="1" dirty="0"/>
              <a:t>Elife</a:t>
            </a:r>
            <a:r>
              <a:rPr lang="en-US" dirty="0"/>
              <a:t>, </a:t>
            </a:r>
            <a:r>
              <a:rPr lang="en-US" i="1" dirty="0"/>
              <a:t>12</a:t>
            </a:r>
            <a:r>
              <a:rPr lang="en-US" dirty="0"/>
              <a:t>, e83524.</a:t>
            </a:r>
            <a:br>
              <a:rPr lang="en-US" dirty="0"/>
            </a:br>
            <a:br>
              <a:rPr lang="en-US" dirty="0"/>
            </a:br>
            <a:r>
              <a:rPr lang="en-US" dirty="0"/>
              <a:t>This mosquito can bite people without being noticed because it approaches from behind and bites on the ankles and elbows.</a:t>
            </a:r>
            <a:endParaRPr dirty="0"/>
          </a:p>
          <a:p>
            <a:pPr marL="0" lvl="0" indent="0" algn="l" rtl="0">
              <a:spcBef>
                <a:spcPts val="0"/>
              </a:spcBef>
              <a:spcAft>
                <a:spcPts val="0"/>
              </a:spcAft>
              <a:buNone/>
            </a:pPr>
            <a:endParaRPr dirty="0"/>
          </a:p>
        </p:txBody>
      </p:sp>
      <p:sp>
        <p:nvSpPr>
          <p:cNvPr id="299" name="Google Shape;299;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6" name="Google Shape;306;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https://www.science.org/doi/10.1126/science.aay0988</a:t>
            </a:r>
            <a:endParaRPr dirty="0"/>
          </a:p>
        </p:txBody>
      </p:sp>
      <p:sp>
        <p:nvSpPr>
          <p:cNvPr id="307" name="Google Shape;307;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4" name="Google Shape;314;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i="1" dirty="0"/>
              <a:t>Plasmodium</a:t>
            </a:r>
            <a:r>
              <a:rPr lang="en-US" dirty="0"/>
              <a:t> appeared in mammals millions of years ago. A chance genetic mutation arose in </a:t>
            </a:r>
            <a:r>
              <a:rPr lang="en-US" i="1" dirty="0"/>
              <a:t>Plasmodium falciparum</a:t>
            </a:r>
            <a:r>
              <a:rPr lang="en-US" dirty="0"/>
              <a:t> around 50,000 years ago that enabled the parasite to switch from gorillas to humans as hosts.  Plasmodium evolution and diversification make tracking and understanding the parasite all the more challenging. </a:t>
            </a: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r>
              <a:rPr lang="en-US" dirty="0"/>
              <a:t>https://journals.plos.org/plosbiology/article?id=10.1371/journal.pbio.3000490</a:t>
            </a: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r>
              <a:rPr lang="en-US" dirty="0"/>
              <a:t>Hayakawa, T., Culleton, R., Otani, H., Horii, T., &amp; Tanabe, K. (2008). Big bang in the evolution of extant malaria parasites. </a:t>
            </a:r>
            <a:r>
              <a:rPr lang="en-US" i="1" dirty="0"/>
              <a:t>Molecular Biology and Evolution</a:t>
            </a:r>
            <a:r>
              <a:rPr lang="en-US" dirty="0"/>
              <a:t>, </a:t>
            </a:r>
            <a:r>
              <a:rPr lang="en-US" i="1" dirty="0"/>
              <a:t>25</a:t>
            </a:r>
            <a:r>
              <a:rPr lang="en-US" dirty="0"/>
              <a:t>(10), 2233-2239.</a:t>
            </a:r>
            <a:br>
              <a:rPr lang="en-US" dirty="0"/>
            </a:br>
            <a:br>
              <a:rPr lang="en-US" dirty="0"/>
            </a:br>
            <a:r>
              <a:rPr lang="en-US" dirty="0"/>
              <a:t>Oldest mosquito fossil with Plasmodium malariae, 15-20 million year old, in amber</a:t>
            </a:r>
            <a:br>
              <a:rPr lang="en-US" dirty="0"/>
            </a:br>
            <a:r>
              <a:rPr lang="en-US" dirty="0"/>
              <a:t>https://www.flickr.com/photos/oregonstateuniversity/25762256070/</a:t>
            </a:r>
            <a:endParaRPr dirty="0"/>
          </a:p>
          <a:p>
            <a:pPr marL="0" lvl="0" indent="0" algn="l" rtl="0">
              <a:spcBef>
                <a:spcPts val="0"/>
              </a:spcBef>
              <a:spcAft>
                <a:spcPts val="0"/>
              </a:spcAft>
              <a:buNone/>
            </a:pPr>
            <a:endParaRPr dirty="0"/>
          </a:p>
        </p:txBody>
      </p:sp>
      <p:sp>
        <p:nvSpPr>
          <p:cNvPr id="315" name="Google Shape;315;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3" name="Google Shape;323;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There are five types of </a:t>
            </a:r>
            <a:r>
              <a:rPr lang="en-US" i="1" dirty="0"/>
              <a:t>Plasmodium</a:t>
            </a:r>
            <a:r>
              <a:rPr lang="en-US" dirty="0"/>
              <a:t> which cause human malaria, each causing a different severity of symptoms and responding to different treatments. Six types if you consider the two types of Plasmodium ovale.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i="1" dirty="0"/>
              <a:t>P. knowlesi is known as </a:t>
            </a:r>
            <a:r>
              <a:rPr lang="en-US" dirty="0"/>
              <a:t>zoonotic malaria since the parasite still resides in macaques. </a:t>
            </a:r>
            <a:br>
              <a:rPr lang="en-US" dirty="0"/>
            </a:br>
            <a:br>
              <a:rPr lang="en-US" dirty="0"/>
            </a:br>
            <a:r>
              <a:rPr lang="en-US" i="1" dirty="0"/>
              <a:t>P. vivax </a:t>
            </a:r>
            <a:r>
              <a:rPr lang="en-US" dirty="0"/>
              <a:t>and </a:t>
            </a:r>
            <a:r>
              <a:rPr lang="en-US" i="1" dirty="0"/>
              <a:t>P. falciparum are </a:t>
            </a:r>
            <a:r>
              <a:rPr lang="en-US" dirty="0"/>
              <a:t>responsible for the majority of clinical cases and deaths worldwide.</a:t>
            </a:r>
            <a:endParaRPr dirty="0"/>
          </a:p>
          <a:p>
            <a:pPr marL="0" lvl="0" indent="0" algn="l" rtl="0">
              <a:spcBef>
                <a:spcPts val="0"/>
              </a:spcBef>
              <a:spcAft>
                <a:spcPts val="0"/>
              </a:spcAft>
              <a:buNone/>
            </a:pPr>
            <a:endParaRPr dirty="0"/>
          </a:p>
        </p:txBody>
      </p:sp>
      <p:sp>
        <p:nvSpPr>
          <p:cNvPr id="324" name="Google Shape;324;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3" name="Google Shape;393;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94" name="Google Shape;394;p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People who are heterozygous for the sickle cell allele (HbAS) have one normal hemoglobin gene (HbA) and one sickle hemoglobin gene (HbS). These individuals usually do not develop severe sickle cell disease but carry red blood cells that are less hospitable to P. falciparum infection. This provides a survival advantage in malaria-endemic regions.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Homozygous Individuals: Those who inherit two sickle cell alleles (HbSS) develop sickle cell disease, which can be life-threatening without proper medical care.     In areas without malaria, this genetic mutation does not confer an advantage and is generally detrimental.</a:t>
            </a:r>
          </a:p>
        </p:txBody>
      </p:sp>
      <p:sp>
        <p:nvSpPr>
          <p:cNvPr id="329" name="Google Shape;329;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http://www.nytimes.com/2014/08/24/opinion/sunday/bug-love.html</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7" name="Google Shape;337;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The RBC surface is ‘pulled tighter’ in the Dantu blood group.</a:t>
            </a:r>
            <a:endParaRPr dirty="0"/>
          </a:p>
        </p:txBody>
      </p:sp>
      <p:sp>
        <p:nvSpPr>
          <p:cNvPr id="338" name="Google Shape;338;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5" name="Google Shape;345;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i="1" dirty="0"/>
              <a:t>Plasmodium falciparum </a:t>
            </a:r>
            <a:r>
              <a:rPr lang="en-US" dirty="0"/>
              <a:t>is also associated with the development of blood cancer (Burkitt's lymphoma) and is classified as a carcinogen. </a:t>
            </a:r>
            <a:br>
              <a:rPr lang="en-US" dirty="0"/>
            </a:br>
            <a:br>
              <a:rPr lang="en-US" dirty="0"/>
            </a:br>
            <a:r>
              <a:rPr lang="en-US" dirty="0"/>
              <a:t>Plasmodium falciparum is lethal – the malaria that most often causes death.</a:t>
            </a:r>
            <a:endParaRPr dirty="0"/>
          </a:p>
        </p:txBody>
      </p:sp>
      <p:sp>
        <p:nvSpPr>
          <p:cNvPr id="346" name="Google Shape;346;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2" name="Google Shape;352;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53" name="Google Shape;353;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9" name="Google Shape;359;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i="1" dirty="0"/>
              <a:t>Plasmodium ovale, </a:t>
            </a:r>
            <a:r>
              <a:rPr lang="en-US" dirty="0"/>
              <a:t>can also form hypnozoites, but it is much rarer than </a:t>
            </a:r>
            <a:r>
              <a:rPr lang="en-US" i="1" dirty="0"/>
              <a:t>P. vivax</a:t>
            </a:r>
            <a:endParaRPr dirty="0"/>
          </a:p>
          <a:p>
            <a:pPr marL="0" marR="0" lvl="0" indent="0" algn="l" rtl="0">
              <a:lnSpc>
                <a:spcPct val="100000"/>
              </a:lnSpc>
              <a:spcBef>
                <a:spcPts val="0"/>
              </a:spcBef>
              <a:spcAft>
                <a:spcPts val="0"/>
              </a:spcAft>
              <a:buClr>
                <a:schemeClr val="dk1"/>
              </a:buClr>
              <a:buSzPts val="1200"/>
              <a:buFont typeface="Calibri"/>
              <a:buNone/>
            </a:pPr>
            <a:endParaRPr i="1" dirty="0"/>
          </a:p>
          <a:p>
            <a:pPr marL="0" marR="0" lvl="0" indent="0" algn="l" rtl="0">
              <a:lnSpc>
                <a:spcPct val="100000"/>
              </a:lnSpc>
              <a:spcBef>
                <a:spcPts val="0"/>
              </a:spcBef>
              <a:spcAft>
                <a:spcPts val="0"/>
              </a:spcAft>
              <a:buClr>
                <a:schemeClr val="dk1"/>
              </a:buClr>
              <a:buSzPts val="1200"/>
              <a:buFont typeface="Calibri"/>
              <a:buNone/>
            </a:pPr>
            <a:r>
              <a:rPr lang="en-US" dirty="0"/>
              <a:t>https://malariajournal.biomedcentral.com/articles/10.1186/1475-2875-7-S1-S9</a:t>
            </a: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r>
              <a:rPr lang="en-US" dirty="0"/>
              <a:t>Plasmodium falciparum kills you quickly, Plasmodium vivax more slowly. </a:t>
            </a:r>
            <a:endParaRPr dirty="0"/>
          </a:p>
        </p:txBody>
      </p:sp>
      <p:sp>
        <p:nvSpPr>
          <p:cNvPr id="360" name="Google Shape;360;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6" name="Google Shape;366;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Howes, R. E., Patil, A. P., Piel, F. B., Nyangiri, O. A., Kabaria, C. W., Gething, P. W., ... &amp; Ménard, D. (2011). The global distribution of the Duffy blood group. </a:t>
            </a:r>
            <a:r>
              <a:rPr lang="en-US" i="1" dirty="0"/>
              <a:t>Nature Communications</a:t>
            </a:r>
            <a:r>
              <a:rPr lang="en-US" dirty="0"/>
              <a:t>, </a:t>
            </a:r>
            <a:r>
              <a:rPr lang="en-US" i="1" dirty="0"/>
              <a:t>2</a:t>
            </a:r>
            <a:r>
              <a:rPr lang="en-US" dirty="0"/>
              <a:t>, 266.</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sz="1200" i="1" dirty="0">
                <a:solidFill>
                  <a:schemeClr val="dk1"/>
                </a:solidFill>
                <a:latin typeface="Calibri"/>
                <a:ea typeface="Calibri"/>
                <a:cs typeface="Calibri"/>
                <a:sym typeface="Calibri"/>
              </a:rPr>
              <a:t>Plasmodium vivax inside red blood cell.</a:t>
            </a:r>
            <a:endParaRPr dirty="0"/>
          </a:p>
        </p:txBody>
      </p:sp>
      <p:sp>
        <p:nvSpPr>
          <p:cNvPr id="367" name="Google Shape;367;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4" name="Google Shape;374;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Howes, R. E., Patil, A. P., Piel, F. B., Nyangiri, O. A., Kabaria, C. W., Gething, P. W., ... &amp; Ménard, D. (2011). The global distribution of the Duffy blood group. </a:t>
            </a:r>
            <a:r>
              <a:rPr lang="en-US" i="1" dirty="0"/>
              <a:t>Nature communications</a:t>
            </a:r>
            <a:r>
              <a:rPr lang="en-US" dirty="0"/>
              <a:t>, </a:t>
            </a:r>
            <a:r>
              <a:rPr lang="en-US" i="1" dirty="0"/>
              <a:t>2</a:t>
            </a:r>
            <a:r>
              <a:rPr lang="en-US" dirty="0"/>
              <a:t>, 266.</a:t>
            </a:r>
            <a:endParaRPr dirty="0"/>
          </a:p>
        </p:txBody>
      </p:sp>
      <p:sp>
        <p:nvSpPr>
          <p:cNvPr id="375" name="Google Shape;375;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1" name="Google Shape;381;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https://vizhub.healthdata.org/lbd/malaria#</a:t>
            </a:r>
            <a:endParaRPr dirty="0"/>
          </a:p>
        </p:txBody>
      </p:sp>
      <p:sp>
        <p:nvSpPr>
          <p:cNvPr id="382" name="Google Shape;382;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7" name="Google Shape;387;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https://vizhub.healthdata.org/lbd/malaria#</a:t>
            </a:r>
            <a:endParaRPr dirty="0"/>
          </a:p>
        </p:txBody>
      </p:sp>
      <p:sp>
        <p:nvSpPr>
          <p:cNvPr id="388" name="Google Shape;388;p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1" name="Google Shape;401;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Quinine remained the antimalarial drug of choice until after World War II, when other drugs, such as chloroquine, that have fewer side effects largely replaced it.</a:t>
            </a:r>
            <a:endParaRPr dirty="0"/>
          </a:p>
        </p:txBody>
      </p:sp>
      <p:sp>
        <p:nvSpPr>
          <p:cNvPr id="402" name="Google Shape;402;p4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4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09" name="Google Shape;409;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 name="Google Shape;94;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https://twitter.com/gatesfoundation/status/461853846458089473</a:t>
            </a:r>
            <a:br>
              <a:rPr lang="en-US" dirty="0"/>
            </a:br>
            <a:br>
              <a:rPr lang="en-US" dirty="0"/>
            </a:br>
            <a:r>
              <a:rPr lang="en-US" dirty="0"/>
              <a:t>https://www.nytimes.com/2019/07/27/opinion/sunday/mosquitoes-malaria-zika-history.html</a:t>
            </a:r>
            <a:endParaRPr dirty="0"/>
          </a:p>
          <a:p>
            <a:pPr marL="0" lvl="0" indent="0" algn="l" rtl="0">
              <a:spcBef>
                <a:spcPts val="0"/>
              </a:spcBef>
              <a:spcAft>
                <a:spcPts val="0"/>
              </a:spcAft>
              <a:buNone/>
            </a:pPr>
            <a:br>
              <a:rPr lang="en-US" dirty="0"/>
            </a:br>
            <a:br>
              <a:rPr lang="en-US" dirty="0"/>
            </a:br>
            <a:endParaRPr dirty="0"/>
          </a:p>
        </p:txBody>
      </p:sp>
      <p:sp>
        <p:nvSpPr>
          <p:cNvPr id="95" name="Google Shape;95;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5" name="Google Shape;415;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Quinine was first isolated in 1820 from the bark of a cinchona tree. Bark extracts have been used to treat malaria since at least 1632.</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Can be used as a prophylactic, a preventative, or as a way to treat malaria once contracted</a:t>
            </a:r>
            <a:endParaRPr dirty="0"/>
          </a:p>
        </p:txBody>
      </p:sp>
      <p:sp>
        <p:nvSpPr>
          <p:cNvPr id="416" name="Google Shape;416;p4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2" name="Google Shape;422;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https://www.cdc.gov/malaria/about/history/elimination_us.html</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1947 - The National Malaria Eradication Program began in the United States. The disease caused widespread illness among soldiers training in the southern U.S. during World War Two.  Homes were sprayed with DDT insecticide and mosquito breeding sites were drained.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1951 - Malaria was eliminated in the United States. </a:t>
            </a:r>
            <a:endParaRPr dirty="0"/>
          </a:p>
          <a:p>
            <a:pPr marL="0" lvl="0" indent="0" algn="l" rtl="0">
              <a:spcBef>
                <a:spcPts val="0"/>
              </a:spcBef>
              <a:spcAft>
                <a:spcPts val="0"/>
              </a:spcAft>
              <a:buNone/>
            </a:pPr>
            <a:endParaRPr dirty="0"/>
          </a:p>
        </p:txBody>
      </p:sp>
      <p:sp>
        <p:nvSpPr>
          <p:cNvPr id="423" name="Google Shape;423;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44</a:t>
            </a:fld>
            <a:endParaRPr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8" name="Google Shape;428;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While malaria was reduced by draining wetlands, this also marked the loss of large tracts of biodiverse habitats and ecosystems that provided other ecosystem benefits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https://archive.curbed.com/2019/1/16/18185454/real-estate-south-florida-everglades-the-swamp</a:t>
            </a:r>
            <a:br>
              <a:rPr lang="en-US" dirty="0"/>
            </a:br>
            <a:br>
              <a:rPr lang="en-US" dirty="0"/>
            </a:br>
            <a:r>
              <a:rPr lang="en-US" dirty="0"/>
              <a:t>Cartoon Everglades Drainage, 1916 Swamp Land Act of 1850 transferred swamp federal lands to the states.</a:t>
            </a:r>
            <a:endParaRPr dirty="0"/>
          </a:p>
        </p:txBody>
      </p:sp>
      <p:sp>
        <p:nvSpPr>
          <p:cNvPr id="429" name="Google Shape;429;p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45</a:t>
            </a:fld>
            <a:endParaRPr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5" name="Google Shape;435;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36" name="Google Shape;436;p5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46</a:t>
            </a:fld>
            <a:endParaRPr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3" name="Google Shape;443;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https://www.reuters.com/article/us-africa-malaria-events-timeline/timeline-the-long-road-to-malaria-eradication-idUSKCN0YU0ER</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https://circulatingnow.nlm.nih.gov/2016/04/25/setting-our-sights-on-a-world-without-malaria/</a:t>
            </a:r>
            <a:endParaRPr dirty="0"/>
          </a:p>
        </p:txBody>
      </p:sp>
      <p:sp>
        <p:nvSpPr>
          <p:cNvPr id="444" name="Google Shape;444;p5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47</a:t>
            </a:fld>
            <a:endParaRPr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1" name="Google Shape;451;p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0" i="0" u="none" strike="noStrike" dirty="0">
                <a:solidFill>
                  <a:schemeClr val="dk1"/>
                </a:solidFill>
                <a:latin typeface="Calibri"/>
                <a:ea typeface="Calibri"/>
                <a:cs typeface="Calibri"/>
                <a:sym typeface="Calibri"/>
              </a:rPr>
              <a:t>Southeast Asia has served as a launch pad for drug-resistant malaria multiple times, with disastrous consequences. In the 1950s, Cambodian authorities reported that chloroquine, the main cure for malaria at the time, had stopped clearing some infections. Within three decades, chloroquine-resistant strains had spread to Africa, where 90% of the world’s malaria cases occur, and the death toll started to climb. By 2000, malaria was killing about one million people a year globally. </a:t>
            </a:r>
            <a:br>
              <a:rPr lang="en-US" sz="1200" b="0" i="0" u="none" strike="noStrike" dirty="0">
                <a:solidFill>
                  <a:schemeClr val="dk1"/>
                </a:solidFill>
                <a:latin typeface="Calibri"/>
                <a:ea typeface="Calibri"/>
                <a:cs typeface="Calibri"/>
                <a:sym typeface="Calibri"/>
              </a:rPr>
            </a:br>
            <a:br>
              <a:rPr lang="en-US" sz="1200" b="0" i="0" u="none" strike="noStrike" dirty="0">
                <a:solidFill>
                  <a:schemeClr val="dk1"/>
                </a:solidFill>
                <a:latin typeface="Calibri"/>
                <a:ea typeface="Calibri"/>
                <a:cs typeface="Calibri"/>
                <a:sym typeface="Calibri"/>
              </a:rPr>
            </a:br>
            <a:r>
              <a:rPr lang="en-US" sz="1200" b="0" i="0" u="none" strike="noStrike" dirty="0">
                <a:solidFill>
                  <a:schemeClr val="dk1"/>
                </a:solidFill>
                <a:latin typeface="Calibri"/>
                <a:ea typeface="Calibri"/>
                <a:cs typeface="Calibri"/>
                <a:sym typeface="Calibri"/>
              </a:rPr>
              <a:t>Quinine has been used an anti-malarial drug for centuries. Chloroquine became a major anti-malarial drug treatment after its invention in the 1930s.</a:t>
            </a:r>
            <a:br>
              <a:rPr lang="en-US" sz="1200" b="0" i="0" u="none" strike="noStrike" dirty="0">
                <a:solidFill>
                  <a:schemeClr val="dk1"/>
                </a:solidFill>
                <a:latin typeface="Calibri"/>
                <a:ea typeface="Calibri"/>
                <a:cs typeface="Calibri"/>
                <a:sym typeface="Calibri"/>
              </a:rPr>
            </a:br>
            <a:br>
              <a:rPr lang="en-US" sz="1200" b="0" i="0" u="none" strike="noStrike" dirty="0">
                <a:solidFill>
                  <a:schemeClr val="dk1"/>
                </a:solidFill>
                <a:latin typeface="Calibri"/>
                <a:ea typeface="Calibri"/>
                <a:cs typeface="Calibri"/>
                <a:sym typeface="Calibri"/>
              </a:rPr>
            </a:br>
            <a:endParaRPr dirty="0"/>
          </a:p>
          <a:p>
            <a:pPr marL="0" lvl="0" indent="0" algn="l" rtl="0">
              <a:spcBef>
                <a:spcPts val="0"/>
              </a:spcBef>
              <a:spcAft>
                <a:spcPts val="0"/>
              </a:spcAft>
              <a:buNone/>
            </a:pPr>
            <a:endParaRPr dirty="0"/>
          </a:p>
        </p:txBody>
      </p:sp>
      <p:sp>
        <p:nvSpPr>
          <p:cNvPr id="452" name="Google Shape;452;p5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48</a:t>
            </a:fld>
            <a:endParaRPr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7" name="Google Shape;457;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58" name="Google Shape;458;p5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50</a:t>
            </a:fld>
            <a:endParaRPr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5" name="Google Shape;465;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Colors simply indicate abundance of malaria</a:t>
            </a:r>
            <a:endParaRPr dirty="0"/>
          </a:p>
        </p:txBody>
      </p:sp>
      <p:sp>
        <p:nvSpPr>
          <p:cNvPr id="466" name="Google Shape;466;p5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51</a:t>
            </a:fld>
            <a:endParaRPr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2" name="Google Shape;472;p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dirty="0">
                <a:latin typeface="Arial"/>
                <a:ea typeface="Arial"/>
                <a:cs typeface="Arial"/>
                <a:sym typeface="Arial"/>
              </a:rPr>
              <a:t>Last 15 years have seen international financing for malaria control increase approximately twentyfold – the distribution of free bed nets has been a large part of this reduction</a:t>
            </a:r>
            <a:endParaRPr dirty="0"/>
          </a:p>
          <a:p>
            <a:pPr marL="0" marR="0" lvl="0" indent="0" algn="l" rtl="0">
              <a:lnSpc>
                <a:spcPct val="100000"/>
              </a:lnSpc>
              <a:spcBef>
                <a:spcPts val="0"/>
              </a:spcBef>
              <a:spcAft>
                <a:spcPts val="0"/>
              </a:spcAft>
              <a:buClr>
                <a:schemeClr val="dk1"/>
              </a:buClr>
              <a:buSzPts val="1200"/>
              <a:buFont typeface="Calibri"/>
              <a:buNone/>
            </a:pPr>
            <a:endParaRPr dirty="0">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Calibri"/>
              <a:buNone/>
            </a:pPr>
            <a:r>
              <a:rPr lang="en-US" sz="1200" dirty="0"/>
              <a:t>Nets have been responsible for approximately 68% of the estimated reduction in malarial transmission since 2000.</a:t>
            </a:r>
            <a:endParaRPr dirty="0"/>
          </a:p>
          <a:p>
            <a:pPr marL="0" marR="0" lvl="0" indent="0" algn="l" rtl="0">
              <a:lnSpc>
                <a:spcPct val="100000"/>
              </a:lnSpc>
              <a:spcBef>
                <a:spcPts val="0"/>
              </a:spcBef>
              <a:spcAft>
                <a:spcPts val="0"/>
              </a:spcAft>
              <a:buClr>
                <a:schemeClr val="dk1"/>
              </a:buClr>
              <a:buSzPts val="1200"/>
              <a:buFont typeface="Calibri"/>
              <a:buNone/>
            </a:pPr>
            <a:endParaRPr dirty="0">
              <a:latin typeface="Arial"/>
              <a:ea typeface="Arial"/>
              <a:cs typeface="Arial"/>
              <a:sym typeface="Arial"/>
            </a:endParaRPr>
          </a:p>
          <a:p>
            <a:pPr marL="0" lvl="0" indent="0" algn="l" rtl="0">
              <a:spcBef>
                <a:spcPts val="0"/>
              </a:spcBef>
              <a:spcAft>
                <a:spcPts val="0"/>
              </a:spcAft>
              <a:buNone/>
            </a:pPr>
            <a:endParaRPr dirty="0"/>
          </a:p>
        </p:txBody>
      </p:sp>
      <p:sp>
        <p:nvSpPr>
          <p:cNvPr id="473" name="Google Shape;473;p5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52</a:t>
            </a:fld>
            <a:endParaRPr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0" name="Google Shape;480;p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The distribution of mosquito nets or bednets impregnated with insecticides such as permethrin or deltamethrin has been shown to be an extremely effective method of malaria prevention. ITNs protect people sleeping under them and simultaneously kill mosquitoes that contact the nets.</a:t>
            </a:r>
            <a:endParaRPr dirty="0"/>
          </a:p>
        </p:txBody>
      </p:sp>
      <p:sp>
        <p:nvSpPr>
          <p:cNvPr id="481" name="Google Shape;481;p5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53</a:t>
            </a:fld>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 name="Google Shape;101;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Fang, J. (2010). Ecology: a world without mosquitoes. </a:t>
            </a:r>
            <a:r>
              <a:rPr lang="en-US" i="1" dirty="0"/>
              <a:t>Nature News</a:t>
            </a:r>
            <a:r>
              <a:rPr lang="en-US" dirty="0"/>
              <a:t>, </a:t>
            </a:r>
            <a:r>
              <a:rPr lang="en-US" i="1" dirty="0"/>
              <a:t>466</a:t>
            </a:r>
            <a:r>
              <a:rPr lang="en-US" dirty="0"/>
              <a:t>(7305), 432-434.</a:t>
            </a:r>
            <a:br>
              <a:rPr lang="en-US" dirty="0"/>
            </a:br>
            <a:br>
              <a:rPr lang="en-US" dirty="0"/>
            </a:br>
            <a:r>
              <a:rPr lang="en-US" dirty="0"/>
              <a:t>Arboviruses are transmitted by insects</a:t>
            </a:r>
            <a:endParaRPr dirty="0"/>
          </a:p>
        </p:txBody>
      </p:sp>
      <p:sp>
        <p:nvSpPr>
          <p:cNvPr id="102" name="Google Shape;102;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8" name="Google Shape;488;p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https://www.usaid.gov/news-information/videos/protecting-ghanaians-malaria-through-indoor-residual-spraying</a:t>
            </a:r>
            <a:endParaRPr dirty="0"/>
          </a:p>
          <a:p>
            <a:pPr marL="0" lvl="0" indent="0" algn="l" rtl="0">
              <a:spcBef>
                <a:spcPts val="0"/>
              </a:spcBef>
              <a:spcAft>
                <a:spcPts val="0"/>
              </a:spcAft>
              <a:buNone/>
            </a:pPr>
            <a:endParaRPr dirty="0"/>
          </a:p>
          <a:p>
            <a:pPr marL="0" marR="0" lvl="0" indent="0" algn="l" rtl="0">
              <a:lnSpc>
                <a:spcPct val="100000"/>
              </a:lnSpc>
              <a:spcBef>
                <a:spcPts val="0"/>
              </a:spcBef>
              <a:spcAft>
                <a:spcPts val="0"/>
              </a:spcAft>
              <a:buClr>
                <a:schemeClr val="dk1"/>
              </a:buClr>
              <a:buSzPts val="1200"/>
              <a:buFont typeface="Calibri"/>
              <a:buNone/>
            </a:pPr>
            <a:r>
              <a:rPr lang="en-US" dirty="0"/>
              <a:t>DDT is still used to control malaria in some countries, although it is banned in the US. There are some people who argue that the ban on DDT resulted in malarial deaths that could have been avoided. </a:t>
            </a:r>
            <a:r>
              <a:rPr lang="en-US" sz="1200" b="0" i="0" u="none" strike="noStrike" dirty="0">
                <a:solidFill>
                  <a:schemeClr val="dk1"/>
                </a:solidFill>
                <a:latin typeface="Calibri"/>
                <a:ea typeface="Calibri"/>
                <a:cs typeface="Calibri"/>
                <a:sym typeface="Calibri"/>
              </a:rPr>
              <a:t>Pyrethroid are also used for spraying. These are a later generation insecticide than DDT, which was first put into widespread commercial use in the 1940s. Pyrethroids were discovered in the 1960s.  However, pyrethroids are beginning to loose their effectiveness as the mosquitoes acquire resistance. </a:t>
            </a:r>
            <a:endParaRPr dirty="0"/>
          </a:p>
          <a:p>
            <a:pPr marL="0" lvl="0" indent="0" algn="l" rtl="0">
              <a:spcBef>
                <a:spcPts val="0"/>
              </a:spcBef>
              <a:spcAft>
                <a:spcPts val="0"/>
              </a:spcAft>
              <a:buNone/>
            </a:pPr>
            <a:endParaRPr dirty="0"/>
          </a:p>
        </p:txBody>
      </p:sp>
      <p:sp>
        <p:nvSpPr>
          <p:cNvPr id="489" name="Google Shape;489;p5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54</a:t>
            </a:fld>
            <a:endParaRPr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6" name="Google Shape;496;p5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Artemisinin is derived a Chinese herb (qinghaosu) that has been used in the treatment of fevers for over 1,000 years, thus predating the use of quinine in the western world</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http://www.who.int/malaria/media/artemisinin_resistance_qa/en/</a:t>
            </a:r>
            <a:endParaRPr dirty="0"/>
          </a:p>
          <a:p>
            <a:pPr marL="0" lvl="0" indent="0" algn="l" rtl="0">
              <a:spcBef>
                <a:spcPts val="0"/>
              </a:spcBef>
              <a:spcAft>
                <a:spcPts val="0"/>
              </a:spcAft>
              <a:buNone/>
            </a:pPr>
            <a:endParaRPr dirty="0"/>
          </a:p>
          <a:p>
            <a:pPr marL="0" marR="0" lvl="0" indent="0" algn="l" rtl="0">
              <a:lnSpc>
                <a:spcPct val="100000"/>
              </a:lnSpc>
              <a:spcBef>
                <a:spcPts val="0"/>
              </a:spcBef>
              <a:spcAft>
                <a:spcPts val="0"/>
              </a:spcAft>
              <a:buClr>
                <a:schemeClr val="dk1"/>
              </a:buClr>
              <a:buSzPts val="1200"/>
              <a:buFont typeface="Calibri"/>
              <a:buNone/>
            </a:pPr>
            <a:r>
              <a:rPr lang="en-US" sz="1200" dirty="0"/>
              <a:t>2015 Nobel Prize awarded to Youyou Tu of the China Academy of Traditional Chinese Medicine in Beijing for isolating the compound in sweet wormwood</a:t>
            </a:r>
            <a:br>
              <a:rPr lang="en-US" sz="1200" dirty="0"/>
            </a:br>
            <a:br>
              <a:rPr lang="en-US" sz="1200" dirty="0"/>
            </a:br>
            <a:r>
              <a:rPr lang="en-US" dirty="0">
                <a:latin typeface="Calibri"/>
                <a:ea typeface="Calibri"/>
                <a:cs typeface="Calibri"/>
                <a:sym typeface="Calibri"/>
              </a:rPr>
              <a:t>Artemisinin began to be used since quinine-based drugs were increasingly ineffective</a:t>
            </a:r>
            <a:endParaRPr dirty="0"/>
          </a:p>
          <a:p>
            <a:pPr marL="0" lvl="0" indent="0" algn="l" rtl="0">
              <a:spcBef>
                <a:spcPts val="0"/>
              </a:spcBef>
              <a:spcAft>
                <a:spcPts val="0"/>
              </a:spcAft>
              <a:buNone/>
            </a:pPr>
            <a:endParaRPr dirty="0"/>
          </a:p>
        </p:txBody>
      </p:sp>
      <p:sp>
        <p:nvSpPr>
          <p:cNvPr id="497" name="Google Shape;497;p5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55</a:t>
            </a:fld>
            <a:endParaRPr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6" name="Google Shape;506;p5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Viet Cong soldiers of North Vietnam. </a:t>
            </a:r>
            <a:r>
              <a:rPr lang="en-US" sz="1200" dirty="0">
                <a:latin typeface="Calibri"/>
                <a:ea typeface="Calibri"/>
                <a:cs typeface="Calibri"/>
                <a:sym typeface="Calibri"/>
              </a:rPr>
              <a:t>China was backing North Vietnamese in their war with US and South Vietnam</a:t>
            </a:r>
            <a:endParaRPr dirty="0"/>
          </a:p>
          <a:p>
            <a:pPr marL="0" lvl="0" indent="0" algn="l" rtl="0">
              <a:spcBef>
                <a:spcPts val="0"/>
              </a:spcBef>
              <a:spcAft>
                <a:spcPts val="0"/>
              </a:spcAft>
              <a:buNone/>
            </a:pPr>
            <a:endParaRPr dirty="0"/>
          </a:p>
        </p:txBody>
      </p:sp>
      <p:sp>
        <p:nvSpPr>
          <p:cNvPr id="507" name="Google Shape;507;p5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56</a:t>
            </a:fld>
            <a:endParaRPr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4" name="Google Shape;514;p6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https://www.ncbi.nlm.nih.gov/pmc/articles/PMC3671478/</a:t>
            </a:r>
            <a:endParaRPr dirty="0"/>
          </a:p>
        </p:txBody>
      </p:sp>
      <p:sp>
        <p:nvSpPr>
          <p:cNvPr id="515" name="Google Shape;515;p6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57</a:t>
            </a:fld>
            <a:endParaRPr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6" name="Google Shape;546;p6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Companion drugs include lumefantrine, mefloquine, amodiaquine, sulfadoxine/pyrimethamine, piperaquine and chlorproguanil/dapsone. </a:t>
            </a:r>
            <a:br>
              <a:rPr lang="en-US" dirty="0"/>
            </a:br>
            <a:br>
              <a:rPr lang="en-US" dirty="0"/>
            </a:br>
            <a:r>
              <a:rPr lang="en-US" dirty="0"/>
              <a:t>And as you would suspect, available without a prescription in some countries, like this one from Pakistan. But in countries where going to a doctor is prohibitively expensive for many, is it wrong to consider this an entirely negative circumstance?</a:t>
            </a:r>
            <a:endParaRPr dirty="0"/>
          </a:p>
        </p:txBody>
      </p:sp>
      <p:sp>
        <p:nvSpPr>
          <p:cNvPr id="547" name="Google Shape;547;p6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58</a:t>
            </a:fld>
            <a:endParaRPr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https://www.theglobalfund.org/en/blog/2019-04-25-malaria-resurgence-is-a-very-real-risk/</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59</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15111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p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1" name="Google Shape;561;p6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Overall use of nets has increased but rates of availability and adoption variable from country to country. Period is for 2000-2013.  Black line indicates percent of households with at least one ITN.  Red line indicates percent of households with at least one ITN for every two people. </a:t>
            </a:r>
            <a:endParaRPr dirty="0"/>
          </a:p>
        </p:txBody>
      </p:sp>
      <p:sp>
        <p:nvSpPr>
          <p:cNvPr id="562" name="Google Shape;562;p6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60</a:t>
            </a:fld>
            <a:endParaRPr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p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7" name="Google Shape;567;p6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https://www.newvision.co.ug/new_vision/news/1492183/imported-mosquito-nets-derailing-war-malaria</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Also counterfeit nets that have no insecticide or are poorly made</a:t>
            </a:r>
            <a:endParaRPr dirty="0"/>
          </a:p>
        </p:txBody>
      </p:sp>
      <p:sp>
        <p:nvSpPr>
          <p:cNvPr id="568" name="Google Shape;568;p6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61</a:t>
            </a:fld>
            <a:endParaRPr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p6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73" name="Google Shape;573;p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p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0" name="Google Shape;580;p7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Malaria cases have been increasing in some parts of the Americas, South-East Asia, Western Pacific and Africa,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A severe shortage of first-line antimalarial drugs, scarce investment in vector control measures, loss of equipment and infrastructure, and a collapsed health system as a result of the ongoing political and economic crisis (annual inflation rate of 1,000,000%), are major determinants of the malaria resurgence in Venezuela. Malaria cases in Venezuela have spilled over to other neighboring countries in the region, overloading local health care services in Brazil and Colombia. The large-scale migration of Venezuelan nationals, aggravated in the last six months, is a reasonable concern that the growing malaria epidemic in Venezuela could spread to the entire region.</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https://www.ncbi.nlm.nih.gov/pmc/articles/PMC6471461/</a:t>
            </a:r>
            <a:endParaRPr dirty="0"/>
          </a:p>
        </p:txBody>
      </p:sp>
      <p:sp>
        <p:nvSpPr>
          <p:cNvPr id="581" name="Google Shape;581;p7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63</a:t>
            </a:fld>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 name="Google Shape;138;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Malaria is a mosquito-borne disease caused by parasites of the genus </a:t>
            </a:r>
            <a:r>
              <a:rPr lang="en-US" i="1" dirty="0"/>
              <a:t>Plasmodium</a:t>
            </a:r>
            <a:r>
              <a:rPr lang="en-US" dirty="0"/>
              <a:t> (</a:t>
            </a:r>
            <a:r>
              <a:rPr lang="en-US" i="1" dirty="0"/>
              <a:t>P. falciparum</a:t>
            </a:r>
            <a:r>
              <a:rPr lang="en-US" dirty="0"/>
              <a:t>, </a:t>
            </a:r>
            <a:r>
              <a:rPr lang="en-US" i="1" dirty="0"/>
              <a:t>P. vivax</a:t>
            </a:r>
            <a:r>
              <a:rPr lang="en-US" dirty="0"/>
              <a:t>, </a:t>
            </a:r>
            <a:r>
              <a:rPr lang="en-US" i="1" dirty="0"/>
              <a:t>P. ovale</a:t>
            </a:r>
            <a:r>
              <a:rPr lang="en-US" dirty="0"/>
              <a:t>, </a:t>
            </a:r>
            <a:r>
              <a:rPr lang="en-US" i="1" dirty="0"/>
              <a:t>P. malariae</a:t>
            </a:r>
            <a:r>
              <a:rPr lang="en-US" dirty="0"/>
              <a:t>, and </a:t>
            </a:r>
            <a:r>
              <a:rPr lang="en-US" i="1" dirty="0"/>
              <a:t>P. knowlesi</a:t>
            </a:r>
            <a:r>
              <a:rPr lang="en-US" dirty="0"/>
              <a:t>) and acquired through the bites of infected Anopheles mosquitos. With an incubation period of 10 to 15 days after the infective mosquito bite, the disease manifests with fever, chills, headaches, vomiting and tiredness. Although the disease is preventable and treatable, untreated malaria is typically associated with anemia and splenomegaly (enlarged spleen). In particular, </a:t>
            </a:r>
            <a:r>
              <a:rPr lang="en-US" i="1" dirty="0"/>
              <a:t>P. falciparum</a:t>
            </a:r>
            <a:r>
              <a:rPr lang="en-US" dirty="0"/>
              <a:t> cases commonly progress to life-threatening conditions including “cerebral malaria”, organ dysfunction and death.</a:t>
            </a:r>
            <a:br>
              <a:rPr lang="en-US" dirty="0"/>
            </a:br>
            <a:br>
              <a:rPr lang="en-US" dirty="0"/>
            </a:br>
            <a:r>
              <a:rPr lang="en-US" dirty="0"/>
              <a:t>https://www.who.int/teams/global-malaria-programme/reports/world-malaria-report-2021</a:t>
            </a:r>
            <a:endParaRPr dirty="0"/>
          </a:p>
          <a:p>
            <a:pPr marL="0" lvl="0" indent="0" algn="l" rtl="0">
              <a:spcBef>
                <a:spcPts val="0"/>
              </a:spcBef>
              <a:spcAft>
                <a:spcPts val="0"/>
              </a:spcAft>
              <a:buNone/>
            </a:pPr>
            <a:endParaRPr dirty="0"/>
          </a:p>
        </p:txBody>
      </p:sp>
      <p:sp>
        <p:nvSpPr>
          <p:cNvPr id="139" name="Google Shape;139;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p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6" name="Google Shape;586;p7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Makoni, Munyaradzi. "Malaria fighters' latest chemical weapon may not last long." (2020) Science: 1153-1153.</a:t>
            </a:r>
            <a:br>
              <a:rPr lang="en-US" dirty="0"/>
            </a:br>
            <a:r>
              <a:rPr lang="en-US" dirty="0"/>
              <a:t>DOI: 10.1126/science.369.6508.1153 </a:t>
            </a:r>
            <a:endParaRPr dirty="0"/>
          </a:p>
        </p:txBody>
      </p:sp>
      <p:sp>
        <p:nvSpPr>
          <p:cNvPr id="587" name="Google Shape;587;p7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64</a:t>
            </a:fld>
            <a:endParaRPr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US" dirty="0"/>
              <a:t>https://www.nature.com/immersive/d41586-018-05772-z/index.html</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65</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9558545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p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4" name="Google Shape;594;p7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Artemisinin rapidly wipes out the majority of parasites, and a longer-acting partner drug in the combo mops up the rest. When ACTs are working as they should, the number of parasites detectable in a finger-prick of blood drops by half within three hours of taking the medicine. But in 2008, researchers in western Cambodia reported that parasite numbers in some patients were not falling as quickly as they ought to.  </a:t>
            </a:r>
            <a:endParaRPr dirty="0"/>
          </a:p>
          <a:p>
            <a:pPr marL="0" lvl="0" indent="0" algn="l" rtl="0">
              <a:spcBef>
                <a:spcPts val="0"/>
              </a:spcBef>
              <a:spcAft>
                <a:spcPts val="0"/>
              </a:spcAft>
              <a:buNone/>
            </a:pPr>
            <a:endParaRPr sz="1200" b="0" i="0" u="none" strike="noStrik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dirty="0"/>
              <a:t>Roberts, L. (2016). Drug resistance triggers war to wipe out malaria in the Mekong region. </a:t>
            </a:r>
            <a:r>
              <a:rPr lang="en-US" i="1" dirty="0"/>
              <a:t>Science</a:t>
            </a:r>
            <a:r>
              <a:rPr lang="en-US" dirty="0"/>
              <a:t>, </a:t>
            </a:r>
            <a:r>
              <a:rPr lang="en-US" i="1" dirty="0"/>
              <a:t>10</a:t>
            </a:r>
            <a:r>
              <a:rPr lang="en-US" dirty="0"/>
              <a:t>.</a:t>
            </a:r>
            <a:br>
              <a:rPr lang="en-US" dirty="0"/>
            </a:br>
            <a:br>
              <a:rPr lang="en-US" dirty="0"/>
            </a:br>
            <a:endParaRPr sz="1200" b="0" i="0" u="none" strike="noStrike" dirty="0">
              <a:solidFill>
                <a:schemeClr val="dk1"/>
              </a:solidFill>
              <a:latin typeface="Calibri"/>
              <a:ea typeface="Calibri"/>
              <a:cs typeface="Calibri"/>
              <a:sym typeface="Calibri"/>
            </a:endParaRPr>
          </a:p>
          <a:p>
            <a:pPr marL="0" lvl="0" indent="0" algn="l" rtl="0">
              <a:spcBef>
                <a:spcPts val="0"/>
              </a:spcBef>
              <a:spcAft>
                <a:spcPts val="0"/>
              </a:spcAft>
              <a:buNone/>
            </a:pPr>
            <a:endParaRPr sz="1200" b="0" i="0" u="none" strike="noStrike" dirty="0">
              <a:solidFill>
                <a:schemeClr val="dk1"/>
              </a:solidFill>
              <a:latin typeface="Calibri"/>
              <a:ea typeface="Calibri"/>
              <a:cs typeface="Calibri"/>
              <a:sym typeface="Calibri"/>
            </a:endParaRPr>
          </a:p>
          <a:p>
            <a:pPr marL="0" lvl="0" indent="0" algn="l" rtl="0">
              <a:spcBef>
                <a:spcPts val="0"/>
              </a:spcBef>
              <a:spcAft>
                <a:spcPts val="0"/>
              </a:spcAft>
              <a:buNone/>
            </a:pPr>
            <a:endParaRPr dirty="0"/>
          </a:p>
        </p:txBody>
      </p:sp>
      <p:sp>
        <p:nvSpPr>
          <p:cNvPr id="595" name="Google Shape;595;p7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66</a:t>
            </a:fld>
            <a:endParaRPr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p7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02" name="Google Shape;602;p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p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8" name="Google Shape;608;p7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dirty="0">
                <a:latin typeface="Calibri"/>
                <a:ea typeface="Calibri"/>
                <a:cs typeface="Calibri"/>
                <a:sym typeface="Calibri"/>
              </a:rPr>
              <a:t>Artemisinin resistance has emerged in southeast Asia - the very same region as where chloroquine resistance emerged. Why?</a:t>
            </a:r>
            <a:endParaRPr dirty="0"/>
          </a:p>
          <a:p>
            <a:pPr marL="0" lvl="0" indent="0" algn="l" rtl="0">
              <a:spcBef>
                <a:spcPts val="0"/>
              </a:spcBef>
              <a:spcAft>
                <a:spcPts val="0"/>
              </a:spcAft>
              <a:buNone/>
            </a:pPr>
            <a:endParaRPr dirty="0"/>
          </a:p>
          <a:p>
            <a:pPr marL="0" marR="0" lvl="0" indent="0" algn="l" rtl="0">
              <a:lnSpc>
                <a:spcPct val="100000"/>
              </a:lnSpc>
              <a:spcBef>
                <a:spcPts val="0"/>
              </a:spcBef>
              <a:spcAft>
                <a:spcPts val="0"/>
              </a:spcAft>
              <a:buClr>
                <a:schemeClr val="dk1"/>
              </a:buClr>
              <a:buSzPts val="1200"/>
              <a:buFont typeface="Calibri"/>
              <a:buNone/>
            </a:pPr>
            <a:br>
              <a:rPr lang="en-US" dirty="0"/>
            </a:br>
            <a:r>
              <a:rPr lang="en-US" dirty="0"/>
              <a:t>https://www.nature.com/immersive/d41586-018-05772-z/pdf/d41586-018-05772-z.pdf?origin=ppub</a:t>
            </a:r>
            <a:endParaRPr dirty="0"/>
          </a:p>
          <a:p>
            <a:pPr marL="0" lvl="0" indent="0" algn="l" rtl="0">
              <a:spcBef>
                <a:spcPts val="0"/>
              </a:spcBef>
              <a:spcAft>
                <a:spcPts val="0"/>
              </a:spcAft>
              <a:buNone/>
            </a:pPr>
            <a:endParaRPr dirty="0"/>
          </a:p>
        </p:txBody>
      </p:sp>
      <p:sp>
        <p:nvSpPr>
          <p:cNvPr id="609" name="Google Shape;609;p7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68</a:t>
            </a:fld>
            <a:endParaRPr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p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3" name="Google Shape;643;p7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https://theconversation.com/fake-drugs-are-one-reason-malaria-still-kills-so-many-92712</a:t>
            </a:r>
            <a:endParaRPr dirty="0"/>
          </a:p>
          <a:p>
            <a:pPr marL="0" lvl="0" indent="0" algn="l" rtl="0">
              <a:spcBef>
                <a:spcPts val="0"/>
              </a:spcBef>
              <a:spcAft>
                <a:spcPts val="0"/>
              </a:spcAft>
              <a:buNone/>
            </a:pPr>
            <a:endParaRPr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The double burden of counterfeit drugs:  Patients who unwittingly purchase ineffective anti-malarial drugs are out of pocket for medicines that do nothing. Then, they pay for additional treatments when the first course of medicine fails. Patients pay twice – for the ineffective drugs and for the additional drugs when the first treatment fails</a:t>
            </a:r>
          </a:p>
          <a:p>
            <a:pPr marL="0" marR="0" lvl="0" indent="0" algn="l" rtl="0">
              <a:lnSpc>
                <a:spcPct val="100000"/>
              </a:lnSpc>
              <a:spcBef>
                <a:spcPts val="0"/>
              </a:spcBef>
              <a:spcAft>
                <a:spcPts val="0"/>
              </a:spcAft>
              <a:buClr>
                <a:schemeClr val="dk1"/>
              </a:buClr>
              <a:buSzPts val="1200"/>
              <a:buFont typeface="Calibri"/>
              <a:buNone/>
            </a:pPr>
            <a:endParaRPr lang="en-US" dirty="0"/>
          </a:p>
          <a:p>
            <a:pPr marL="0" lvl="0" indent="0" algn="l" rtl="0">
              <a:spcBef>
                <a:spcPts val="0"/>
              </a:spcBef>
              <a:spcAft>
                <a:spcPts val="0"/>
              </a:spcAft>
              <a:buNone/>
            </a:pPr>
            <a:r>
              <a:rPr lang="en-US" dirty="0"/>
              <a:t>Drug quality and use has been sporadic and unpredictable, which can lead to resistance to malarial drugs and the persistence of malaria</a:t>
            </a:r>
          </a:p>
          <a:p>
            <a:pPr marL="0" lvl="0" indent="0" algn="l" rtl="0">
              <a:spcBef>
                <a:spcPts val="0"/>
              </a:spcBef>
              <a:spcAft>
                <a:spcPts val="0"/>
              </a:spcAft>
              <a:buNone/>
            </a:pPr>
            <a:endParaRPr lang="en-US"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644" name="Google Shape;644;p7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69</a:t>
            </a:fld>
            <a:endParaRPr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a:extLst>
            <a:ext uri="{FF2B5EF4-FFF2-40B4-BE49-F238E27FC236}">
              <a16:creationId xmlns:a16="http://schemas.microsoft.com/office/drawing/2014/main" id="{16581F28-982D-4360-049A-03522F7F66BE}"/>
            </a:ext>
          </a:extLst>
        </p:cNvPr>
        <p:cNvGrpSpPr/>
        <p:nvPr/>
      </p:nvGrpSpPr>
      <p:grpSpPr>
        <a:xfrm>
          <a:off x="0" y="0"/>
          <a:ext cx="0" cy="0"/>
          <a:chOff x="0" y="0"/>
          <a:chExt cx="0" cy="0"/>
        </a:xfrm>
      </p:grpSpPr>
      <p:sp>
        <p:nvSpPr>
          <p:cNvPr id="642" name="Google Shape;642;p79:notes">
            <a:extLst>
              <a:ext uri="{FF2B5EF4-FFF2-40B4-BE49-F238E27FC236}">
                <a16:creationId xmlns:a16="http://schemas.microsoft.com/office/drawing/2014/main" id="{2BD248F4-3D29-EFA4-F6D1-E3DECBB58A5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3" name="Google Shape;643;p79:notes">
            <a:extLst>
              <a:ext uri="{FF2B5EF4-FFF2-40B4-BE49-F238E27FC236}">
                <a16:creationId xmlns:a16="http://schemas.microsoft.com/office/drawing/2014/main" id="{D6CA1EB1-6CC1-9F27-98DD-185FE77AED6C}"/>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https://theconversation.com/fake-drugs-are-one-reason-malaria-still-kills-so-many-92712</a:t>
            </a:r>
            <a:endParaRPr dirty="0"/>
          </a:p>
          <a:p>
            <a:pPr marL="0" lvl="0" indent="0" algn="l" rtl="0">
              <a:spcBef>
                <a:spcPts val="0"/>
              </a:spcBef>
              <a:spcAft>
                <a:spcPts val="0"/>
              </a:spcAft>
              <a:buNone/>
            </a:pPr>
            <a:endParaRPr dirty="0"/>
          </a:p>
        </p:txBody>
      </p:sp>
      <p:sp>
        <p:nvSpPr>
          <p:cNvPr id="644" name="Google Shape;644;p79:notes">
            <a:extLst>
              <a:ext uri="{FF2B5EF4-FFF2-40B4-BE49-F238E27FC236}">
                <a16:creationId xmlns:a16="http://schemas.microsoft.com/office/drawing/2014/main" id="{8F53CD97-3438-962A-5014-56A01C4BEF94}"/>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70</a:t>
            </a:fld>
            <a:endParaRPr dirty="0"/>
          </a:p>
        </p:txBody>
      </p:sp>
    </p:spTree>
    <p:extLst>
      <p:ext uri="{BB962C8B-B14F-4D97-AF65-F5344CB8AC3E}">
        <p14:creationId xmlns:p14="http://schemas.microsoft.com/office/powerpoint/2010/main" val="83478339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p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7" name="Google Shape;657;p8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https://www.intechopen.com/books/anopheles-mosquitoes-new-insights-into-malaria-vectors/understanding-anopheles-diversity-in-southeast-asia-and-its-applications-for-malaria-control</a:t>
            </a:r>
            <a:br>
              <a:rPr lang="en-US" dirty="0"/>
            </a:br>
            <a:br>
              <a:rPr lang="en-US" dirty="0"/>
            </a:br>
            <a:r>
              <a:rPr lang="en-US" dirty="0"/>
              <a:t>Sinka, M. E., Bangs, M. J., Manguin, S., Rubio-Palis, Y., Chareonviriyaphap, T., Coetzee, M., ... &amp; Hay, S. I. (2012). A global map of dominant malaria vectors. </a:t>
            </a:r>
            <a:r>
              <a:rPr lang="en-US" i="1" dirty="0"/>
              <a:t>Parasites and Vectors</a:t>
            </a:r>
            <a:r>
              <a:rPr lang="en-US" dirty="0"/>
              <a:t>, </a:t>
            </a:r>
            <a:r>
              <a:rPr lang="en-US" i="1" dirty="0"/>
              <a:t>5</a:t>
            </a:r>
            <a:r>
              <a:rPr lang="en-US" dirty="0"/>
              <a:t>, 1-11.</a:t>
            </a:r>
          </a:p>
          <a:p>
            <a:pPr marL="0" lvl="0" indent="0" algn="l" rtl="0">
              <a:spcBef>
                <a:spcPts val="0"/>
              </a:spcBef>
              <a:spcAft>
                <a:spcPts val="0"/>
              </a:spcAft>
              <a:buNone/>
            </a:pPr>
            <a:endParaRPr dirty="0"/>
          </a:p>
        </p:txBody>
      </p:sp>
      <p:sp>
        <p:nvSpPr>
          <p:cNvPr id="658" name="Google Shape;658;p8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71</a:t>
            </a:fld>
            <a:endParaRPr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Dhorda, M., Kaneko, A., Komatsu, R., Kc, A., Mshamu, S., Gesase, S., ... &amp; von Seidlein, L. (2024). Artemisinin-resistant malaria in Africa demands urgent action. </a:t>
            </a:r>
            <a:r>
              <a:rPr lang="en-US" i="1" dirty="0"/>
              <a:t>Science</a:t>
            </a:r>
            <a:r>
              <a:rPr lang="en-US" dirty="0"/>
              <a:t>, </a:t>
            </a:r>
            <a:r>
              <a:rPr lang="en-US" i="1" dirty="0"/>
              <a:t>385</a:t>
            </a:r>
            <a:r>
              <a:rPr lang="en-US" dirty="0"/>
              <a:t>(6706), 252-254.</a:t>
            </a:r>
          </a:p>
          <a:p>
            <a:endParaRPr lang="en-US" dirty="0"/>
          </a:p>
        </p:txBody>
      </p:sp>
      <p:sp>
        <p:nvSpPr>
          <p:cNvPr id="4" name="Slide Number Placeholder 3"/>
          <p:cNvSpPr>
            <a:spLocks noGrp="1"/>
          </p:cNvSpPr>
          <p:nvPr>
            <p:ph type="sldNum" sz="quarter" idx="5"/>
          </p:nvPr>
        </p:nvSpPr>
        <p:spPr/>
        <p:txBody>
          <a:bodyPr/>
          <a:lstStyle/>
          <a:p>
            <a:fld id="{DE8623E1-394C-408A-A342-5B2AB2214FB8}" type="slidenum">
              <a:rPr lang="en-US" smtClean="0"/>
              <a:t>72</a:t>
            </a:fld>
            <a:endParaRPr lang="en-US" dirty="0"/>
          </a:p>
        </p:txBody>
      </p:sp>
    </p:spTree>
    <p:extLst>
      <p:ext uri="{BB962C8B-B14F-4D97-AF65-F5344CB8AC3E}">
        <p14:creationId xmlns:p14="http://schemas.microsoft.com/office/powerpoint/2010/main" val="231059835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p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7" name="Google Shape;667;p8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latin typeface="Calibri"/>
                <a:ea typeface="Calibri"/>
                <a:cs typeface="Calibri"/>
                <a:sym typeface="Calibri"/>
              </a:rPr>
              <a:t>Of great concern is that the mutations that cause resistance to artemisinin begin to occur in Africa</a:t>
            </a:r>
            <a:endParaRPr dirty="0"/>
          </a:p>
          <a:p>
            <a:pPr marL="0" lvl="0" indent="0" algn="l" rtl="0">
              <a:spcBef>
                <a:spcPts val="0"/>
              </a:spcBef>
              <a:spcAft>
                <a:spcPts val="0"/>
              </a:spcAft>
              <a:buNone/>
            </a:pPr>
            <a:br>
              <a:rPr lang="en-US" dirty="0"/>
            </a:br>
            <a:r>
              <a:rPr lang="en-US" dirty="0"/>
              <a:t>The same mutations in Plasmodium that have contribute to artemisinin resistance in southeast Asia are now popping up in parts of Africa. They were not imported from Asia through transport of people or mosquitoes with the resistance parasite.</a:t>
            </a:r>
            <a:br>
              <a:rPr lang="en-US" dirty="0"/>
            </a:br>
            <a:br>
              <a:rPr lang="en-US" dirty="0"/>
            </a:br>
            <a:r>
              <a:rPr lang="en-US" dirty="0"/>
              <a:t>https://www.science.org/content/article/drug-resistant-malaria-gaining-foothold-africa</a:t>
            </a:r>
            <a:br>
              <a:rPr lang="en-US" dirty="0"/>
            </a:br>
            <a:br>
              <a:rPr lang="en-US" dirty="0"/>
            </a:br>
            <a:r>
              <a:rPr lang="en-US" dirty="0"/>
              <a:t>Public health authorities have long worried that the emergence in Africa of malaria resistant to artemisinin was only a matter of time. Parasites that can thwart this key component of front-line treatments appeared in Southeast Asia in the early 2000s and eventually led to clinical failures. The stakes are higher for Africa, which in 2019 saw 94% of both malaria cases and deaths worldwide—estimated at 229 million and 409,000, respectively. Two recent papers provide evidence that the dreaded resistance now has a foothold on the continent. The findings are “a game changer,” says malaria researcher Philip Rosenthal of the University of California, San Francisco. For now, there’s no evidence that current treatments are failing outright; patients with the resistant parasites simply take longer to clear them. “I don’t think this is a reason to panic,” Rosenthal says, “but we should be very concerned that things may be changing, and we definitely need new drugs.”</a:t>
            </a:r>
            <a:endParaRPr dirty="0"/>
          </a:p>
          <a:p>
            <a:pPr marL="0" lvl="0" indent="0" algn="l" rtl="0">
              <a:spcBef>
                <a:spcPts val="0"/>
              </a:spcBef>
              <a:spcAft>
                <a:spcPts val="0"/>
              </a:spcAft>
              <a:buNone/>
            </a:pPr>
            <a:endParaRPr dirty="0"/>
          </a:p>
        </p:txBody>
      </p:sp>
      <p:sp>
        <p:nvSpPr>
          <p:cNvPr id="668" name="Google Shape;668;p8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73</a:t>
            </a:fld>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a:extLst>
            <a:ext uri="{FF2B5EF4-FFF2-40B4-BE49-F238E27FC236}">
              <a16:creationId xmlns:a16="http://schemas.microsoft.com/office/drawing/2014/main" id="{C9A8CD2D-4F17-6FF8-F4A3-3E8450954BB8}"/>
            </a:ext>
          </a:extLst>
        </p:cNvPr>
        <p:cNvGrpSpPr/>
        <p:nvPr/>
      </p:nvGrpSpPr>
      <p:grpSpPr>
        <a:xfrm>
          <a:off x="0" y="0"/>
          <a:ext cx="0" cy="0"/>
          <a:chOff x="0" y="0"/>
          <a:chExt cx="0" cy="0"/>
        </a:xfrm>
      </p:grpSpPr>
      <p:sp>
        <p:nvSpPr>
          <p:cNvPr id="137" name="Google Shape;137;p8:notes">
            <a:extLst>
              <a:ext uri="{FF2B5EF4-FFF2-40B4-BE49-F238E27FC236}">
                <a16:creationId xmlns:a16="http://schemas.microsoft.com/office/drawing/2014/main" id="{D8642500-D817-28D6-D667-CB0E3CDE7A4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 name="Google Shape;138;p8:notes">
            <a:extLst>
              <a:ext uri="{FF2B5EF4-FFF2-40B4-BE49-F238E27FC236}">
                <a16:creationId xmlns:a16="http://schemas.microsoft.com/office/drawing/2014/main" id="{24ED9295-652A-E513-867B-59D79CFA9A32}"/>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br>
              <a:rPr lang="en-US" dirty="0"/>
            </a:br>
            <a:r>
              <a:rPr lang="en-US" dirty="0"/>
              <a:t>https://www.who.int/teams/global-malaria-programme/reports/world-malaria-report-2021</a:t>
            </a:r>
            <a:endParaRPr dirty="0"/>
          </a:p>
          <a:p>
            <a:pPr marL="0" lvl="0" indent="0" algn="l" rtl="0">
              <a:spcBef>
                <a:spcPts val="0"/>
              </a:spcBef>
              <a:spcAft>
                <a:spcPts val="0"/>
              </a:spcAft>
              <a:buNone/>
            </a:pPr>
            <a:endParaRPr dirty="0"/>
          </a:p>
        </p:txBody>
      </p:sp>
      <p:sp>
        <p:nvSpPr>
          <p:cNvPr id="139" name="Google Shape;139;p8:notes">
            <a:extLst>
              <a:ext uri="{FF2B5EF4-FFF2-40B4-BE49-F238E27FC236}">
                <a16:creationId xmlns:a16="http://schemas.microsoft.com/office/drawing/2014/main" id="{4ECF86B0-1B25-A9CA-5F7A-F3EB9F9E6B52}"/>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dirty="0"/>
          </a:p>
        </p:txBody>
      </p:sp>
    </p:spTree>
    <p:extLst>
      <p:ext uri="{BB962C8B-B14F-4D97-AF65-F5344CB8AC3E}">
        <p14:creationId xmlns:p14="http://schemas.microsoft.com/office/powerpoint/2010/main" val="312853289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p8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75" name="Google Shape;675;p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p8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98" name="Google Shape;698;p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p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8" name="Google Shape;718;p8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https://www.nytimes.com/interactive/2023/09/29/health/mosquitoes-new-solutions.html</a:t>
            </a:r>
            <a:endParaRPr dirty="0"/>
          </a:p>
        </p:txBody>
      </p:sp>
      <p:sp>
        <p:nvSpPr>
          <p:cNvPr id="719" name="Google Shape;719;p8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76</a:t>
            </a:fld>
            <a:endParaRPr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
        <p:cNvGrpSpPr/>
        <p:nvPr/>
      </p:nvGrpSpPr>
      <p:grpSpPr>
        <a:xfrm>
          <a:off x="0" y="0"/>
          <a:ext cx="0" cy="0"/>
          <a:chOff x="0" y="0"/>
          <a:chExt cx="0" cy="0"/>
        </a:xfrm>
      </p:grpSpPr>
      <p:sp>
        <p:nvSpPr>
          <p:cNvPr id="831" name="Google Shape;831;p1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2" name="Google Shape;832;p10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https://www.nytimes.com/2022/10/04/health/malaria-vaccines.html</a:t>
            </a:r>
            <a:endParaRPr dirty="0"/>
          </a:p>
        </p:txBody>
      </p:sp>
      <p:sp>
        <p:nvSpPr>
          <p:cNvPr id="833" name="Google Shape;833;p10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77</a:t>
            </a:fld>
            <a:endParaRPr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8623E1-394C-408A-A342-5B2AB2214FB8}" type="slidenum">
              <a:rPr lang="en-US" smtClean="0"/>
              <a:t>78</a:t>
            </a:fld>
            <a:endParaRPr lang="en-US" dirty="0"/>
          </a:p>
        </p:txBody>
      </p:sp>
    </p:spTree>
    <p:extLst>
      <p:ext uri="{BB962C8B-B14F-4D97-AF65-F5344CB8AC3E}">
        <p14:creationId xmlns:p14="http://schemas.microsoft.com/office/powerpoint/2010/main" val="246143730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US" dirty="0"/>
              <a:t>More than 18 million people, most of them young children, have died of malaria in the quarter-century since the vaccine’s 1998 trials.</a:t>
            </a:r>
            <a:br>
              <a:rPr lang="en-US" dirty="0"/>
            </a:br>
            <a:br>
              <a:rPr lang="en-US" dirty="0"/>
            </a:br>
            <a:endParaRPr lang="en-US" dirty="0"/>
          </a:p>
        </p:txBody>
      </p:sp>
      <p:sp>
        <p:nvSpPr>
          <p:cNvPr id="4" name="Slide Number Placeholder 3"/>
          <p:cNvSpPr>
            <a:spLocks noGrp="1"/>
          </p:cNvSpPr>
          <p:nvPr>
            <p:ph type="sldNum" sz="quarter" idx="5"/>
          </p:nvPr>
        </p:nvSpPr>
        <p:spPr/>
        <p:txBody>
          <a:bodyPr/>
          <a:lstStyle/>
          <a:p>
            <a:fld id="{7988773F-F84C-49DA-952A-972B58797775}" type="slidenum">
              <a:rPr lang="en-US" smtClean="0"/>
              <a:t>79</a:t>
            </a:fld>
            <a:endParaRPr lang="en-US" dirty="0"/>
          </a:p>
        </p:txBody>
      </p:sp>
    </p:spTree>
    <p:extLst>
      <p:ext uri="{BB962C8B-B14F-4D97-AF65-F5344CB8AC3E}">
        <p14:creationId xmlns:p14="http://schemas.microsoft.com/office/powerpoint/2010/main" val="328336164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p1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7" name="Google Shape;847;p10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DOI:10.1101/2024.08.28.24312699</a:t>
            </a:r>
            <a:br>
              <a:rPr lang="en-US" sz="1200" b="0" i="0" u="none" strike="noStrike" dirty="0">
                <a:solidFill>
                  <a:schemeClr val="dk1"/>
                </a:solidFill>
                <a:latin typeface="Calibri"/>
                <a:ea typeface="Calibri"/>
                <a:cs typeface="Calibri"/>
                <a:sym typeface="Calibri"/>
              </a:rPr>
            </a:br>
            <a:br>
              <a:rPr lang="en-US" sz="1200" b="0" i="0" u="none" strike="noStrike" dirty="0">
                <a:solidFill>
                  <a:schemeClr val="dk1"/>
                </a:solidFill>
                <a:latin typeface="Calibri"/>
                <a:ea typeface="Calibri"/>
                <a:cs typeface="Calibri"/>
                <a:sym typeface="Calibri"/>
              </a:rPr>
            </a:br>
            <a:endParaRPr lang="en-US" sz="1200" b="0" i="0" u="none" strike="noStrike" dirty="0">
              <a:solidFill>
                <a:schemeClr val="dk1"/>
              </a:solidFill>
              <a:latin typeface="Calibri"/>
              <a:ea typeface="Calibri"/>
              <a:cs typeface="Calibri"/>
              <a:sym typeface="Calibri"/>
            </a:endParaRPr>
          </a:p>
          <a:p>
            <a:pPr marL="0" lvl="0" indent="0" algn="l" rtl="0">
              <a:spcBef>
                <a:spcPts val="0"/>
              </a:spcBef>
              <a:spcAft>
                <a:spcPts val="0"/>
              </a:spcAft>
              <a:buNone/>
            </a:pPr>
            <a:endParaRPr sz="1200" b="0" i="0" u="none" strike="noStrike" dirty="0">
              <a:solidFill>
                <a:schemeClr val="dk1"/>
              </a:solidFill>
              <a:latin typeface="Calibri"/>
              <a:ea typeface="Calibri"/>
              <a:cs typeface="Calibri"/>
              <a:sym typeface="Calibri"/>
            </a:endParaRPr>
          </a:p>
          <a:p>
            <a:pPr marL="0" lvl="0" indent="0" algn="l" rtl="0">
              <a:spcBef>
                <a:spcPts val="0"/>
              </a:spcBef>
              <a:spcAft>
                <a:spcPts val="0"/>
              </a:spcAft>
              <a:buNone/>
            </a:pPr>
            <a:endParaRPr sz="1200" b="0" i="0" u="none" strike="noStrike" dirty="0">
              <a:solidFill>
                <a:schemeClr val="dk1"/>
              </a:solidFill>
              <a:latin typeface="Calibri"/>
              <a:ea typeface="Calibri"/>
              <a:cs typeface="Calibri"/>
              <a:sym typeface="Calibri"/>
            </a:endParaRPr>
          </a:p>
        </p:txBody>
      </p:sp>
      <p:sp>
        <p:nvSpPr>
          <p:cNvPr id="848" name="Google Shape;848;p10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80</a:t>
            </a:fld>
            <a:endParaRPr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1"/>
        <p:cNvGrpSpPr/>
        <p:nvPr/>
      </p:nvGrpSpPr>
      <p:grpSpPr>
        <a:xfrm>
          <a:off x="0" y="0"/>
          <a:ext cx="0" cy="0"/>
          <a:chOff x="0" y="0"/>
          <a:chExt cx="0" cy="0"/>
        </a:xfrm>
      </p:grpSpPr>
      <p:sp>
        <p:nvSpPr>
          <p:cNvPr id="872" name="Google Shape;872;p1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3" name="Google Shape;873;p1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https://www.nytimes.com/2023/09/29/health/mosquitoes-malaria-strategies-house.html</a:t>
            </a:r>
            <a:endParaRPr dirty="0"/>
          </a:p>
        </p:txBody>
      </p:sp>
      <p:sp>
        <p:nvSpPr>
          <p:cNvPr id="874" name="Google Shape;874;p1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81</a:t>
            </a:fld>
            <a:endParaRPr dirty="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p:cNvGrpSpPr/>
        <p:nvPr/>
      </p:nvGrpSpPr>
      <p:grpSpPr>
        <a:xfrm>
          <a:off x="0" y="0"/>
          <a:ext cx="0" cy="0"/>
          <a:chOff x="0" y="0"/>
          <a:chExt cx="0" cy="0"/>
        </a:xfrm>
      </p:grpSpPr>
      <p:sp>
        <p:nvSpPr>
          <p:cNvPr id="880" name="Google Shape;880;p1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1" name="Google Shape;881;p1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Remember, mosquitoes require water to lay their eggs and for the larval stage of the mosquito to develop. </a:t>
            </a:r>
            <a:br>
              <a:rPr lang="en-US" dirty="0"/>
            </a:br>
            <a:br>
              <a:rPr lang="en-US" dirty="0"/>
            </a:br>
            <a:r>
              <a:rPr lang="en-US" dirty="0"/>
              <a:t>At temperatures below  68°F, the parasite </a:t>
            </a:r>
            <a:r>
              <a:rPr lang="en-US" i="1" dirty="0"/>
              <a:t>Plasmodium falciparum</a:t>
            </a:r>
            <a:r>
              <a:rPr lang="en-US" dirty="0"/>
              <a:t> can not complete its growth cycle in the mosquitoes so it can not be transmitted. However, </a:t>
            </a:r>
            <a:r>
              <a:rPr lang="en-US" i="1" dirty="0"/>
              <a:t>Plasmodium</a:t>
            </a:r>
            <a:r>
              <a:rPr lang="en-US" dirty="0"/>
              <a:t> </a:t>
            </a:r>
            <a:r>
              <a:rPr lang="en-US" i="1" dirty="0"/>
              <a:t>vivax, </a:t>
            </a:r>
            <a:r>
              <a:rPr lang="en-US" dirty="0"/>
              <a:t>which can complete its life cycle in lower temperatures.</a:t>
            </a:r>
            <a:endParaRPr dirty="0"/>
          </a:p>
        </p:txBody>
      </p:sp>
      <p:sp>
        <p:nvSpPr>
          <p:cNvPr id="882" name="Google Shape;882;p1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82</a:t>
            </a:fld>
            <a:endParaRPr dirty="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4"/>
        <p:cNvGrpSpPr/>
        <p:nvPr/>
      </p:nvGrpSpPr>
      <p:grpSpPr>
        <a:xfrm>
          <a:off x="0" y="0"/>
          <a:ext cx="0" cy="0"/>
          <a:chOff x="0" y="0"/>
          <a:chExt cx="0" cy="0"/>
        </a:xfrm>
      </p:grpSpPr>
      <p:sp>
        <p:nvSpPr>
          <p:cNvPr id="895" name="Google Shape;895;p1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6" name="Google Shape;896;p1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https://doi.org/10.1126/science.adl0412 </a:t>
            </a:r>
            <a:br>
              <a:rPr lang="en-US" dirty="0"/>
            </a:br>
            <a:br>
              <a:rPr lang="en-US" dirty="0"/>
            </a:br>
            <a:r>
              <a:rPr lang="en-US" dirty="0"/>
              <a:t>The baseline assumption is that warmer climate will make vector-borne disease worse because people observe that most [such] diseases occur in the tropics, and in more temperate places they occur in the summer. However, the effect of rising temperatures can go either way. For many years the temperature optimum for malaria was pegged at about 31°C. Recent studies indicate that the temperature optimum is likely dramatically lower: just 25°C. Above 28°C, transmission decreases rapidly. Parts of sub-Saharan Africa may undergo reductions in malaria. However, in the highlands of South America and southern Africa, warming temperatures increasingly favor malaria transmission. And in once-malarial regions of Europe and North America that have controlled the disease, keeping it in check may become more challenging.</a:t>
            </a:r>
            <a:endParaRPr dirty="0"/>
          </a:p>
          <a:p>
            <a:pPr marL="0" lvl="0" indent="0" algn="l" rtl="0">
              <a:spcBef>
                <a:spcPts val="0"/>
              </a:spcBef>
              <a:spcAft>
                <a:spcPts val="0"/>
              </a:spcAft>
              <a:buNone/>
            </a:pPr>
            <a:br>
              <a:rPr lang="en-US" dirty="0"/>
            </a:br>
            <a:br>
              <a:rPr lang="en-US" dirty="0"/>
            </a:br>
            <a:endParaRPr dirty="0"/>
          </a:p>
        </p:txBody>
      </p:sp>
      <p:sp>
        <p:nvSpPr>
          <p:cNvPr id="897" name="Google Shape;897;p1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83</a:t>
            </a:fld>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 name="Google Shape;146;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https://www.nytimes.com/2023/09/29/health/mosquitoes-malaria-disease-climate-change.html</a:t>
            </a:r>
            <a:endParaRPr dirty="0"/>
          </a:p>
        </p:txBody>
      </p:sp>
      <p:sp>
        <p:nvSpPr>
          <p:cNvPr id="147" name="Google Shape;147;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dirty="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Economic change and instability can push people into remaining forests to make a living, bring them in contact with mosquitoes and the </a:t>
            </a:r>
            <a:r>
              <a:rPr lang="en-US" i="1" dirty="0"/>
              <a:t>Plasmodium</a:t>
            </a:r>
            <a:r>
              <a:rPr lang="en-US" dirty="0"/>
              <a:t> parasite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https://e360.yale.edu/features/turning-the-tide-on-the-relentless-destruction-of-cambodias-forests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84</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0200859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8"/>
        <p:cNvGrpSpPr/>
        <p:nvPr/>
      </p:nvGrpSpPr>
      <p:grpSpPr>
        <a:xfrm>
          <a:off x="0" y="0"/>
          <a:ext cx="0" cy="0"/>
          <a:chOff x="0" y="0"/>
          <a:chExt cx="0" cy="0"/>
        </a:xfrm>
      </p:grpSpPr>
      <p:sp>
        <p:nvSpPr>
          <p:cNvPr id="909" name="Google Shape;909;p1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0" name="Google Shape;910;p1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Economic change and instability can push people into remaining forests to make a living, bring them in contact with mosquitoes and the </a:t>
            </a:r>
            <a:r>
              <a:rPr lang="en-US" i="1" dirty="0"/>
              <a:t>Plasmodium</a:t>
            </a:r>
            <a:r>
              <a:rPr lang="en-US" dirty="0"/>
              <a:t> parasite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https://e360.yale.edu/features/turning-the-tide-on-the-relentless-destruction-of-cambodias-forests</a:t>
            </a:r>
            <a:br>
              <a:rPr lang="en-US" dirty="0"/>
            </a:br>
            <a:br>
              <a:rPr lang="en-US" dirty="0"/>
            </a:br>
            <a:endParaRPr dirty="0"/>
          </a:p>
        </p:txBody>
      </p:sp>
      <p:sp>
        <p:nvSpPr>
          <p:cNvPr id="911" name="Google Shape;911;p1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85</a:t>
            </a:fld>
            <a:endParaRPr dirty="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2"/>
        <p:cNvGrpSpPr/>
        <p:nvPr/>
      </p:nvGrpSpPr>
      <p:grpSpPr>
        <a:xfrm>
          <a:off x="0" y="0"/>
          <a:ext cx="0" cy="0"/>
          <a:chOff x="0" y="0"/>
          <a:chExt cx="0" cy="0"/>
        </a:xfrm>
      </p:grpSpPr>
      <p:sp>
        <p:nvSpPr>
          <p:cNvPr id="903" name="Google Shape;903;p1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4" name="Google Shape;904;p1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Kibera, Kenya</a:t>
            </a:r>
            <a:br>
              <a:rPr lang="en-US" dirty="0"/>
            </a:br>
            <a:br>
              <a:rPr lang="en-US" dirty="0"/>
            </a:br>
            <a:r>
              <a:rPr lang="en-US" dirty="0"/>
              <a:t>Some of the fastest growing cities in the world are in Africa. Urban habitats can also support mosquitoes and spread of malaria depending upon vegetation cover and availability of water, type of buildings, and human population density. However, malaria is far less of a problem in cities than another mosquito-borne disease, dengue</a:t>
            </a:r>
            <a:endParaRPr dirty="0"/>
          </a:p>
        </p:txBody>
      </p:sp>
      <p:sp>
        <p:nvSpPr>
          <p:cNvPr id="905" name="Google Shape;905;p1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86</a:t>
            </a:fld>
            <a:endParaRPr dirty="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6"/>
        <p:cNvGrpSpPr/>
        <p:nvPr/>
      </p:nvGrpSpPr>
      <p:grpSpPr>
        <a:xfrm>
          <a:off x="0" y="0"/>
          <a:ext cx="0" cy="0"/>
          <a:chOff x="0" y="0"/>
          <a:chExt cx="0" cy="0"/>
        </a:xfrm>
      </p:grpSpPr>
      <p:sp>
        <p:nvSpPr>
          <p:cNvPr id="947" name="Google Shape;947;p1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8" name="Google Shape;948;p1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Overflow from dengue ward in Telangana state, southern India</a:t>
            </a:r>
            <a:endParaRPr dirty="0"/>
          </a:p>
        </p:txBody>
      </p:sp>
      <p:sp>
        <p:nvSpPr>
          <p:cNvPr id="949" name="Google Shape;949;p1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87</a:t>
            </a:fld>
            <a:endParaRPr dirty="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2"/>
        <p:cNvGrpSpPr/>
        <p:nvPr/>
      </p:nvGrpSpPr>
      <p:grpSpPr>
        <a:xfrm>
          <a:off x="0" y="0"/>
          <a:ext cx="0" cy="0"/>
          <a:chOff x="0" y="0"/>
          <a:chExt cx="0" cy="0"/>
        </a:xfrm>
      </p:grpSpPr>
      <p:sp>
        <p:nvSpPr>
          <p:cNvPr id="933" name="Google Shape;933;p1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4" name="Google Shape;934;p1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br>
              <a:rPr lang="en-US" i="1" dirty="0"/>
            </a:br>
            <a:r>
              <a:rPr lang="en-US" i="0" dirty="0"/>
              <a:t>Dengue ward in hospital in the Philippines</a:t>
            </a:r>
            <a:br>
              <a:rPr lang="en-US" i="0" dirty="0"/>
            </a:br>
            <a:br>
              <a:rPr lang="en-US" i="0" dirty="0"/>
            </a:br>
            <a:r>
              <a:rPr lang="en-US" i="0" dirty="0"/>
              <a:t>At present, half the world is susceptible to exposure to dengue</a:t>
            </a:r>
            <a:br>
              <a:rPr lang="en-US" i="1" dirty="0"/>
            </a:br>
            <a:br>
              <a:rPr lang="en-US" i="1" dirty="0"/>
            </a:br>
            <a:endParaRPr dirty="0"/>
          </a:p>
          <a:p>
            <a:pPr marL="0" lvl="0" indent="0" algn="l" rtl="0">
              <a:spcBef>
                <a:spcPts val="0"/>
              </a:spcBef>
              <a:spcAft>
                <a:spcPts val="0"/>
              </a:spcAft>
              <a:buNone/>
            </a:pPr>
            <a:endParaRPr dirty="0"/>
          </a:p>
        </p:txBody>
      </p:sp>
      <p:sp>
        <p:nvSpPr>
          <p:cNvPr id="935" name="Google Shape;935;p1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88</a:t>
            </a:fld>
            <a:endParaRPr dirty="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5"/>
        <p:cNvGrpSpPr/>
        <p:nvPr/>
      </p:nvGrpSpPr>
      <p:grpSpPr>
        <a:xfrm>
          <a:off x="0" y="0"/>
          <a:ext cx="0" cy="0"/>
          <a:chOff x="0" y="0"/>
          <a:chExt cx="0" cy="0"/>
        </a:xfrm>
      </p:grpSpPr>
      <p:sp>
        <p:nvSpPr>
          <p:cNvPr id="986" name="Google Shape;986;p1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The estimated force of infection (FOI) for dengue, which is the per capita rate at which susceptible individuals become infected</a:t>
            </a:r>
            <a:endParaRPr dirty="0"/>
          </a:p>
        </p:txBody>
      </p:sp>
      <p:sp>
        <p:nvSpPr>
          <p:cNvPr id="987" name="Google Shape;987;p1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https://www.washingtonpost.com/world/2024/03/10/dengue-fever-brazil-outbreak-epidemic/</a:t>
            </a:r>
            <a:br>
              <a:rPr lang="en-US" dirty="0"/>
            </a:br>
            <a:r>
              <a:rPr lang="en-US" dirty="0"/>
              <a:t>https://www.nytimes.com/2023/10/24/health/what-is-dengue-fever.html</a:t>
            </a:r>
          </a:p>
          <a:p>
            <a:br>
              <a:rPr lang="en-US" dirty="0"/>
            </a:br>
            <a:endParaRPr lang="en-US" dirty="0"/>
          </a:p>
        </p:txBody>
      </p:sp>
      <p:sp>
        <p:nvSpPr>
          <p:cNvPr id="4" name="Slide Number Placeholder 3"/>
          <p:cNvSpPr>
            <a:spLocks noGrp="1"/>
          </p:cNvSpPr>
          <p:nvPr>
            <p:ph type="sldNum" sz="quarter" idx="5"/>
          </p:nvPr>
        </p:nvSpPr>
        <p:spPr/>
        <p:txBody>
          <a:bodyPr/>
          <a:lstStyle/>
          <a:p>
            <a:fld id="{7988773F-F84C-49DA-952A-972B58797775}" type="slidenum">
              <a:rPr lang="en-US" smtClean="0"/>
              <a:t>91</a:t>
            </a:fld>
            <a:endParaRPr lang="en-US" dirty="0"/>
          </a:p>
        </p:txBody>
      </p:sp>
    </p:spTree>
    <p:extLst>
      <p:ext uri="{BB962C8B-B14F-4D97-AF65-F5344CB8AC3E}">
        <p14:creationId xmlns:p14="http://schemas.microsoft.com/office/powerpoint/2010/main" val="142751842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US" dirty="0"/>
              <a:t>https://www.cdc.gov/dengue/data-research/facts-stats/current-data.html</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92</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9173845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9"/>
        <p:cNvGrpSpPr/>
        <p:nvPr/>
      </p:nvGrpSpPr>
      <p:grpSpPr>
        <a:xfrm>
          <a:off x="0" y="0"/>
          <a:ext cx="0" cy="0"/>
          <a:chOff x="0" y="0"/>
          <a:chExt cx="0" cy="0"/>
        </a:xfrm>
      </p:grpSpPr>
      <p:sp>
        <p:nvSpPr>
          <p:cNvPr id="960" name="Google Shape;960;p1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61" name="Google Shape;961;p1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2"/>
        <p:cNvGrpSpPr/>
        <p:nvPr/>
      </p:nvGrpSpPr>
      <p:grpSpPr>
        <a:xfrm>
          <a:off x="0" y="0"/>
          <a:ext cx="0" cy="0"/>
          <a:chOff x="0" y="0"/>
          <a:chExt cx="0" cy="0"/>
        </a:xfrm>
      </p:grpSpPr>
      <p:sp>
        <p:nvSpPr>
          <p:cNvPr id="953" name="Google Shape;953;p1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4" name="Google Shape;954;p1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i="1" dirty="0"/>
              <a:t>Aedes aegypti </a:t>
            </a:r>
            <a:r>
              <a:rPr lang="en-US" i="0" dirty="0"/>
              <a:t>(left) is also known as the yellow fever mosquito</a:t>
            </a:r>
            <a:r>
              <a:rPr lang="en-US" dirty="0"/>
              <a:t>. </a:t>
            </a:r>
            <a:r>
              <a:rPr lang="en-US" i="1" dirty="0"/>
              <a:t>Aedes albopictus </a:t>
            </a:r>
            <a:r>
              <a:rPr lang="en-US" i="0" u="none" dirty="0"/>
              <a:t>(right) is known as the Asian tiger mosquito</a:t>
            </a:r>
            <a:r>
              <a:rPr lang="en-US" i="1" dirty="0"/>
              <a:t>.</a:t>
            </a:r>
            <a:br>
              <a:rPr lang="en-US" i="1" dirty="0"/>
            </a:br>
            <a:br>
              <a:rPr lang="en-US" i="1" dirty="0"/>
            </a:br>
            <a:r>
              <a:rPr lang="en-US" i="0" dirty="0"/>
              <a:t>Dengue ward in hospital in the Philippines</a:t>
            </a:r>
            <a:br>
              <a:rPr lang="en-US" i="1" dirty="0"/>
            </a:br>
            <a:br>
              <a:rPr lang="en-US" i="1" dirty="0"/>
            </a:br>
            <a:endParaRPr dirty="0"/>
          </a:p>
          <a:p>
            <a:pPr marL="0" lvl="0" indent="0" algn="l" rtl="0">
              <a:spcBef>
                <a:spcPts val="0"/>
              </a:spcBef>
              <a:spcAft>
                <a:spcPts val="0"/>
              </a:spcAft>
              <a:buNone/>
            </a:pPr>
            <a:endParaRPr dirty="0"/>
          </a:p>
        </p:txBody>
      </p:sp>
      <p:sp>
        <p:nvSpPr>
          <p:cNvPr id="955" name="Google Shape;955;p1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94</a:t>
            </a:fld>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54" name="Google Shape;15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dirty="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3"/>
        <p:cNvGrpSpPr/>
        <p:nvPr/>
      </p:nvGrpSpPr>
      <p:grpSpPr>
        <a:xfrm>
          <a:off x="0" y="0"/>
          <a:ext cx="0" cy="0"/>
          <a:chOff x="0" y="0"/>
          <a:chExt cx="0" cy="0"/>
        </a:xfrm>
      </p:grpSpPr>
      <p:sp>
        <p:nvSpPr>
          <p:cNvPr id="1044" name="Google Shape;1044;p1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5" name="Google Shape;1045;p1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Known as the </a:t>
            </a:r>
            <a:r>
              <a:rPr lang="en-US" b="0" dirty="0"/>
              <a:t>Yellow</a:t>
            </a:r>
            <a:r>
              <a:rPr lang="en-US" b="1" dirty="0"/>
              <a:t> </a:t>
            </a:r>
            <a:r>
              <a:rPr lang="en-US" b="0" dirty="0"/>
              <a:t>fever mosquito</a:t>
            </a:r>
            <a:r>
              <a:rPr lang="en-US" dirty="0"/>
              <a:t>, but it also transmits dengue, Zika, and chikungunya</a:t>
            </a:r>
            <a:endParaRPr dirty="0"/>
          </a:p>
        </p:txBody>
      </p:sp>
      <p:sp>
        <p:nvSpPr>
          <p:cNvPr id="1046" name="Google Shape;1046;p1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95</a:t>
            </a:fld>
            <a:endParaRPr dirty="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4"/>
        <p:cNvGrpSpPr/>
        <p:nvPr/>
      </p:nvGrpSpPr>
      <p:grpSpPr>
        <a:xfrm>
          <a:off x="0" y="0"/>
          <a:ext cx="0" cy="0"/>
          <a:chOff x="0" y="0"/>
          <a:chExt cx="0" cy="0"/>
        </a:xfrm>
      </p:grpSpPr>
      <p:sp>
        <p:nvSpPr>
          <p:cNvPr id="965" name="Google Shape;965;p1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6" name="Google Shape;966;p1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Note the more northern distribution of </a:t>
            </a:r>
            <a:r>
              <a:rPr lang="en-US" i="1" dirty="0"/>
              <a:t>Aedes albopictus</a:t>
            </a:r>
            <a:endParaRPr dirty="0"/>
          </a:p>
        </p:txBody>
      </p:sp>
      <p:sp>
        <p:nvSpPr>
          <p:cNvPr id="967" name="Google Shape;967;p1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96</a:t>
            </a:fld>
            <a:endParaRPr dirty="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0"/>
        <p:cNvGrpSpPr/>
        <p:nvPr/>
      </p:nvGrpSpPr>
      <p:grpSpPr>
        <a:xfrm>
          <a:off x="0" y="0"/>
          <a:ext cx="0" cy="0"/>
          <a:chOff x="0" y="0"/>
          <a:chExt cx="0" cy="0"/>
        </a:xfrm>
      </p:grpSpPr>
      <p:sp>
        <p:nvSpPr>
          <p:cNvPr id="971" name="Google Shape;971;p1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2" name="Google Shape;972;p1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https://source.wustl.edu/2014/10/hot-on-the-trail-of-the-asian-tiger-mosquito/</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Eritja, Roger, John RB Palmer, David Roiz, Isis Sanpera-Calbet, and Frederic Bartumeus. "Direct evidence of adult Aedes albopictus dispersal by car." </a:t>
            </a:r>
            <a:r>
              <a:rPr lang="en-US" i="1" dirty="0"/>
              <a:t>Scientific Reports</a:t>
            </a:r>
            <a:r>
              <a:rPr lang="en-US" dirty="0"/>
              <a:t> 7, no. 1 (2017): 14399.</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This mosquito has become a significant pest in many communities because it closely associates with humans (rather than living in wetlands), and typically flies and feeds in the daytime in addition to at dusk and dawn</a:t>
            </a:r>
            <a:endParaRPr dirty="0"/>
          </a:p>
        </p:txBody>
      </p:sp>
      <p:sp>
        <p:nvSpPr>
          <p:cNvPr id="973" name="Google Shape;973;p1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97</a:t>
            </a:fld>
            <a:endParaRPr dirty="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8"/>
        <p:cNvGrpSpPr/>
        <p:nvPr/>
      </p:nvGrpSpPr>
      <p:grpSpPr>
        <a:xfrm>
          <a:off x="0" y="0"/>
          <a:ext cx="0" cy="0"/>
          <a:chOff x="0" y="0"/>
          <a:chExt cx="0" cy="0"/>
        </a:xfrm>
      </p:grpSpPr>
      <p:sp>
        <p:nvSpPr>
          <p:cNvPr id="979" name="Google Shape;979;p1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0" name="Google Shape;980;p1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Range of Aedes albopictus in brown</a:t>
            </a:r>
            <a:endParaRPr dirty="0"/>
          </a:p>
        </p:txBody>
      </p:sp>
      <p:sp>
        <p:nvSpPr>
          <p:cNvPr id="981" name="Google Shape;981;p1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98</a:t>
            </a:fld>
            <a:endParaRPr dirty="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1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p1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Singapore</a:t>
            </a:r>
            <a:endParaRPr dirty="0"/>
          </a:p>
          <a:p>
            <a:pPr marL="0" lvl="0" indent="0" algn="l" rtl="0">
              <a:spcBef>
                <a:spcPts val="0"/>
              </a:spcBef>
              <a:spcAft>
                <a:spcPts val="0"/>
              </a:spcAft>
              <a:buNone/>
            </a:pPr>
            <a:br>
              <a:rPr lang="en-US" dirty="0"/>
            </a:br>
            <a:r>
              <a:rPr lang="en-US" dirty="0"/>
              <a:t>https://www.todayonline.com/big-read/big-read-warming-temperatures-and-increased-urbanisation-fight-against-dengue-will-only</a:t>
            </a:r>
            <a:br>
              <a:rPr lang="en-US" dirty="0"/>
            </a:br>
            <a:br>
              <a:rPr lang="en-US" dirty="0"/>
            </a:br>
            <a:r>
              <a:rPr lang="en-US" dirty="0"/>
              <a:t>https://www.dw.com/en/singapores-mosquito-police/av-41991007</a:t>
            </a:r>
            <a:endParaRPr dirty="0"/>
          </a:p>
        </p:txBody>
      </p:sp>
      <p:sp>
        <p:nvSpPr>
          <p:cNvPr id="1001" name="Google Shape;1001;p1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99</a:t>
            </a:fld>
            <a:endParaRPr dirty="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0"/>
        <p:cNvGrpSpPr/>
        <p:nvPr/>
      </p:nvGrpSpPr>
      <p:grpSpPr>
        <a:xfrm>
          <a:off x="0" y="0"/>
          <a:ext cx="0" cy="0"/>
          <a:chOff x="0" y="0"/>
          <a:chExt cx="0" cy="0"/>
        </a:xfrm>
      </p:grpSpPr>
      <p:sp>
        <p:nvSpPr>
          <p:cNvPr id="991" name="Google Shape;991;p1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2" name="Google Shape;992;p1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3" name="Google Shape;993;p1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100</a:t>
            </a:fld>
            <a:endParaRPr dirty="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
        <p:cNvGrpSpPr/>
        <p:nvPr/>
      </p:nvGrpSpPr>
      <p:grpSpPr>
        <a:xfrm>
          <a:off x="0" y="0"/>
          <a:ext cx="0" cy="0"/>
          <a:chOff x="0" y="0"/>
          <a:chExt cx="0" cy="0"/>
        </a:xfrm>
      </p:grpSpPr>
      <p:sp>
        <p:nvSpPr>
          <p:cNvPr id="1005" name="Google Shape;1005;p1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6" name="Google Shape;1006;p1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https://www.hindustantimes.com/gurgaon/dengue-cases-at-27-likely-to-rise-further-say-gurgaon-doctors/story-HVBxrCOxlavg2ItkKcGxyI.html</a:t>
            </a:r>
            <a:endParaRPr dirty="0"/>
          </a:p>
        </p:txBody>
      </p:sp>
      <p:sp>
        <p:nvSpPr>
          <p:cNvPr id="1007" name="Google Shape;1007;p1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101</a:t>
            </a:fld>
            <a:endParaRPr dirty="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0"/>
        <p:cNvGrpSpPr/>
        <p:nvPr/>
      </p:nvGrpSpPr>
      <p:grpSpPr>
        <a:xfrm>
          <a:off x="0" y="0"/>
          <a:ext cx="0" cy="0"/>
          <a:chOff x="0" y="0"/>
          <a:chExt cx="0" cy="0"/>
        </a:xfrm>
      </p:grpSpPr>
      <p:sp>
        <p:nvSpPr>
          <p:cNvPr id="1011" name="Google Shape;1011;p1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2" name="Google Shape;1012;p1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From Brazil</a:t>
            </a:r>
            <a:endParaRPr dirty="0"/>
          </a:p>
        </p:txBody>
      </p:sp>
      <p:sp>
        <p:nvSpPr>
          <p:cNvPr id="1013" name="Google Shape;1013;p1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102</a:t>
            </a:fld>
            <a:endParaRPr dirty="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p1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26" name="Google Shape;1026;p1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p1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8" name="Google Shape;1018;p1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Protective antibodies can turn double agent, teaming up with the dengue virus to make an infection more severe, even life-threatening.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http://scim.ag/dengue_antibodies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The ADE hypothesis builds on the fact that an antibody to the first dengue serotype can bind to the virus, but not strongly enough to “neutralize” it. This binding antibody/virus complex more easily enters host cells, allowing the virus to copy itself at even higher levels. The intensified infection leads the immune system to storm the body with chemical messengers called cytokines, ultimately increasing the likelihood of blood vessels leaking, causing hemorrhage and shock.</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Rothman, A. L. (2011). Immunity to dengue virus: a tale of original antigenic sin and tropical cytokine storms. </a:t>
            </a:r>
            <a:r>
              <a:rPr lang="en-US" i="1" dirty="0"/>
              <a:t>Nature Reviews Immunology</a:t>
            </a:r>
            <a:r>
              <a:rPr lang="en-US" dirty="0"/>
              <a:t>, </a:t>
            </a:r>
            <a:r>
              <a:rPr lang="en-US" i="1" dirty="0"/>
              <a:t>11</a:t>
            </a:r>
            <a:r>
              <a:rPr lang="en-US" dirty="0"/>
              <a:t>(8), 532.</a:t>
            </a:r>
            <a:br>
              <a:rPr lang="en-US" dirty="0"/>
            </a:br>
            <a:br>
              <a:rPr lang="en-US" dirty="0"/>
            </a:br>
            <a:r>
              <a:rPr lang="en-US" dirty="0"/>
              <a:t>https://www.ncbi.nlm.nih.gov/pmc/articles/PMC7439999/</a:t>
            </a:r>
            <a:endParaRPr dirty="0"/>
          </a:p>
        </p:txBody>
      </p:sp>
      <p:sp>
        <p:nvSpPr>
          <p:cNvPr id="1019" name="Google Shape;1019;p1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104</a:t>
            </a:fld>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14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mj-l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7" name="Google Shape;17;p14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mj-l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18" name="Google Shape;18;p1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9" name="Google Shape;19;p1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0" name="Google Shape;20;p1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15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mj-l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42" name="Google Shape;42;p15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atin typeface="+mj-lt"/>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43" name="Google Shape;43;p15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mj-l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5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atin typeface="+mj-lt"/>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5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mj-l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atin typeface="+mj-lt"/>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47" name="Google Shape;47;p1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atin typeface="+mj-lt"/>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48" name="Google Shape;48;p1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atin typeface="+mj-lt"/>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15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mj-l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atin typeface="+mj-lt"/>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52" name="Google Shape;52;p1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atin typeface="+mj-lt"/>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53" name="Google Shape;53;p1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atin typeface="+mj-lt"/>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atin typeface="+mj-lt"/>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56" name="Google Shape;56;p1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atin typeface="+mj-lt"/>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57" name="Google Shape;57;p1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atin typeface="+mj-lt"/>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15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15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15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1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3" name="Google Shape;63;p1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4" name="Google Shape;64;p1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5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57"/>
          <p:cNvSpPr>
            <a:spLocks noGrp="1"/>
          </p:cNvSpPr>
          <p:nvPr>
            <p:ph type="pic" idx="2"/>
          </p:nvPr>
        </p:nvSpPr>
        <p:spPr>
          <a:xfrm>
            <a:off x="5183188" y="987425"/>
            <a:ext cx="6172200" cy="4873625"/>
          </a:xfrm>
          <a:prstGeom prst="rect">
            <a:avLst/>
          </a:prstGeom>
          <a:noFill/>
          <a:ln>
            <a:noFill/>
          </a:ln>
        </p:spPr>
      </p:sp>
      <p:sp>
        <p:nvSpPr>
          <p:cNvPr id="68" name="Google Shape;68;p15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1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0" name="Google Shape;70;p1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1" name="Google Shape;71;p1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5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74" name="Google Shape;74;p15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5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6" name="Google Shape;76;p15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7" name="Google Shape;77;p1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5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5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82" name="Google Shape;82;p1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83" name="Google Shape;83;p1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CD8CF-DB04-2129-66A0-732BDFFF7044}"/>
              </a:ext>
            </a:extLst>
          </p:cNvPr>
          <p:cNvSpPr>
            <a:spLocks noGrp="1"/>
          </p:cNvSpPr>
          <p:nvPr>
            <p:ph type="ctrTitle"/>
          </p:nvPr>
        </p:nvSpPr>
        <p:spPr>
          <a:xfrm>
            <a:off x="1524000" y="1122363"/>
            <a:ext cx="9144000" cy="2387600"/>
          </a:xfrm>
        </p:spPr>
        <p:txBody>
          <a:bodyPr anchor="b"/>
          <a:lstStyle>
            <a:lvl1pPr algn="ctr">
              <a:defRPr sz="6000">
                <a:latin typeface="+mj-lt"/>
              </a:defRPr>
            </a:lvl1pPr>
          </a:lstStyle>
          <a:p>
            <a:r>
              <a:rPr lang="en-US" dirty="0"/>
              <a:t>Click to edit Master title style</a:t>
            </a:r>
          </a:p>
        </p:txBody>
      </p:sp>
      <p:sp>
        <p:nvSpPr>
          <p:cNvPr id="3" name="Subtitle 2">
            <a:extLst>
              <a:ext uri="{FF2B5EF4-FFF2-40B4-BE49-F238E27FC236}">
                <a16:creationId xmlns:a16="http://schemas.microsoft.com/office/drawing/2014/main" id="{561BD51C-4C1D-E155-9672-1C10E97617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D51C9A7-381F-CE3A-F267-B43E97C7070C}"/>
              </a:ext>
            </a:extLst>
          </p:cNvPr>
          <p:cNvSpPr>
            <a:spLocks noGrp="1"/>
          </p:cNvSpPr>
          <p:nvPr>
            <p:ph type="dt" sz="half" idx="10"/>
          </p:nvPr>
        </p:nvSpPr>
        <p:spPr/>
        <p:txBody>
          <a:bodyPr/>
          <a:lstStyle/>
          <a:p>
            <a:fld id="{E701BC3C-AE68-460A-AA36-9584A794BAEE}" type="datetimeFigureOut">
              <a:rPr lang="en-US" smtClean="0"/>
              <a:t>12/5/2024</a:t>
            </a:fld>
            <a:endParaRPr lang="en-US" dirty="0"/>
          </a:p>
        </p:txBody>
      </p:sp>
      <p:sp>
        <p:nvSpPr>
          <p:cNvPr id="5" name="Footer Placeholder 4">
            <a:extLst>
              <a:ext uri="{FF2B5EF4-FFF2-40B4-BE49-F238E27FC236}">
                <a16:creationId xmlns:a16="http://schemas.microsoft.com/office/drawing/2014/main" id="{28BA5086-B9C3-887F-BCD2-374CDA79106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EB2B676-743A-D6D5-517E-B84DC76B799B}"/>
              </a:ext>
            </a:extLst>
          </p:cNvPr>
          <p:cNvSpPr>
            <a:spLocks noGrp="1"/>
          </p:cNvSpPr>
          <p:nvPr>
            <p:ph type="sldNum" sz="quarter" idx="12"/>
          </p:nvPr>
        </p:nvSpPr>
        <p:spPr/>
        <p:txBody>
          <a:bodyPr/>
          <a:lstStyle/>
          <a:p>
            <a:fld id="{3457B346-AB9F-4BA5-ACE2-936A71F40BDB}" type="slidenum">
              <a:rPr lang="en-US" smtClean="0"/>
              <a:t>‹#›</a:t>
            </a:fld>
            <a:endParaRPr lang="en-US" dirty="0"/>
          </a:p>
        </p:txBody>
      </p:sp>
    </p:spTree>
    <p:extLst>
      <p:ext uri="{BB962C8B-B14F-4D97-AF65-F5344CB8AC3E}">
        <p14:creationId xmlns:p14="http://schemas.microsoft.com/office/powerpoint/2010/main" val="3946365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4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11" name="Google Shape;11;p14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13" name="Google Shape;13;p1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14" name="Google Shape;14;p1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 bg1="lt1" tx1="dk1" bg2="dk2" tx2="lt2" accent1="accent1" accent2="accent2" accent3="accent3" accent4="accent4" accent5="accent5" accent6="accent6" hlink="hlink" folHlink="folHlink"/>
  <p:sldLayoutIdLst>
    <p:sldLayoutId id="2147483649"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j-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j-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99.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1.xml"/><Relationship Id="rId1" Type="http://schemas.openxmlformats.org/officeDocument/2006/relationships/video" Target="https://www.youtube.com/embed/Of1ghJCBC44?feature=oembed" TargetMode="External"/><Relationship Id="rId4" Type="http://schemas.openxmlformats.org/officeDocument/2006/relationships/image" Target="../media/image106.jpeg"/></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hyperlink" Target="https://www.straitstimes.com/asia/se-asia/deadly-measles-outbreak-as-philippines-reels-from-vaccine-row" TargetMode="External"/><Relationship Id="rId2" Type="http://schemas.openxmlformats.org/officeDocument/2006/relationships/notesSlide" Target="../notesSlides/notesSlide105.xml"/><Relationship Id="rId1" Type="http://schemas.openxmlformats.org/officeDocument/2006/relationships/slideLayout" Target="../slideLayouts/slideLayout1.xml"/><Relationship Id="rId4" Type="http://schemas.openxmlformats.org/officeDocument/2006/relationships/image" Target="../media/image107.jpg"/></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1.xml"/><Relationship Id="rId1" Type="http://schemas.openxmlformats.org/officeDocument/2006/relationships/video" Target="https://www.youtube.com/embed/hBKximX87bc?feature=oembed" TargetMode="External"/><Relationship Id="rId4" Type="http://schemas.openxmlformats.org/officeDocument/2006/relationships/image" Target="../media/image108.jpeg"/></Relationships>
</file>

<file path=ppt/slides/_rels/slide11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07.xml"/><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08.xml"/><Relationship Id="rId1" Type="http://schemas.openxmlformats.org/officeDocument/2006/relationships/slideLayout" Target="../slideLayouts/slideLayout1.xml"/><Relationship Id="rId4" Type="http://schemas.openxmlformats.org/officeDocument/2006/relationships/image" Target="../media/image111.jpg"/></Relationships>
</file>

<file path=ppt/slides/_rels/slide114.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09.xml"/><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notesSlide" Target="../notesSlides/notesSlide110.xml"/><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111.xml"/><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13.xml"/><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14.xml"/><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15.xml"/><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17.xml"/><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18.xml"/><Relationship Id="rId1" Type="http://schemas.openxmlformats.org/officeDocument/2006/relationships/slideLayout" Target="../slideLayouts/slideLayout1.xml"/><Relationship Id="rId4" Type="http://schemas.openxmlformats.org/officeDocument/2006/relationships/image" Target="../media/image123.png"/></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119.xml"/><Relationship Id="rId2" Type="http://schemas.openxmlformats.org/officeDocument/2006/relationships/slideLayout" Target="../slideLayouts/slideLayout1.xml"/><Relationship Id="rId1" Type="http://schemas.openxmlformats.org/officeDocument/2006/relationships/video" Target="https://www.youtube.com/embed/GKVikYJOjis?feature=oembed" TargetMode="External"/><Relationship Id="rId4" Type="http://schemas.openxmlformats.org/officeDocument/2006/relationships/image" Target="../media/image124.jpeg"/></Relationships>
</file>

<file path=ppt/slides/_rels/slide12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20.xml"/><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121.xml"/><Relationship Id="rId2" Type="http://schemas.openxmlformats.org/officeDocument/2006/relationships/slideLayout" Target="../slideLayouts/slideLayout1.xml"/><Relationship Id="rId1" Type="http://schemas.openxmlformats.org/officeDocument/2006/relationships/video" Target="https://www.youtube.com/embed/gzT96OxPa9U?feature=oembed" TargetMode="External"/><Relationship Id="rId4" Type="http://schemas.openxmlformats.org/officeDocument/2006/relationships/image" Target="../media/image126.jpeg"/></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22.xml"/><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3" Type="http://schemas.openxmlformats.org/officeDocument/2006/relationships/hyperlink" Target="https://www.nytimes.com/2023/09/29/health/mosquitoes-genetic-engineering.html" TargetMode="External"/><Relationship Id="rId2" Type="http://schemas.openxmlformats.org/officeDocument/2006/relationships/notesSlide" Target="../notesSlides/notesSlide123.xml"/><Relationship Id="rId1" Type="http://schemas.openxmlformats.org/officeDocument/2006/relationships/slideLayout" Target="../slideLayouts/slideLayout1.xml"/><Relationship Id="rId4" Type="http://schemas.openxmlformats.org/officeDocument/2006/relationships/image" Target="../media/image128.png"/></Relationships>
</file>

<file path=ppt/slides/_rels/slide13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24.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s://aeon.co/videos/what-makes-mosquitoes-so-good-at-getting-under-our-skin"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2.jpg"/></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29.jp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hyperlink" Target="https://www.ted.com/talks/amber_m_yates_how_this_disease_changes_the_shape_of_your_cells/transcript?language=en" TargetMode="External"/><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32.jpg"/></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hyperlink" Target="https://vizhub.healthdata.org/lbd/malaria" TargetMode="External"/><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hyperlink" Target="https://www.nytimes.com/2019/07/27/opinion/sunday/mosquitoes-malaria-zika-history.html"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41.jpg"/></Relationships>
</file>

<file path=ppt/slides/_rels/slide4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4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aeon.co/videos/what-makes-mosquitoes-so-good-at-getting-under-our-skin"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xml"/><Relationship Id="rId1" Type="http://schemas.openxmlformats.org/officeDocument/2006/relationships/video" Target="https://www.youtube.com/embed/UiurAHQgmwc?feature=oembed" TargetMode="External"/><Relationship Id="rId4" Type="http://schemas.openxmlformats.org/officeDocument/2006/relationships/image" Target="../media/image52.jpeg"/></Relationships>
</file>

<file path=ppt/slides/_rels/slide5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54.jpg"/></Relationships>
</file>

<file path=ppt/slides/_rels/slide56.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hyperlink" Target="http://www.nytimes.com/2015/01/25/world/africa/mosquito-nets-for-malaria-spawn-new-epidemic-overfishing.html" TargetMode="External"/><Relationship Id="rId2" Type="http://schemas.openxmlformats.org/officeDocument/2006/relationships/notesSlide" Target="../notesSlides/notesSlide58.xml"/><Relationship Id="rId1" Type="http://schemas.openxmlformats.org/officeDocument/2006/relationships/slideLayout" Target="../slideLayouts/slideLayout1.xml"/><Relationship Id="rId5" Type="http://schemas.openxmlformats.org/officeDocument/2006/relationships/image" Target="../media/image62.jpg"/><Relationship Id="rId4" Type="http://schemas.openxmlformats.org/officeDocument/2006/relationships/image" Target="../media/image61.png"/></Relationships>
</file>

<file path=ppt/slides/_rels/slide6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hyperlink" Target="https://www.nature.com/immersive/d41586-018-05772-z/index.html" TargetMode="External"/><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6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hyperlink" Target="https://www.aljazeera.com/news/asia/2012/05/201252255527303489.html" TargetMode="External"/><Relationship Id="rId2" Type="http://schemas.openxmlformats.org/officeDocument/2006/relationships/notesSlide" Target="../notesSlides/notesSlide65.xml"/><Relationship Id="rId1" Type="http://schemas.openxmlformats.org/officeDocument/2006/relationships/slideLayout" Target="../slideLayouts/slideLayout1.xml"/><Relationship Id="rId4" Type="http://schemas.openxmlformats.org/officeDocument/2006/relationships/image" Target="../media/image68.png"/></Relationships>
</file>

<file path=ppt/slides/_rels/slide7.xml.rels><?xml version="1.0" encoding="UTF-8" standalone="yes"?>
<Relationships xmlns="http://schemas.openxmlformats.org/package/2006/relationships"><Relationship Id="rId3" Type="http://schemas.openxmlformats.org/officeDocument/2006/relationships/hyperlink" Target="https://ourworldindata.org/malaria"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1.xml"/><Relationship Id="rId1" Type="http://schemas.openxmlformats.org/officeDocument/2006/relationships/video" Target="https://www.youtube.com/embed/ixhhcFQnWZM?feature=oembed" TargetMode="External"/><Relationship Id="rId4" Type="http://schemas.openxmlformats.org/officeDocument/2006/relationships/image" Target="../media/image71.jpeg"/></Relationships>
</file>

<file path=ppt/slides/_rels/slide7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9.xml"/><Relationship Id="rId1" Type="http://schemas.openxmlformats.org/officeDocument/2006/relationships/slideLayout" Target="../slideLayouts/slideLayout1.xml"/><Relationship Id="rId5" Type="http://schemas.openxmlformats.org/officeDocument/2006/relationships/image" Target="../media/image74.png"/><Relationship Id="rId4" Type="http://schemas.openxmlformats.org/officeDocument/2006/relationships/image" Target="../media/image73.png"/></Relationships>
</file>

<file path=ppt/slides/_rels/slide74.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1.xml"/><Relationship Id="rId1" Type="http://schemas.openxmlformats.org/officeDocument/2006/relationships/video" Target="https://www.youtube.com/embed/MmGaoVyUk9I?feature=oembed" TargetMode="External"/><Relationship Id="rId4" Type="http://schemas.openxmlformats.org/officeDocument/2006/relationships/image" Target="../media/image86.jpeg"/></Relationships>
</file>

<file path=ppt/slides/_rels/slide8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pic>
        <p:nvPicPr>
          <p:cNvPr id="249" name="Google Shape;249;p23" descr="A picture containing reptile, snake, colorful&#10;&#10;Description automatically generated"/>
          <p:cNvPicPr preferRelativeResize="0"/>
          <p:nvPr/>
        </p:nvPicPr>
        <p:blipFill rotWithShape="1">
          <a:blip r:embed="rId3">
            <a:alphaModFix/>
          </a:blip>
          <a:srcRect l="5623" r="6386"/>
          <a:stretch/>
        </p:blipFill>
        <p:spPr>
          <a:xfrm>
            <a:off x="5790955" y="0"/>
            <a:ext cx="6401045" cy="6858000"/>
          </a:xfrm>
          <a:prstGeom prst="rect">
            <a:avLst/>
          </a:prstGeom>
          <a:noFill/>
          <a:ln>
            <a:noFill/>
          </a:ln>
        </p:spPr>
      </p:pic>
      <p:pic>
        <p:nvPicPr>
          <p:cNvPr id="250" name="Google Shape;250;p23" descr="A green caterpillar on a white surface&#10;&#10;Description automatically generated with medium confidence"/>
          <p:cNvPicPr preferRelativeResize="0"/>
          <p:nvPr/>
        </p:nvPicPr>
        <p:blipFill rotWithShape="1">
          <a:blip r:embed="rId4">
            <a:alphaModFix/>
          </a:blip>
          <a:srcRect l="3388" r="32302"/>
          <a:stretch/>
        </p:blipFill>
        <p:spPr>
          <a:xfrm>
            <a:off x="0" y="0"/>
            <a:ext cx="5790955" cy="6858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ea typeface="Calibri Light" panose="020F0302020204030204" pitchFamily="34" charset="0"/>
                <a:cs typeface="Calibri Light" panose="020F0302020204030204" pitchFamily="34" charset="0"/>
              </a:rPr>
              <a:t>The genus </a:t>
            </a:r>
            <a:r>
              <a:rPr lang="en-US" i="1" dirty="0">
                <a:ea typeface="Calibri Light" panose="020F0302020204030204" pitchFamily="34" charset="0"/>
                <a:cs typeface="Calibri Light" panose="020F0302020204030204" pitchFamily="34" charset="0"/>
              </a:rPr>
              <a:t>Plasmodium</a:t>
            </a:r>
            <a:endParaRPr dirty="0">
              <a:ea typeface="Calibri Light" panose="020F0302020204030204" pitchFamily="34" charset="0"/>
              <a:cs typeface="Calibri Light" panose="020F0302020204030204" pitchFamily="34" charset="0"/>
            </a:endParaRPr>
          </a:p>
        </p:txBody>
      </p:sp>
      <p:sp>
        <p:nvSpPr>
          <p:cNvPr id="163" name="Google Shape;163;p11"/>
          <p:cNvSpPr txBox="1">
            <a:spLocks noGrp="1"/>
          </p:cNvSpPr>
          <p:nvPr>
            <p:ph type="body" idx="1"/>
          </p:nvPr>
        </p:nvSpPr>
        <p:spPr>
          <a:xfrm>
            <a:off x="838200" y="1825625"/>
            <a:ext cx="5471160" cy="4667250"/>
          </a:xfrm>
          <a:prstGeom prst="rect">
            <a:avLst/>
          </a:prstGeom>
          <a:noFill/>
          <a:ln>
            <a:noFill/>
          </a:ln>
        </p:spPr>
        <p:txBody>
          <a:bodyPr spcFirstLastPara="1" wrap="square" lIns="91425" tIns="45700" rIns="91425" bIns="45700" anchor="t" anchorCtr="0">
            <a:normAutofit fontScale="92500" lnSpcReduction="20000"/>
          </a:bodyPr>
          <a:lstStyle/>
          <a:p>
            <a:pPr marL="228600" lvl="0" indent="-228600" algn="l" rtl="0">
              <a:lnSpc>
                <a:spcPct val="90000"/>
              </a:lnSpc>
              <a:spcBef>
                <a:spcPts val="0"/>
              </a:spcBef>
              <a:spcAft>
                <a:spcPts val="0"/>
              </a:spcAft>
              <a:buClr>
                <a:schemeClr val="dk1"/>
              </a:buClr>
              <a:buSzPct val="100000"/>
              <a:buChar char="•"/>
            </a:pPr>
            <a:r>
              <a:rPr lang="en-US" dirty="0">
                <a:ea typeface="Calibri Light" panose="020F0302020204030204" pitchFamily="34" charset="0"/>
                <a:cs typeface="Calibri Light" panose="020F0302020204030204" pitchFamily="34" charset="0"/>
              </a:rPr>
              <a:t>Includes more than 200 different species that parasitize various hosts such as reptiles, birds, amphibians, and mammals </a:t>
            </a:r>
            <a:endParaRPr dirty="0">
              <a:ea typeface="Calibri Light" panose="020F0302020204030204" pitchFamily="34" charset="0"/>
              <a:cs typeface="Calibri Light" panose="020F0302020204030204" pitchFamily="34" charset="0"/>
            </a:endParaRPr>
          </a:p>
          <a:p>
            <a:pPr marL="228600" lvl="0" indent="-228600" algn="l" rtl="0">
              <a:lnSpc>
                <a:spcPct val="90000"/>
              </a:lnSpc>
              <a:spcBef>
                <a:spcPts val="1000"/>
              </a:spcBef>
              <a:spcAft>
                <a:spcPts val="0"/>
              </a:spcAft>
              <a:buClr>
                <a:schemeClr val="dk1"/>
              </a:buClr>
              <a:buSzPct val="100000"/>
              <a:buChar char="•"/>
            </a:pPr>
            <a:r>
              <a:rPr lang="en-US" dirty="0">
                <a:ea typeface="Calibri Light" panose="020F0302020204030204" pitchFamily="34" charset="0"/>
                <a:cs typeface="Calibri Light" panose="020F0302020204030204" pitchFamily="34" charset="0"/>
              </a:rPr>
              <a:t>53 species parasitize mammals, of which 30 species parasitize primates.</a:t>
            </a:r>
            <a:endParaRPr dirty="0">
              <a:ea typeface="Calibri Light" panose="020F0302020204030204" pitchFamily="34" charset="0"/>
              <a:cs typeface="Calibri Light" panose="020F0302020204030204" pitchFamily="34" charset="0"/>
            </a:endParaRPr>
          </a:p>
          <a:p>
            <a:pPr marL="228600" lvl="0" indent="-228600" algn="l" rtl="0">
              <a:lnSpc>
                <a:spcPct val="90000"/>
              </a:lnSpc>
              <a:spcBef>
                <a:spcPts val="1000"/>
              </a:spcBef>
              <a:spcAft>
                <a:spcPts val="0"/>
              </a:spcAft>
              <a:buClr>
                <a:schemeClr val="dk1"/>
              </a:buClr>
              <a:buSzPct val="100000"/>
              <a:buChar char="•"/>
            </a:pPr>
            <a:r>
              <a:rPr lang="en-US" dirty="0">
                <a:ea typeface="Calibri Light" panose="020F0302020204030204" pitchFamily="34" charset="0"/>
                <a:cs typeface="Calibri Light" panose="020F0302020204030204" pitchFamily="34" charset="0"/>
              </a:rPr>
              <a:t>To date, six </a:t>
            </a:r>
            <a:r>
              <a:rPr lang="en-US" i="1" dirty="0">
                <a:ea typeface="Calibri Light" panose="020F0302020204030204" pitchFamily="34" charset="0"/>
                <a:cs typeface="Calibri Light" panose="020F0302020204030204" pitchFamily="34" charset="0"/>
              </a:rPr>
              <a:t>Plasmodium </a:t>
            </a:r>
            <a:r>
              <a:rPr lang="en-US" dirty="0">
                <a:ea typeface="Calibri Light" panose="020F0302020204030204" pitchFamily="34" charset="0"/>
                <a:cs typeface="Calibri Light" panose="020F0302020204030204" pitchFamily="34" charset="0"/>
              </a:rPr>
              <a:t>species have been identified as human pathogens </a:t>
            </a:r>
            <a:endParaRPr dirty="0">
              <a:ea typeface="Calibri Light" panose="020F0302020204030204" pitchFamily="34" charset="0"/>
              <a:cs typeface="Calibri Light" panose="020F0302020204030204" pitchFamily="34" charset="0"/>
            </a:endParaRPr>
          </a:p>
          <a:p>
            <a:pPr marL="228600" lvl="0" indent="-228600" algn="l" rtl="0">
              <a:lnSpc>
                <a:spcPct val="90000"/>
              </a:lnSpc>
              <a:spcBef>
                <a:spcPts val="1000"/>
              </a:spcBef>
              <a:spcAft>
                <a:spcPts val="0"/>
              </a:spcAft>
              <a:buClr>
                <a:schemeClr val="dk1"/>
              </a:buClr>
              <a:buSzPct val="100000"/>
              <a:buChar char="•"/>
            </a:pPr>
            <a:r>
              <a:rPr lang="en-US" dirty="0">
                <a:ea typeface="Calibri Light" panose="020F0302020204030204" pitchFamily="34" charset="0"/>
                <a:cs typeface="Calibri Light" panose="020F0302020204030204" pitchFamily="34" charset="0"/>
              </a:rPr>
              <a:t>A human can be infected with one or more different species of </a:t>
            </a:r>
            <a:r>
              <a:rPr lang="en-US" i="1" dirty="0">
                <a:ea typeface="Calibri Light" panose="020F0302020204030204" pitchFamily="34" charset="0"/>
                <a:cs typeface="Calibri Light" panose="020F0302020204030204" pitchFamily="34" charset="0"/>
              </a:rPr>
              <a:t>Plasmodium </a:t>
            </a:r>
            <a:r>
              <a:rPr lang="en-US" dirty="0">
                <a:ea typeface="Calibri Light" panose="020F0302020204030204" pitchFamily="34" charset="0"/>
                <a:cs typeface="Calibri Light" panose="020F0302020204030204" pitchFamily="34" charset="0"/>
              </a:rPr>
              <a:t>at the same time, or in sequence.</a:t>
            </a:r>
            <a:endParaRPr dirty="0">
              <a:ea typeface="Calibri Light" panose="020F0302020204030204" pitchFamily="34" charset="0"/>
              <a:cs typeface="Calibri Light" panose="020F0302020204030204" pitchFamily="34" charset="0"/>
            </a:endParaRPr>
          </a:p>
        </p:txBody>
      </p:sp>
      <p:pic>
        <p:nvPicPr>
          <p:cNvPr id="164" name="Google Shape;164;p11" descr="A picture containing outdoor, sheep, standing, large&#10;&#10;Description automatically generated"/>
          <p:cNvPicPr preferRelativeResize="0"/>
          <p:nvPr/>
        </p:nvPicPr>
        <p:blipFill rotWithShape="1">
          <a:blip r:embed="rId3">
            <a:alphaModFix/>
          </a:blip>
          <a:srcRect/>
          <a:stretch/>
        </p:blipFill>
        <p:spPr>
          <a:xfrm>
            <a:off x="6990456" y="779328"/>
            <a:ext cx="4868418" cy="5713547"/>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994"/>
        <p:cNvGrpSpPr/>
        <p:nvPr/>
      </p:nvGrpSpPr>
      <p:grpSpPr>
        <a:xfrm>
          <a:off x="0" y="0"/>
          <a:ext cx="0" cy="0"/>
          <a:chOff x="0" y="0"/>
          <a:chExt cx="0" cy="0"/>
        </a:xfrm>
      </p:grpSpPr>
      <p:sp>
        <p:nvSpPr>
          <p:cNvPr id="995" name="Google Shape;995;p128"/>
          <p:cNvSpPr txBox="1">
            <a:spLocks noGrp="1"/>
          </p:cNvSpPr>
          <p:nvPr>
            <p:ph type="title"/>
          </p:nvPr>
        </p:nvSpPr>
        <p:spPr>
          <a:xfrm>
            <a:off x="600075" y="179224"/>
            <a:ext cx="405765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dirty="0"/>
              <a:t>Urbanization </a:t>
            </a:r>
            <a:br>
              <a:rPr lang="en-US" dirty="0"/>
            </a:br>
            <a:r>
              <a:rPr lang="en-US" dirty="0"/>
              <a:t>and dengue</a:t>
            </a:r>
            <a:endParaRPr dirty="0"/>
          </a:p>
        </p:txBody>
      </p:sp>
      <p:sp>
        <p:nvSpPr>
          <p:cNvPr id="996" name="Google Shape;996;p128"/>
          <p:cNvSpPr txBox="1">
            <a:spLocks noGrp="1"/>
          </p:cNvSpPr>
          <p:nvPr>
            <p:ph type="body" idx="1"/>
          </p:nvPr>
        </p:nvSpPr>
        <p:spPr>
          <a:xfrm>
            <a:off x="312234" y="1825625"/>
            <a:ext cx="4991287" cy="4853151"/>
          </a:xfrm>
          <a:prstGeom prst="rect">
            <a:avLst/>
          </a:prstGeom>
          <a:noFill/>
          <a:ln>
            <a:noFill/>
          </a:ln>
        </p:spPr>
        <p:txBody>
          <a:bodyPr spcFirstLastPara="1" wrap="square" lIns="91425" tIns="45700" rIns="91425" bIns="45700" anchor="t" anchorCtr="0">
            <a:normAutofit fontScale="85000" lnSpcReduction="20000"/>
          </a:bodyPr>
          <a:lstStyle/>
          <a:p>
            <a:pPr marL="228600" lvl="0" indent="-228600" algn="l" rtl="0">
              <a:lnSpc>
                <a:spcPct val="90000"/>
              </a:lnSpc>
              <a:spcBef>
                <a:spcPts val="0"/>
              </a:spcBef>
              <a:spcAft>
                <a:spcPts val="0"/>
              </a:spcAft>
              <a:buClr>
                <a:schemeClr val="dk1"/>
              </a:buClr>
              <a:buSzPct val="100000"/>
              <a:buChar char="•"/>
            </a:pPr>
            <a:r>
              <a:rPr lang="en-US" dirty="0"/>
              <a:t>Expansion of dengue associated with rapid urbanization and population growth in tropical cities</a:t>
            </a:r>
            <a:endParaRPr dirty="0"/>
          </a:p>
          <a:p>
            <a:pPr marL="228600" lvl="0" indent="-228600" algn="l" rtl="0">
              <a:lnSpc>
                <a:spcPct val="90000"/>
              </a:lnSpc>
              <a:spcBef>
                <a:spcPts val="1000"/>
              </a:spcBef>
              <a:spcAft>
                <a:spcPts val="0"/>
              </a:spcAft>
              <a:buClr>
                <a:schemeClr val="dk1"/>
              </a:buClr>
              <a:buSzPct val="100000"/>
              <a:buChar char="•"/>
            </a:pPr>
            <a:r>
              <a:rPr lang="en-US" dirty="0"/>
              <a:t>Rapid development can lead to unplanned infrastructure problems involving control of stormwater that can breed mosquitoes</a:t>
            </a:r>
            <a:endParaRPr dirty="0"/>
          </a:p>
          <a:p>
            <a:pPr marL="228600" lvl="0" indent="-228600" algn="l" rtl="0">
              <a:lnSpc>
                <a:spcPct val="90000"/>
              </a:lnSpc>
              <a:spcBef>
                <a:spcPts val="1000"/>
              </a:spcBef>
              <a:spcAft>
                <a:spcPts val="0"/>
              </a:spcAft>
              <a:buClr>
                <a:schemeClr val="dk1"/>
              </a:buClr>
              <a:buSzPct val="100000"/>
              <a:buChar char="•"/>
            </a:pPr>
            <a:r>
              <a:rPr lang="en-US" dirty="0"/>
              <a:t>Seasonal dengue outbreaks endemic to many large tropical cities</a:t>
            </a:r>
            <a:endParaRPr dirty="0"/>
          </a:p>
          <a:p>
            <a:pPr marL="228600" lvl="0" indent="-228600" algn="l" rtl="0">
              <a:lnSpc>
                <a:spcPct val="90000"/>
              </a:lnSpc>
              <a:spcBef>
                <a:spcPts val="1000"/>
              </a:spcBef>
              <a:spcAft>
                <a:spcPts val="0"/>
              </a:spcAft>
              <a:buClr>
                <a:schemeClr val="dk1"/>
              </a:buClr>
              <a:buSzPct val="100000"/>
              <a:buChar char="•"/>
            </a:pPr>
            <a:r>
              <a:rPr lang="en-US" dirty="0"/>
              <a:t>Dengue is hyper-endemic in some countries, like the Philippines, where by age 9, 90% of Filipinos have been exposed to the virus</a:t>
            </a:r>
            <a:endParaRPr dirty="0"/>
          </a:p>
          <a:p>
            <a:pPr marL="228600" lvl="0" indent="-77470" algn="l" rtl="0">
              <a:lnSpc>
                <a:spcPct val="90000"/>
              </a:lnSpc>
              <a:spcBef>
                <a:spcPts val="1000"/>
              </a:spcBef>
              <a:spcAft>
                <a:spcPts val="0"/>
              </a:spcAft>
              <a:buClr>
                <a:schemeClr val="dk1"/>
              </a:buClr>
              <a:buSzPct val="100000"/>
              <a:buNone/>
            </a:pPr>
            <a:endParaRPr dirty="0"/>
          </a:p>
          <a:p>
            <a:pPr marL="228600" lvl="0" indent="-77470" algn="l" rtl="0">
              <a:lnSpc>
                <a:spcPct val="90000"/>
              </a:lnSpc>
              <a:spcBef>
                <a:spcPts val="1000"/>
              </a:spcBef>
              <a:spcAft>
                <a:spcPts val="0"/>
              </a:spcAft>
              <a:buClr>
                <a:schemeClr val="dk1"/>
              </a:buClr>
              <a:buSzPct val="100000"/>
              <a:buNone/>
            </a:pPr>
            <a:endParaRPr dirty="0"/>
          </a:p>
        </p:txBody>
      </p:sp>
      <p:pic>
        <p:nvPicPr>
          <p:cNvPr id="997" name="Google Shape;997;p128" descr="http://wilderutopia.com/wp-content/uploads/2013/05/Urban-Lagos-Nigeria.jpg"/>
          <p:cNvPicPr preferRelativeResize="0"/>
          <p:nvPr/>
        </p:nvPicPr>
        <p:blipFill rotWithShape="1">
          <a:blip r:embed="rId3">
            <a:alphaModFix/>
          </a:blip>
          <a:srcRect l="6421" t="-667" r="18245" b="666"/>
          <a:stretch/>
        </p:blipFill>
        <p:spPr>
          <a:xfrm>
            <a:off x="5303521" y="0"/>
            <a:ext cx="6888480" cy="6858000"/>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008"/>
        <p:cNvGrpSpPr/>
        <p:nvPr/>
      </p:nvGrpSpPr>
      <p:grpSpPr>
        <a:xfrm>
          <a:off x="0" y="0"/>
          <a:ext cx="0" cy="0"/>
          <a:chOff x="0" y="0"/>
          <a:chExt cx="0" cy="0"/>
        </a:xfrm>
      </p:grpSpPr>
      <p:pic>
        <p:nvPicPr>
          <p:cNvPr id="1009" name="Google Shape;1009;p130" descr="A picture containing outdoor, grass, building, street&#10;&#10;Description automatically generated"/>
          <p:cNvPicPr preferRelativeResize="0">
            <a:picLocks noGrp="1"/>
          </p:cNvPicPr>
          <p:nvPr>
            <p:ph type="body" idx="1"/>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014"/>
        <p:cNvGrpSpPr/>
        <p:nvPr/>
      </p:nvGrpSpPr>
      <p:grpSpPr>
        <a:xfrm>
          <a:off x="0" y="0"/>
          <a:ext cx="0" cy="0"/>
          <a:chOff x="0" y="0"/>
          <a:chExt cx="0" cy="0"/>
        </a:xfrm>
      </p:grpSpPr>
      <p:pic>
        <p:nvPicPr>
          <p:cNvPr id="1015" name="Google Shape;1015;p131"/>
          <p:cNvPicPr preferRelativeResize="0"/>
          <p:nvPr/>
        </p:nvPicPr>
        <p:blipFill rotWithShape="1">
          <a:blip r:embed="rId3">
            <a:alphaModFix/>
          </a:blip>
          <a:srcRect t="6666"/>
          <a:stretch/>
        </p:blipFill>
        <p:spPr>
          <a:xfrm>
            <a:off x="0" y="1324628"/>
            <a:ext cx="12160255" cy="4387241"/>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027"/>
        <p:cNvGrpSpPr/>
        <p:nvPr/>
      </p:nvGrpSpPr>
      <p:grpSpPr>
        <a:xfrm>
          <a:off x="0" y="0"/>
          <a:ext cx="0" cy="0"/>
          <a:chOff x="0" y="0"/>
          <a:chExt cx="0" cy="0"/>
        </a:xfrm>
      </p:grpSpPr>
      <p:pic>
        <p:nvPicPr>
          <p:cNvPr id="1028" name="Google Shape;1028;p133" descr="A close up of a person&#10;&#10;Description automatically generated"/>
          <p:cNvPicPr preferRelativeResize="0">
            <a:picLocks noGrp="1"/>
          </p:cNvPicPr>
          <p:nvPr>
            <p:ph type="body" idx="1"/>
          </p:nvPr>
        </p:nvPicPr>
        <p:blipFill rotWithShape="1">
          <a:blip r:embed="rId3">
            <a:alphaModFix/>
          </a:blip>
          <a:srcRect/>
          <a:stretch/>
        </p:blipFill>
        <p:spPr>
          <a:xfrm>
            <a:off x="676405" y="0"/>
            <a:ext cx="10496811" cy="6927895"/>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020"/>
        <p:cNvGrpSpPr/>
        <p:nvPr/>
      </p:nvGrpSpPr>
      <p:grpSpPr>
        <a:xfrm>
          <a:off x="0" y="0"/>
          <a:ext cx="0" cy="0"/>
          <a:chOff x="0" y="0"/>
          <a:chExt cx="0" cy="0"/>
        </a:xfrm>
      </p:grpSpPr>
      <p:sp>
        <p:nvSpPr>
          <p:cNvPr id="1021" name="Google Shape;1021;p132"/>
          <p:cNvSpPr txBox="1">
            <a:spLocks noGrp="1"/>
          </p:cNvSpPr>
          <p:nvPr>
            <p:ph type="title"/>
          </p:nvPr>
        </p:nvSpPr>
        <p:spPr>
          <a:xfrm>
            <a:off x="6448926" y="365125"/>
            <a:ext cx="5278835"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dirty="0"/>
              <a:t>Four distinct dengue viral serotypes</a:t>
            </a:r>
            <a:endParaRPr dirty="0"/>
          </a:p>
        </p:txBody>
      </p:sp>
      <p:sp>
        <p:nvSpPr>
          <p:cNvPr id="1022" name="Google Shape;1022;p132"/>
          <p:cNvSpPr txBox="1">
            <a:spLocks noGrp="1"/>
          </p:cNvSpPr>
          <p:nvPr>
            <p:ph type="body" idx="1"/>
          </p:nvPr>
        </p:nvSpPr>
        <p:spPr>
          <a:xfrm>
            <a:off x="284481" y="485775"/>
            <a:ext cx="6287769" cy="6229349"/>
          </a:xfrm>
          <a:prstGeom prst="rect">
            <a:avLst/>
          </a:prstGeom>
          <a:noFill/>
          <a:ln>
            <a:noFill/>
          </a:ln>
        </p:spPr>
        <p:txBody>
          <a:bodyPr spcFirstLastPara="1" wrap="square" lIns="91425" tIns="45700" rIns="91425" bIns="45700" anchor="t" anchorCtr="0">
            <a:normAutofit fontScale="92500" lnSpcReduction="10000"/>
          </a:bodyPr>
          <a:lstStyle/>
          <a:p>
            <a:pPr marL="228600" lvl="0" indent="-228600" algn="l" rtl="0">
              <a:lnSpc>
                <a:spcPct val="90000"/>
              </a:lnSpc>
              <a:spcBef>
                <a:spcPts val="0"/>
              </a:spcBef>
              <a:spcAft>
                <a:spcPts val="0"/>
              </a:spcAft>
              <a:buClr>
                <a:schemeClr val="dk1"/>
              </a:buClr>
              <a:buSzPct val="100000"/>
              <a:buChar char="•"/>
            </a:pPr>
            <a:r>
              <a:rPr lang="en-US" dirty="0">
                <a:latin typeface="Calibri"/>
                <a:ea typeface="Calibri"/>
                <a:cs typeface="Calibri"/>
                <a:sym typeface="Calibri"/>
              </a:rPr>
              <a:t>Initial infection with any of the four confers lifelong immunity to that serotype. </a:t>
            </a:r>
            <a:endParaRPr sz="2000" dirty="0"/>
          </a:p>
          <a:p>
            <a:pPr marL="228600" lvl="0" indent="-228600" algn="l" rtl="0">
              <a:lnSpc>
                <a:spcPct val="90000"/>
              </a:lnSpc>
              <a:spcBef>
                <a:spcPts val="1000"/>
              </a:spcBef>
              <a:spcAft>
                <a:spcPts val="0"/>
              </a:spcAft>
              <a:buClr>
                <a:schemeClr val="dk1"/>
              </a:buClr>
              <a:buSzPct val="100000"/>
              <a:buChar char="•"/>
            </a:pPr>
            <a:r>
              <a:rPr lang="en-US" i="0" u="none" strike="noStrike" dirty="0">
                <a:latin typeface="Calibri"/>
                <a:ea typeface="Calibri"/>
                <a:cs typeface="Calibri"/>
                <a:sym typeface="Calibri"/>
              </a:rPr>
              <a:t>After dengue infection, the immune system protects against a second infection with any serotype for one to two years </a:t>
            </a:r>
            <a:endParaRPr sz="2000" dirty="0"/>
          </a:p>
          <a:p>
            <a:pPr marL="228600" lvl="0" indent="-228600" algn="l" rtl="0">
              <a:lnSpc>
                <a:spcPct val="90000"/>
              </a:lnSpc>
              <a:spcBef>
                <a:spcPts val="1000"/>
              </a:spcBef>
              <a:spcAft>
                <a:spcPts val="0"/>
              </a:spcAft>
              <a:buClr>
                <a:schemeClr val="dk1"/>
              </a:buClr>
              <a:buSzPct val="100000"/>
              <a:buChar char="•"/>
            </a:pPr>
            <a:r>
              <a:rPr lang="en-US" i="0" u="none" strike="noStrike" dirty="0">
                <a:latin typeface="Calibri"/>
                <a:ea typeface="Calibri"/>
                <a:cs typeface="Calibri"/>
                <a:sym typeface="Calibri"/>
              </a:rPr>
              <a:t>But after that period, people are protected only from the serotype to which they were first exposed,</a:t>
            </a:r>
            <a:endParaRPr sz="2000" dirty="0"/>
          </a:p>
          <a:p>
            <a:pPr marL="228600" lvl="0" indent="-228600" algn="l" rtl="0">
              <a:lnSpc>
                <a:spcPct val="90000"/>
              </a:lnSpc>
              <a:spcBef>
                <a:spcPts val="1000"/>
              </a:spcBef>
              <a:spcAft>
                <a:spcPts val="0"/>
              </a:spcAft>
              <a:buClr>
                <a:schemeClr val="dk1"/>
              </a:buClr>
              <a:buSzPct val="100000"/>
              <a:buChar char="•"/>
            </a:pPr>
            <a:r>
              <a:rPr lang="en-US" dirty="0">
                <a:latin typeface="Calibri"/>
                <a:ea typeface="Calibri"/>
                <a:cs typeface="Calibri"/>
                <a:sym typeface="Calibri"/>
              </a:rPr>
              <a:t>They are then </a:t>
            </a:r>
            <a:r>
              <a:rPr lang="en-US" i="0" u="none" strike="noStrike" dirty="0">
                <a:latin typeface="Calibri"/>
                <a:ea typeface="Calibri"/>
                <a:cs typeface="Calibri"/>
                <a:sym typeface="Calibri"/>
              </a:rPr>
              <a:t>at increased risk of antibody dependent enhancement (ADE) . </a:t>
            </a:r>
          </a:p>
          <a:p>
            <a:pPr marL="228600" lvl="0" indent="-228600" algn="l" rtl="0">
              <a:lnSpc>
                <a:spcPct val="90000"/>
              </a:lnSpc>
              <a:spcBef>
                <a:spcPts val="1000"/>
              </a:spcBef>
              <a:spcAft>
                <a:spcPts val="0"/>
              </a:spcAft>
              <a:buClr>
                <a:schemeClr val="dk1"/>
              </a:buClr>
              <a:buSzPct val="100000"/>
              <a:buChar char="•"/>
            </a:pPr>
            <a:r>
              <a:rPr lang="en-US" dirty="0"/>
              <a:t>W</a:t>
            </a:r>
            <a:r>
              <a:rPr lang="en-US" i="0" u="none" strike="noStrike" dirty="0">
                <a:latin typeface="Calibri"/>
                <a:ea typeface="Calibri"/>
                <a:cs typeface="Calibri"/>
                <a:sym typeface="Calibri"/>
              </a:rPr>
              <a:t>hen infected with other serotypes. ADE </a:t>
            </a:r>
            <a:r>
              <a:rPr lang="en-US" dirty="0">
                <a:latin typeface="Calibri"/>
                <a:ea typeface="Calibri"/>
                <a:cs typeface="Calibri"/>
                <a:sym typeface="Calibri"/>
              </a:rPr>
              <a:t>can lead to dengue hemorrhagic fever, which can cause massive fluid loss, organ failure, and death.</a:t>
            </a:r>
            <a:endParaRPr sz="2000" dirty="0"/>
          </a:p>
          <a:p>
            <a:pPr marL="228600" lvl="0" indent="-228600" algn="l" rtl="0">
              <a:lnSpc>
                <a:spcPct val="90000"/>
              </a:lnSpc>
              <a:spcBef>
                <a:spcPts val="1000"/>
              </a:spcBef>
              <a:spcAft>
                <a:spcPts val="0"/>
              </a:spcAft>
              <a:buClr>
                <a:schemeClr val="dk1"/>
              </a:buClr>
              <a:buSzPct val="100000"/>
              <a:buChar char="•"/>
            </a:pPr>
            <a:r>
              <a:rPr lang="en-US" dirty="0">
                <a:latin typeface="Calibri"/>
                <a:ea typeface="Calibri"/>
                <a:cs typeface="Calibri"/>
                <a:sym typeface="Calibri"/>
              </a:rPr>
              <a:t>ADE involves cytokine storms, a runaway immune system response</a:t>
            </a:r>
            <a:endParaRPr sz="2000" dirty="0"/>
          </a:p>
        </p:txBody>
      </p:sp>
      <p:pic>
        <p:nvPicPr>
          <p:cNvPr id="1023" name="Google Shape;1023;p132" descr="A picture containing mirror&#10;&#10;Description automatically generated"/>
          <p:cNvPicPr preferRelativeResize="0"/>
          <p:nvPr/>
        </p:nvPicPr>
        <p:blipFill rotWithShape="1">
          <a:blip r:embed="rId3">
            <a:alphaModFix/>
          </a:blip>
          <a:srcRect l="20208" r="17500"/>
          <a:stretch/>
        </p:blipFill>
        <p:spPr>
          <a:xfrm>
            <a:off x="6695440" y="1610836"/>
            <a:ext cx="5032321" cy="4780915"/>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039"/>
        <p:cNvGrpSpPr/>
        <p:nvPr/>
      </p:nvGrpSpPr>
      <p:grpSpPr>
        <a:xfrm>
          <a:off x="0" y="0"/>
          <a:ext cx="0" cy="0"/>
          <a:chOff x="0" y="0"/>
          <a:chExt cx="0" cy="0"/>
        </a:xfrm>
      </p:grpSpPr>
      <p:sp>
        <p:nvSpPr>
          <p:cNvPr id="1040" name="Google Shape;1040;p135"/>
          <p:cNvSpPr txBox="1">
            <a:spLocks noGrp="1"/>
          </p:cNvSpPr>
          <p:nvPr>
            <p:ph type="title"/>
          </p:nvPr>
        </p:nvSpPr>
        <p:spPr>
          <a:xfrm>
            <a:off x="211874" y="161862"/>
            <a:ext cx="577092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dirty="0"/>
              <a:t>Origins of dengue and the </a:t>
            </a:r>
            <a:r>
              <a:rPr lang="en-US" i="1" dirty="0"/>
              <a:t>Aedes</a:t>
            </a:r>
            <a:r>
              <a:rPr lang="en-US" dirty="0"/>
              <a:t> mosquito</a:t>
            </a:r>
            <a:endParaRPr dirty="0"/>
          </a:p>
        </p:txBody>
      </p:sp>
      <p:sp>
        <p:nvSpPr>
          <p:cNvPr id="1041" name="Google Shape;1041;p135"/>
          <p:cNvSpPr txBox="1">
            <a:spLocks noGrp="1"/>
          </p:cNvSpPr>
          <p:nvPr>
            <p:ph type="body" idx="1"/>
          </p:nvPr>
        </p:nvSpPr>
        <p:spPr>
          <a:xfrm>
            <a:off x="211873" y="1687398"/>
            <a:ext cx="5884127" cy="5048682"/>
          </a:xfrm>
          <a:prstGeom prst="rect">
            <a:avLst/>
          </a:prstGeom>
          <a:solidFill>
            <a:schemeClr val="lt1">
              <a:alpha val="78823"/>
            </a:schemeClr>
          </a:solidFill>
          <a:ln>
            <a:noFill/>
          </a:ln>
        </p:spPr>
        <p:txBody>
          <a:bodyPr spcFirstLastPara="1" wrap="square" lIns="91425" tIns="45700" rIns="91425" bIns="45700" anchor="t" anchorCtr="0">
            <a:normAutofit fontScale="92500" lnSpcReduction="20000"/>
          </a:bodyPr>
          <a:lstStyle/>
          <a:p>
            <a:pPr marL="228600" lvl="0" indent="-228600" algn="l" rtl="0">
              <a:lnSpc>
                <a:spcPct val="90000"/>
              </a:lnSpc>
              <a:spcBef>
                <a:spcPts val="0"/>
              </a:spcBef>
              <a:spcAft>
                <a:spcPts val="0"/>
              </a:spcAft>
              <a:buClr>
                <a:schemeClr val="dk1"/>
              </a:buClr>
              <a:buSzPts val="2600"/>
              <a:buChar char="•"/>
            </a:pPr>
            <a:r>
              <a:rPr lang="en-US" sz="2600" dirty="0"/>
              <a:t>The four dengue viruses originated in monkeys and independently jumped to humans in Africa or Southeast Asia 100 - 800 years ago and spread slowly around the world</a:t>
            </a:r>
            <a:endParaRPr dirty="0"/>
          </a:p>
          <a:p>
            <a:pPr marL="228600" lvl="0" indent="-228600" algn="l" rtl="0">
              <a:lnSpc>
                <a:spcPct val="90000"/>
              </a:lnSpc>
              <a:spcBef>
                <a:spcPts val="1000"/>
              </a:spcBef>
              <a:spcAft>
                <a:spcPts val="0"/>
              </a:spcAft>
              <a:buClr>
                <a:schemeClr val="dk1"/>
              </a:buClr>
              <a:buSzPts val="2600"/>
              <a:buChar char="•"/>
            </a:pPr>
            <a:r>
              <a:rPr lang="en-US" sz="2600" dirty="0"/>
              <a:t>Remained a relatively minor, geographically restricted disease until the global slave trade brought dengue to the South America</a:t>
            </a:r>
            <a:endParaRPr dirty="0"/>
          </a:p>
          <a:p>
            <a:pPr marL="228600" lvl="0" indent="-228600" algn="l" rtl="0">
              <a:lnSpc>
                <a:spcPct val="90000"/>
              </a:lnSpc>
              <a:spcBef>
                <a:spcPts val="1000"/>
              </a:spcBef>
              <a:spcAft>
                <a:spcPts val="0"/>
              </a:spcAft>
              <a:buClr>
                <a:schemeClr val="dk1"/>
              </a:buClr>
              <a:buSzPts val="2600"/>
              <a:buChar char="•"/>
            </a:pPr>
            <a:r>
              <a:rPr lang="en-US" sz="2600" dirty="0"/>
              <a:t>Isolated outbreaks of dengue occurred in cities of southeast U.S. from 1820 to 1945</a:t>
            </a:r>
            <a:endParaRPr dirty="0"/>
          </a:p>
          <a:p>
            <a:pPr marL="228600" lvl="0" indent="-228600" algn="l" rtl="0">
              <a:lnSpc>
                <a:spcPct val="90000"/>
              </a:lnSpc>
              <a:spcBef>
                <a:spcPts val="1000"/>
              </a:spcBef>
              <a:spcAft>
                <a:spcPts val="0"/>
              </a:spcAft>
              <a:buClr>
                <a:schemeClr val="dk1"/>
              </a:buClr>
              <a:buSzPts val="2600"/>
              <a:buChar char="•"/>
            </a:pPr>
            <a:r>
              <a:rPr lang="en-US" sz="2600" dirty="0"/>
              <a:t>Dengue exploded after 1950, due to World War 2 and the coincidental transport of </a:t>
            </a:r>
            <a:r>
              <a:rPr lang="en-US" sz="2600" i="1" dirty="0"/>
              <a:t>Aedes</a:t>
            </a:r>
            <a:r>
              <a:rPr lang="en-US" sz="2600" dirty="0"/>
              <a:t> mosquitoes with the dengue virus around the world</a:t>
            </a:r>
            <a:endParaRPr dirty="0"/>
          </a:p>
        </p:txBody>
      </p:sp>
      <p:pic>
        <p:nvPicPr>
          <p:cNvPr id="1042" name="Google Shape;1042;p135"/>
          <p:cNvPicPr preferRelativeResize="0"/>
          <p:nvPr/>
        </p:nvPicPr>
        <p:blipFill rotWithShape="1">
          <a:blip r:embed="rId3">
            <a:alphaModFix/>
          </a:blip>
          <a:srcRect/>
          <a:stretch/>
        </p:blipFill>
        <p:spPr>
          <a:xfrm>
            <a:off x="6209208" y="159080"/>
            <a:ext cx="5158054" cy="643610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2"/>
                                        </p:tgtEl>
                                        <p:attrNameLst>
                                          <p:attrName>style.visibility</p:attrName>
                                        </p:attrNameLst>
                                      </p:cBhvr>
                                      <p:to>
                                        <p:strVal val="visible"/>
                                      </p:to>
                                    </p:set>
                                    <p:animEffect transition="in" filter="fade">
                                      <p:cBhvr>
                                        <p:cTn id="7" dur="1000"/>
                                        <p:tgtEl>
                                          <p:spTgt spid="10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054"/>
        <p:cNvGrpSpPr/>
        <p:nvPr/>
      </p:nvGrpSpPr>
      <p:grpSpPr>
        <a:xfrm>
          <a:off x="0" y="0"/>
          <a:ext cx="0" cy="0"/>
          <a:chOff x="0" y="0"/>
          <a:chExt cx="0" cy="0"/>
        </a:xfrm>
      </p:grpSpPr>
      <p:pic>
        <p:nvPicPr>
          <p:cNvPr id="1055" name="Google Shape;1055;p137"/>
          <p:cNvPicPr preferRelativeResize="0">
            <a:picLocks noGrp="1"/>
          </p:cNvPicPr>
          <p:nvPr>
            <p:ph type="body" idx="1"/>
          </p:nvPr>
        </p:nvPicPr>
        <p:blipFill rotWithShape="1">
          <a:blip r:embed="rId3">
            <a:alphaModFix/>
          </a:blip>
          <a:srcRect b="4990"/>
          <a:stretch/>
        </p:blipFill>
        <p:spPr>
          <a:xfrm>
            <a:off x="-254620" y="83356"/>
            <a:ext cx="13433485" cy="6436604"/>
          </a:xfrm>
          <a:prstGeom prst="rect">
            <a:avLst/>
          </a:prstGeom>
          <a:noFill/>
          <a:ln>
            <a:noFill/>
          </a:ln>
        </p:spPr>
      </p:pic>
      <p:sp>
        <p:nvSpPr>
          <p:cNvPr id="1056" name="Google Shape;1056;p137"/>
          <p:cNvSpPr/>
          <p:nvPr/>
        </p:nvSpPr>
        <p:spPr>
          <a:xfrm>
            <a:off x="0" y="338041"/>
            <a:ext cx="12192000" cy="1938952"/>
          </a:xfrm>
          <a:prstGeom prst="rect">
            <a:avLst/>
          </a:prstGeom>
          <a:solidFill>
            <a:schemeClr val="bg1">
              <a:alpha val="51764"/>
            </a:schemeClr>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i="1" dirty="0">
                <a:solidFill>
                  <a:schemeClr val="dk1"/>
                </a:solidFill>
                <a:latin typeface="Calibri"/>
                <a:ea typeface="Calibri"/>
                <a:cs typeface="Calibri"/>
                <a:sym typeface="Calibri"/>
              </a:rPr>
              <a:t>Aedes aegypti </a:t>
            </a:r>
            <a:r>
              <a:rPr lang="en-US" sz="2400" dirty="0">
                <a:solidFill>
                  <a:schemeClr val="dk1"/>
                </a:solidFill>
                <a:latin typeface="Calibri"/>
                <a:ea typeface="Calibri"/>
                <a:cs typeface="Calibri"/>
                <a:sym typeface="Calibri"/>
              </a:rPr>
              <a:t>females of the African subspecies </a:t>
            </a:r>
            <a:r>
              <a:rPr lang="en-US" sz="2400" i="1" dirty="0">
                <a:solidFill>
                  <a:schemeClr val="dk1"/>
                </a:solidFill>
                <a:latin typeface="Calibri"/>
                <a:ea typeface="Calibri"/>
                <a:cs typeface="Calibri"/>
                <a:sym typeface="Calibri"/>
              </a:rPr>
              <a:t>Aedes aegypti formosus </a:t>
            </a:r>
            <a:r>
              <a:rPr lang="en-US" sz="2400" dirty="0">
                <a:solidFill>
                  <a:schemeClr val="dk1"/>
                </a:solidFill>
                <a:latin typeface="Calibri"/>
                <a:ea typeface="Calibri"/>
                <a:cs typeface="Calibri"/>
                <a:sym typeface="Calibri"/>
              </a:rPr>
              <a:t>(left) and the globally distributed subspecies </a:t>
            </a:r>
            <a:r>
              <a:rPr lang="en-US" sz="2400" i="1" dirty="0">
                <a:solidFill>
                  <a:schemeClr val="dk1"/>
                </a:solidFill>
                <a:latin typeface="Calibri"/>
                <a:ea typeface="Calibri"/>
                <a:cs typeface="Calibri"/>
                <a:sym typeface="Calibri"/>
              </a:rPr>
              <a:t>Aedes aegypti aegypti </a:t>
            </a:r>
            <a:r>
              <a:rPr lang="en-US" sz="2400" dirty="0">
                <a:solidFill>
                  <a:schemeClr val="dk1"/>
                </a:solidFill>
                <a:latin typeface="Calibri"/>
                <a:ea typeface="Calibri"/>
                <a:cs typeface="Calibri"/>
                <a:sym typeface="Calibri"/>
              </a:rPr>
              <a:t>(right). </a:t>
            </a:r>
            <a:r>
              <a:rPr lang="en-US" sz="2400" i="1" dirty="0">
                <a:solidFill>
                  <a:schemeClr val="dk1"/>
                </a:solidFill>
                <a:latin typeface="Calibri"/>
                <a:ea typeface="Calibri"/>
                <a:cs typeface="Calibri"/>
                <a:sym typeface="Calibri"/>
              </a:rPr>
              <a:t>Ae. aegypti aegypti</a:t>
            </a:r>
            <a:r>
              <a:rPr lang="en-US" sz="2400" dirty="0">
                <a:solidFill>
                  <a:schemeClr val="dk1"/>
                </a:solidFill>
                <a:latin typeface="Calibri"/>
                <a:ea typeface="Calibri"/>
                <a:cs typeface="Calibri"/>
                <a:sym typeface="Calibri"/>
              </a:rPr>
              <a:t> (abbreviated Aaa) prefers human blood-meals and is adapted to breed in human habitats. The ancestral form of Aaa in sub-Saharan Africa, </a:t>
            </a:r>
            <a:r>
              <a:rPr lang="en-US" sz="2400" i="1" dirty="0">
                <a:solidFill>
                  <a:schemeClr val="dk1"/>
                </a:solidFill>
                <a:latin typeface="Calibri"/>
                <a:ea typeface="Calibri"/>
                <a:cs typeface="Calibri"/>
                <a:sym typeface="Calibri"/>
              </a:rPr>
              <a:t>Ae. aegypti formosus</a:t>
            </a:r>
            <a:r>
              <a:rPr lang="en-US" sz="2400" dirty="0">
                <a:solidFill>
                  <a:schemeClr val="dk1"/>
                </a:solidFill>
                <a:latin typeface="Calibri"/>
                <a:ea typeface="Calibri"/>
                <a:cs typeface="Calibri"/>
                <a:sym typeface="Calibri"/>
              </a:rPr>
              <a:t> (Aaf, left), breeds in nonhuman-disturbed habitats such as forests and vegetated ecotones and prefers non-human blood meals. </a:t>
            </a:r>
            <a:endParaRPr sz="1600" dirty="0"/>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061"/>
        <p:cNvGrpSpPr/>
        <p:nvPr/>
      </p:nvGrpSpPr>
      <p:grpSpPr>
        <a:xfrm>
          <a:off x="0" y="0"/>
          <a:ext cx="0" cy="0"/>
          <a:chOff x="0" y="0"/>
          <a:chExt cx="0" cy="0"/>
        </a:xfrm>
      </p:grpSpPr>
      <p:sp>
        <p:nvSpPr>
          <p:cNvPr id="1062" name="Google Shape;1062;p138"/>
          <p:cNvSpPr txBox="1">
            <a:spLocks noGrp="1"/>
          </p:cNvSpPr>
          <p:nvPr>
            <p:ph type="body" idx="1"/>
          </p:nvPr>
        </p:nvSpPr>
        <p:spPr>
          <a:xfrm>
            <a:off x="254833" y="284814"/>
            <a:ext cx="5897299" cy="668587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dirty="0">
                <a:latin typeface="Calibri"/>
                <a:ea typeface="Calibri"/>
                <a:cs typeface="Calibri"/>
                <a:sym typeface="Calibri"/>
              </a:rPr>
              <a:t>In east Africa, where the mosquito is native, </a:t>
            </a:r>
            <a:r>
              <a:rPr lang="en-US" i="1" dirty="0">
                <a:latin typeface="Calibri"/>
                <a:ea typeface="Calibri"/>
                <a:cs typeface="Calibri"/>
                <a:sym typeface="Calibri"/>
              </a:rPr>
              <a:t>Aedes aegypti formosus </a:t>
            </a:r>
            <a:r>
              <a:rPr lang="en-US" dirty="0">
                <a:latin typeface="Calibri"/>
                <a:ea typeface="Calibri"/>
                <a:cs typeface="Calibri"/>
                <a:sym typeface="Calibri"/>
              </a:rPr>
              <a:t>(Aaf), prefer to suck blood from other animals, such as monkeys and rodents. </a:t>
            </a:r>
            <a:endParaRPr dirty="0"/>
          </a:p>
          <a:p>
            <a:pPr marL="228600" lvl="0" indent="-228600" algn="l" rtl="0">
              <a:lnSpc>
                <a:spcPct val="90000"/>
              </a:lnSpc>
              <a:spcBef>
                <a:spcPts val="1000"/>
              </a:spcBef>
              <a:spcAft>
                <a:spcPts val="0"/>
              </a:spcAft>
              <a:buClr>
                <a:schemeClr val="dk1"/>
              </a:buClr>
              <a:buSzPts val="2800"/>
              <a:buChar char="•"/>
            </a:pPr>
            <a:r>
              <a:rPr lang="en-US" dirty="0">
                <a:latin typeface="Calibri"/>
                <a:ea typeface="Calibri"/>
                <a:cs typeface="Calibri"/>
                <a:sym typeface="Calibri"/>
              </a:rPr>
              <a:t>However, they are evolving to feed more on humans and thereby are increasing the likelihood of more dengue in Africa</a:t>
            </a:r>
            <a:endParaRPr dirty="0"/>
          </a:p>
          <a:p>
            <a:pPr marL="228600" lvl="0" indent="-228600" algn="l" rtl="0">
              <a:lnSpc>
                <a:spcPct val="90000"/>
              </a:lnSpc>
              <a:spcBef>
                <a:spcPts val="1000"/>
              </a:spcBef>
              <a:spcAft>
                <a:spcPts val="0"/>
              </a:spcAft>
              <a:buClr>
                <a:schemeClr val="dk1"/>
              </a:buClr>
              <a:buSzPts val="2800"/>
              <a:buChar char="•"/>
            </a:pPr>
            <a:r>
              <a:rPr lang="en-US" dirty="0">
                <a:latin typeface="Calibri"/>
                <a:ea typeface="Calibri"/>
                <a:cs typeface="Calibri"/>
                <a:sym typeface="Calibri"/>
              </a:rPr>
              <a:t>Drier climate, particularly in areas that experience a wet-dry season, along with proximity of dense human populations in urban areas are leading to the evolution of Aaf that feed on humans</a:t>
            </a:r>
            <a:endParaRPr dirty="0"/>
          </a:p>
        </p:txBody>
      </p:sp>
      <p:pic>
        <p:nvPicPr>
          <p:cNvPr id="1063" name="Google Shape;1063;p138"/>
          <p:cNvPicPr preferRelativeResize="0"/>
          <p:nvPr/>
        </p:nvPicPr>
        <p:blipFill rotWithShape="1">
          <a:blip r:embed="rId3">
            <a:alphaModFix/>
          </a:blip>
          <a:srcRect/>
          <a:stretch/>
        </p:blipFill>
        <p:spPr>
          <a:xfrm>
            <a:off x="6152132" y="625033"/>
            <a:ext cx="6039868" cy="5801167"/>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075"/>
        <p:cNvGrpSpPr/>
        <p:nvPr/>
      </p:nvGrpSpPr>
      <p:grpSpPr>
        <a:xfrm>
          <a:off x="0" y="0"/>
          <a:ext cx="0" cy="0"/>
          <a:chOff x="0" y="0"/>
          <a:chExt cx="0" cy="0"/>
        </a:xfrm>
      </p:grpSpPr>
      <p:sp>
        <p:nvSpPr>
          <p:cNvPr id="1076" name="Google Shape;1076;p140"/>
          <p:cNvSpPr txBox="1">
            <a:spLocks noGrp="1"/>
          </p:cNvSpPr>
          <p:nvPr>
            <p:ph type="title"/>
          </p:nvPr>
        </p:nvSpPr>
        <p:spPr>
          <a:xfrm>
            <a:off x="652462" y="214314"/>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t>Dengvaxia vaccine for dengue</a:t>
            </a:r>
            <a:endParaRPr dirty="0"/>
          </a:p>
        </p:txBody>
      </p:sp>
      <p:sp>
        <p:nvSpPr>
          <p:cNvPr id="1077" name="Google Shape;1077;p140"/>
          <p:cNvSpPr txBox="1">
            <a:spLocks noGrp="1"/>
          </p:cNvSpPr>
          <p:nvPr>
            <p:ph type="body" idx="1"/>
          </p:nvPr>
        </p:nvSpPr>
        <p:spPr>
          <a:xfrm>
            <a:off x="481013" y="1624263"/>
            <a:ext cx="7676397" cy="5019423"/>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90000"/>
              </a:lnSpc>
              <a:spcBef>
                <a:spcPts val="0"/>
              </a:spcBef>
              <a:spcAft>
                <a:spcPts val="0"/>
              </a:spcAft>
              <a:buClr>
                <a:schemeClr val="dk1"/>
              </a:buClr>
              <a:buSzPts val="2800"/>
              <a:buChar char="•"/>
            </a:pPr>
            <a:r>
              <a:rPr lang="en-US" dirty="0"/>
              <a:t>Dengvaxia consists of an attenuated yellow fever virus that expresses genes of each of the four types of dengue virus </a:t>
            </a:r>
            <a:endParaRPr dirty="0"/>
          </a:p>
          <a:p>
            <a:pPr marL="228600" indent="-228600">
              <a:buSzPts val="2800"/>
            </a:pPr>
            <a:r>
              <a:rPr lang="en-US" dirty="0"/>
              <a:t>Dengvaxia requires three doses and is can only be given to people aged 9–16 who have had dengue</a:t>
            </a:r>
          </a:p>
          <a:p>
            <a:pPr marL="228600" indent="-228600">
              <a:buSzPts val="2800"/>
            </a:pPr>
            <a:r>
              <a:rPr lang="en-US" dirty="0"/>
              <a:t>Approved for public use in 2015; created by the French pharmaceutical company Sanofi Pastuer</a:t>
            </a:r>
          </a:p>
          <a:p>
            <a:pPr marL="228600" indent="-228600">
              <a:buSzPts val="2800"/>
            </a:pPr>
            <a:r>
              <a:rPr lang="en-US" dirty="0"/>
              <a:t>Prior to its use, warnings were expressed that Dengvaxia might still be given to children who never had dengue, thereby increasing the risk of ADE and hemorrhagic fever</a:t>
            </a:r>
            <a:endParaRPr lang="en-US" sz="2800" dirty="0">
              <a:latin typeface="Calibri Light" panose="020F0302020204030204" pitchFamily="34" charset="0"/>
              <a:cs typeface="Calibri Light" panose="020F0302020204030204" pitchFamily="34" charset="0"/>
            </a:endParaRPr>
          </a:p>
          <a:p>
            <a:pPr marL="228600" indent="-228600">
              <a:buSzPts val="2800"/>
            </a:pPr>
            <a:endParaRPr lang="en-US" dirty="0"/>
          </a:p>
          <a:p>
            <a:pPr marL="228600" lvl="0" indent="-228600" algn="l" rtl="0">
              <a:lnSpc>
                <a:spcPct val="90000"/>
              </a:lnSpc>
              <a:spcBef>
                <a:spcPts val="1000"/>
              </a:spcBef>
              <a:spcAft>
                <a:spcPts val="0"/>
              </a:spcAft>
              <a:buClr>
                <a:schemeClr val="dk1"/>
              </a:buClr>
              <a:buSzPts val="2800"/>
              <a:buChar char="•"/>
            </a:pPr>
            <a:endParaRPr dirty="0"/>
          </a:p>
          <a:p>
            <a:pPr marL="228600" lvl="0" indent="-50800" algn="l" rtl="0">
              <a:lnSpc>
                <a:spcPct val="90000"/>
              </a:lnSpc>
              <a:spcBef>
                <a:spcPts val="1000"/>
              </a:spcBef>
              <a:spcAft>
                <a:spcPts val="0"/>
              </a:spcAft>
              <a:buClr>
                <a:schemeClr val="dk1"/>
              </a:buClr>
              <a:buSzPts val="2800"/>
              <a:buNone/>
            </a:pPr>
            <a:endParaRPr dirty="0"/>
          </a:p>
        </p:txBody>
      </p:sp>
      <p:pic>
        <p:nvPicPr>
          <p:cNvPr id="1078" name="Google Shape;1078;p140" descr="A hand holding a bottle&#10;&#10;Description automatically generated"/>
          <p:cNvPicPr preferRelativeResize="0"/>
          <p:nvPr/>
        </p:nvPicPr>
        <p:blipFill rotWithShape="1">
          <a:blip r:embed="rId3">
            <a:alphaModFix/>
          </a:blip>
          <a:srcRect l="50000" t="21728" r="23826" b="10123"/>
          <a:stretch/>
        </p:blipFill>
        <p:spPr>
          <a:xfrm>
            <a:off x="8503007" y="365125"/>
            <a:ext cx="3361841" cy="5835650"/>
          </a:xfrm>
          <a:prstGeom prst="rect">
            <a:avLst/>
          </a:prstGeom>
          <a:noFill/>
          <a:ln>
            <a:noFill/>
          </a:ln>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10286" y="205740"/>
            <a:ext cx="5050726" cy="6515100"/>
          </a:xfrm>
        </p:spPr>
        <p:txBody>
          <a:bodyPr>
            <a:normAutofit/>
          </a:bodyPr>
          <a:lstStyle/>
          <a:p>
            <a:r>
              <a:rPr lang="en-US" sz="2500" dirty="0">
                <a:cs typeface="Calibri Light" panose="020F0302020204030204" pitchFamily="34" charset="0"/>
              </a:rPr>
              <a:t>Philippines approved Dengvaxia for use but did not screen for prior exposure because they thought  benefits outweighed risks of ADE</a:t>
            </a:r>
          </a:p>
          <a:p>
            <a:r>
              <a:rPr lang="en-US" sz="2500" dirty="0">
                <a:cs typeface="Calibri Light" panose="020F0302020204030204" pitchFamily="34" charset="0"/>
              </a:rPr>
              <a:t>A massive national vaccination campaign began, while other countries like Brazil proceeded cautiously</a:t>
            </a:r>
          </a:p>
          <a:p>
            <a:r>
              <a:rPr lang="en-US" sz="2500" dirty="0">
                <a:cs typeface="Calibri Light" panose="020F0302020204030204" pitchFamily="34" charset="0"/>
              </a:rPr>
              <a:t>Filipino children who had not been exposed to dengue were vaccinated, and when they developed complications,  800,000 children had been vaccinated</a:t>
            </a:r>
          </a:p>
          <a:p>
            <a:r>
              <a:rPr lang="en-US" sz="2500" dirty="0">
                <a:cs typeface="Calibri Light" panose="020F0302020204030204" pitchFamily="34" charset="0"/>
              </a:rPr>
              <a:t>Twenty children in Philippines died as a result</a:t>
            </a:r>
          </a:p>
        </p:txBody>
      </p:sp>
      <p:sp>
        <p:nvSpPr>
          <p:cNvPr id="4" name="Title 3">
            <a:extLst>
              <a:ext uri="{FF2B5EF4-FFF2-40B4-BE49-F238E27FC236}">
                <a16:creationId xmlns:a16="http://schemas.microsoft.com/office/drawing/2014/main" id="{92E13221-C245-4912-A57C-74BC7D1AD4F0}"/>
              </a:ext>
            </a:extLst>
          </p:cNvPr>
          <p:cNvSpPr>
            <a:spLocks noGrp="1"/>
          </p:cNvSpPr>
          <p:nvPr>
            <p:ph type="title"/>
          </p:nvPr>
        </p:nvSpPr>
        <p:spPr>
          <a:xfrm>
            <a:off x="5261012" y="205740"/>
            <a:ext cx="6930988" cy="1325563"/>
          </a:xfrm>
        </p:spPr>
        <p:txBody>
          <a:bodyPr>
            <a:normAutofit/>
          </a:bodyPr>
          <a:lstStyle/>
          <a:p>
            <a:r>
              <a:rPr lang="en-US" sz="4300" dirty="0"/>
              <a:t>Dengvaxia in the Philippines</a:t>
            </a:r>
          </a:p>
        </p:txBody>
      </p:sp>
      <p:pic>
        <p:nvPicPr>
          <p:cNvPr id="2" name="Online Media 1" title="Philippines begins dengue vaccinations for 1 million schoolchildren">
            <a:hlinkClick r:id="" action="ppaction://media"/>
            <a:extLst>
              <a:ext uri="{FF2B5EF4-FFF2-40B4-BE49-F238E27FC236}">
                <a16:creationId xmlns:a16="http://schemas.microsoft.com/office/drawing/2014/main" id="{F0EE52F3-3037-0471-ED1A-B0825C76765B}"/>
              </a:ext>
            </a:extLst>
          </p:cNvPr>
          <p:cNvPicPr>
            <a:picLocks noRot="1" noChangeAspect="1"/>
          </p:cNvPicPr>
          <p:nvPr>
            <a:videoFile r:link="rId1"/>
          </p:nvPr>
        </p:nvPicPr>
        <p:blipFill>
          <a:blip r:embed="rId4"/>
          <a:stretch>
            <a:fillRect/>
          </a:stretch>
        </p:blipFill>
        <p:spPr>
          <a:xfrm>
            <a:off x="5261012" y="1876532"/>
            <a:ext cx="6677025" cy="3769570"/>
          </a:xfrm>
          <a:prstGeom prst="rect">
            <a:avLst/>
          </a:prstGeom>
        </p:spPr>
      </p:pic>
    </p:spTree>
    <p:extLst>
      <p:ext uri="{BB962C8B-B14F-4D97-AF65-F5344CB8AC3E}">
        <p14:creationId xmlns:p14="http://schemas.microsoft.com/office/powerpoint/2010/main" val="1190851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12"/>
          <p:cNvSpPr txBox="1">
            <a:spLocks noGrp="1"/>
          </p:cNvSpPr>
          <p:nvPr>
            <p:ph type="body" idx="1"/>
          </p:nvPr>
        </p:nvSpPr>
        <p:spPr>
          <a:xfrm>
            <a:off x="251703" y="2278056"/>
            <a:ext cx="4320297" cy="4156946"/>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600"/>
              <a:buChar char="•"/>
            </a:pPr>
            <a:r>
              <a:rPr lang="en-US" dirty="0">
                <a:ea typeface="Calibri Light" panose="020F0302020204030204" pitchFamily="34" charset="0"/>
                <a:cs typeface="Calibri Light" panose="020F0302020204030204" pitchFamily="34" charset="0"/>
              </a:rPr>
              <a:t>Two stages of the life cycle, one inside the mosquito and one inside the human</a:t>
            </a:r>
            <a:endParaRPr sz="3200" dirty="0">
              <a:ea typeface="Calibri Light" panose="020F0302020204030204" pitchFamily="34" charset="0"/>
              <a:cs typeface="Calibri Light" panose="020F0302020204030204" pitchFamily="34" charset="0"/>
            </a:endParaRPr>
          </a:p>
          <a:p>
            <a:pPr marL="228600" lvl="0" indent="-228600" algn="l" rtl="0">
              <a:lnSpc>
                <a:spcPct val="90000"/>
              </a:lnSpc>
              <a:spcBef>
                <a:spcPts val="1000"/>
              </a:spcBef>
              <a:spcAft>
                <a:spcPts val="0"/>
              </a:spcAft>
              <a:buClr>
                <a:schemeClr val="dk1"/>
              </a:buClr>
              <a:buSzPts val="2600"/>
              <a:buChar char="•"/>
            </a:pPr>
            <a:r>
              <a:rPr lang="en-US" dirty="0">
                <a:ea typeface="Calibri Light" panose="020F0302020204030204" pitchFamily="34" charset="0"/>
                <a:cs typeface="Calibri Light" panose="020F0302020204030204" pitchFamily="34" charset="0"/>
              </a:rPr>
              <a:t>Some </a:t>
            </a:r>
            <a:r>
              <a:rPr lang="en-US" i="1" dirty="0">
                <a:ea typeface="Calibri Light" panose="020F0302020204030204" pitchFamily="34" charset="0"/>
                <a:cs typeface="Calibri Light" panose="020F0302020204030204" pitchFamily="34" charset="0"/>
              </a:rPr>
              <a:t>Plasmodium </a:t>
            </a:r>
            <a:r>
              <a:rPr lang="en-US" dirty="0">
                <a:ea typeface="Calibri Light" panose="020F0302020204030204" pitchFamily="34" charset="0"/>
                <a:cs typeface="Calibri Light" panose="020F0302020204030204" pitchFamily="34" charset="0"/>
              </a:rPr>
              <a:t>species can even regulate its abundance in the human body so that it remains low until the rainy season comes</a:t>
            </a:r>
            <a:endParaRPr sz="3200" dirty="0">
              <a:ea typeface="Calibri Light" panose="020F0302020204030204" pitchFamily="34" charset="0"/>
              <a:cs typeface="Calibri Light" panose="020F0302020204030204" pitchFamily="34" charset="0"/>
            </a:endParaRPr>
          </a:p>
        </p:txBody>
      </p:sp>
      <p:pic>
        <p:nvPicPr>
          <p:cNvPr id="171" name="Google Shape;171;p12" descr="A picture containing map&#10;&#10;Description automatically generated"/>
          <p:cNvPicPr preferRelativeResize="0"/>
          <p:nvPr/>
        </p:nvPicPr>
        <p:blipFill rotWithShape="1">
          <a:blip r:embed="rId3">
            <a:alphaModFix/>
          </a:blip>
          <a:srcRect l="16765" t="11765" r="17352" b="12744"/>
          <a:stretch/>
        </p:blipFill>
        <p:spPr>
          <a:xfrm>
            <a:off x="4493435" y="121023"/>
            <a:ext cx="7698565" cy="6615953"/>
          </a:xfrm>
          <a:prstGeom prst="rect">
            <a:avLst/>
          </a:prstGeom>
          <a:noFill/>
          <a:ln>
            <a:noFill/>
          </a:ln>
        </p:spPr>
      </p:pic>
      <p:sp>
        <p:nvSpPr>
          <p:cNvPr id="172" name="Google Shape;172;p12"/>
          <p:cNvSpPr txBox="1">
            <a:spLocks noGrp="1"/>
          </p:cNvSpPr>
          <p:nvPr>
            <p:ph type="title"/>
          </p:nvPr>
        </p:nvSpPr>
        <p:spPr>
          <a:xfrm>
            <a:off x="534925" y="172547"/>
            <a:ext cx="4930209" cy="205398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ct val="100000"/>
              <a:buFont typeface="Calibri"/>
              <a:buNone/>
            </a:pPr>
            <a:r>
              <a:rPr lang="en-US" sz="4000" dirty="0">
                <a:ea typeface="Calibri Light" panose="020F0302020204030204" pitchFamily="34" charset="0"/>
                <a:cs typeface="Calibri Light" panose="020F0302020204030204" pitchFamily="34" charset="0"/>
              </a:rPr>
              <a:t>Complex life cycle of malaria makes it hard to eradicate</a:t>
            </a:r>
            <a:endParaRPr sz="4000" dirty="0">
              <a:ea typeface="Calibri Light" panose="020F0302020204030204" pitchFamily="34" charset="0"/>
              <a:cs typeface="Calibri Light" panose="020F0302020204030204" pitchFamily="34" charset="0"/>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365760" y="477678"/>
            <a:ext cx="4506278" cy="6094572"/>
          </a:xfrm>
        </p:spPr>
        <p:txBody>
          <a:bodyPr>
            <a:normAutofit lnSpcReduction="10000"/>
          </a:bodyPr>
          <a:lstStyle/>
          <a:p>
            <a:r>
              <a:rPr lang="en-US" dirty="0"/>
              <a:t>Protests erupted across the country.</a:t>
            </a:r>
          </a:p>
          <a:p>
            <a:r>
              <a:rPr lang="en-US" dirty="0"/>
              <a:t>Philippine government immediately ended all dengue vaccinations and suspended license for Dengvaxia to be used in the Philippines</a:t>
            </a:r>
          </a:p>
          <a:p>
            <a:r>
              <a:rPr lang="en-US" dirty="0"/>
              <a:t>The deaths led to a upsurge in anti-vaxxer attitudes, and vaccinations for all diseases declined, including routine childhood vaccinations </a:t>
            </a:r>
          </a:p>
        </p:txBody>
      </p:sp>
      <p:pic>
        <p:nvPicPr>
          <p:cNvPr id="5" name="Content Placeholder 4" descr="A group of people holding a sign&#10;&#10;Description automatically generated">
            <a:hlinkClick r:id="rId3"/>
            <a:extLst>
              <a:ext uri="{FF2B5EF4-FFF2-40B4-BE49-F238E27FC236}">
                <a16:creationId xmlns:a16="http://schemas.microsoft.com/office/drawing/2014/main" id="{3ADD4064-F2C8-4FF4-BA78-B97D2793F9B5}"/>
              </a:ext>
            </a:extLst>
          </p:cNvPr>
          <p:cNvPicPr>
            <a:picLocks noChangeAspect="1"/>
          </p:cNvPicPr>
          <p:nvPr/>
        </p:nvPicPr>
        <p:blipFill rotWithShape="1">
          <a:blip r:embed="rId4">
            <a:extLst>
              <a:ext uri="{28A0092B-C50C-407E-A947-70E740481C1C}">
                <a14:useLocalDpi xmlns:a14="http://schemas.microsoft.com/office/drawing/2010/main" val="0"/>
              </a:ext>
            </a:extLst>
          </a:blip>
          <a:srcRect l="-1" t="18494" r="27094"/>
          <a:stretch/>
        </p:blipFill>
        <p:spPr>
          <a:xfrm>
            <a:off x="5084446" y="720565"/>
            <a:ext cx="6586118" cy="4908710"/>
          </a:xfrm>
          <a:prstGeom prst="rect">
            <a:avLst/>
          </a:prstGeom>
          <a:ln w="44450">
            <a:solidFill>
              <a:schemeClr val="accent1"/>
            </a:solidFill>
          </a:ln>
        </p:spPr>
      </p:pic>
    </p:spTree>
    <p:extLst>
      <p:ext uri="{BB962C8B-B14F-4D97-AF65-F5344CB8AC3E}">
        <p14:creationId xmlns:p14="http://schemas.microsoft.com/office/powerpoint/2010/main" val="198305339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096"/>
        <p:cNvGrpSpPr/>
        <p:nvPr/>
      </p:nvGrpSpPr>
      <p:grpSpPr>
        <a:xfrm>
          <a:off x="0" y="0"/>
          <a:ext cx="0" cy="0"/>
          <a:chOff x="0" y="0"/>
          <a:chExt cx="0" cy="0"/>
        </a:xfrm>
      </p:grpSpPr>
      <p:sp>
        <p:nvSpPr>
          <p:cNvPr id="1097" name="Google Shape;1097;p143"/>
          <p:cNvSpPr txBox="1">
            <a:spLocks noGrp="1"/>
          </p:cNvSpPr>
          <p:nvPr>
            <p:ph type="body" idx="1"/>
          </p:nvPr>
        </p:nvSpPr>
        <p:spPr>
          <a:xfrm>
            <a:off x="128267" y="228600"/>
            <a:ext cx="4086546" cy="6629400"/>
          </a:xfrm>
          <a:prstGeom prst="rect">
            <a:avLst/>
          </a:prstGeom>
          <a:noFill/>
          <a:ln>
            <a:noFill/>
          </a:ln>
        </p:spPr>
        <p:txBody>
          <a:bodyPr spcFirstLastPara="1" wrap="square" lIns="91425" tIns="45700" rIns="91425" bIns="45700" anchor="t" anchorCtr="0">
            <a:normAutofit/>
          </a:bodyPr>
          <a:lstStyle/>
          <a:p>
            <a:r>
              <a:rPr lang="en-US" sz="2800" dirty="0"/>
              <a:t>The Philippines subsequently had a severe dengue epidemic as well as a resurgence of measles</a:t>
            </a:r>
          </a:p>
          <a:p>
            <a:r>
              <a:rPr lang="en-US" dirty="0"/>
              <a:t>Polio also re-emerged</a:t>
            </a:r>
            <a:endParaRPr lang="en-US" sz="2800" dirty="0"/>
          </a:p>
          <a:p>
            <a:r>
              <a:rPr lang="en-US" sz="2800" dirty="0"/>
              <a:t>Dengvaxia is in limited use today</a:t>
            </a:r>
          </a:p>
          <a:p>
            <a:r>
              <a:rPr lang="en-US" dirty="0"/>
              <a:t>Company that makes Dengvaxia is discontinuing it in the third quarter of 2026 due to low global demand</a:t>
            </a:r>
          </a:p>
          <a:p>
            <a:endParaRPr lang="en-US" sz="2800" dirty="0"/>
          </a:p>
        </p:txBody>
      </p:sp>
      <p:pic>
        <p:nvPicPr>
          <p:cNvPr id="3" name="Online Media 2" title="The Philippines on dengue fever alert as 2019 outbreak death toll nears 500">
            <a:hlinkClick r:id="" action="ppaction://media"/>
            <a:extLst>
              <a:ext uri="{FF2B5EF4-FFF2-40B4-BE49-F238E27FC236}">
                <a16:creationId xmlns:a16="http://schemas.microsoft.com/office/drawing/2014/main" id="{290507FA-DC03-7586-A326-032FE27EBD73}"/>
              </a:ext>
            </a:extLst>
          </p:cNvPr>
          <p:cNvPicPr>
            <a:picLocks noRot="1" noChangeAspect="1"/>
          </p:cNvPicPr>
          <p:nvPr>
            <a:videoFile r:link="rId1"/>
          </p:nvPr>
        </p:nvPicPr>
        <p:blipFill>
          <a:blip r:embed="rId4"/>
          <a:stretch>
            <a:fillRect/>
          </a:stretch>
        </p:blipFill>
        <p:spPr>
          <a:xfrm>
            <a:off x="4560425" y="1000125"/>
            <a:ext cx="7541604" cy="42576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118"/>
        <p:cNvGrpSpPr/>
        <p:nvPr/>
      </p:nvGrpSpPr>
      <p:grpSpPr>
        <a:xfrm>
          <a:off x="0" y="0"/>
          <a:ext cx="0" cy="0"/>
          <a:chOff x="0" y="0"/>
          <a:chExt cx="0" cy="0"/>
        </a:xfrm>
      </p:grpSpPr>
      <p:sp>
        <p:nvSpPr>
          <p:cNvPr id="1119" name="Google Shape;1119;p146"/>
          <p:cNvSpPr txBox="1">
            <a:spLocks noGrp="1"/>
          </p:cNvSpPr>
          <p:nvPr>
            <p:ph type="title"/>
          </p:nvPr>
        </p:nvSpPr>
        <p:spPr>
          <a:xfrm>
            <a:off x="6267450" y="107949"/>
            <a:ext cx="52578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t>Qdenga</a:t>
            </a:r>
            <a:endParaRPr dirty="0"/>
          </a:p>
        </p:txBody>
      </p:sp>
      <p:sp>
        <p:nvSpPr>
          <p:cNvPr id="1120" name="Google Shape;1120;p146"/>
          <p:cNvSpPr txBox="1">
            <a:spLocks noGrp="1"/>
          </p:cNvSpPr>
          <p:nvPr>
            <p:ph type="body" idx="1"/>
          </p:nvPr>
        </p:nvSpPr>
        <p:spPr>
          <a:xfrm>
            <a:off x="357188" y="415925"/>
            <a:ext cx="3571875" cy="57610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endParaRPr lang="en-US" dirty="0"/>
          </a:p>
          <a:p>
            <a:pPr marL="228600" lvl="0" indent="-228600" algn="l" rtl="0">
              <a:lnSpc>
                <a:spcPct val="90000"/>
              </a:lnSpc>
              <a:spcBef>
                <a:spcPts val="0"/>
              </a:spcBef>
              <a:spcAft>
                <a:spcPts val="0"/>
              </a:spcAft>
              <a:buClr>
                <a:schemeClr val="dk1"/>
              </a:buClr>
              <a:buSzPts val="2800"/>
              <a:buChar char="•"/>
            </a:pPr>
            <a:endParaRPr lang="en-US" dirty="0"/>
          </a:p>
          <a:p>
            <a:pPr marL="228600" lvl="0" indent="-228600" algn="l" rtl="0">
              <a:lnSpc>
                <a:spcPct val="90000"/>
              </a:lnSpc>
              <a:spcBef>
                <a:spcPts val="1000"/>
              </a:spcBef>
              <a:spcAft>
                <a:spcPts val="0"/>
              </a:spcAft>
              <a:buClr>
                <a:schemeClr val="dk1"/>
              </a:buClr>
              <a:buSzPts val="2800"/>
              <a:buChar char="•"/>
            </a:pPr>
            <a:endParaRPr lang="en-US" dirty="0"/>
          </a:p>
          <a:p>
            <a:pPr marL="228600" lvl="0" indent="-50800" algn="l" rtl="0">
              <a:lnSpc>
                <a:spcPct val="90000"/>
              </a:lnSpc>
              <a:spcBef>
                <a:spcPts val="1000"/>
              </a:spcBef>
              <a:spcAft>
                <a:spcPts val="0"/>
              </a:spcAft>
              <a:buClr>
                <a:schemeClr val="dk1"/>
              </a:buClr>
              <a:buSzPts val="2800"/>
              <a:buNone/>
            </a:pPr>
            <a:endParaRPr dirty="0"/>
          </a:p>
        </p:txBody>
      </p:sp>
      <p:sp>
        <p:nvSpPr>
          <p:cNvPr id="3" name="Google Shape;1097;p143">
            <a:extLst>
              <a:ext uri="{FF2B5EF4-FFF2-40B4-BE49-F238E27FC236}">
                <a16:creationId xmlns:a16="http://schemas.microsoft.com/office/drawing/2014/main" id="{7C02746B-1166-1395-98B9-F407DB24C37F}"/>
              </a:ext>
            </a:extLst>
          </p:cNvPr>
          <p:cNvSpPr txBox="1">
            <a:spLocks/>
          </p:cNvSpPr>
          <p:nvPr/>
        </p:nvSpPr>
        <p:spPr>
          <a:xfrm>
            <a:off x="108774" y="415925"/>
            <a:ext cx="3991739" cy="662940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mj-lt"/>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r>
              <a:rPr lang="en-US" dirty="0"/>
              <a:t>Much more widely used than Dengvaxia</a:t>
            </a:r>
          </a:p>
          <a:p>
            <a:r>
              <a:rPr lang="en-US" dirty="0"/>
              <a:t>Developed by the Japanese pharmaceutical company Takeda</a:t>
            </a:r>
          </a:p>
          <a:p>
            <a:r>
              <a:rPr lang="en-US" dirty="0"/>
              <a:t>Requires two doses and is for people aged 4-60 regardless of prior history of infection</a:t>
            </a:r>
          </a:p>
          <a:p>
            <a:r>
              <a:rPr lang="en-US" dirty="0"/>
              <a:t>80% efficacy</a:t>
            </a:r>
          </a:p>
        </p:txBody>
      </p:sp>
      <p:pic>
        <p:nvPicPr>
          <p:cNvPr id="4" name="Picture 3">
            <a:extLst>
              <a:ext uri="{FF2B5EF4-FFF2-40B4-BE49-F238E27FC236}">
                <a16:creationId xmlns:a16="http://schemas.microsoft.com/office/drawing/2014/main" id="{DC93C85F-B0D3-CE94-06D4-EB7D55EE3A0F}"/>
              </a:ext>
            </a:extLst>
          </p:cNvPr>
          <p:cNvPicPr>
            <a:picLocks noChangeAspect="1"/>
          </p:cNvPicPr>
          <p:nvPr/>
        </p:nvPicPr>
        <p:blipFill>
          <a:blip r:embed="rId3"/>
          <a:stretch>
            <a:fillRect/>
          </a:stretch>
        </p:blipFill>
        <p:spPr>
          <a:xfrm>
            <a:off x="3929063" y="939958"/>
            <a:ext cx="7407282" cy="5502117"/>
          </a:xfrm>
          <a:prstGeom prst="rect">
            <a:avLst/>
          </a:prstGeom>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682E0-E95B-3111-5F36-8969F14F4147}"/>
              </a:ext>
            </a:extLst>
          </p:cNvPr>
          <p:cNvSpPr>
            <a:spLocks noGrp="1"/>
          </p:cNvSpPr>
          <p:nvPr>
            <p:ph type="title"/>
          </p:nvPr>
        </p:nvSpPr>
        <p:spPr>
          <a:xfrm>
            <a:off x="6296025" y="-143885"/>
            <a:ext cx="5257800" cy="1325563"/>
          </a:xfrm>
        </p:spPr>
        <p:txBody>
          <a:bodyPr/>
          <a:lstStyle/>
          <a:p>
            <a:r>
              <a:rPr lang="en-US" dirty="0"/>
              <a:t>Butantan-DV</a:t>
            </a:r>
          </a:p>
        </p:txBody>
      </p:sp>
      <p:sp>
        <p:nvSpPr>
          <p:cNvPr id="3" name="Content Placeholder 2">
            <a:extLst>
              <a:ext uri="{FF2B5EF4-FFF2-40B4-BE49-F238E27FC236}">
                <a16:creationId xmlns:a16="http://schemas.microsoft.com/office/drawing/2014/main" id="{F604EF99-3B36-0D61-AF09-04F2920F5D56}"/>
              </a:ext>
            </a:extLst>
          </p:cNvPr>
          <p:cNvSpPr>
            <a:spLocks noGrp="1"/>
          </p:cNvSpPr>
          <p:nvPr>
            <p:ph idx="1"/>
          </p:nvPr>
        </p:nvSpPr>
        <p:spPr>
          <a:xfrm>
            <a:off x="185738" y="257175"/>
            <a:ext cx="3614737" cy="6343650"/>
          </a:xfrm>
        </p:spPr>
        <p:txBody>
          <a:bodyPr>
            <a:normAutofit/>
          </a:bodyPr>
          <a:lstStyle/>
          <a:p>
            <a:r>
              <a:rPr lang="en-US" dirty="0"/>
              <a:t>Single-dose and 80-90% effective</a:t>
            </a:r>
          </a:p>
          <a:p>
            <a:r>
              <a:rPr lang="en-US" dirty="0"/>
              <a:t>Made by Brazilian researchers</a:t>
            </a:r>
          </a:p>
          <a:p>
            <a:r>
              <a:rPr lang="en-US" dirty="0"/>
              <a:t>Vaccine targets all four dengue virus serotypes. </a:t>
            </a:r>
          </a:p>
          <a:p>
            <a:r>
              <a:rPr lang="en-US" dirty="0"/>
              <a:t>Safe for people with or without a prior dengue infection</a:t>
            </a:r>
          </a:p>
          <a:p>
            <a:r>
              <a:rPr lang="en-US" dirty="0"/>
              <a:t>Not yet been approved for public use</a:t>
            </a:r>
          </a:p>
          <a:p>
            <a:endParaRPr lang="en-US" dirty="0"/>
          </a:p>
        </p:txBody>
      </p:sp>
      <p:pic>
        <p:nvPicPr>
          <p:cNvPr id="5" name="Picture 4">
            <a:extLst>
              <a:ext uri="{FF2B5EF4-FFF2-40B4-BE49-F238E27FC236}">
                <a16:creationId xmlns:a16="http://schemas.microsoft.com/office/drawing/2014/main" id="{554DB17D-69C8-DD25-9C24-334F5E878818}"/>
              </a:ext>
            </a:extLst>
          </p:cNvPr>
          <p:cNvPicPr>
            <a:picLocks noChangeAspect="1"/>
          </p:cNvPicPr>
          <p:nvPr/>
        </p:nvPicPr>
        <p:blipFill>
          <a:blip r:embed="rId3"/>
          <a:srcRect t="12193"/>
          <a:stretch/>
        </p:blipFill>
        <p:spPr>
          <a:xfrm>
            <a:off x="4088606" y="881640"/>
            <a:ext cx="7803014" cy="1653635"/>
          </a:xfrm>
          <a:prstGeom prst="rect">
            <a:avLst/>
          </a:prstGeom>
        </p:spPr>
      </p:pic>
      <p:pic>
        <p:nvPicPr>
          <p:cNvPr id="9" name="Picture 8" descr="A doctor checking a patient's blood pressure&#10;&#10;Description automatically generated">
            <a:extLst>
              <a:ext uri="{FF2B5EF4-FFF2-40B4-BE49-F238E27FC236}">
                <a16:creationId xmlns:a16="http://schemas.microsoft.com/office/drawing/2014/main" id="{0BC16272-0EAB-0BA8-75C8-AA8BAB8825AE}"/>
              </a:ext>
            </a:extLst>
          </p:cNvPr>
          <p:cNvPicPr>
            <a:picLocks noChangeAspect="1"/>
          </p:cNvPicPr>
          <p:nvPr/>
        </p:nvPicPr>
        <p:blipFill>
          <a:blip r:embed="rId4"/>
          <a:srcRect t="2724" b="18839"/>
          <a:stretch/>
        </p:blipFill>
        <p:spPr>
          <a:xfrm>
            <a:off x="4109459" y="2520519"/>
            <a:ext cx="7803014" cy="4080306"/>
          </a:xfrm>
          <a:prstGeom prst="rect">
            <a:avLst/>
          </a:prstGeom>
        </p:spPr>
      </p:pic>
    </p:spTree>
    <p:extLst>
      <p:ext uri="{BB962C8B-B14F-4D97-AF65-F5344CB8AC3E}">
        <p14:creationId xmlns:p14="http://schemas.microsoft.com/office/powerpoint/2010/main" val="26704889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F86B093-1CC8-41C1-A3E9-468C7BB07263}"/>
              </a:ext>
            </a:extLst>
          </p:cNvPr>
          <p:cNvPicPr>
            <a:picLocks noChangeAspect="1"/>
          </p:cNvPicPr>
          <p:nvPr/>
        </p:nvPicPr>
        <p:blipFill>
          <a:blip r:embed="rId2"/>
          <a:stretch>
            <a:fillRect/>
          </a:stretch>
        </p:blipFill>
        <p:spPr>
          <a:xfrm>
            <a:off x="1291004" y="266862"/>
            <a:ext cx="9609992" cy="6324275"/>
          </a:xfrm>
          <a:prstGeom prst="rect">
            <a:avLst/>
          </a:prstGeom>
        </p:spPr>
      </p:pic>
    </p:spTree>
    <p:extLst>
      <p:ext uri="{BB962C8B-B14F-4D97-AF65-F5344CB8AC3E}">
        <p14:creationId xmlns:p14="http://schemas.microsoft.com/office/powerpoint/2010/main" val="390977548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66CADB0-F492-2BDD-E7CE-CB543AA30822}"/>
              </a:ext>
            </a:extLst>
          </p:cNvPr>
          <p:cNvPicPr>
            <a:picLocks noGrp="1" noChangeAspect="1"/>
          </p:cNvPicPr>
          <p:nvPr>
            <p:ph idx="1"/>
          </p:nvPr>
        </p:nvPicPr>
        <p:blipFill>
          <a:blip r:embed="rId3"/>
          <a:stretch>
            <a:fillRect/>
          </a:stretch>
        </p:blipFill>
        <p:spPr>
          <a:xfrm>
            <a:off x="171061" y="853546"/>
            <a:ext cx="11581849" cy="5150908"/>
          </a:xfrm>
        </p:spPr>
      </p:pic>
      <p:sp>
        <p:nvSpPr>
          <p:cNvPr id="2" name="Google Shape;931;p118">
            <a:extLst>
              <a:ext uri="{FF2B5EF4-FFF2-40B4-BE49-F238E27FC236}">
                <a16:creationId xmlns:a16="http://schemas.microsoft.com/office/drawing/2014/main" id="{9F32D7F7-92B7-C4FB-F6E2-1EFA428A428A}"/>
              </a:ext>
            </a:extLst>
          </p:cNvPr>
          <p:cNvSpPr txBox="1"/>
          <p:nvPr/>
        </p:nvSpPr>
        <p:spPr>
          <a:xfrm>
            <a:off x="250521" y="386725"/>
            <a:ext cx="3523990" cy="523220"/>
          </a:xfrm>
          <a:prstGeom prst="rect">
            <a:avLst/>
          </a:prstGeom>
          <a:solidFill>
            <a:srgbClr val="00B050"/>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dirty="0">
                <a:solidFill>
                  <a:schemeClr val="dk1"/>
                </a:solidFill>
                <a:latin typeface="Calibri"/>
                <a:ea typeface="Calibri"/>
                <a:cs typeface="Calibri"/>
                <a:sym typeface="Calibri"/>
              </a:rPr>
              <a:t>Readings/Questions 13</a:t>
            </a:r>
            <a:endParaRPr dirty="0"/>
          </a:p>
        </p:txBody>
      </p:sp>
    </p:spTree>
    <p:extLst>
      <p:ext uri="{BB962C8B-B14F-4D97-AF65-F5344CB8AC3E}">
        <p14:creationId xmlns:p14="http://schemas.microsoft.com/office/powerpoint/2010/main" val="364886967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7508986-92D8-7266-9FA2-9C478348E5D5}"/>
              </a:ext>
            </a:extLst>
          </p:cNvPr>
          <p:cNvSpPr>
            <a:spLocks noGrp="1"/>
          </p:cNvSpPr>
          <p:nvPr>
            <p:ph idx="1"/>
          </p:nvPr>
        </p:nvSpPr>
        <p:spPr>
          <a:xfrm>
            <a:off x="170688" y="533901"/>
            <a:ext cx="4450079" cy="6324099"/>
          </a:xfrm>
        </p:spPr>
        <p:txBody>
          <a:bodyPr>
            <a:normAutofit/>
          </a:bodyPr>
          <a:lstStyle/>
          <a:p>
            <a:r>
              <a:rPr lang="en-US" dirty="0"/>
              <a:t>Millions of Brazilians live in densely populated, irregular communities called favelas </a:t>
            </a:r>
          </a:p>
          <a:p>
            <a:r>
              <a:rPr lang="en-US" dirty="0"/>
              <a:t>Because of their rapid growth and spontaneous character, favelas are often beyond the reach of government services and basic utilities. </a:t>
            </a:r>
          </a:p>
          <a:p>
            <a:r>
              <a:rPr lang="en-US" sz="2800" b="0" i="0" u="none" strike="noStrike" baseline="0" dirty="0">
                <a:latin typeface="Calibri" panose="020F0502020204030204" pitchFamily="34" charset="0"/>
                <a:ea typeface="Calibri" panose="020F0502020204030204" pitchFamily="34" charset="0"/>
                <a:cs typeface="Calibri" panose="020F0502020204030204" pitchFamily="34" charset="0"/>
              </a:rPr>
              <a:t>Inadequate </a:t>
            </a:r>
            <a:r>
              <a:rPr lang="en-US" dirty="0">
                <a:latin typeface="Calibri" panose="020F0502020204030204" pitchFamily="34" charset="0"/>
                <a:ea typeface="Calibri" panose="020F0502020204030204" pitchFamily="34" charset="0"/>
                <a:cs typeface="Calibri" panose="020F0502020204030204" pitchFamily="34" charset="0"/>
              </a:rPr>
              <a:t>stormwater and </a:t>
            </a:r>
            <a:r>
              <a:rPr lang="en-US" sz="2800" b="0" i="0" u="none" strike="noStrike" baseline="0" dirty="0">
                <a:latin typeface="Calibri" panose="020F0502020204030204" pitchFamily="34" charset="0"/>
                <a:ea typeface="Calibri" panose="020F0502020204030204" pitchFamily="34" charset="0"/>
                <a:cs typeface="Calibri" panose="020F0502020204030204" pitchFamily="34" charset="0"/>
              </a:rPr>
              <a:t>sanitation infrastructure </a:t>
            </a:r>
            <a:endParaRPr lang="en-US" dirty="0"/>
          </a:p>
          <a:p>
            <a:endParaRPr lang="en-US" dirty="0"/>
          </a:p>
        </p:txBody>
      </p:sp>
      <p:pic>
        <p:nvPicPr>
          <p:cNvPr id="6" name="Picture 5" descr="A city with many buildings&#10;&#10;Description automatically generated">
            <a:extLst>
              <a:ext uri="{FF2B5EF4-FFF2-40B4-BE49-F238E27FC236}">
                <a16:creationId xmlns:a16="http://schemas.microsoft.com/office/drawing/2014/main" id="{B824B886-52F9-B769-0617-73D4BF2D808E}"/>
              </a:ext>
            </a:extLst>
          </p:cNvPr>
          <p:cNvPicPr>
            <a:picLocks noChangeAspect="1"/>
          </p:cNvPicPr>
          <p:nvPr/>
        </p:nvPicPr>
        <p:blipFill>
          <a:blip r:embed="rId3"/>
          <a:stretch>
            <a:fillRect/>
          </a:stretch>
        </p:blipFill>
        <p:spPr>
          <a:xfrm>
            <a:off x="4753736" y="621792"/>
            <a:ext cx="7070270" cy="4632960"/>
          </a:xfrm>
          <a:prstGeom prst="rect">
            <a:avLst/>
          </a:prstGeom>
        </p:spPr>
      </p:pic>
    </p:spTree>
    <p:extLst>
      <p:ext uri="{BB962C8B-B14F-4D97-AF65-F5344CB8AC3E}">
        <p14:creationId xmlns:p14="http://schemas.microsoft.com/office/powerpoint/2010/main" val="142348833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02093F-5FC5-1A8F-17ED-5090CD4B334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1B5A02C-4AA9-596A-35BE-69E707C01030}"/>
              </a:ext>
            </a:extLst>
          </p:cNvPr>
          <p:cNvSpPr>
            <a:spLocks noGrp="1"/>
          </p:cNvSpPr>
          <p:nvPr>
            <p:ph idx="1"/>
          </p:nvPr>
        </p:nvSpPr>
        <p:spPr>
          <a:xfrm>
            <a:off x="134112" y="276726"/>
            <a:ext cx="4003041" cy="6324099"/>
          </a:xfrm>
        </p:spPr>
        <p:txBody>
          <a:bodyPr>
            <a:normAutofit/>
          </a:bodyPr>
          <a:lstStyle/>
          <a:p>
            <a:r>
              <a:rPr lang="en-US" dirty="0"/>
              <a:t>With unreliable water service, people often resort to storing water outside, creating countless mosquito breeding sites.</a:t>
            </a:r>
          </a:p>
          <a:p>
            <a:r>
              <a:rPr lang="en-US" dirty="0">
                <a:latin typeface="Calibri" panose="020F0502020204030204" pitchFamily="34" charset="0"/>
                <a:ea typeface="Calibri" panose="020F0502020204030204" pitchFamily="34" charset="0"/>
                <a:cs typeface="Calibri" panose="020F0502020204030204" pitchFamily="34" charset="0"/>
              </a:rPr>
              <a:t>Uncollected rubbish becomes a breeding ground for the insects</a:t>
            </a:r>
          </a:p>
          <a:p>
            <a:r>
              <a:rPr lang="en-US" dirty="0"/>
              <a:t>If water sits for one week, the mosquito life cycle can be completed</a:t>
            </a:r>
          </a:p>
          <a:p>
            <a:endParaRPr lang="en-US" dirty="0"/>
          </a:p>
        </p:txBody>
      </p:sp>
      <p:pic>
        <p:nvPicPr>
          <p:cNvPr id="4" name="Picture 3" descr="A person walking in a slum&#10;&#10;Description automatically generated">
            <a:extLst>
              <a:ext uri="{FF2B5EF4-FFF2-40B4-BE49-F238E27FC236}">
                <a16:creationId xmlns:a16="http://schemas.microsoft.com/office/drawing/2014/main" id="{82FD40DA-C3FB-9CA8-5C54-F92905A6C36A}"/>
              </a:ext>
            </a:extLst>
          </p:cNvPr>
          <p:cNvPicPr>
            <a:picLocks noChangeAspect="1"/>
          </p:cNvPicPr>
          <p:nvPr/>
        </p:nvPicPr>
        <p:blipFill>
          <a:blip r:embed="rId3"/>
          <a:stretch>
            <a:fillRect/>
          </a:stretch>
        </p:blipFill>
        <p:spPr>
          <a:xfrm>
            <a:off x="4271263" y="418207"/>
            <a:ext cx="8054848" cy="6041136"/>
          </a:xfrm>
          <a:prstGeom prst="rect">
            <a:avLst/>
          </a:prstGeom>
        </p:spPr>
      </p:pic>
    </p:spTree>
    <p:extLst>
      <p:ext uri="{BB962C8B-B14F-4D97-AF65-F5344CB8AC3E}">
        <p14:creationId xmlns:p14="http://schemas.microsoft.com/office/powerpoint/2010/main" val="110954393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20384-0EC5-491E-A0CE-302CEAA15E65}"/>
              </a:ext>
            </a:extLst>
          </p:cNvPr>
          <p:cNvSpPr>
            <a:spLocks noGrp="1"/>
          </p:cNvSpPr>
          <p:nvPr>
            <p:ph type="title"/>
          </p:nvPr>
        </p:nvSpPr>
        <p:spPr/>
        <p:txBody>
          <a:bodyPr>
            <a:normAutofit/>
          </a:bodyPr>
          <a:lstStyle/>
          <a:p>
            <a:r>
              <a:rPr lang="en-US" sz="4300" dirty="0"/>
              <a:t>Other causes for Brazil’s current dengue crisis:</a:t>
            </a:r>
          </a:p>
        </p:txBody>
      </p:sp>
      <p:sp>
        <p:nvSpPr>
          <p:cNvPr id="3" name="Content Placeholder 2">
            <a:extLst>
              <a:ext uri="{FF2B5EF4-FFF2-40B4-BE49-F238E27FC236}">
                <a16:creationId xmlns:a16="http://schemas.microsoft.com/office/drawing/2014/main" id="{C6969F51-836F-275A-3C79-526E54A31F70}"/>
              </a:ext>
            </a:extLst>
          </p:cNvPr>
          <p:cNvSpPr>
            <a:spLocks noGrp="1"/>
          </p:cNvSpPr>
          <p:nvPr>
            <p:ph idx="1"/>
          </p:nvPr>
        </p:nvSpPr>
        <p:spPr>
          <a:xfrm>
            <a:off x="838200" y="1825625"/>
            <a:ext cx="10706100" cy="4351338"/>
          </a:xfrm>
        </p:spPr>
        <p:txBody>
          <a:bodyPr>
            <a:normAutofit/>
          </a:bodyPr>
          <a:lstStyle/>
          <a:p>
            <a:pPr algn="l"/>
            <a:r>
              <a:rPr lang="en-US" dirty="0">
                <a:ea typeface="Calibri" panose="020F0502020204030204" pitchFamily="34" charset="0"/>
                <a:cs typeface="Calibri" panose="020F0502020204030204" pitchFamily="34" charset="0"/>
              </a:rPr>
              <a:t>Warming climate particularly in areas of southern Brazil where climate has historically been cooler</a:t>
            </a:r>
          </a:p>
          <a:p>
            <a:pPr algn="l"/>
            <a:r>
              <a:rPr lang="en-US" b="0" i="0" u="none" strike="noStrike" baseline="0" dirty="0">
                <a:ea typeface="Calibri" panose="020F0502020204030204" pitchFamily="34" charset="0"/>
                <a:cs typeface="Calibri" panose="020F0502020204030204" pitchFamily="34" charset="0"/>
              </a:rPr>
              <a:t>Limited </a:t>
            </a:r>
            <a:r>
              <a:rPr lang="en-US" dirty="0">
                <a:ea typeface="Calibri" panose="020F0502020204030204" pitchFamily="34" charset="0"/>
                <a:cs typeface="Calibri" panose="020F0502020204030204" pitchFamily="34" charset="0"/>
              </a:rPr>
              <a:t>availability of Qdenga</a:t>
            </a:r>
            <a:endParaRPr lang="en-US" b="0" i="0" u="none" strike="noStrike" baseline="0" dirty="0">
              <a:ea typeface="Calibri" panose="020F0502020204030204" pitchFamily="34" charset="0"/>
              <a:cs typeface="Calibri" panose="020F0502020204030204" pitchFamily="34" charset="0"/>
            </a:endParaRPr>
          </a:p>
          <a:p>
            <a:pPr algn="l"/>
            <a:r>
              <a:rPr lang="en-US" b="0" i="0" u="none" strike="noStrike" baseline="0" dirty="0">
                <a:ea typeface="Calibri" panose="020F0502020204030204" pitchFamily="34" charset="0"/>
                <a:cs typeface="Calibri" panose="020F0502020204030204" pitchFamily="34" charset="0"/>
              </a:rPr>
              <a:t>Limited hospital capacity for large number of dengue cases</a:t>
            </a:r>
          </a:p>
          <a:p>
            <a:r>
              <a:rPr lang="en-US" b="0" i="0" u="none" strike="noStrike" baseline="0" dirty="0">
                <a:ea typeface="Calibri" panose="020F0502020204030204" pitchFamily="34" charset="0"/>
                <a:cs typeface="Calibri" panose="020F0502020204030204" pitchFamily="34" charset="0"/>
              </a:rPr>
              <a:t> After several years during which only two </a:t>
            </a:r>
            <a:r>
              <a:rPr lang="en-US" dirty="0">
                <a:ea typeface="Calibri" panose="020F0502020204030204" pitchFamily="34" charset="0"/>
                <a:cs typeface="Calibri" panose="020F0502020204030204" pitchFamily="34" charset="0"/>
              </a:rPr>
              <a:t>of the viral subtypes of dengue </a:t>
            </a:r>
            <a:r>
              <a:rPr lang="en-US" b="0" i="0" u="none" strike="noStrike" baseline="0" dirty="0">
                <a:ea typeface="Calibri" panose="020F0502020204030204" pitchFamily="34" charset="0"/>
                <a:cs typeface="Calibri" panose="020F0502020204030204" pitchFamily="34" charset="0"/>
              </a:rPr>
              <a:t>predominated in Brazil, the other two have recently returned. Many Brazilians are vulnerable to these subtypes, so they are more likely to become infected.</a:t>
            </a:r>
          </a:p>
          <a:p>
            <a:pPr algn="l"/>
            <a:endParaRPr lang="en-US" dirty="0"/>
          </a:p>
        </p:txBody>
      </p:sp>
    </p:spTree>
    <p:extLst>
      <p:ext uri="{BB962C8B-B14F-4D97-AF65-F5344CB8AC3E}">
        <p14:creationId xmlns:p14="http://schemas.microsoft.com/office/powerpoint/2010/main" val="298365302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ABF87DB-BEE2-76B1-30DB-7D810805E31C}"/>
              </a:ext>
            </a:extLst>
          </p:cNvPr>
          <p:cNvPicPr>
            <a:picLocks noGrp="1" noChangeAspect="1"/>
          </p:cNvPicPr>
          <p:nvPr>
            <p:ph idx="1"/>
          </p:nvPr>
        </p:nvPicPr>
        <p:blipFill>
          <a:blip r:embed="rId2"/>
          <a:stretch>
            <a:fillRect/>
          </a:stretch>
        </p:blipFill>
        <p:spPr>
          <a:xfrm>
            <a:off x="1550556" y="390400"/>
            <a:ext cx="8222093" cy="6077200"/>
          </a:xfrm>
        </p:spPr>
      </p:pic>
    </p:spTree>
    <p:extLst>
      <p:ext uri="{BB962C8B-B14F-4D97-AF65-F5344CB8AC3E}">
        <p14:creationId xmlns:p14="http://schemas.microsoft.com/office/powerpoint/2010/main" val="35893277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dirty="0">
                <a:ea typeface="Calibri Light" panose="020F0302020204030204" pitchFamily="34" charset="0"/>
                <a:cs typeface="Calibri Light" panose="020F0302020204030204" pitchFamily="34" charset="0"/>
              </a:rPr>
              <a:t>Malaria: the epidemic of the poor</a:t>
            </a:r>
            <a:endParaRPr dirty="0">
              <a:ea typeface="Calibri Light" panose="020F0302020204030204" pitchFamily="34" charset="0"/>
              <a:cs typeface="Calibri Light" panose="020F0302020204030204" pitchFamily="34" charset="0"/>
            </a:endParaRPr>
          </a:p>
        </p:txBody>
      </p:sp>
      <p:sp>
        <p:nvSpPr>
          <p:cNvPr id="192" name="Google Shape;192;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fontScale="92500" lnSpcReduction="10000"/>
          </a:bodyPr>
          <a:lstStyle/>
          <a:p>
            <a:pPr marL="228600" lvl="0" indent="-228600" algn="l" rtl="0">
              <a:lnSpc>
                <a:spcPct val="90000"/>
              </a:lnSpc>
              <a:spcBef>
                <a:spcPts val="0"/>
              </a:spcBef>
              <a:spcAft>
                <a:spcPts val="0"/>
              </a:spcAft>
              <a:buClr>
                <a:schemeClr val="dk1"/>
              </a:buClr>
              <a:buSzPts val="2600"/>
              <a:buChar char="•"/>
            </a:pPr>
            <a:r>
              <a:rPr lang="en-US" sz="3200" dirty="0">
                <a:ea typeface="Calibri Light" panose="020F0302020204030204" pitchFamily="34" charset="0"/>
                <a:cs typeface="Calibri Light" panose="020F0302020204030204" pitchFamily="34" charset="0"/>
              </a:rPr>
              <a:t>Malaria is constrained by climate, but it also has political, social and economic factors that dictate its prevalence </a:t>
            </a:r>
            <a:endParaRPr sz="3600" dirty="0">
              <a:ea typeface="Calibri Light" panose="020F0302020204030204" pitchFamily="34" charset="0"/>
              <a:cs typeface="Calibri Light" panose="020F0302020204030204" pitchFamily="34" charset="0"/>
            </a:endParaRPr>
          </a:p>
          <a:p>
            <a:pPr marL="228600" lvl="0" indent="-228600" algn="l" rtl="0">
              <a:lnSpc>
                <a:spcPct val="90000"/>
              </a:lnSpc>
              <a:spcBef>
                <a:spcPts val="1000"/>
              </a:spcBef>
              <a:spcAft>
                <a:spcPts val="0"/>
              </a:spcAft>
              <a:buClr>
                <a:schemeClr val="dk1"/>
              </a:buClr>
              <a:buSzPts val="2600"/>
              <a:buChar char="•"/>
            </a:pPr>
            <a:r>
              <a:rPr lang="en-US" sz="3200" dirty="0">
                <a:ea typeface="Calibri Light" panose="020F0302020204030204" pitchFamily="34" charset="0"/>
                <a:cs typeface="Calibri Light" panose="020F0302020204030204" pitchFamily="34" charset="0"/>
              </a:rPr>
              <a:t>The impact of malaria takes its toll on the poorest, those least able to afford preventative measures and medical treatment.</a:t>
            </a:r>
            <a:endParaRPr sz="3600" dirty="0">
              <a:ea typeface="Calibri Light" panose="020F0302020204030204" pitchFamily="34" charset="0"/>
              <a:cs typeface="Calibri Light" panose="020F0302020204030204" pitchFamily="34" charset="0"/>
            </a:endParaRPr>
          </a:p>
          <a:p>
            <a:pPr marL="228600" lvl="0" indent="-228600" algn="l" rtl="0">
              <a:lnSpc>
                <a:spcPct val="90000"/>
              </a:lnSpc>
              <a:spcBef>
                <a:spcPts val="1000"/>
              </a:spcBef>
              <a:spcAft>
                <a:spcPts val="0"/>
              </a:spcAft>
              <a:buClr>
                <a:schemeClr val="dk1"/>
              </a:buClr>
              <a:buSzPts val="2600"/>
              <a:buChar char="•"/>
            </a:pPr>
            <a:r>
              <a:rPr lang="en-US" sz="3200" dirty="0">
                <a:ea typeface="Calibri Light" panose="020F0302020204030204" pitchFamily="34" charset="0"/>
                <a:cs typeface="Calibri Light" panose="020F0302020204030204" pitchFamily="34" charset="0"/>
              </a:rPr>
              <a:t>Malaria contributes to poverty through lost productivity or income associated with illness or death.</a:t>
            </a:r>
            <a:endParaRPr sz="3600" dirty="0">
              <a:ea typeface="Calibri Light" panose="020F0302020204030204" pitchFamily="34" charset="0"/>
              <a:cs typeface="Calibri Light" panose="020F0302020204030204" pitchFamily="34" charset="0"/>
            </a:endParaRPr>
          </a:p>
          <a:p>
            <a:pPr marL="228600" lvl="0" indent="-228600" algn="l" rtl="0">
              <a:lnSpc>
                <a:spcPct val="90000"/>
              </a:lnSpc>
              <a:spcBef>
                <a:spcPts val="1000"/>
              </a:spcBef>
              <a:spcAft>
                <a:spcPts val="0"/>
              </a:spcAft>
              <a:buClr>
                <a:schemeClr val="dk1"/>
              </a:buClr>
              <a:buSzPts val="2600"/>
              <a:buChar char="•"/>
            </a:pPr>
            <a:r>
              <a:rPr lang="en-US" sz="3200" dirty="0">
                <a:ea typeface="Calibri Light" panose="020F0302020204030204" pitchFamily="34" charset="0"/>
                <a:cs typeface="Calibri Light" panose="020F0302020204030204" pitchFamily="34" charset="0"/>
              </a:rPr>
              <a:t>The countries affected by malaria are often unable to assume the economic burden it imposes, which may in some parts of the world be a legacy of colonialism</a:t>
            </a:r>
            <a:endParaRPr sz="3600" dirty="0">
              <a:ea typeface="Calibri Light" panose="020F0302020204030204" pitchFamily="34" charset="0"/>
              <a:cs typeface="Calibri Light" panose="020F0302020204030204" pitchFamily="34" charset="0"/>
            </a:endParaRPr>
          </a:p>
          <a:p>
            <a:pPr marL="0" lvl="0" indent="0" algn="l" rtl="0">
              <a:lnSpc>
                <a:spcPct val="90000"/>
              </a:lnSpc>
              <a:spcBef>
                <a:spcPts val="1000"/>
              </a:spcBef>
              <a:spcAft>
                <a:spcPts val="0"/>
              </a:spcAft>
              <a:buClr>
                <a:schemeClr val="dk1"/>
              </a:buClr>
              <a:buSzPts val="2800"/>
              <a:buNone/>
            </a:pPr>
            <a:r>
              <a:rPr lang="en-US" dirty="0">
                <a:ea typeface="Calibri Light" panose="020F0302020204030204" pitchFamily="34" charset="0"/>
                <a:cs typeface="Calibri Light" panose="020F0302020204030204" pitchFamily="34" charset="0"/>
              </a:rPr>
              <a:t>.</a:t>
            </a:r>
            <a:endParaRPr dirty="0">
              <a:ea typeface="Calibri Light" panose="020F0302020204030204" pitchFamily="34" charset="0"/>
              <a:cs typeface="Calibri Light" panose="020F0302020204030204" pitchFamily="34" charset="0"/>
            </a:endParaRPr>
          </a:p>
          <a:p>
            <a:pPr marL="228600" lvl="0" indent="-50800" algn="l" rtl="0">
              <a:lnSpc>
                <a:spcPct val="90000"/>
              </a:lnSpc>
              <a:spcBef>
                <a:spcPts val="1000"/>
              </a:spcBef>
              <a:spcAft>
                <a:spcPts val="0"/>
              </a:spcAft>
              <a:buClr>
                <a:schemeClr val="dk1"/>
              </a:buClr>
              <a:buSzPts val="2800"/>
              <a:buNone/>
            </a:pPr>
            <a:endParaRPr dirty="0">
              <a:ea typeface="Calibri Light" panose="020F0302020204030204" pitchFamily="34" charset="0"/>
              <a:cs typeface="Calibri Light" panose="020F0302020204030204" pitchFamily="34" charset="0"/>
            </a:endParaRPr>
          </a:p>
          <a:p>
            <a:pPr marL="228600" lvl="0" indent="-50800" algn="l" rtl="0">
              <a:lnSpc>
                <a:spcPct val="90000"/>
              </a:lnSpc>
              <a:spcBef>
                <a:spcPts val="1000"/>
              </a:spcBef>
              <a:spcAft>
                <a:spcPts val="0"/>
              </a:spcAft>
              <a:buClr>
                <a:schemeClr val="dk1"/>
              </a:buClr>
              <a:buSzPts val="2800"/>
              <a:buNone/>
            </a:pPr>
            <a:endParaRPr dirty="0">
              <a:ea typeface="Calibri Light" panose="020F0302020204030204" pitchFamily="34" charset="0"/>
              <a:cs typeface="Calibri Light" panose="020F0302020204030204" pitchFamily="34" charset="0"/>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127"/>
        <p:cNvGrpSpPr/>
        <p:nvPr/>
      </p:nvGrpSpPr>
      <p:grpSpPr>
        <a:xfrm>
          <a:off x="0" y="0"/>
          <a:ext cx="0" cy="0"/>
          <a:chOff x="0" y="0"/>
          <a:chExt cx="0" cy="0"/>
        </a:xfrm>
      </p:grpSpPr>
      <p:sp>
        <p:nvSpPr>
          <p:cNvPr id="1128" name="Google Shape;1128;p147"/>
          <p:cNvSpPr txBox="1">
            <a:spLocks noGrp="1"/>
          </p:cNvSpPr>
          <p:nvPr>
            <p:ph type="body" idx="1"/>
          </p:nvPr>
        </p:nvSpPr>
        <p:spPr>
          <a:xfrm>
            <a:off x="375920" y="416690"/>
            <a:ext cx="3815783" cy="599427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600"/>
              <a:buChar char="•"/>
            </a:pPr>
            <a:r>
              <a:rPr lang="en-US" sz="2400" dirty="0"/>
              <a:t>Dengue is the most likely mosquito-transmitted disease to become established in the US because of climate change</a:t>
            </a:r>
            <a:endParaRPr sz="2400" dirty="0"/>
          </a:p>
          <a:p>
            <a:pPr marL="228600" lvl="0" indent="-228600" algn="l" rtl="0">
              <a:lnSpc>
                <a:spcPct val="90000"/>
              </a:lnSpc>
              <a:spcBef>
                <a:spcPts val="1000"/>
              </a:spcBef>
              <a:spcAft>
                <a:spcPts val="0"/>
              </a:spcAft>
              <a:buClr>
                <a:schemeClr val="dk1"/>
              </a:buClr>
              <a:buSzPts val="2600"/>
              <a:buChar char="•"/>
            </a:pPr>
            <a:r>
              <a:rPr lang="en-US" sz="2400" i="1" dirty="0"/>
              <a:t>Aedes aegypti </a:t>
            </a:r>
            <a:r>
              <a:rPr lang="en-US" sz="2400" dirty="0"/>
              <a:t>is here, just need the virus to expand out of where local transmission has taken place</a:t>
            </a:r>
            <a:endParaRPr dirty="0"/>
          </a:p>
          <a:p>
            <a:pPr marL="228600" lvl="0" indent="-50800" algn="l" rtl="0">
              <a:lnSpc>
                <a:spcPct val="90000"/>
              </a:lnSpc>
              <a:spcBef>
                <a:spcPts val="1000"/>
              </a:spcBef>
              <a:spcAft>
                <a:spcPts val="0"/>
              </a:spcAft>
              <a:buClr>
                <a:schemeClr val="dk1"/>
              </a:buClr>
              <a:buSzPts val="2800"/>
              <a:buNone/>
            </a:pPr>
            <a:endParaRPr dirty="0"/>
          </a:p>
        </p:txBody>
      </p:sp>
      <p:pic>
        <p:nvPicPr>
          <p:cNvPr id="1129" name="Google Shape;1129;p147"/>
          <p:cNvPicPr preferRelativeResize="0"/>
          <p:nvPr/>
        </p:nvPicPr>
        <p:blipFill rotWithShape="1">
          <a:blip r:embed="rId3">
            <a:alphaModFix/>
          </a:blip>
          <a:srcRect/>
          <a:stretch/>
        </p:blipFill>
        <p:spPr>
          <a:xfrm>
            <a:off x="4149708" y="354845"/>
            <a:ext cx="7728987" cy="6056115"/>
          </a:xfrm>
          <a:prstGeom prst="rect">
            <a:avLst/>
          </a:prstGeom>
          <a:noFill/>
          <a:ln>
            <a:noFill/>
          </a:ln>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23EA2-33AE-B564-36A8-2DA98091E9D9}"/>
              </a:ext>
            </a:extLst>
          </p:cNvPr>
          <p:cNvSpPr>
            <a:spLocks noGrp="1"/>
          </p:cNvSpPr>
          <p:nvPr>
            <p:ph type="title"/>
          </p:nvPr>
        </p:nvSpPr>
        <p:spPr>
          <a:xfrm>
            <a:off x="5997574" y="365125"/>
            <a:ext cx="5840857" cy="1325563"/>
          </a:xfrm>
        </p:spPr>
        <p:txBody>
          <a:bodyPr/>
          <a:lstStyle/>
          <a:p>
            <a:pPr algn="ctr"/>
            <a:r>
              <a:rPr lang="en-US" dirty="0"/>
              <a:t>Targeted methods of mosquito control</a:t>
            </a:r>
          </a:p>
        </p:txBody>
      </p:sp>
      <p:sp>
        <p:nvSpPr>
          <p:cNvPr id="4" name="Text Placeholder 3">
            <a:extLst>
              <a:ext uri="{FF2B5EF4-FFF2-40B4-BE49-F238E27FC236}">
                <a16:creationId xmlns:a16="http://schemas.microsoft.com/office/drawing/2014/main" id="{43E2C223-95D2-A5D5-E183-381A50F5EDF5}"/>
              </a:ext>
            </a:extLst>
          </p:cNvPr>
          <p:cNvSpPr>
            <a:spLocks noGrp="1"/>
          </p:cNvSpPr>
          <p:nvPr>
            <p:ph type="body" idx="2"/>
          </p:nvPr>
        </p:nvSpPr>
        <p:spPr>
          <a:xfrm>
            <a:off x="353569" y="365125"/>
            <a:ext cx="5249789" cy="5824539"/>
          </a:xfrm>
        </p:spPr>
        <p:txBody>
          <a:bodyPr>
            <a:normAutofit/>
          </a:bodyPr>
          <a:lstStyle/>
          <a:p>
            <a:r>
              <a:rPr lang="en-US" dirty="0"/>
              <a:t>Older strategies of control worked but could be inefficient and have negative side effects</a:t>
            </a:r>
          </a:p>
          <a:p>
            <a:r>
              <a:rPr lang="en-US" dirty="0"/>
              <a:t>More recent approaches</a:t>
            </a:r>
          </a:p>
          <a:p>
            <a:pPr lvl="1"/>
            <a:r>
              <a:rPr lang="en-US" sz="2800" dirty="0"/>
              <a:t>Precision public health</a:t>
            </a:r>
          </a:p>
          <a:p>
            <a:pPr lvl="1"/>
            <a:r>
              <a:rPr lang="en-US" sz="2800" dirty="0"/>
              <a:t>Biocontrol of mosquito populations</a:t>
            </a:r>
          </a:p>
          <a:p>
            <a:pPr lvl="2"/>
            <a:r>
              <a:rPr lang="en-US" sz="2400" dirty="0"/>
              <a:t>Sterile mosquito treatments</a:t>
            </a:r>
          </a:p>
          <a:p>
            <a:pPr lvl="2"/>
            <a:r>
              <a:rPr lang="en-US" sz="2400" dirty="0"/>
              <a:t>Wolbachia biocontrols</a:t>
            </a:r>
          </a:p>
          <a:p>
            <a:pPr lvl="2"/>
            <a:r>
              <a:rPr lang="en-US" sz="2400" dirty="0"/>
              <a:t>Gene drives</a:t>
            </a:r>
          </a:p>
        </p:txBody>
      </p:sp>
      <p:pic>
        <p:nvPicPr>
          <p:cNvPr id="5" name="Picture 4" descr="A vehicle with smoke coming out of it&#10;&#10;Description automatically generated">
            <a:extLst>
              <a:ext uri="{FF2B5EF4-FFF2-40B4-BE49-F238E27FC236}">
                <a16:creationId xmlns:a16="http://schemas.microsoft.com/office/drawing/2014/main" id="{DA73466A-10A1-361D-3DFF-9BBD5B0EAA56}"/>
              </a:ext>
            </a:extLst>
          </p:cNvPr>
          <p:cNvPicPr>
            <a:picLocks noChangeAspect="1"/>
          </p:cNvPicPr>
          <p:nvPr/>
        </p:nvPicPr>
        <p:blipFill>
          <a:blip r:embed="rId2"/>
          <a:stretch>
            <a:fillRect/>
          </a:stretch>
        </p:blipFill>
        <p:spPr>
          <a:xfrm>
            <a:off x="5997575" y="1690688"/>
            <a:ext cx="5978914" cy="4534010"/>
          </a:xfrm>
          <a:prstGeom prst="rect">
            <a:avLst/>
          </a:prstGeom>
        </p:spPr>
      </p:pic>
    </p:spTree>
    <p:extLst>
      <p:ext uri="{BB962C8B-B14F-4D97-AF65-F5344CB8AC3E}">
        <p14:creationId xmlns:p14="http://schemas.microsoft.com/office/powerpoint/2010/main" val="152594651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pic>
        <p:nvPicPr>
          <p:cNvPr id="715" name="Google Shape;715;p88"/>
          <p:cNvPicPr preferRelativeResize="0">
            <a:picLocks noGrp="1"/>
          </p:cNvPicPr>
          <p:nvPr>
            <p:ph type="body" idx="1"/>
          </p:nvPr>
        </p:nvPicPr>
        <p:blipFill rotWithShape="1">
          <a:blip r:embed="rId3">
            <a:alphaModFix/>
          </a:blip>
          <a:srcRect/>
          <a:stretch/>
        </p:blipFill>
        <p:spPr>
          <a:xfrm>
            <a:off x="1790700" y="1229276"/>
            <a:ext cx="8610600" cy="5451542"/>
          </a:xfrm>
          <a:prstGeom prst="rect">
            <a:avLst/>
          </a:prstGeom>
          <a:noFill/>
          <a:ln>
            <a:noFill/>
          </a:ln>
        </p:spPr>
      </p:pic>
      <p:sp>
        <p:nvSpPr>
          <p:cNvPr id="714" name="Google Shape;714;p88"/>
          <p:cNvSpPr txBox="1">
            <a:spLocks noGrp="1"/>
          </p:cNvSpPr>
          <p:nvPr>
            <p:ph type="title"/>
          </p:nvPr>
        </p:nvSpPr>
        <p:spPr>
          <a:xfrm>
            <a:off x="763929" y="177182"/>
            <a:ext cx="10914926"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t>Precision public health </a:t>
            </a:r>
            <a:endParaRPr dirty="0"/>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93"/>
          <p:cNvSpPr txBox="1">
            <a:spLocks noGrp="1"/>
          </p:cNvSpPr>
          <p:nvPr>
            <p:ph type="title"/>
          </p:nvPr>
        </p:nvSpPr>
        <p:spPr>
          <a:xfrm>
            <a:off x="548640" y="172620"/>
            <a:ext cx="10997665"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dirty="0">
                <a:solidFill>
                  <a:schemeClr val="tx1"/>
                </a:solidFill>
              </a:rPr>
              <a:t>Sterile insect treatments</a:t>
            </a:r>
            <a:endParaRPr dirty="0">
              <a:solidFill>
                <a:schemeClr val="tx1"/>
              </a:solidFill>
            </a:endParaRPr>
          </a:p>
        </p:txBody>
      </p:sp>
      <p:pic>
        <p:nvPicPr>
          <p:cNvPr id="751" name="Google Shape;751;p93"/>
          <p:cNvPicPr preferRelativeResize="0">
            <a:picLocks noGrp="1"/>
          </p:cNvPicPr>
          <p:nvPr>
            <p:ph type="body" idx="1"/>
          </p:nvPr>
        </p:nvPicPr>
        <p:blipFill rotWithShape="1">
          <a:blip r:embed="rId3">
            <a:alphaModFix/>
          </a:blip>
          <a:srcRect/>
          <a:stretch/>
        </p:blipFill>
        <p:spPr>
          <a:xfrm>
            <a:off x="150019" y="1498183"/>
            <a:ext cx="11891962" cy="5018565"/>
          </a:xfrm>
          <a:prstGeom prst="rect">
            <a:avLst/>
          </a:prstGeom>
          <a:noFill/>
          <a:ln>
            <a:noFill/>
          </a:ln>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761"/>
        <p:cNvGrpSpPr/>
        <p:nvPr/>
      </p:nvGrpSpPr>
      <p:grpSpPr>
        <a:xfrm>
          <a:off x="0" y="0"/>
          <a:ext cx="0" cy="0"/>
          <a:chOff x="0" y="0"/>
          <a:chExt cx="0" cy="0"/>
        </a:xfrm>
      </p:grpSpPr>
      <p:sp>
        <p:nvSpPr>
          <p:cNvPr id="763" name="Google Shape;763;p95"/>
          <p:cNvSpPr txBox="1">
            <a:spLocks noGrp="1"/>
          </p:cNvSpPr>
          <p:nvPr>
            <p:ph type="body" idx="1"/>
          </p:nvPr>
        </p:nvSpPr>
        <p:spPr>
          <a:xfrm>
            <a:off x="838200" y="680484"/>
            <a:ext cx="10515600" cy="5496479"/>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dirty="0"/>
              <a:t>Male mosquitoes have been genetically modified to carry a gene that is lethal to female offspring. </a:t>
            </a:r>
            <a:endParaRPr dirty="0"/>
          </a:p>
          <a:p>
            <a:pPr marL="228600" lvl="0" indent="-228600" algn="l" rtl="0">
              <a:lnSpc>
                <a:spcPct val="90000"/>
              </a:lnSpc>
              <a:spcBef>
                <a:spcPts val="1000"/>
              </a:spcBef>
              <a:spcAft>
                <a:spcPts val="0"/>
              </a:spcAft>
              <a:buClr>
                <a:schemeClr val="dk1"/>
              </a:buClr>
              <a:buSzPts val="2800"/>
              <a:buChar char="•"/>
            </a:pPr>
            <a:r>
              <a:rPr lang="en-US" dirty="0"/>
              <a:t>Male mosquitoes have to be raised and released to initiate the control</a:t>
            </a:r>
            <a:endParaRPr dirty="0"/>
          </a:p>
          <a:p>
            <a:pPr marL="228600" lvl="0" indent="-228600" algn="l" rtl="0">
              <a:lnSpc>
                <a:spcPct val="90000"/>
              </a:lnSpc>
              <a:spcBef>
                <a:spcPts val="1000"/>
              </a:spcBef>
              <a:spcAft>
                <a:spcPts val="0"/>
              </a:spcAft>
              <a:buClr>
                <a:schemeClr val="dk1"/>
              </a:buClr>
              <a:buSzPts val="2800"/>
              <a:buChar char="•"/>
            </a:pPr>
            <a:r>
              <a:rPr lang="en-US" dirty="0"/>
              <a:t>When released into the environment, the engineered males will mate with wild females, and their female offspring will die before they can reproduce. </a:t>
            </a:r>
            <a:endParaRPr dirty="0"/>
          </a:p>
          <a:p>
            <a:pPr marL="228600" lvl="0" indent="-228600" algn="l" rtl="0">
              <a:lnSpc>
                <a:spcPct val="90000"/>
              </a:lnSpc>
              <a:spcBef>
                <a:spcPts val="1000"/>
              </a:spcBef>
              <a:spcAft>
                <a:spcPts val="0"/>
              </a:spcAft>
              <a:buClr>
                <a:schemeClr val="dk1"/>
              </a:buClr>
              <a:buSzPts val="2800"/>
              <a:buChar char="•"/>
            </a:pPr>
            <a:r>
              <a:rPr lang="en-US" dirty="0"/>
              <a:t>Male offspring will carry the gene and pass it on to half of their progeny. </a:t>
            </a:r>
            <a:endParaRPr dirty="0"/>
          </a:p>
          <a:p>
            <a:pPr marL="228600" lvl="0" indent="-228600" algn="l" rtl="0">
              <a:lnSpc>
                <a:spcPct val="90000"/>
              </a:lnSpc>
              <a:spcBef>
                <a:spcPts val="1000"/>
              </a:spcBef>
              <a:spcAft>
                <a:spcPts val="0"/>
              </a:spcAft>
              <a:buClr>
                <a:schemeClr val="dk1"/>
              </a:buClr>
              <a:buSzPts val="2800"/>
              <a:buChar char="•"/>
            </a:pPr>
            <a:r>
              <a:rPr lang="en-US" dirty="0"/>
              <a:t>As each generation mates, more females will die, and mosquito populations dwindle</a:t>
            </a:r>
            <a:endParaRPr dirty="0"/>
          </a:p>
          <a:p>
            <a:pPr marL="0" lvl="0" indent="0" algn="l" rtl="0">
              <a:lnSpc>
                <a:spcPct val="90000"/>
              </a:lnSpc>
              <a:spcBef>
                <a:spcPts val="1000"/>
              </a:spcBef>
              <a:spcAft>
                <a:spcPts val="0"/>
              </a:spcAft>
              <a:buClr>
                <a:schemeClr val="dk1"/>
              </a:buClr>
              <a:buSzPts val="2800"/>
              <a:buNone/>
            </a:pPr>
            <a:endParaRPr dirty="0"/>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pic>
        <p:nvPicPr>
          <p:cNvPr id="757" name="Google Shape;757;p94"/>
          <p:cNvPicPr preferRelativeResize="0">
            <a:picLocks noGrp="1"/>
          </p:cNvPicPr>
          <p:nvPr>
            <p:ph type="body" idx="1"/>
          </p:nvPr>
        </p:nvPicPr>
        <p:blipFill rotWithShape="1">
          <a:blip r:embed="rId3">
            <a:alphaModFix/>
          </a:blip>
          <a:srcRect/>
          <a:stretch/>
        </p:blipFill>
        <p:spPr>
          <a:xfrm>
            <a:off x="181392" y="1433923"/>
            <a:ext cx="11829215" cy="3990153"/>
          </a:xfrm>
          <a:prstGeom prst="rect">
            <a:avLst/>
          </a:prstGeom>
          <a:noFill/>
          <a:ln>
            <a:noFill/>
          </a:ln>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774"/>
        <p:cNvGrpSpPr/>
        <p:nvPr/>
      </p:nvGrpSpPr>
      <p:grpSpPr>
        <a:xfrm>
          <a:off x="0" y="0"/>
          <a:ext cx="0" cy="0"/>
          <a:chOff x="0" y="0"/>
          <a:chExt cx="0" cy="0"/>
        </a:xfrm>
      </p:grpSpPr>
      <p:sp>
        <p:nvSpPr>
          <p:cNvPr id="775" name="Google Shape;775;p97"/>
          <p:cNvSpPr txBox="1">
            <a:spLocks noGrp="1"/>
          </p:cNvSpPr>
          <p:nvPr>
            <p:ph type="title"/>
          </p:nvPr>
        </p:nvSpPr>
        <p:spPr>
          <a:xfrm>
            <a:off x="281826" y="270913"/>
            <a:ext cx="5390311"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i="1" dirty="0"/>
              <a:t>Wolbachia </a:t>
            </a:r>
            <a:r>
              <a:rPr lang="en-US" dirty="0"/>
              <a:t>biocontrol</a:t>
            </a:r>
            <a:endParaRPr dirty="0"/>
          </a:p>
        </p:txBody>
      </p:sp>
      <p:pic>
        <p:nvPicPr>
          <p:cNvPr id="776" name="Google Shape;776;p97"/>
          <p:cNvPicPr preferRelativeResize="0">
            <a:picLocks noGrp="1"/>
          </p:cNvPicPr>
          <p:nvPr>
            <p:ph type="body" idx="1"/>
          </p:nvPr>
        </p:nvPicPr>
        <p:blipFill rotWithShape="1">
          <a:blip r:embed="rId3">
            <a:alphaModFix/>
          </a:blip>
          <a:srcRect t="8106" b="19541"/>
          <a:stretch/>
        </p:blipFill>
        <p:spPr>
          <a:xfrm>
            <a:off x="838200" y="4058433"/>
            <a:ext cx="10515600" cy="2709745"/>
          </a:xfrm>
          <a:prstGeom prst="rect">
            <a:avLst/>
          </a:prstGeom>
          <a:noFill/>
          <a:ln>
            <a:noFill/>
          </a:ln>
        </p:spPr>
      </p:pic>
      <p:pic>
        <p:nvPicPr>
          <p:cNvPr id="777" name="Google Shape;777;p97" descr="A white and black object with circles&#10;&#10;Description automatically generated with medium confidence"/>
          <p:cNvPicPr preferRelativeResize="0"/>
          <p:nvPr/>
        </p:nvPicPr>
        <p:blipFill rotWithShape="1">
          <a:blip r:embed="rId4">
            <a:alphaModFix/>
          </a:blip>
          <a:srcRect/>
          <a:stretch/>
        </p:blipFill>
        <p:spPr>
          <a:xfrm>
            <a:off x="479046" y="1922344"/>
            <a:ext cx="5193091" cy="3013311"/>
          </a:xfrm>
          <a:prstGeom prst="rect">
            <a:avLst/>
          </a:prstGeom>
          <a:noFill/>
          <a:ln>
            <a:noFill/>
          </a:ln>
        </p:spPr>
      </p:pic>
      <p:sp>
        <p:nvSpPr>
          <p:cNvPr id="778" name="Google Shape;778;p97"/>
          <p:cNvSpPr txBox="1"/>
          <p:nvPr/>
        </p:nvSpPr>
        <p:spPr>
          <a:xfrm>
            <a:off x="5672137" y="270913"/>
            <a:ext cx="6400876" cy="4351338"/>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90000"/>
              </a:lnSpc>
              <a:spcBef>
                <a:spcPts val="0"/>
              </a:spcBef>
              <a:spcAft>
                <a:spcPts val="0"/>
              </a:spcAft>
              <a:buClr>
                <a:schemeClr val="dk1"/>
              </a:buClr>
              <a:buSzPts val="2800"/>
              <a:buFont typeface="Arial"/>
              <a:buChar char="•"/>
            </a:pPr>
            <a:r>
              <a:rPr lang="en-US" sz="2800" i="1" dirty="0">
                <a:solidFill>
                  <a:schemeClr val="dk1"/>
                </a:solidFill>
                <a:latin typeface="Calibri"/>
                <a:ea typeface="Calibri"/>
                <a:cs typeface="Calibri"/>
                <a:sym typeface="Calibri"/>
              </a:rPr>
              <a:t>Wolbachia</a:t>
            </a:r>
            <a:r>
              <a:rPr lang="en-US" sz="2800" dirty="0">
                <a:solidFill>
                  <a:schemeClr val="dk1"/>
                </a:solidFill>
                <a:latin typeface="Calibri"/>
                <a:ea typeface="Calibri"/>
                <a:cs typeface="Calibri"/>
                <a:sym typeface="Calibri"/>
              </a:rPr>
              <a:t> is a genus of bacteria that live inside many different insects. </a:t>
            </a:r>
            <a:endParaRPr dirty="0"/>
          </a:p>
          <a:p>
            <a:pPr marL="228600" marR="0" lvl="0" indent="-228600" algn="l" rtl="0">
              <a:lnSpc>
                <a:spcPct val="90000"/>
              </a:lnSpc>
              <a:spcBef>
                <a:spcPts val="1000"/>
              </a:spcBef>
              <a:spcAft>
                <a:spcPts val="0"/>
              </a:spcAft>
              <a:buClr>
                <a:schemeClr val="dk1"/>
              </a:buClr>
              <a:buSzPts val="2800"/>
              <a:buFont typeface="Arial"/>
              <a:buChar char="•"/>
            </a:pPr>
            <a:r>
              <a:rPr lang="en-US" sz="2800" dirty="0">
                <a:solidFill>
                  <a:schemeClr val="dk1"/>
                </a:solidFill>
                <a:latin typeface="Calibri"/>
                <a:ea typeface="Calibri"/>
                <a:cs typeface="Calibri"/>
                <a:sym typeface="Calibri"/>
              </a:rPr>
              <a:t>Although it is not typically found in disease-carrying mosquitoes, it can be artificially introduced Into them.</a:t>
            </a:r>
          </a:p>
          <a:p>
            <a:pPr marL="228600" marR="0" lvl="0" indent="-228600" algn="l" rtl="0">
              <a:lnSpc>
                <a:spcPct val="90000"/>
              </a:lnSpc>
              <a:spcBef>
                <a:spcPts val="1000"/>
              </a:spcBef>
              <a:spcAft>
                <a:spcPts val="0"/>
              </a:spcAft>
              <a:buClr>
                <a:schemeClr val="dk1"/>
              </a:buClr>
              <a:buSzPts val="2800"/>
              <a:buFont typeface="Arial"/>
              <a:buChar char="•"/>
            </a:pPr>
            <a:r>
              <a:rPr lang="en-US" sz="2800" dirty="0">
                <a:solidFill>
                  <a:schemeClr val="dk1"/>
                </a:solidFill>
                <a:latin typeface="Calibri"/>
                <a:ea typeface="Calibri"/>
                <a:cs typeface="Calibri"/>
                <a:sym typeface="Calibri"/>
              </a:rPr>
              <a:t> Wolbachia have been shown to stop the malarial parasite’s capacity to infect mosquitoes and is considered an effective biocontrol agent</a:t>
            </a:r>
            <a:endParaRPr dirty="0"/>
          </a:p>
          <a:p>
            <a:pPr marL="228600" marR="0" lvl="0" indent="-50800" algn="l" rtl="0">
              <a:lnSpc>
                <a:spcPct val="90000"/>
              </a:lnSpc>
              <a:spcBef>
                <a:spcPts val="1000"/>
              </a:spcBef>
              <a:spcAft>
                <a:spcPts val="0"/>
              </a:spcAft>
              <a:buClr>
                <a:schemeClr val="dk1"/>
              </a:buClr>
              <a:buSzPts val="2800"/>
              <a:buFont typeface="Arial"/>
              <a:buNone/>
            </a:pPr>
            <a:endParaRPr sz="2800" dirty="0">
              <a:solidFill>
                <a:schemeClr val="dk1"/>
              </a:solidFill>
              <a:latin typeface="Calibri"/>
              <a:ea typeface="Calibri"/>
              <a:cs typeface="Calibri"/>
              <a:sym typeface="Calibri"/>
            </a:endParaRPr>
          </a:p>
        </p:txBody>
      </p:sp>
      <p:sp>
        <p:nvSpPr>
          <p:cNvPr id="779" name="Google Shape;779;p97"/>
          <p:cNvSpPr txBox="1"/>
          <p:nvPr/>
        </p:nvSpPr>
        <p:spPr>
          <a:xfrm>
            <a:off x="7240904" y="5981464"/>
            <a:ext cx="3912650" cy="523220"/>
          </a:xfrm>
          <a:prstGeom prst="rect">
            <a:avLst/>
          </a:prstGeom>
          <a:solidFill>
            <a:srgbClr val="00B050"/>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dirty="0">
                <a:solidFill>
                  <a:schemeClr val="dk1"/>
                </a:solidFill>
                <a:latin typeface="Calibri"/>
                <a:ea typeface="Calibri"/>
                <a:cs typeface="Calibri"/>
                <a:sym typeface="Calibri"/>
              </a:rPr>
              <a:t>Readings/Questions 13</a:t>
            </a:r>
            <a:endParaRPr dirty="0"/>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783"/>
        <p:cNvGrpSpPr/>
        <p:nvPr/>
      </p:nvGrpSpPr>
      <p:grpSpPr>
        <a:xfrm>
          <a:off x="0" y="0"/>
          <a:ext cx="0" cy="0"/>
          <a:chOff x="0" y="0"/>
          <a:chExt cx="0" cy="0"/>
        </a:xfrm>
      </p:grpSpPr>
      <p:pic>
        <p:nvPicPr>
          <p:cNvPr id="2" name="Online Media 1" title="The World Mosquito Program - Our Wolbachia Method">
            <a:hlinkClick r:id="" action="ppaction://media"/>
            <a:extLst>
              <a:ext uri="{FF2B5EF4-FFF2-40B4-BE49-F238E27FC236}">
                <a16:creationId xmlns:a16="http://schemas.microsoft.com/office/drawing/2014/main" id="{621066BE-E0B9-43DA-3D09-CF0448C94F3B}"/>
              </a:ext>
            </a:extLst>
          </p:cNvPr>
          <p:cNvPicPr>
            <a:picLocks noRot="1" noChangeAspect="1"/>
          </p:cNvPicPr>
          <p:nvPr>
            <a:videoFile r:link="rId1"/>
          </p:nvPr>
        </p:nvPicPr>
        <p:blipFill>
          <a:blip r:embed="rId4"/>
          <a:stretch>
            <a:fillRect/>
          </a:stretch>
        </p:blipFill>
        <p:spPr>
          <a:xfrm>
            <a:off x="22225" y="0"/>
            <a:ext cx="1214755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790"/>
        <p:cNvGrpSpPr/>
        <p:nvPr/>
      </p:nvGrpSpPr>
      <p:grpSpPr>
        <a:xfrm>
          <a:off x="0" y="0"/>
          <a:ext cx="0" cy="0"/>
          <a:chOff x="0" y="0"/>
          <a:chExt cx="0" cy="0"/>
        </a:xfrm>
      </p:grpSpPr>
      <p:sp>
        <p:nvSpPr>
          <p:cNvPr id="791" name="Google Shape;791;p9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br>
              <a:rPr lang="en-US" dirty="0"/>
            </a:br>
            <a:br>
              <a:rPr lang="en-US" dirty="0"/>
            </a:br>
            <a:endParaRPr dirty="0"/>
          </a:p>
        </p:txBody>
      </p:sp>
      <p:pic>
        <p:nvPicPr>
          <p:cNvPr id="792" name="Google Shape;792;p99"/>
          <p:cNvPicPr preferRelativeResize="0"/>
          <p:nvPr/>
        </p:nvPicPr>
        <p:blipFill rotWithShape="1">
          <a:blip r:embed="rId3">
            <a:alphaModFix/>
          </a:blip>
          <a:srcRect/>
          <a:stretch/>
        </p:blipFill>
        <p:spPr>
          <a:xfrm>
            <a:off x="586291" y="681037"/>
            <a:ext cx="11019417" cy="5323523"/>
          </a:xfrm>
          <a:prstGeom prst="rect">
            <a:avLst/>
          </a:prstGeom>
          <a:noFill/>
          <a:ln>
            <a:noFill/>
          </a:ln>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797"/>
        <p:cNvGrpSpPr/>
        <p:nvPr/>
      </p:nvGrpSpPr>
      <p:grpSpPr>
        <a:xfrm>
          <a:off x="0" y="0"/>
          <a:ext cx="0" cy="0"/>
          <a:chOff x="0" y="0"/>
          <a:chExt cx="0" cy="0"/>
        </a:xfrm>
      </p:grpSpPr>
      <p:sp>
        <p:nvSpPr>
          <p:cNvPr id="3" name="Text Placeholder 2">
            <a:extLst>
              <a:ext uri="{FF2B5EF4-FFF2-40B4-BE49-F238E27FC236}">
                <a16:creationId xmlns:a16="http://schemas.microsoft.com/office/drawing/2014/main" id="{AD4FB0EE-EFDB-7F2D-B622-15E471F0156B}"/>
              </a:ext>
            </a:extLst>
          </p:cNvPr>
          <p:cNvSpPr>
            <a:spLocks noGrp="1"/>
          </p:cNvSpPr>
          <p:nvPr>
            <p:ph type="body" idx="1"/>
          </p:nvPr>
        </p:nvSpPr>
        <p:spPr/>
        <p:txBody>
          <a:bodyPr/>
          <a:lstStyle/>
          <a:p>
            <a:endParaRPr lang="en-US" dirty="0"/>
          </a:p>
        </p:txBody>
      </p:sp>
      <p:pic>
        <p:nvPicPr>
          <p:cNvPr id="4" name="Online Media 3" title="An egalitarian solution for the people of Cali, Colombia">
            <a:hlinkClick r:id="" action="ppaction://media"/>
            <a:extLst>
              <a:ext uri="{FF2B5EF4-FFF2-40B4-BE49-F238E27FC236}">
                <a16:creationId xmlns:a16="http://schemas.microsoft.com/office/drawing/2014/main" id="{65DCDCD5-CD64-008A-7497-739CB6DAE5E5}"/>
              </a:ext>
            </a:extLst>
          </p:cNvPr>
          <p:cNvPicPr>
            <a:picLocks noRot="1" noChangeAspect="1"/>
          </p:cNvPicPr>
          <p:nvPr>
            <a:videoFile r:link="rId1"/>
          </p:nvPr>
        </p:nvPicPr>
        <p:blipFill>
          <a:blip r:embed="rId4"/>
          <a:stretch>
            <a:fillRect/>
          </a:stretch>
        </p:blipFill>
        <p:spPr>
          <a:xfrm>
            <a:off x="22225" y="0"/>
            <a:ext cx="1214755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7"/>
        <p:cNvGrpSpPr/>
        <p:nvPr/>
      </p:nvGrpSpPr>
      <p:grpSpPr>
        <a:xfrm>
          <a:off x="0" y="0"/>
          <a:ext cx="0" cy="0"/>
          <a:chOff x="0" y="0"/>
          <a:chExt cx="0" cy="0"/>
        </a:xfrm>
      </p:grpSpPr>
      <p:sp>
        <p:nvSpPr>
          <p:cNvPr id="198" name="Google Shape;198;p16"/>
          <p:cNvSpPr txBox="1">
            <a:spLocks noGrp="1"/>
          </p:cNvSpPr>
          <p:nvPr>
            <p:ph type="title"/>
          </p:nvPr>
        </p:nvSpPr>
        <p:spPr>
          <a:xfrm>
            <a:off x="838200" y="390177"/>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dirty="0">
                <a:ea typeface="Calibri Light" panose="020F0302020204030204" pitchFamily="34" charset="0"/>
                <a:cs typeface="Calibri Light" panose="020F0302020204030204" pitchFamily="34" charset="0"/>
              </a:rPr>
              <a:t>Mobility of people challenges malaria control</a:t>
            </a:r>
            <a:endParaRPr dirty="0">
              <a:ea typeface="Calibri Light" panose="020F0302020204030204" pitchFamily="34" charset="0"/>
              <a:cs typeface="Calibri Light" panose="020F0302020204030204" pitchFamily="34" charset="0"/>
            </a:endParaRPr>
          </a:p>
        </p:txBody>
      </p:sp>
      <p:sp>
        <p:nvSpPr>
          <p:cNvPr id="199" name="Google Shape;199;p16"/>
          <p:cNvSpPr txBox="1">
            <a:spLocks noGrp="1"/>
          </p:cNvSpPr>
          <p:nvPr>
            <p:ph type="body" idx="1"/>
          </p:nvPr>
        </p:nvSpPr>
        <p:spPr>
          <a:xfrm>
            <a:off x="311277" y="1825625"/>
            <a:ext cx="5614035" cy="4351338"/>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90000"/>
              </a:lnSpc>
              <a:spcBef>
                <a:spcPts val="0"/>
              </a:spcBef>
              <a:spcAft>
                <a:spcPts val="0"/>
              </a:spcAft>
              <a:buClr>
                <a:schemeClr val="dk1"/>
              </a:buClr>
              <a:buSzPts val="2800"/>
              <a:buChar char="•"/>
            </a:pPr>
            <a:r>
              <a:rPr lang="en-US" dirty="0">
                <a:ea typeface="Calibri Light" panose="020F0302020204030204" pitchFamily="34" charset="0"/>
                <a:cs typeface="Calibri Light" panose="020F0302020204030204" pitchFamily="34" charset="0"/>
              </a:rPr>
              <a:t>Endemic malaria: malaria is established and being transmitted person-to-person</a:t>
            </a:r>
            <a:endParaRPr dirty="0">
              <a:ea typeface="Calibri Light" panose="020F0302020204030204" pitchFamily="34" charset="0"/>
              <a:cs typeface="Calibri Light" panose="020F0302020204030204" pitchFamily="34" charset="0"/>
            </a:endParaRPr>
          </a:p>
          <a:p>
            <a:pPr marL="228600" lvl="0" indent="-228600" algn="l" rtl="0">
              <a:lnSpc>
                <a:spcPct val="90000"/>
              </a:lnSpc>
              <a:spcBef>
                <a:spcPts val="1000"/>
              </a:spcBef>
              <a:spcAft>
                <a:spcPts val="0"/>
              </a:spcAft>
              <a:buClr>
                <a:schemeClr val="dk1"/>
              </a:buClr>
              <a:buSzPts val="2800"/>
              <a:buChar char="•"/>
            </a:pPr>
            <a:r>
              <a:rPr lang="en-US" dirty="0">
                <a:ea typeface="Calibri Light" panose="020F0302020204030204" pitchFamily="34" charset="0"/>
                <a:cs typeface="Calibri Light" panose="020F0302020204030204" pitchFamily="34" charset="0"/>
              </a:rPr>
              <a:t>Imported or non-local malaria:  travelers bring it back but the parasite does not get transmitted by mosquito</a:t>
            </a:r>
            <a:endParaRPr dirty="0">
              <a:ea typeface="Calibri Light" panose="020F0302020204030204" pitchFamily="34" charset="0"/>
              <a:cs typeface="Calibri Light" panose="020F0302020204030204" pitchFamily="34" charset="0"/>
            </a:endParaRPr>
          </a:p>
          <a:p>
            <a:pPr marL="228600" lvl="0" indent="-228600" algn="l" rtl="0">
              <a:lnSpc>
                <a:spcPct val="90000"/>
              </a:lnSpc>
              <a:spcBef>
                <a:spcPts val="1000"/>
              </a:spcBef>
              <a:spcAft>
                <a:spcPts val="0"/>
              </a:spcAft>
              <a:buClr>
                <a:schemeClr val="dk1"/>
              </a:buClr>
              <a:buSzPts val="2800"/>
              <a:buChar char="•"/>
            </a:pPr>
            <a:r>
              <a:rPr lang="en-US" dirty="0">
                <a:ea typeface="Calibri Light" panose="020F0302020204030204" pitchFamily="34" charset="0"/>
                <a:cs typeface="Calibri Light" panose="020F0302020204030204" pitchFamily="34" charset="0"/>
              </a:rPr>
              <a:t>Local malaria: malaria is transmitted via mosquito from a traveler to someone living in the country that did not travel</a:t>
            </a:r>
            <a:endParaRPr dirty="0">
              <a:ea typeface="Calibri Light" panose="020F0302020204030204" pitchFamily="34" charset="0"/>
              <a:cs typeface="Calibri Light" panose="020F0302020204030204" pitchFamily="34" charset="0"/>
            </a:endParaRPr>
          </a:p>
        </p:txBody>
      </p:sp>
      <p:pic>
        <p:nvPicPr>
          <p:cNvPr id="3" name="Picture 2" descr="A group of airplanes at an airport&#10;&#10;Description automatically generated">
            <a:extLst>
              <a:ext uri="{FF2B5EF4-FFF2-40B4-BE49-F238E27FC236}">
                <a16:creationId xmlns:a16="http://schemas.microsoft.com/office/drawing/2014/main" id="{0B7BD39C-9C07-2F25-7B43-0A9CE1E689C0}"/>
              </a:ext>
            </a:extLst>
          </p:cNvPr>
          <p:cNvPicPr>
            <a:picLocks noChangeAspect="1"/>
          </p:cNvPicPr>
          <p:nvPr/>
        </p:nvPicPr>
        <p:blipFill>
          <a:blip r:embed="rId3"/>
          <a:srcRect l="-19968" r="19968"/>
          <a:stretch/>
        </p:blipFill>
        <p:spPr>
          <a:xfrm>
            <a:off x="4736973" y="2008348"/>
            <a:ext cx="7143750" cy="3571875"/>
          </a:xfrm>
          <a:prstGeom prst="rect">
            <a:avLst/>
          </a:prstGeom>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804"/>
        <p:cNvGrpSpPr/>
        <p:nvPr/>
      </p:nvGrpSpPr>
      <p:grpSpPr>
        <a:xfrm>
          <a:off x="0" y="0"/>
          <a:ext cx="0" cy="0"/>
          <a:chOff x="0" y="0"/>
          <a:chExt cx="0" cy="0"/>
        </a:xfrm>
      </p:grpSpPr>
      <p:pic>
        <p:nvPicPr>
          <p:cNvPr id="805" name="Google Shape;805;p101"/>
          <p:cNvPicPr preferRelativeResize="0">
            <a:picLocks noGrp="1"/>
          </p:cNvPicPr>
          <p:nvPr>
            <p:ph type="body" idx="1"/>
          </p:nvPr>
        </p:nvPicPr>
        <p:blipFill rotWithShape="1">
          <a:blip r:embed="rId3">
            <a:alphaModFix/>
          </a:blip>
          <a:srcRect t="6118"/>
          <a:stretch/>
        </p:blipFill>
        <p:spPr>
          <a:xfrm>
            <a:off x="1325045" y="575551"/>
            <a:ext cx="8598373" cy="5997652"/>
          </a:xfrm>
          <a:prstGeom prst="rect">
            <a:avLst/>
          </a:prstGeom>
          <a:noFill/>
          <a:ln>
            <a:noFill/>
          </a:ln>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810"/>
        <p:cNvGrpSpPr/>
        <p:nvPr/>
      </p:nvGrpSpPr>
      <p:grpSpPr>
        <a:xfrm>
          <a:off x="0" y="0"/>
          <a:ext cx="0" cy="0"/>
          <a:chOff x="0" y="0"/>
          <a:chExt cx="0" cy="0"/>
        </a:xfrm>
      </p:grpSpPr>
      <p:pic>
        <p:nvPicPr>
          <p:cNvPr id="811" name="Google Shape;811;p102">
            <a:hlinkClick r:id="rId3"/>
          </p:cNvPr>
          <p:cNvPicPr preferRelativeResize="0">
            <a:picLocks noGrp="1"/>
          </p:cNvPicPr>
          <p:nvPr>
            <p:ph type="body" idx="1"/>
          </p:nvPr>
        </p:nvPicPr>
        <p:blipFill rotWithShape="1">
          <a:blip r:embed="rId4">
            <a:alphaModFix/>
          </a:blip>
          <a:srcRect/>
          <a:stretch/>
        </p:blipFill>
        <p:spPr>
          <a:xfrm>
            <a:off x="0" y="1690688"/>
            <a:ext cx="12173512" cy="4878379"/>
          </a:xfrm>
          <a:prstGeom prst="rect">
            <a:avLst/>
          </a:prstGeom>
          <a:noFill/>
          <a:ln>
            <a:noFill/>
          </a:ln>
        </p:spPr>
      </p:pic>
      <p:sp>
        <p:nvSpPr>
          <p:cNvPr id="812" name="Google Shape;812;p102"/>
          <p:cNvSpPr txBox="1"/>
          <p:nvPr/>
        </p:nvSpPr>
        <p:spPr>
          <a:xfrm>
            <a:off x="8085426" y="2244951"/>
            <a:ext cx="3579698" cy="523220"/>
          </a:xfrm>
          <a:prstGeom prst="rect">
            <a:avLst/>
          </a:prstGeom>
          <a:solidFill>
            <a:srgbClr val="00B050"/>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dirty="0">
                <a:solidFill>
                  <a:schemeClr val="dk1"/>
                </a:solidFill>
                <a:latin typeface="Calibri"/>
                <a:ea typeface="Calibri"/>
                <a:cs typeface="Calibri"/>
                <a:sym typeface="Calibri"/>
              </a:rPr>
              <a:t>Readings/Questions 13 </a:t>
            </a:r>
            <a:endParaRPr dirty="0"/>
          </a:p>
        </p:txBody>
      </p:sp>
      <p:sp>
        <p:nvSpPr>
          <p:cNvPr id="813" name="Google Shape;813;p102"/>
          <p:cNvSpPr txBox="1">
            <a:spLocks noGrp="1"/>
          </p:cNvSpPr>
          <p:nvPr>
            <p:ph type="title"/>
          </p:nvPr>
        </p:nvSpPr>
        <p:spPr>
          <a:xfrm>
            <a:off x="4535424" y="365125"/>
            <a:ext cx="6818376"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t>Gene drives</a:t>
            </a:r>
            <a:endParaRPr dirty="0"/>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817"/>
        <p:cNvGrpSpPr/>
        <p:nvPr/>
      </p:nvGrpSpPr>
      <p:grpSpPr>
        <a:xfrm>
          <a:off x="0" y="0"/>
          <a:ext cx="0" cy="0"/>
          <a:chOff x="0" y="0"/>
          <a:chExt cx="0" cy="0"/>
        </a:xfrm>
      </p:grpSpPr>
      <p:pic>
        <p:nvPicPr>
          <p:cNvPr id="818" name="Google Shape;818;p103"/>
          <p:cNvPicPr preferRelativeResize="0"/>
          <p:nvPr/>
        </p:nvPicPr>
        <p:blipFill rotWithShape="1">
          <a:blip r:embed="rId3">
            <a:alphaModFix/>
          </a:blip>
          <a:srcRect/>
          <a:stretch/>
        </p:blipFill>
        <p:spPr>
          <a:xfrm>
            <a:off x="3998595" y="122682"/>
            <a:ext cx="8096250" cy="6762750"/>
          </a:xfrm>
          <a:prstGeom prst="rect">
            <a:avLst/>
          </a:prstGeom>
          <a:noFill/>
          <a:ln>
            <a:noFill/>
          </a:ln>
        </p:spPr>
      </p:pic>
      <p:sp>
        <p:nvSpPr>
          <p:cNvPr id="2" name="Google Shape;829;p105">
            <a:extLst>
              <a:ext uri="{FF2B5EF4-FFF2-40B4-BE49-F238E27FC236}">
                <a16:creationId xmlns:a16="http://schemas.microsoft.com/office/drawing/2014/main" id="{11A7D671-FAF5-3523-F828-D5BDFD7F25A5}"/>
              </a:ext>
            </a:extLst>
          </p:cNvPr>
          <p:cNvSpPr txBox="1">
            <a:spLocks noGrp="1"/>
          </p:cNvSpPr>
          <p:nvPr>
            <p:ph type="body" idx="1"/>
          </p:nvPr>
        </p:nvSpPr>
        <p:spPr>
          <a:xfrm>
            <a:off x="304800" y="479684"/>
            <a:ext cx="4145280" cy="6071017"/>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dirty="0"/>
              <a:t>The unique and useful attribute of gene drives is that the genetic change they induce in a population of organisms spreads on its own very efficiently.</a:t>
            </a:r>
            <a:endParaRP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B70380F-A598-561A-442A-988FED6E2136}"/>
              </a:ext>
            </a:extLst>
          </p:cNvPr>
          <p:cNvPicPr>
            <a:picLocks noChangeAspect="1"/>
          </p:cNvPicPr>
          <p:nvPr/>
        </p:nvPicPr>
        <p:blipFill>
          <a:blip r:embed="rId3"/>
          <a:stretch>
            <a:fillRect/>
          </a:stretch>
        </p:blipFill>
        <p:spPr>
          <a:xfrm>
            <a:off x="6096000" y="390177"/>
            <a:ext cx="5928874" cy="5928874"/>
          </a:xfrm>
          <a:prstGeom prst="rect">
            <a:avLst/>
          </a:prstGeom>
        </p:spPr>
      </p:pic>
      <p:pic>
        <p:nvPicPr>
          <p:cNvPr id="7" name="Picture 6">
            <a:extLst>
              <a:ext uri="{FF2B5EF4-FFF2-40B4-BE49-F238E27FC236}">
                <a16:creationId xmlns:a16="http://schemas.microsoft.com/office/drawing/2014/main" id="{55F4518A-96E4-DBE1-1CD0-2D6D57B53E10}"/>
              </a:ext>
            </a:extLst>
          </p:cNvPr>
          <p:cNvPicPr>
            <a:picLocks noChangeAspect="1"/>
          </p:cNvPicPr>
          <p:nvPr/>
        </p:nvPicPr>
        <p:blipFill>
          <a:blip r:embed="rId4"/>
          <a:stretch>
            <a:fillRect/>
          </a:stretch>
        </p:blipFill>
        <p:spPr>
          <a:xfrm>
            <a:off x="4365428" y="168228"/>
            <a:ext cx="1730572" cy="6372771"/>
          </a:xfrm>
          <a:prstGeom prst="rect">
            <a:avLst/>
          </a:prstGeom>
        </p:spPr>
      </p:pic>
      <p:sp>
        <p:nvSpPr>
          <p:cNvPr id="2" name="Google Shape;198;p16">
            <a:extLst>
              <a:ext uri="{FF2B5EF4-FFF2-40B4-BE49-F238E27FC236}">
                <a16:creationId xmlns:a16="http://schemas.microsoft.com/office/drawing/2014/main" id="{BF029158-90A5-4B22-EB0E-C1351B6358C5}"/>
              </a:ext>
            </a:extLst>
          </p:cNvPr>
          <p:cNvSpPr txBox="1">
            <a:spLocks noGrp="1"/>
          </p:cNvSpPr>
          <p:nvPr>
            <p:ph type="title"/>
          </p:nvPr>
        </p:nvSpPr>
        <p:spPr>
          <a:xfrm>
            <a:off x="423862" y="380304"/>
            <a:ext cx="3590925" cy="1510061"/>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ts val="4400"/>
              <a:buFont typeface="Calibri"/>
              <a:buNone/>
            </a:pPr>
            <a:r>
              <a:rPr lang="en-US" dirty="0">
                <a:latin typeface="+mj-lt"/>
              </a:rPr>
              <a:t>Airport and luggage malaria </a:t>
            </a:r>
            <a:endParaRPr dirty="0">
              <a:latin typeface="+mj-lt"/>
              <a:ea typeface="Calibri Light" panose="020F0302020204030204" pitchFamily="34" charset="0"/>
              <a:cs typeface="Calibri Light" panose="020F0302020204030204" pitchFamily="34" charset="0"/>
            </a:endParaRPr>
          </a:p>
        </p:txBody>
      </p:sp>
      <p:sp>
        <p:nvSpPr>
          <p:cNvPr id="4" name="Google Shape;199;p16">
            <a:extLst>
              <a:ext uri="{FF2B5EF4-FFF2-40B4-BE49-F238E27FC236}">
                <a16:creationId xmlns:a16="http://schemas.microsoft.com/office/drawing/2014/main" id="{474078C1-5FF7-D0D8-E62D-06D5C1C16005}"/>
              </a:ext>
            </a:extLst>
          </p:cNvPr>
          <p:cNvSpPr txBox="1">
            <a:spLocks noGrp="1"/>
          </p:cNvSpPr>
          <p:nvPr>
            <p:ph type="body" idx="1"/>
          </p:nvPr>
        </p:nvSpPr>
        <p:spPr>
          <a:xfrm>
            <a:off x="311277" y="2171699"/>
            <a:ext cx="4054151" cy="4005263"/>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dirty="0">
                <a:latin typeface="Calibri Light" panose="020F0302020204030204" pitchFamily="34" charset="0"/>
                <a:ea typeface="Calibri Light" panose="020F0302020204030204" pitchFamily="34" charset="0"/>
                <a:cs typeface="Calibri Light" panose="020F0302020204030204" pitchFamily="34" charset="0"/>
              </a:rPr>
              <a:t>Infrequent, but does occur</a:t>
            </a:r>
          </a:p>
          <a:p>
            <a:pPr marL="228600" lvl="0" indent="-228600" algn="l" rtl="0">
              <a:lnSpc>
                <a:spcPct val="90000"/>
              </a:lnSpc>
              <a:spcBef>
                <a:spcPts val="0"/>
              </a:spcBef>
              <a:spcAft>
                <a:spcPts val="0"/>
              </a:spcAft>
              <a:buClr>
                <a:schemeClr val="dk1"/>
              </a:buClr>
              <a:buSzPts val="2800"/>
              <a:buChar char="•"/>
            </a:pPr>
            <a:r>
              <a:rPr lang="en-US" dirty="0">
                <a:latin typeface="Calibri Light" panose="020F0302020204030204" pitchFamily="34" charset="0"/>
                <a:ea typeface="Calibri Light" panose="020F0302020204030204" pitchFamily="34" charset="0"/>
                <a:cs typeface="Calibri Light" panose="020F0302020204030204" pitchFamily="34" charset="0"/>
              </a:rPr>
              <a:t>Mosquitoes transported in airplane cabins or in luggage</a:t>
            </a:r>
          </a:p>
          <a:p>
            <a:pPr marL="228600" lvl="0" indent="-228600" algn="l" rtl="0">
              <a:lnSpc>
                <a:spcPct val="90000"/>
              </a:lnSpc>
              <a:spcBef>
                <a:spcPts val="0"/>
              </a:spcBef>
              <a:spcAft>
                <a:spcPts val="0"/>
              </a:spcAft>
              <a:buClr>
                <a:schemeClr val="dk1"/>
              </a:buClr>
              <a:buSzPts val="2800"/>
              <a:buChar char="•"/>
            </a:pPr>
            <a:r>
              <a:rPr lang="en-US" dirty="0">
                <a:latin typeface="Calibri Light" panose="020F0302020204030204" pitchFamily="34" charset="0"/>
                <a:ea typeface="Calibri Light" panose="020F0302020204030204" pitchFamily="34" charset="0"/>
                <a:cs typeface="Calibri Light" panose="020F0302020204030204" pitchFamily="34" charset="0"/>
              </a:rPr>
              <a:t>Location of local malaria cases tend to cluster around international airports in Europe</a:t>
            </a:r>
            <a:endParaRPr dirty="0">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40797766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lvl="0" algn="ctr" rtl="0">
              <a:lnSpc>
                <a:spcPct val="90000"/>
              </a:lnSpc>
              <a:spcBef>
                <a:spcPts val="0"/>
              </a:spcBef>
              <a:spcAft>
                <a:spcPts val="0"/>
              </a:spcAft>
              <a:buClr>
                <a:srgbClr val="000000"/>
              </a:buClr>
              <a:buSzPct val="100000"/>
            </a:pPr>
            <a:r>
              <a:rPr lang="en-US" sz="4400" b="0" i="0" u="none" strike="noStrike" dirty="0">
                <a:solidFill>
                  <a:srgbClr val="000000"/>
                </a:solidFill>
                <a:latin typeface="+mj-lt"/>
                <a:ea typeface="Calibri Light" panose="020F0302020204030204" pitchFamily="34" charset="0"/>
                <a:cs typeface="Calibri Light" panose="020F0302020204030204" pitchFamily="34" charset="0"/>
                <a:sym typeface="Calibri"/>
              </a:rPr>
              <a:t>Sri Lanka eliminated </a:t>
            </a:r>
            <a:r>
              <a:rPr lang="en-US" sz="4400" b="1" i="0" u="none" strike="noStrike" dirty="0">
                <a:solidFill>
                  <a:srgbClr val="000000"/>
                </a:solidFill>
                <a:latin typeface="+mj-lt"/>
                <a:ea typeface="Calibri Light" panose="020F0302020204030204" pitchFamily="34" charset="0"/>
                <a:cs typeface="Calibri Light" panose="020F0302020204030204" pitchFamily="34" charset="0"/>
                <a:sym typeface="Calibri"/>
              </a:rPr>
              <a:t>endemic </a:t>
            </a:r>
            <a:r>
              <a:rPr lang="en-US" sz="4400" b="0" i="0" u="none" strike="noStrike" dirty="0">
                <a:solidFill>
                  <a:srgbClr val="000000"/>
                </a:solidFill>
                <a:latin typeface="+mj-lt"/>
                <a:ea typeface="Calibri Light" panose="020F0302020204030204" pitchFamily="34" charset="0"/>
                <a:cs typeface="Calibri Light" panose="020F0302020204030204" pitchFamily="34" charset="0"/>
                <a:sym typeface="Calibri"/>
              </a:rPr>
              <a:t>malaria in 2012 and certified as malaria free in 2016 </a:t>
            </a:r>
            <a:endParaRPr lang="en-US" dirty="0">
              <a:latin typeface="+mj-lt"/>
              <a:ea typeface="Calibri Light" panose="020F0302020204030204" pitchFamily="34" charset="0"/>
              <a:cs typeface="Calibri Light" panose="020F0302020204030204" pitchFamily="34" charset="0"/>
            </a:endParaRPr>
          </a:p>
        </p:txBody>
      </p:sp>
      <p:sp>
        <p:nvSpPr>
          <p:cNvPr id="207" name="Google Shape;207;p1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fontScale="92500" lnSpcReduction="10000"/>
          </a:bodyPr>
          <a:lstStyle/>
          <a:p>
            <a:pPr marL="228600" lvl="0" indent="-228600" algn="l" rtl="0">
              <a:lnSpc>
                <a:spcPct val="90000"/>
              </a:lnSpc>
              <a:spcBef>
                <a:spcPts val="1000"/>
              </a:spcBef>
              <a:spcAft>
                <a:spcPts val="0"/>
              </a:spcAft>
              <a:buClr>
                <a:schemeClr val="dk1"/>
              </a:buClr>
              <a:buSzPct val="100000"/>
              <a:buChar char="•"/>
            </a:pPr>
            <a:r>
              <a:rPr lang="en-US" sz="2400" b="1" dirty="0">
                <a:latin typeface="+mj-lt"/>
                <a:ea typeface="Calibri Light" panose="020F0302020204030204" pitchFamily="34" charset="0"/>
                <a:cs typeface="Calibri Light" panose="020F0302020204030204" pitchFamily="34" charset="0"/>
                <a:sym typeface="Calibri"/>
              </a:rPr>
              <a:t>Imported </a:t>
            </a:r>
            <a:r>
              <a:rPr lang="en-US" sz="2400" dirty="0">
                <a:latin typeface="+mj-lt"/>
                <a:ea typeface="Calibri Light" panose="020F0302020204030204" pitchFamily="34" charset="0"/>
                <a:cs typeface="Calibri Light" panose="020F0302020204030204" pitchFamily="34" charset="0"/>
                <a:sym typeface="Calibri"/>
              </a:rPr>
              <a:t>malaria cases are regularly </a:t>
            </a:r>
            <a:r>
              <a:rPr lang="en-US" sz="2400" dirty="0">
                <a:latin typeface="+mj-lt"/>
                <a:ea typeface="Calibri Light" panose="020F0302020204030204" pitchFamily="34" charset="0"/>
                <a:cs typeface="Calibri Light" panose="020F0302020204030204" pitchFamily="34" charset="0"/>
              </a:rPr>
              <a:t>reported</a:t>
            </a:r>
            <a:r>
              <a:rPr lang="en-US" sz="2400" dirty="0">
                <a:latin typeface="+mj-lt"/>
                <a:ea typeface="Calibri Light" panose="020F0302020204030204" pitchFamily="34" charset="0"/>
                <a:cs typeface="Calibri Light" panose="020F0302020204030204" pitchFamily="34" charset="0"/>
                <a:sym typeface="Calibri"/>
              </a:rPr>
              <a:t>, but no </a:t>
            </a:r>
            <a:r>
              <a:rPr lang="en-US" sz="2400" b="1" dirty="0">
                <a:latin typeface="+mj-lt"/>
                <a:ea typeface="Calibri Light" panose="020F0302020204030204" pitchFamily="34" charset="0"/>
                <a:cs typeface="Calibri Light" panose="020F0302020204030204" pitchFamily="34" charset="0"/>
                <a:sym typeface="Calibri"/>
              </a:rPr>
              <a:t>local </a:t>
            </a:r>
            <a:r>
              <a:rPr lang="en-US" sz="2400" dirty="0">
                <a:latin typeface="+mj-lt"/>
                <a:ea typeface="Calibri Light" panose="020F0302020204030204" pitchFamily="34" charset="0"/>
                <a:cs typeface="Calibri Light" panose="020F0302020204030204" pitchFamily="34" charset="0"/>
                <a:sym typeface="Calibri"/>
              </a:rPr>
              <a:t>transmission until 2018</a:t>
            </a:r>
            <a:endParaRPr dirty="0">
              <a:latin typeface="+mj-lt"/>
              <a:ea typeface="Calibri Light" panose="020F0302020204030204" pitchFamily="34" charset="0"/>
              <a:cs typeface="Calibri Light" panose="020F0302020204030204" pitchFamily="34" charset="0"/>
            </a:endParaRPr>
          </a:p>
          <a:p>
            <a:pPr marL="228600" lvl="0" indent="-228600" algn="l" rtl="0">
              <a:lnSpc>
                <a:spcPct val="90000"/>
              </a:lnSpc>
              <a:spcBef>
                <a:spcPts val="1000"/>
              </a:spcBef>
              <a:spcAft>
                <a:spcPts val="0"/>
              </a:spcAft>
              <a:buClr>
                <a:schemeClr val="dk1"/>
              </a:buClr>
              <a:buSzPct val="100000"/>
              <a:buChar char="•"/>
            </a:pPr>
            <a:r>
              <a:rPr lang="en-US" sz="2400" dirty="0">
                <a:latin typeface="+mj-lt"/>
                <a:ea typeface="Calibri Light" panose="020F0302020204030204" pitchFamily="34" charset="0"/>
                <a:cs typeface="Calibri Light" panose="020F0302020204030204" pitchFamily="34" charset="0"/>
                <a:sym typeface="Calibri"/>
              </a:rPr>
              <a:t>In 2018, laborer from India traveled to Sri Lanka to work at a construction site. A month after arrival he became ill with malaria. The stage of his malarial infection indicated he was already infected when he arrived in Sri Lanka (</a:t>
            </a:r>
            <a:r>
              <a:rPr lang="en-US" sz="2400" b="1" dirty="0">
                <a:latin typeface="+mj-lt"/>
                <a:ea typeface="Calibri Light" panose="020F0302020204030204" pitchFamily="34" charset="0"/>
                <a:cs typeface="Calibri Light" panose="020F0302020204030204" pitchFamily="34" charset="0"/>
                <a:sym typeface="Calibri"/>
              </a:rPr>
              <a:t>non-local malaria</a:t>
            </a:r>
            <a:r>
              <a:rPr lang="en-US" sz="2400" dirty="0">
                <a:latin typeface="+mj-lt"/>
                <a:ea typeface="Calibri Light" panose="020F0302020204030204" pitchFamily="34" charset="0"/>
                <a:cs typeface="Calibri Light" panose="020F0302020204030204" pitchFamily="34" charset="0"/>
                <a:sym typeface="Calibri"/>
              </a:rPr>
              <a:t>).</a:t>
            </a:r>
            <a:endParaRPr dirty="0">
              <a:latin typeface="+mj-lt"/>
              <a:ea typeface="Calibri Light" panose="020F0302020204030204" pitchFamily="34" charset="0"/>
              <a:cs typeface="Calibri Light" panose="020F0302020204030204" pitchFamily="34" charset="0"/>
            </a:endParaRPr>
          </a:p>
          <a:p>
            <a:pPr marL="228600" lvl="0" indent="-228600" algn="l" rtl="0">
              <a:lnSpc>
                <a:spcPct val="90000"/>
              </a:lnSpc>
              <a:spcBef>
                <a:spcPts val="1000"/>
              </a:spcBef>
              <a:spcAft>
                <a:spcPts val="0"/>
              </a:spcAft>
              <a:buClr>
                <a:schemeClr val="dk1"/>
              </a:buClr>
              <a:buSzPct val="100000"/>
              <a:buChar char="•"/>
            </a:pPr>
            <a:r>
              <a:rPr lang="en-US" sz="2400" dirty="0">
                <a:latin typeface="+mj-lt"/>
                <a:ea typeface="Calibri Light" panose="020F0302020204030204" pitchFamily="34" charset="0"/>
                <a:cs typeface="Calibri Light" panose="020F0302020204030204" pitchFamily="34" charset="0"/>
                <a:sym typeface="Calibri"/>
              </a:rPr>
              <a:t>A Sri Lankan salesman visited the same construction site few weeks after the laborer. Twelve days after his return to the capital city Colombo, he developed malaria, which was initially misdiagnosed. </a:t>
            </a:r>
            <a:endParaRPr dirty="0">
              <a:latin typeface="+mj-lt"/>
              <a:ea typeface="Calibri Light" panose="020F0302020204030204" pitchFamily="34" charset="0"/>
              <a:cs typeface="Calibri Light" panose="020F0302020204030204" pitchFamily="34" charset="0"/>
            </a:endParaRPr>
          </a:p>
          <a:p>
            <a:pPr marL="228600" lvl="0" indent="-228600" algn="l" rtl="0">
              <a:lnSpc>
                <a:spcPct val="90000"/>
              </a:lnSpc>
              <a:spcBef>
                <a:spcPts val="1000"/>
              </a:spcBef>
              <a:spcAft>
                <a:spcPts val="0"/>
              </a:spcAft>
              <a:buClr>
                <a:schemeClr val="dk1"/>
              </a:buClr>
              <a:buSzPct val="100000"/>
              <a:buChar char="•"/>
            </a:pPr>
            <a:r>
              <a:rPr lang="en-US" sz="2400" dirty="0">
                <a:latin typeface="+mj-lt"/>
                <a:ea typeface="Calibri Light" panose="020F0302020204030204" pitchFamily="34" charset="0"/>
                <a:cs typeface="Calibri Light" panose="020F0302020204030204" pitchFamily="34" charset="0"/>
                <a:sym typeface="Calibri"/>
              </a:rPr>
              <a:t>100% genetic identity in the parasite in both patients, strongly suggesting that both patients were infected with the same </a:t>
            </a:r>
            <a:r>
              <a:rPr lang="en-US" sz="2400" i="1" dirty="0">
                <a:latin typeface="+mj-lt"/>
                <a:ea typeface="Calibri Light" panose="020F0302020204030204" pitchFamily="34" charset="0"/>
                <a:cs typeface="Calibri Light" panose="020F0302020204030204" pitchFamily="34" charset="0"/>
                <a:sym typeface="Calibri"/>
              </a:rPr>
              <a:t>Plasmodium</a:t>
            </a:r>
            <a:r>
              <a:rPr lang="en-US" sz="2400" dirty="0">
                <a:latin typeface="+mj-lt"/>
                <a:ea typeface="Calibri Light" panose="020F0302020204030204" pitchFamily="34" charset="0"/>
                <a:cs typeface="Calibri Light" panose="020F0302020204030204" pitchFamily="34" charset="0"/>
                <a:sym typeface="Calibri"/>
              </a:rPr>
              <a:t> strain carried by a mosquito at the construction site </a:t>
            </a:r>
            <a:endParaRPr dirty="0">
              <a:latin typeface="+mj-lt"/>
              <a:ea typeface="Calibri Light" panose="020F0302020204030204" pitchFamily="34" charset="0"/>
              <a:cs typeface="Calibri Light" panose="020F0302020204030204" pitchFamily="34" charset="0"/>
            </a:endParaRPr>
          </a:p>
          <a:p>
            <a:pPr marL="228600" lvl="0" indent="-228600" algn="l" rtl="0">
              <a:lnSpc>
                <a:spcPct val="90000"/>
              </a:lnSpc>
              <a:spcBef>
                <a:spcPts val="1000"/>
              </a:spcBef>
              <a:spcAft>
                <a:spcPts val="0"/>
              </a:spcAft>
              <a:buClr>
                <a:schemeClr val="dk1"/>
              </a:buClr>
              <a:buSzPct val="100000"/>
              <a:buChar char="•"/>
            </a:pPr>
            <a:r>
              <a:rPr lang="en-US" sz="2400" dirty="0">
                <a:latin typeface="+mj-lt"/>
                <a:ea typeface="Calibri Light" panose="020F0302020204030204" pitchFamily="34" charset="0"/>
                <a:cs typeface="Calibri Light" panose="020F0302020204030204" pitchFamily="34" charset="0"/>
                <a:sym typeface="Calibri"/>
              </a:rPr>
              <a:t>Transmission stopped with the salesman because of timely public health response. There is still no endemic malaria in Sri Lanka, but imported, non-local cases still occur.</a:t>
            </a:r>
            <a:endParaRPr dirty="0">
              <a:latin typeface="+mj-lt"/>
              <a:ea typeface="Calibri Light" panose="020F0302020204030204" pitchFamily="34" charset="0"/>
              <a:cs typeface="Calibri Light" panose="020F030202020403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C43B573-0B22-5F5E-DF35-CF679C9D5351}"/>
              </a:ext>
            </a:extLst>
          </p:cNvPr>
          <p:cNvSpPr>
            <a:spLocks noGrp="1"/>
          </p:cNvSpPr>
          <p:nvPr>
            <p:ph type="body" idx="2"/>
          </p:nvPr>
        </p:nvSpPr>
        <p:spPr>
          <a:xfrm>
            <a:off x="839789" y="1536191"/>
            <a:ext cx="5926772" cy="4653471"/>
          </a:xfrm>
        </p:spPr>
        <p:txBody>
          <a:bodyPr>
            <a:normAutofit lnSpcReduction="10000"/>
          </a:bodyPr>
          <a:lstStyle/>
          <a:p>
            <a:r>
              <a:rPr lang="en-US" dirty="0">
                <a:latin typeface="+mj-lt"/>
              </a:rPr>
              <a:t>Malaria officially eradicated from US in 1951</a:t>
            </a:r>
          </a:p>
          <a:p>
            <a:r>
              <a:rPr lang="en-US" dirty="0">
                <a:latin typeface="+mj-lt"/>
              </a:rPr>
              <a:t>Non-local malaria arrives in US regularly via travelers infected abroad in malaria-endemic area</a:t>
            </a:r>
          </a:p>
          <a:p>
            <a:r>
              <a:rPr lang="en-US" dirty="0">
                <a:latin typeface="+mj-lt"/>
              </a:rPr>
              <a:t>A few cases since 1951 saw malaria become locally-acquired, when a mosquito in the US bit a traveler with malaria and then </a:t>
            </a:r>
            <a:r>
              <a:rPr lang="en-US" dirty="0">
                <a:latin typeface="+mj-lt"/>
                <a:ea typeface="Calibri Light" panose="020F0302020204030204" pitchFamily="34" charset="0"/>
                <a:cs typeface="Calibri Light" panose="020F0302020204030204" pitchFamily="34" charset="0"/>
              </a:rPr>
              <a:t>bit</a:t>
            </a:r>
            <a:r>
              <a:rPr lang="en-US" dirty="0">
                <a:latin typeface="+mj-lt"/>
              </a:rPr>
              <a:t> someone who had not left the US and gave them malaria</a:t>
            </a:r>
          </a:p>
        </p:txBody>
      </p:sp>
      <p:sp>
        <p:nvSpPr>
          <p:cNvPr id="5" name="Title 1">
            <a:extLst>
              <a:ext uri="{FF2B5EF4-FFF2-40B4-BE49-F238E27FC236}">
                <a16:creationId xmlns:a16="http://schemas.microsoft.com/office/drawing/2014/main" id="{29B223F7-7136-590D-98BC-5F5A0D94754B}"/>
              </a:ext>
            </a:extLst>
          </p:cNvPr>
          <p:cNvSpPr>
            <a:spLocks noGrp="1"/>
          </p:cNvSpPr>
          <p:nvPr>
            <p:ph type="title"/>
          </p:nvPr>
        </p:nvSpPr>
        <p:spPr>
          <a:xfrm>
            <a:off x="838200" y="365125"/>
            <a:ext cx="6248400" cy="1325563"/>
          </a:xfrm>
        </p:spPr>
        <p:txBody>
          <a:bodyPr/>
          <a:lstStyle/>
          <a:p>
            <a:r>
              <a:rPr lang="en-US" dirty="0">
                <a:latin typeface="+mj-lt"/>
              </a:rPr>
              <a:t>Imported malaria in the US</a:t>
            </a:r>
          </a:p>
        </p:txBody>
      </p:sp>
      <p:pic>
        <p:nvPicPr>
          <p:cNvPr id="3" name="Picture 2" descr="A close-up of a sign&#10;&#10;Description automatically generated">
            <a:extLst>
              <a:ext uri="{FF2B5EF4-FFF2-40B4-BE49-F238E27FC236}">
                <a16:creationId xmlns:a16="http://schemas.microsoft.com/office/drawing/2014/main" id="{72F8CE6C-5529-E5BD-956C-467EB0477BED}"/>
              </a:ext>
            </a:extLst>
          </p:cNvPr>
          <p:cNvPicPr>
            <a:picLocks noChangeAspect="1"/>
          </p:cNvPicPr>
          <p:nvPr/>
        </p:nvPicPr>
        <p:blipFill>
          <a:blip r:embed="rId2"/>
          <a:srcRect l="50000" t="13750" r="7187" b="11458"/>
          <a:stretch/>
        </p:blipFill>
        <p:spPr>
          <a:xfrm>
            <a:off x="7278932" y="171449"/>
            <a:ext cx="4913068" cy="6429375"/>
          </a:xfrm>
          <a:prstGeom prst="rect">
            <a:avLst/>
          </a:prstGeom>
        </p:spPr>
      </p:pic>
    </p:spTree>
    <p:extLst>
      <p:ext uri="{BB962C8B-B14F-4D97-AF65-F5344CB8AC3E}">
        <p14:creationId xmlns:p14="http://schemas.microsoft.com/office/powerpoint/2010/main" val="30036651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AE674-407A-1F1E-73A8-4F98A0B6DE83}"/>
              </a:ext>
            </a:extLst>
          </p:cNvPr>
          <p:cNvSpPr>
            <a:spLocks noGrp="1"/>
          </p:cNvSpPr>
          <p:nvPr>
            <p:ph type="title"/>
          </p:nvPr>
        </p:nvSpPr>
        <p:spPr/>
        <p:txBody>
          <a:bodyPr/>
          <a:lstStyle/>
          <a:p>
            <a:r>
              <a:rPr lang="en-US" dirty="0">
                <a:latin typeface="+mj-lt"/>
              </a:rPr>
              <a:t>Locally acquired malaria in the USA in 2023</a:t>
            </a:r>
          </a:p>
        </p:txBody>
      </p:sp>
      <p:sp>
        <p:nvSpPr>
          <p:cNvPr id="3" name="Content Placeholder 2">
            <a:extLst>
              <a:ext uri="{FF2B5EF4-FFF2-40B4-BE49-F238E27FC236}">
                <a16:creationId xmlns:a16="http://schemas.microsoft.com/office/drawing/2014/main" id="{5F3A7099-90BA-8505-E06F-1F73F109EDE5}"/>
              </a:ext>
            </a:extLst>
          </p:cNvPr>
          <p:cNvSpPr>
            <a:spLocks noGrp="1"/>
          </p:cNvSpPr>
          <p:nvPr>
            <p:ph idx="1"/>
          </p:nvPr>
        </p:nvSpPr>
        <p:spPr/>
        <p:txBody>
          <a:bodyPr>
            <a:normAutofit/>
          </a:bodyPr>
          <a:lstStyle/>
          <a:p>
            <a:pPr>
              <a:buFont typeface="Arial" panose="020B0604020202020204" pitchFamily="34" charset="0"/>
              <a:buChar char="•"/>
            </a:pPr>
            <a:r>
              <a:rPr lang="en-US" i="1" dirty="0">
                <a:latin typeface="+mj-lt"/>
              </a:rPr>
              <a:t>Florida</a:t>
            </a:r>
            <a:r>
              <a:rPr lang="en-US" dirty="0">
                <a:latin typeface="+mj-lt"/>
              </a:rPr>
              <a:t>: Seven cases of </a:t>
            </a:r>
            <a:r>
              <a:rPr lang="en-US" i="1" dirty="0">
                <a:latin typeface="+mj-lt"/>
              </a:rPr>
              <a:t>Plasmodium vivax</a:t>
            </a:r>
            <a:r>
              <a:rPr lang="en-US" dirty="0">
                <a:latin typeface="+mj-lt"/>
              </a:rPr>
              <a:t> malaria</a:t>
            </a:r>
          </a:p>
          <a:p>
            <a:pPr>
              <a:buFont typeface="Arial" panose="020B0604020202020204" pitchFamily="34" charset="0"/>
              <a:buChar char="•"/>
            </a:pPr>
            <a:r>
              <a:rPr lang="en-US" i="1" dirty="0">
                <a:latin typeface="+mj-lt"/>
              </a:rPr>
              <a:t>Texas</a:t>
            </a:r>
            <a:r>
              <a:rPr lang="en-US" dirty="0">
                <a:latin typeface="+mj-lt"/>
              </a:rPr>
              <a:t>: One case of </a:t>
            </a:r>
            <a:r>
              <a:rPr lang="en-US" i="1" dirty="0">
                <a:latin typeface="+mj-lt"/>
              </a:rPr>
              <a:t>Plasmodium vivax</a:t>
            </a:r>
            <a:r>
              <a:rPr lang="en-US" dirty="0">
                <a:latin typeface="+mj-lt"/>
              </a:rPr>
              <a:t> malaria</a:t>
            </a:r>
          </a:p>
          <a:p>
            <a:pPr>
              <a:buFont typeface="Arial" panose="020B0604020202020204" pitchFamily="34" charset="0"/>
              <a:buChar char="•"/>
            </a:pPr>
            <a:r>
              <a:rPr lang="en-US" i="1" dirty="0">
                <a:latin typeface="+mj-lt"/>
              </a:rPr>
              <a:t>Maryland</a:t>
            </a:r>
            <a:r>
              <a:rPr lang="en-US" dirty="0">
                <a:latin typeface="+mj-lt"/>
              </a:rPr>
              <a:t>: One case of </a:t>
            </a:r>
            <a:r>
              <a:rPr lang="en-US" i="1" dirty="0">
                <a:latin typeface="+mj-lt"/>
              </a:rPr>
              <a:t>Plasmodium falciparum</a:t>
            </a:r>
          </a:p>
          <a:p>
            <a:pPr>
              <a:buFont typeface="Arial" panose="020B0604020202020204" pitchFamily="34" charset="0"/>
              <a:buChar char="•"/>
            </a:pPr>
            <a:r>
              <a:rPr lang="en-US" i="1" dirty="0">
                <a:latin typeface="+mj-lt"/>
              </a:rPr>
              <a:t>Arkansas</a:t>
            </a:r>
            <a:r>
              <a:rPr lang="en-US" dirty="0">
                <a:latin typeface="+mj-lt"/>
              </a:rPr>
              <a:t>: One case of </a:t>
            </a:r>
            <a:r>
              <a:rPr lang="en-US" i="1" dirty="0">
                <a:latin typeface="+mj-lt"/>
              </a:rPr>
              <a:t>Plasmodium vivax</a:t>
            </a:r>
            <a:r>
              <a:rPr lang="en-US" dirty="0">
                <a:latin typeface="+mj-lt"/>
              </a:rPr>
              <a:t> malaria</a:t>
            </a:r>
          </a:p>
          <a:p>
            <a:r>
              <a:rPr lang="en-US" dirty="0">
                <a:latin typeface="+mj-lt"/>
              </a:rPr>
              <a:t>The last case of locally acquired malaria in the United States before the 2023 cases occurred in 2003</a:t>
            </a:r>
          </a:p>
          <a:p>
            <a:r>
              <a:rPr lang="en-US" dirty="0">
                <a:latin typeface="+mj-lt"/>
              </a:rPr>
              <a:t>Despite these occurrences, the overall risk of locally acquired malaria in the United States remains very low. </a:t>
            </a:r>
          </a:p>
        </p:txBody>
      </p:sp>
    </p:spTree>
    <p:extLst>
      <p:ext uri="{BB962C8B-B14F-4D97-AF65-F5344CB8AC3E}">
        <p14:creationId xmlns:p14="http://schemas.microsoft.com/office/powerpoint/2010/main" val="31472313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dirty="0">
                <a:ea typeface="Calibri Light" panose="020F0302020204030204" pitchFamily="34" charset="0"/>
                <a:cs typeface="Calibri Light" panose="020F0302020204030204" pitchFamily="34" charset="0"/>
              </a:rPr>
              <a:t>Mobility of mosquitoes also challenges control and eradication</a:t>
            </a:r>
            <a:endParaRPr dirty="0">
              <a:ea typeface="Calibri Light" panose="020F0302020204030204" pitchFamily="34" charset="0"/>
              <a:cs typeface="Calibri Light" panose="020F0302020204030204" pitchFamily="34" charset="0"/>
            </a:endParaRPr>
          </a:p>
        </p:txBody>
      </p:sp>
      <p:sp>
        <p:nvSpPr>
          <p:cNvPr id="214" name="Google Shape;214;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ct val="100000"/>
              <a:buChar char="•"/>
            </a:pPr>
            <a:r>
              <a:rPr lang="en-US" dirty="0">
                <a:ea typeface="Calibri Light" panose="020F0302020204030204" pitchFamily="34" charset="0"/>
                <a:cs typeface="Calibri Light" panose="020F0302020204030204" pitchFamily="34" charset="0"/>
                <a:sym typeface="Calibri"/>
              </a:rPr>
              <a:t>These dispersals can be natural or they can be through movement of mosquitoes through shipping and transportation</a:t>
            </a:r>
            <a:endParaRPr sz="3200" dirty="0">
              <a:ea typeface="Calibri Light" panose="020F0302020204030204" pitchFamily="34" charset="0"/>
              <a:cs typeface="Calibri Light" panose="020F0302020204030204" pitchFamily="34" charset="0"/>
            </a:endParaRPr>
          </a:p>
          <a:p>
            <a:pPr marL="228600" lvl="0" indent="-228600" algn="l" rtl="0">
              <a:lnSpc>
                <a:spcPct val="90000"/>
              </a:lnSpc>
              <a:spcBef>
                <a:spcPts val="1000"/>
              </a:spcBef>
              <a:spcAft>
                <a:spcPts val="0"/>
              </a:spcAft>
              <a:buClr>
                <a:schemeClr val="dk1"/>
              </a:buClr>
              <a:buSzPct val="100000"/>
              <a:buChar char="•"/>
            </a:pPr>
            <a:r>
              <a:rPr lang="en-US" dirty="0">
                <a:ea typeface="Calibri Light" panose="020F0302020204030204" pitchFamily="34" charset="0"/>
                <a:cs typeface="Calibri Light" panose="020F0302020204030204" pitchFamily="34" charset="0"/>
                <a:sym typeface="Calibri"/>
              </a:rPr>
              <a:t> As many as 17 nonnative mosquito species are established in the state. 11 of 17 nonnative species first reported in the past two decades, and six of these 17 detected in only the past five years</a:t>
            </a:r>
          </a:p>
          <a:p>
            <a:pPr marL="228600" lvl="0" indent="-228600" algn="l" rtl="0">
              <a:lnSpc>
                <a:spcPct val="90000"/>
              </a:lnSpc>
              <a:spcBef>
                <a:spcPts val="1000"/>
              </a:spcBef>
              <a:spcAft>
                <a:spcPts val="0"/>
              </a:spcAft>
              <a:buClr>
                <a:schemeClr val="dk1"/>
              </a:buClr>
              <a:buSzPct val="100000"/>
              <a:buChar char="•"/>
            </a:pPr>
            <a:r>
              <a:rPr lang="en-US" dirty="0">
                <a:ea typeface="Calibri Light" panose="020F0302020204030204" pitchFamily="34" charset="0"/>
                <a:cs typeface="Calibri Light" panose="020F0302020204030204" pitchFamily="34" charset="0"/>
              </a:rPr>
              <a:t>Many have the potential to transmit arboviruses – but no introduced mosquito can transmit malaria, only three native Anopheles mosquitos can</a:t>
            </a:r>
            <a:endParaRPr sz="2400" dirty="0">
              <a:ea typeface="Calibri Light" panose="020F0302020204030204" pitchFamily="34" charset="0"/>
              <a:cs typeface="Calibri Light" panose="020F030202020403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pic>
        <p:nvPicPr>
          <p:cNvPr id="235" name="Google Shape;235;p21"/>
          <p:cNvPicPr preferRelativeResize="0">
            <a:picLocks noGrp="1"/>
          </p:cNvPicPr>
          <p:nvPr>
            <p:ph type="body" idx="1"/>
          </p:nvPr>
        </p:nvPicPr>
        <p:blipFill rotWithShape="1">
          <a:blip r:embed="rId3">
            <a:alphaModFix/>
          </a:blip>
          <a:srcRect/>
          <a:stretch/>
        </p:blipFill>
        <p:spPr>
          <a:xfrm>
            <a:off x="0" y="665328"/>
            <a:ext cx="12272133" cy="5527343"/>
          </a:xfrm>
          <a:prstGeom prst="rect">
            <a:avLst/>
          </a:prstGeom>
          <a:noFill/>
          <a:ln>
            <a:noFill/>
          </a:ln>
        </p:spPr>
      </p:pic>
      <p:sp>
        <p:nvSpPr>
          <p:cNvPr id="236" name="Google Shape;236;p21"/>
          <p:cNvSpPr txBox="1"/>
          <p:nvPr/>
        </p:nvSpPr>
        <p:spPr>
          <a:xfrm>
            <a:off x="8272887" y="4758181"/>
            <a:ext cx="3579698" cy="523220"/>
          </a:xfrm>
          <a:prstGeom prst="rect">
            <a:avLst/>
          </a:prstGeom>
          <a:solidFill>
            <a:srgbClr val="00B050"/>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0" i="0" u="none" strike="noStrike" cap="none" dirty="0">
                <a:solidFill>
                  <a:schemeClr val="dk1"/>
                </a:solidFill>
                <a:latin typeface="Calibri"/>
                <a:ea typeface="Calibri"/>
                <a:cs typeface="Calibri"/>
                <a:sym typeface="Calibri"/>
              </a:rPr>
              <a:t>Readings/Questions 13 </a:t>
            </a:r>
            <a:endParaRP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129" name="Google Shape;129;p6">
            <a:hlinkClick r:id="rId3"/>
          </p:cNvPr>
          <p:cNvPicPr preferRelativeResize="0">
            <a:picLocks noGrp="1"/>
          </p:cNvPicPr>
          <p:nvPr>
            <p:ph type="body" idx="1"/>
          </p:nvPr>
        </p:nvPicPr>
        <p:blipFill rotWithShape="1">
          <a:blip r:embed="rId4">
            <a:alphaModFix/>
          </a:blip>
          <a:srcRect/>
          <a:stretch/>
        </p:blipFill>
        <p:spPr>
          <a:xfrm>
            <a:off x="-1" y="-1"/>
            <a:ext cx="12101689" cy="6814015"/>
          </a:xfrm>
          <a:prstGeom prst="rect">
            <a:avLst/>
          </a:prstGeom>
          <a:noFill/>
          <a:ln w="47625" cap="flat" cmpd="sng">
            <a:solidFill>
              <a:schemeClr val="accent1"/>
            </a:solidFill>
            <a:prstDash val="solid"/>
            <a:round/>
            <a:headEnd type="none" w="sm" len="sm"/>
            <a:tailEnd type="none" w="sm" len="sm"/>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22"/>
          <p:cNvSpPr txBox="1">
            <a:spLocks noGrp="1"/>
          </p:cNvSpPr>
          <p:nvPr>
            <p:ph type="body" idx="1"/>
          </p:nvPr>
        </p:nvSpPr>
        <p:spPr>
          <a:xfrm>
            <a:off x="341376" y="411480"/>
            <a:ext cx="5839968" cy="6318504"/>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400"/>
              <a:buChar char="•"/>
            </a:pPr>
            <a:r>
              <a:rPr lang="en-US" sz="2400" b="0" i="1" u="none" strike="noStrike" dirty="0">
                <a:latin typeface="+mj-lt"/>
                <a:ea typeface="Calibri"/>
                <a:cs typeface="Calibri"/>
                <a:sym typeface="Calibri"/>
              </a:rPr>
              <a:t>Anopheles stephensi </a:t>
            </a:r>
            <a:r>
              <a:rPr lang="en-US" sz="2400" b="0" i="0" u="none" strike="noStrike" dirty="0">
                <a:latin typeface="+mj-lt"/>
                <a:ea typeface="Calibri"/>
                <a:cs typeface="Calibri"/>
                <a:sym typeface="Calibri"/>
              </a:rPr>
              <a:t>prefers to feed on non-human animals (zoophilic) but </a:t>
            </a:r>
            <a:r>
              <a:rPr lang="en-US" sz="2400" dirty="0">
                <a:latin typeface="+mj-lt"/>
                <a:ea typeface="Calibri"/>
                <a:cs typeface="Calibri"/>
                <a:sym typeface="Calibri"/>
              </a:rPr>
              <a:t>also is flexible in its feeding behaviors and will bite humans if no other prey available</a:t>
            </a:r>
            <a:endParaRPr dirty="0">
              <a:latin typeface="+mj-lt"/>
            </a:endParaRPr>
          </a:p>
          <a:p>
            <a:pPr marL="228600" lvl="0" indent="-228600" algn="l" rtl="0">
              <a:lnSpc>
                <a:spcPct val="90000"/>
              </a:lnSpc>
              <a:spcBef>
                <a:spcPts val="1000"/>
              </a:spcBef>
              <a:spcAft>
                <a:spcPts val="0"/>
              </a:spcAft>
              <a:buClr>
                <a:schemeClr val="dk1"/>
              </a:buClr>
              <a:buSzPts val="2400"/>
              <a:buChar char="•"/>
            </a:pPr>
            <a:r>
              <a:rPr lang="en-US" sz="2400" b="0" i="0" u="none" strike="noStrike" dirty="0">
                <a:latin typeface="+mj-lt"/>
                <a:ea typeface="Calibri"/>
                <a:cs typeface="Calibri"/>
                <a:sym typeface="Calibri"/>
              </a:rPr>
              <a:t>Also prefers to nest in poorly constructed buildings or animal sheds, structures characteristic of unplanned urban sites found around and within many rapidly expanding cities in Africa.</a:t>
            </a:r>
            <a:endParaRPr dirty="0">
              <a:latin typeface="+mj-lt"/>
            </a:endParaRPr>
          </a:p>
          <a:p>
            <a:pPr marL="228600" lvl="0" indent="-228600" algn="l" rtl="0">
              <a:lnSpc>
                <a:spcPct val="90000"/>
              </a:lnSpc>
              <a:spcBef>
                <a:spcPts val="1000"/>
              </a:spcBef>
              <a:spcAft>
                <a:spcPts val="0"/>
              </a:spcAft>
              <a:buClr>
                <a:schemeClr val="dk1"/>
              </a:buClr>
              <a:buSzPts val="2400"/>
              <a:buChar char="•"/>
            </a:pPr>
            <a:r>
              <a:rPr lang="en-US" sz="2400" dirty="0">
                <a:latin typeface="+mj-lt"/>
                <a:ea typeface="Calibri"/>
                <a:cs typeface="Calibri"/>
                <a:sym typeface="Calibri"/>
              </a:rPr>
              <a:t>It has also evolved to bite during the day </a:t>
            </a:r>
            <a:endParaRPr sz="2400" b="0" i="0" u="none" strike="noStrike" dirty="0">
              <a:latin typeface="+mj-lt"/>
              <a:ea typeface="Calibri"/>
              <a:cs typeface="Calibri"/>
              <a:sym typeface="Calibri"/>
            </a:endParaRPr>
          </a:p>
          <a:p>
            <a:pPr marL="228600" lvl="0" indent="-228600" algn="l" rtl="0">
              <a:lnSpc>
                <a:spcPct val="90000"/>
              </a:lnSpc>
              <a:spcBef>
                <a:spcPts val="1000"/>
              </a:spcBef>
              <a:spcAft>
                <a:spcPts val="0"/>
              </a:spcAft>
              <a:buClr>
                <a:schemeClr val="dk1"/>
              </a:buClr>
              <a:buSzPts val="2400"/>
              <a:buChar char="•"/>
            </a:pPr>
            <a:r>
              <a:rPr lang="en-US" sz="2400" i="1" dirty="0">
                <a:latin typeface="+mj-lt"/>
                <a:ea typeface="Calibri"/>
                <a:cs typeface="Calibri"/>
                <a:sym typeface="Calibri"/>
              </a:rPr>
              <a:t>Anopheles stephensi </a:t>
            </a:r>
            <a:r>
              <a:rPr lang="en-US" sz="2400" dirty="0">
                <a:latin typeface="+mj-lt"/>
                <a:ea typeface="Calibri"/>
                <a:cs typeface="Calibri"/>
                <a:sym typeface="Calibri"/>
              </a:rPr>
              <a:t>is </a:t>
            </a:r>
            <a:r>
              <a:rPr lang="en-US" sz="2400" b="0" i="0" u="none" strike="noStrike" dirty="0">
                <a:latin typeface="+mj-lt"/>
                <a:ea typeface="Calibri"/>
                <a:cs typeface="Calibri"/>
                <a:sym typeface="Calibri"/>
              </a:rPr>
              <a:t>likely to colonize rapidly urbanizing cities across Africa</a:t>
            </a:r>
            <a:endParaRPr dirty="0">
              <a:latin typeface="+mj-lt"/>
            </a:endParaRPr>
          </a:p>
          <a:p>
            <a:pPr marL="228600" lvl="0" indent="-228600" algn="l" rtl="0">
              <a:lnSpc>
                <a:spcPct val="90000"/>
              </a:lnSpc>
              <a:spcBef>
                <a:spcPts val="1000"/>
              </a:spcBef>
              <a:spcAft>
                <a:spcPts val="0"/>
              </a:spcAft>
              <a:buClr>
                <a:schemeClr val="dk1"/>
              </a:buClr>
              <a:buSzPts val="2400"/>
              <a:buChar char="•"/>
            </a:pPr>
            <a:r>
              <a:rPr lang="en-US" sz="2400" dirty="0">
                <a:latin typeface="+mj-lt"/>
              </a:rPr>
              <a:t>126 million people living in African cities could be at risk of malaria if </a:t>
            </a:r>
            <a:r>
              <a:rPr lang="en-US" sz="2400" i="1" dirty="0">
                <a:latin typeface="+mj-lt"/>
              </a:rPr>
              <a:t>A. stephensi</a:t>
            </a:r>
            <a:r>
              <a:rPr lang="en-US" sz="2400" dirty="0">
                <a:latin typeface="+mj-lt"/>
              </a:rPr>
              <a:t> continues to spread across the continent. </a:t>
            </a:r>
            <a:endParaRPr dirty="0">
              <a:latin typeface="+mj-lt"/>
            </a:endParaRPr>
          </a:p>
          <a:p>
            <a:pPr marL="228600" lvl="0" indent="-76200" algn="l" rtl="0">
              <a:lnSpc>
                <a:spcPct val="90000"/>
              </a:lnSpc>
              <a:spcBef>
                <a:spcPts val="1000"/>
              </a:spcBef>
              <a:spcAft>
                <a:spcPts val="0"/>
              </a:spcAft>
              <a:buClr>
                <a:schemeClr val="dk1"/>
              </a:buClr>
              <a:buSzPts val="2400"/>
              <a:buNone/>
            </a:pPr>
            <a:endParaRPr sz="2400" b="0" i="0" u="none" strike="noStrike" dirty="0">
              <a:latin typeface="+mj-lt"/>
              <a:ea typeface="Calibri"/>
              <a:cs typeface="Calibri"/>
              <a:sym typeface="Calibri"/>
            </a:endParaRPr>
          </a:p>
          <a:p>
            <a:pPr marL="228600" lvl="0" indent="0" algn="l" rtl="0">
              <a:lnSpc>
                <a:spcPct val="90000"/>
              </a:lnSpc>
              <a:spcBef>
                <a:spcPts val="1000"/>
              </a:spcBef>
              <a:spcAft>
                <a:spcPts val="0"/>
              </a:spcAft>
              <a:buClr>
                <a:schemeClr val="dk1"/>
              </a:buClr>
              <a:buSzPts val="3600"/>
              <a:buNone/>
            </a:pPr>
            <a:endParaRPr sz="3600" dirty="0">
              <a:latin typeface="Calibri"/>
              <a:ea typeface="Calibri"/>
              <a:cs typeface="Calibri"/>
              <a:sym typeface="Calibri"/>
            </a:endParaRPr>
          </a:p>
        </p:txBody>
      </p:sp>
      <p:pic>
        <p:nvPicPr>
          <p:cNvPr id="243" name="Google Shape;243;p22"/>
          <p:cNvPicPr preferRelativeResize="0"/>
          <p:nvPr/>
        </p:nvPicPr>
        <p:blipFill rotWithShape="1">
          <a:blip r:embed="rId3">
            <a:alphaModFix/>
          </a:blip>
          <a:srcRect l="12690" r="10051"/>
          <a:stretch/>
        </p:blipFill>
        <p:spPr>
          <a:xfrm>
            <a:off x="6266688" y="766572"/>
            <a:ext cx="5839968" cy="500786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E0790-6BB9-4D20-E39F-68C96CC9B649}"/>
              </a:ext>
            </a:extLst>
          </p:cNvPr>
          <p:cNvSpPr>
            <a:spLocks noGrp="1"/>
          </p:cNvSpPr>
          <p:nvPr>
            <p:ph type="title"/>
          </p:nvPr>
        </p:nvSpPr>
        <p:spPr/>
        <p:txBody>
          <a:bodyPr>
            <a:normAutofit/>
          </a:bodyPr>
          <a:lstStyle/>
          <a:p>
            <a:r>
              <a:rPr lang="en-US" dirty="0">
                <a:latin typeface="+mj-lt"/>
              </a:rPr>
              <a:t>Malaria is surging in Ethiopia and reversing a decade of progress</a:t>
            </a:r>
          </a:p>
        </p:txBody>
      </p:sp>
      <p:sp>
        <p:nvSpPr>
          <p:cNvPr id="3" name="Content Placeholder 2">
            <a:extLst>
              <a:ext uri="{FF2B5EF4-FFF2-40B4-BE49-F238E27FC236}">
                <a16:creationId xmlns:a16="http://schemas.microsoft.com/office/drawing/2014/main" id="{A6167A55-2CEB-62DC-401C-2DAF9C06563A}"/>
              </a:ext>
            </a:extLst>
          </p:cNvPr>
          <p:cNvSpPr>
            <a:spLocks noGrp="1"/>
          </p:cNvSpPr>
          <p:nvPr>
            <p:ph idx="1"/>
          </p:nvPr>
        </p:nvSpPr>
        <p:spPr/>
        <p:txBody>
          <a:bodyPr>
            <a:normAutofit lnSpcReduction="10000"/>
          </a:bodyPr>
          <a:lstStyle/>
          <a:p>
            <a:r>
              <a:rPr lang="en-US" dirty="0">
                <a:latin typeface="+mj-lt"/>
              </a:rPr>
              <a:t>Armed conflict:</a:t>
            </a:r>
          </a:p>
          <a:p>
            <a:pPr lvl="1"/>
            <a:r>
              <a:rPr lang="en-US" dirty="0">
                <a:latin typeface="+mj-lt"/>
              </a:rPr>
              <a:t>Humanitarian agencies have been unable to distribute bed nets, medications or diagnostic tests.</a:t>
            </a:r>
          </a:p>
          <a:p>
            <a:pPr lvl="1"/>
            <a:r>
              <a:rPr lang="en-US" dirty="0">
                <a:latin typeface="+mj-lt"/>
              </a:rPr>
              <a:t>People are displaced, homeless and exposed to mosquitoes</a:t>
            </a:r>
          </a:p>
          <a:p>
            <a:pPr lvl="1"/>
            <a:r>
              <a:rPr lang="en-US" dirty="0">
                <a:latin typeface="+mj-lt"/>
              </a:rPr>
              <a:t>Malaria travels out of these regions with refugees</a:t>
            </a:r>
          </a:p>
          <a:p>
            <a:r>
              <a:rPr lang="en-US" dirty="0">
                <a:latin typeface="+mj-lt"/>
              </a:rPr>
              <a:t>Climate change:  highland areas that were too cool for mosquito or the parasite they carry are becoming warmer and wetter</a:t>
            </a:r>
          </a:p>
          <a:p>
            <a:r>
              <a:rPr lang="en-US" dirty="0">
                <a:latin typeface="+mj-lt"/>
              </a:rPr>
              <a:t>Increasing resistance to current drugs and insecticides</a:t>
            </a:r>
          </a:p>
          <a:p>
            <a:r>
              <a:rPr lang="en-US" dirty="0">
                <a:latin typeface="+mj-lt"/>
              </a:rPr>
              <a:t>The invasive Asian mosquito species Anopheles stephensi is becoming established</a:t>
            </a:r>
          </a:p>
        </p:txBody>
      </p:sp>
    </p:spTree>
    <p:extLst>
      <p:ext uri="{BB962C8B-B14F-4D97-AF65-F5344CB8AC3E}">
        <p14:creationId xmlns:p14="http://schemas.microsoft.com/office/powerpoint/2010/main" val="42348631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26"/>
          <p:cNvSpPr txBox="1">
            <a:spLocks noGrp="1"/>
          </p:cNvSpPr>
          <p:nvPr>
            <p:ph type="title"/>
          </p:nvPr>
        </p:nvSpPr>
        <p:spPr>
          <a:xfrm>
            <a:off x="536462" y="365125"/>
            <a:ext cx="5082459"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ts val="4400"/>
              <a:buFont typeface="Calibri"/>
              <a:buNone/>
            </a:pPr>
            <a:r>
              <a:rPr lang="en-US" dirty="0">
                <a:latin typeface="+mj-lt"/>
              </a:rPr>
              <a:t>Mosquitoes are abundant and diverse</a:t>
            </a:r>
            <a:endParaRPr dirty="0">
              <a:latin typeface="+mj-lt"/>
            </a:endParaRPr>
          </a:p>
        </p:txBody>
      </p:sp>
      <p:sp>
        <p:nvSpPr>
          <p:cNvPr id="270" name="Google Shape;270;p26"/>
          <p:cNvSpPr txBox="1">
            <a:spLocks noGrp="1"/>
          </p:cNvSpPr>
          <p:nvPr>
            <p:ph type="body" idx="1"/>
          </p:nvPr>
        </p:nvSpPr>
        <p:spPr>
          <a:xfrm>
            <a:off x="536462" y="2002624"/>
            <a:ext cx="4034835"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b="0" i="0" u="none" strike="noStrike" dirty="0">
                <a:latin typeface="+mj-lt"/>
                <a:ea typeface="Calibri"/>
                <a:cs typeface="Calibri"/>
                <a:sym typeface="Calibri"/>
              </a:rPr>
              <a:t>Adult mosquitoes were collected at 24 primary schools during the rainy and dry seasons of 2017 and 2018 in Kampong Cham and Tboung Khmum provinces in Cambodia</a:t>
            </a:r>
            <a:endParaRPr sz="4000" dirty="0">
              <a:latin typeface="+mj-lt"/>
              <a:ea typeface="Calibri"/>
              <a:cs typeface="Calibri"/>
              <a:sym typeface="Calibri"/>
            </a:endParaRPr>
          </a:p>
        </p:txBody>
      </p:sp>
      <p:pic>
        <p:nvPicPr>
          <p:cNvPr id="271" name="Google Shape;271;p26" descr="A map of the country&#10;&#10;Description automatically generated"/>
          <p:cNvPicPr preferRelativeResize="0"/>
          <p:nvPr/>
        </p:nvPicPr>
        <p:blipFill rotWithShape="1">
          <a:blip r:embed="rId3">
            <a:alphaModFix/>
          </a:blip>
          <a:srcRect/>
          <a:stretch/>
        </p:blipFill>
        <p:spPr>
          <a:xfrm>
            <a:off x="4471653" y="365125"/>
            <a:ext cx="7892625" cy="5988837"/>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pic>
        <p:nvPicPr>
          <p:cNvPr id="1026" name="Picture 2">
            <a:extLst>
              <a:ext uri="{FF2B5EF4-FFF2-40B4-BE49-F238E27FC236}">
                <a16:creationId xmlns:a16="http://schemas.microsoft.com/office/drawing/2014/main" id="{356D40C2-3F83-5010-8F7B-290DC657C9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352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77" name="Google Shape;277;p27" descr="A map of asia with black text&#10;&#10;Description automatically generated"/>
          <p:cNvPicPr preferRelativeResize="0"/>
          <p:nvPr/>
        </p:nvPicPr>
        <p:blipFill rotWithShape="1">
          <a:blip r:embed="rId4">
            <a:alphaModFix/>
          </a:blip>
          <a:srcRect/>
          <a:stretch/>
        </p:blipFill>
        <p:spPr>
          <a:xfrm>
            <a:off x="6970643" y="1775792"/>
            <a:ext cx="5126181" cy="470599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pic>
        <p:nvPicPr>
          <p:cNvPr id="283" name="Google Shape;283;p28"/>
          <p:cNvPicPr preferRelativeResize="0">
            <a:picLocks noGrp="1"/>
          </p:cNvPicPr>
          <p:nvPr>
            <p:ph type="body" idx="1"/>
          </p:nvPr>
        </p:nvPicPr>
        <p:blipFill rotWithShape="1">
          <a:blip r:embed="rId3">
            <a:alphaModFix/>
          </a:blip>
          <a:srcRect/>
          <a:stretch/>
        </p:blipFill>
        <p:spPr>
          <a:xfrm>
            <a:off x="1477974" y="65826"/>
            <a:ext cx="9236052" cy="6726348"/>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pic>
        <p:nvPicPr>
          <p:cNvPr id="289" name="Google Shape;289;p29"/>
          <p:cNvPicPr preferRelativeResize="0"/>
          <p:nvPr/>
        </p:nvPicPr>
        <p:blipFill rotWithShape="1">
          <a:blip r:embed="rId3">
            <a:alphaModFix/>
          </a:blip>
          <a:srcRect/>
          <a:stretch/>
        </p:blipFill>
        <p:spPr>
          <a:xfrm>
            <a:off x="1061387" y="1473957"/>
            <a:ext cx="9215705" cy="414038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pic>
        <p:nvPicPr>
          <p:cNvPr id="295" name="Google Shape;295;p30"/>
          <p:cNvPicPr preferRelativeResize="0"/>
          <p:nvPr/>
        </p:nvPicPr>
        <p:blipFill rotWithShape="1">
          <a:blip r:embed="rId3">
            <a:alphaModFix/>
          </a:blip>
          <a:srcRect/>
          <a:stretch/>
        </p:blipFill>
        <p:spPr>
          <a:xfrm>
            <a:off x="1516396" y="241492"/>
            <a:ext cx="9159208" cy="637501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31"/>
          <p:cNvSpPr txBox="1">
            <a:spLocks noGrp="1"/>
          </p:cNvSpPr>
          <p:nvPr>
            <p:ph type="title"/>
          </p:nvPr>
        </p:nvSpPr>
        <p:spPr>
          <a:xfrm>
            <a:off x="257175" y="246702"/>
            <a:ext cx="5041396" cy="1111835"/>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ct val="100000"/>
              <a:buFont typeface="Calibri"/>
              <a:buNone/>
            </a:pPr>
            <a:r>
              <a:rPr lang="en-US" dirty="0"/>
              <a:t>Human influence on mosquito evolution</a:t>
            </a:r>
            <a:endParaRPr dirty="0"/>
          </a:p>
        </p:txBody>
      </p:sp>
      <p:sp>
        <p:nvSpPr>
          <p:cNvPr id="302" name="Google Shape;302;p31"/>
          <p:cNvSpPr txBox="1">
            <a:spLocks noGrp="1"/>
          </p:cNvSpPr>
          <p:nvPr>
            <p:ph type="body" idx="1"/>
          </p:nvPr>
        </p:nvSpPr>
        <p:spPr>
          <a:xfrm>
            <a:off x="257174" y="1554480"/>
            <a:ext cx="5229225" cy="505681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300"/>
              <a:buChar char="•"/>
            </a:pPr>
            <a:r>
              <a:rPr lang="en-US" sz="2300" i="1" dirty="0">
                <a:latin typeface="Calibri"/>
                <a:ea typeface="Calibri"/>
                <a:cs typeface="Calibri"/>
                <a:sym typeface="Calibri"/>
              </a:rPr>
              <a:t>Aedes aegypti </a:t>
            </a:r>
            <a:r>
              <a:rPr lang="en-US" sz="2300" b="0" i="0" u="none" strike="noStrike" dirty="0">
                <a:latin typeface="Calibri"/>
                <a:ea typeface="Calibri"/>
                <a:cs typeface="Calibri"/>
                <a:sym typeface="Calibri"/>
              </a:rPr>
              <a:t>was </a:t>
            </a:r>
            <a:r>
              <a:rPr lang="en-US" sz="2300" dirty="0">
                <a:latin typeface="Calibri"/>
                <a:ea typeface="Calibri"/>
                <a:cs typeface="Calibri"/>
                <a:sym typeface="Calibri"/>
              </a:rPr>
              <a:t>long ago a species of mosquito that did not feed on humans</a:t>
            </a:r>
            <a:endParaRPr dirty="0"/>
          </a:p>
          <a:p>
            <a:pPr marL="228600" lvl="0" indent="-228600" algn="l" rtl="0">
              <a:lnSpc>
                <a:spcPct val="90000"/>
              </a:lnSpc>
              <a:spcBef>
                <a:spcPts val="1000"/>
              </a:spcBef>
              <a:spcAft>
                <a:spcPts val="0"/>
              </a:spcAft>
              <a:buClr>
                <a:schemeClr val="dk1"/>
              </a:buClr>
              <a:buSzPts val="2300"/>
              <a:buChar char="•"/>
            </a:pPr>
            <a:r>
              <a:rPr lang="en-US" sz="2300" b="0" i="0" u="none" strike="noStrike" dirty="0">
                <a:latin typeface="Calibri"/>
                <a:ea typeface="Calibri"/>
                <a:cs typeface="Calibri"/>
                <a:sym typeface="Calibri"/>
              </a:rPr>
              <a:t>Began feeding on humans approximately 5000 years ago, at the end of the African Humid Period, when the Sahara dried and water stored by humans became a uniquely stable, aquatic niche for them</a:t>
            </a:r>
            <a:endParaRPr dirty="0"/>
          </a:p>
          <a:p>
            <a:pPr marL="228600" lvl="0" indent="-228600" algn="l" rtl="0">
              <a:lnSpc>
                <a:spcPct val="90000"/>
              </a:lnSpc>
              <a:spcBef>
                <a:spcPts val="1000"/>
              </a:spcBef>
              <a:spcAft>
                <a:spcPts val="0"/>
              </a:spcAft>
              <a:buClr>
                <a:schemeClr val="dk1"/>
              </a:buClr>
              <a:buSzPts val="2300"/>
              <a:buChar char="•"/>
            </a:pPr>
            <a:r>
              <a:rPr lang="en-US" sz="2300" dirty="0">
                <a:latin typeface="Calibri"/>
                <a:ea typeface="Calibri"/>
                <a:cs typeface="Calibri"/>
                <a:sym typeface="Calibri"/>
              </a:rPr>
              <a:t>The Atlantic slave trade took human-specialist mosquitoes to North America</a:t>
            </a:r>
            <a:endParaRPr dirty="0"/>
          </a:p>
          <a:p>
            <a:pPr marL="228600" lvl="0" indent="-228600" algn="l" rtl="0">
              <a:lnSpc>
                <a:spcPct val="90000"/>
              </a:lnSpc>
              <a:spcBef>
                <a:spcPts val="1000"/>
              </a:spcBef>
              <a:spcAft>
                <a:spcPts val="0"/>
              </a:spcAft>
              <a:buClr>
                <a:schemeClr val="dk1"/>
              </a:buClr>
              <a:buSzPts val="2300"/>
              <a:buChar char="•"/>
            </a:pPr>
            <a:r>
              <a:rPr lang="en-US" sz="2300" dirty="0">
                <a:latin typeface="Calibri"/>
                <a:ea typeface="Calibri"/>
                <a:cs typeface="Calibri"/>
                <a:sym typeface="Calibri"/>
              </a:rPr>
              <a:t>Rapid urbanization in Africa has also selected for huma specialization, as well as urban habitat preferences and daytime biting</a:t>
            </a:r>
            <a:endParaRPr dirty="0"/>
          </a:p>
        </p:txBody>
      </p:sp>
      <p:pic>
        <p:nvPicPr>
          <p:cNvPr id="303" name="Google Shape;303;p31"/>
          <p:cNvPicPr preferRelativeResize="0"/>
          <p:nvPr/>
        </p:nvPicPr>
        <p:blipFill rotWithShape="1">
          <a:blip r:embed="rId3">
            <a:alphaModFix/>
          </a:blip>
          <a:srcRect r="2138"/>
          <a:stretch/>
        </p:blipFill>
        <p:spPr>
          <a:xfrm>
            <a:off x="5298571" y="442772"/>
            <a:ext cx="6790144" cy="5972456"/>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32"/>
          <p:cNvSpPr txBox="1">
            <a:spLocks noGrp="1"/>
          </p:cNvSpPr>
          <p:nvPr>
            <p:ph type="body" idx="1"/>
          </p:nvPr>
        </p:nvSpPr>
        <p:spPr>
          <a:xfrm>
            <a:off x="704088" y="1914525"/>
            <a:ext cx="5594131" cy="4808355"/>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dirty="0">
                <a:latin typeface="+mj-lt"/>
              </a:rPr>
              <a:t>Different </a:t>
            </a:r>
            <a:r>
              <a:rPr lang="en-US" i="1" dirty="0">
                <a:latin typeface="+mj-lt"/>
              </a:rPr>
              <a:t>Plasmodium</a:t>
            </a:r>
            <a:r>
              <a:rPr lang="en-US" dirty="0">
                <a:latin typeface="+mj-lt"/>
              </a:rPr>
              <a:t> species have jumped from animal reservoirs into humans in the past </a:t>
            </a:r>
            <a:endParaRPr dirty="0">
              <a:latin typeface="+mj-lt"/>
            </a:endParaRPr>
          </a:p>
          <a:p>
            <a:pPr marL="228600" lvl="0" indent="-228600" algn="l" rtl="0">
              <a:lnSpc>
                <a:spcPct val="90000"/>
              </a:lnSpc>
              <a:spcBef>
                <a:spcPts val="1000"/>
              </a:spcBef>
              <a:spcAft>
                <a:spcPts val="0"/>
              </a:spcAft>
              <a:buClr>
                <a:schemeClr val="dk1"/>
              </a:buClr>
              <a:buSzPts val="2800"/>
              <a:buChar char="•"/>
            </a:pPr>
            <a:r>
              <a:rPr lang="en-US" dirty="0">
                <a:latin typeface="+mj-lt"/>
              </a:rPr>
              <a:t>New spillovers can be expected</a:t>
            </a:r>
            <a:endParaRPr dirty="0">
              <a:latin typeface="+mj-lt"/>
            </a:endParaRPr>
          </a:p>
          <a:p>
            <a:pPr marL="228600" lvl="0" indent="-228600" algn="l" rtl="0">
              <a:lnSpc>
                <a:spcPct val="90000"/>
              </a:lnSpc>
              <a:spcBef>
                <a:spcPts val="1000"/>
              </a:spcBef>
              <a:spcAft>
                <a:spcPts val="0"/>
              </a:spcAft>
              <a:buClr>
                <a:schemeClr val="dk1"/>
              </a:buClr>
              <a:buSzPts val="2800"/>
              <a:buChar char="•"/>
            </a:pPr>
            <a:r>
              <a:rPr lang="en-US" dirty="0">
                <a:latin typeface="+mj-lt"/>
              </a:rPr>
              <a:t>Even with a single species of </a:t>
            </a:r>
            <a:r>
              <a:rPr lang="en-US" i="1" dirty="0">
                <a:latin typeface="+mj-lt"/>
              </a:rPr>
              <a:t>Plasmodium</a:t>
            </a:r>
            <a:r>
              <a:rPr lang="en-US" dirty="0">
                <a:latin typeface="+mj-lt"/>
              </a:rPr>
              <a:t>, there are different subgroups reflecting different evolutionary histories and subsequent differences in how malaria may respond to treatments</a:t>
            </a:r>
            <a:endParaRPr dirty="0">
              <a:latin typeface="+mj-lt"/>
            </a:endParaRPr>
          </a:p>
          <a:p>
            <a:pPr marL="228600" lvl="0" indent="-50800" algn="l" rtl="0">
              <a:lnSpc>
                <a:spcPct val="90000"/>
              </a:lnSpc>
              <a:spcBef>
                <a:spcPts val="1000"/>
              </a:spcBef>
              <a:spcAft>
                <a:spcPts val="0"/>
              </a:spcAft>
              <a:buClr>
                <a:schemeClr val="dk1"/>
              </a:buClr>
              <a:buSzPts val="2800"/>
              <a:buNone/>
            </a:pPr>
            <a:endParaRPr dirty="0">
              <a:latin typeface="+mj-lt"/>
            </a:endParaRPr>
          </a:p>
          <a:p>
            <a:pPr marL="228600" lvl="0" indent="-50800" algn="l" rtl="0">
              <a:lnSpc>
                <a:spcPct val="90000"/>
              </a:lnSpc>
              <a:spcBef>
                <a:spcPts val="1000"/>
              </a:spcBef>
              <a:spcAft>
                <a:spcPts val="0"/>
              </a:spcAft>
              <a:buClr>
                <a:schemeClr val="dk1"/>
              </a:buClr>
              <a:buSzPts val="2800"/>
              <a:buNone/>
            </a:pPr>
            <a:endParaRPr dirty="0">
              <a:latin typeface="+mj-lt"/>
            </a:endParaRPr>
          </a:p>
          <a:p>
            <a:pPr marL="0" lvl="0" indent="0" algn="l" rtl="0">
              <a:lnSpc>
                <a:spcPct val="90000"/>
              </a:lnSpc>
              <a:spcBef>
                <a:spcPts val="1000"/>
              </a:spcBef>
              <a:spcAft>
                <a:spcPts val="0"/>
              </a:spcAft>
              <a:buClr>
                <a:schemeClr val="dk1"/>
              </a:buClr>
              <a:buSzPts val="2800"/>
              <a:buNone/>
            </a:pPr>
            <a:endParaRPr dirty="0">
              <a:latin typeface="+mj-lt"/>
            </a:endParaRPr>
          </a:p>
        </p:txBody>
      </p:sp>
      <p:sp>
        <p:nvSpPr>
          <p:cNvPr id="310" name="Google Shape;310;p32"/>
          <p:cNvSpPr txBox="1">
            <a:spLocks noGrp="1"/>
          </p:cNvSpPr>
          <p:nvPr>
            <p:ph type="title"/>
          </p:nvPr>
        </p:nvSpPr>
        <p:spPr>
          <a:xfrm>
            <a:off x="838200" y="365124"/>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ct val="100000"/>
              <a:buFont typeface="Calibri"/>
              <a:buNone/>
            </a:pPr>
            <a:r>
              <a:rPr lang="en-US" dirty="0">
                <a:latin typeface="+mj-lt"/>
              </a:rPr>
              <a:t>Plasmodium is highly successful evolutionarily and ecologically</a:t>
            </a:r>
            <a:endParaRPr dirty="0">
              <a:latin typeface="+mj-lt"/>
            </a:endParaRPr>
          </a:p>
        </p:txBody>
      </p:sp>
      <p:pic>
        <p:nvPicPr>
          <p:cNvPr id="311" name="Google Shape;311;p32"/>
          <p:cNvPicPr preferRelativeResize="0"/>
          <p:nvPr/>
        </p:nvPicPr>
        <p:blipFill rotWithShape="1">
          <a:blip r:embed="rId3">
            <a:alphaModFix/>
          </a:blip>
          <a:srcRect t="2582"/>
          <a:stretch/>
        </p:blipFill>
        <p:spPr>
          <a:xfrm>
            <a:off x="6736080" y="1690688"/>
            <a:ext cx="4471416" cy="5032193"/>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pic>
        <p:nvPicPr>
          <p:cNvPr id="317" name="Google Shape;317;p33"/>
          <p:cNvPicPr preferRelativeResize="0"/>
          <p:nvPr/>
        </p:nvPicPr>
        <p:blipFill rotWithShape="1">
          <a:blip r:embed="rId3">
            <a:alphaModFix/>
          </a:blip>
          <a:srcRect/>
          <a:stretch/>
        </p:blipFill>
        <p:spPr>
          <a:xfrm>
            <a:off x="878713" y="296739"/>
            <a:ext cx="6124575" cy="5876925"/>
          </a:xfrm>
          <a:prstGeom prst="rect">
            <a:avLst/>
          </a:prstGeom>
          <a:noFill/>
          <a:ln>
            <a:noFill/>
          </a:ln>
        </p:spPr>
      </p:pic>
      <p:sp>
        <p:nvSpPr>
          <p:cNvPr id="318" name="Google Shape;318;p33"/>
          <p:cNvSpPr txBox="1"/>
          <p:nvPr/>
        </p:nvSpPr>
        <p:spPr>
          <a:xfrm>
            <a:off x="4813540" y="741179"/>
            <a:ext cx="3934534" cy="36933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0" u="none" strike="noStrike" cap="none" dirty="0">
                <a:solidFill>
                  <a:schemeClr val="dk1"/>
                </a:solidFill>
                <a:latin typeface="Calibri"/>
                <a:ea typeface="Calibri"/>
                <a:cs typeface="Calibri"/>
                <a:sym typeface="Calibri"/>
              </a:rPr>
              <a:t>Primate parasites including P. vivax</a:t>
            </a:r>
            <a:endParaRPr dirty="0"/>
          </a:p>
        </p:txBody>
      </p:sp>
      <p:sp>
        <p:nvSpPr>
          <p:cNvPr id="319" name="Google Shape;319;p33"/>
          <p:cNvSpPr txBox="1"/>
          <p:nvPr/>
        </p:nvSpPr>
        <p:spPr>
          <a:xfrm>
            <a:off x="4823316" y="1401320"/>
            <a:ext cx="4487780" cy="36933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chemeClr val="dk1"/>
                </a:solidFill>
                <a:latin typeface="Calibri"/>
                <a:ea typeface="Calibri"/>
                <a:cs typeface="Calibri"/>
                <a:sym typeface="Calibri"/>
              </a:rPr>
              <a:t>Primate parasites including P. falciparum</a:t>
            </a:r>
            <a:endParaRPr dirty="0"/>
          </a:p>
        </p:txBody>
      </p:sp>
      <p:pic>
        <p:nvPicPr>
          <p:cNvPr id="320" name="Google Shape;320;p33"/>
          <p:cNvPicPr preferRelativeResize="0"/>
          <p:nvPr/>
        </p:nvPicPr>
        <p:blipFill rotWithShape="1">
          <a:blip r:embed="rId4">
            <a:alphaModFix/>
          </a:blip>
          <a:srcRect t="12602" b="17382"/>
          <a:stretch/>
        </p:blipFill>
        <p:spPr>
          <a:xfrm>
            <a:off x="6861774" y="1887304"/>
            <a:ext cx="4753284" cy="443876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
          <p:cNvSpPr txBox="1">
            <a:spLocks noGrp="1"/>
          </p:cNvSpPr>
          <p:nvPr>
            <p:ph type="title"/>
          </p:nvPr>
        </p:nvSpPr>
        <p:spPr>
          <a:xfrm>
            <a:off x="372533" y="296888"/>
            <a:ext cx="5054727"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latin typeface="+mj-lt"/>
                <a:ea typeface="Calibri Light" panose="020F0302020204030204" pitchFamily="34" charset="0"/>
                <a:cs typeface="Calibri Light" panose="020F0302020204030204" pitchFamily="34" charset="0"/>
              </a:rPr>
              <a:t>The global mosquito</a:t>
            </a:r>
            <a:endParaRPr dirty="0">
              <a:latin typeface="+mj-lt"/>
              <a:ea typeface="Calibri Light" panose="020F0302020204030204" pitchFamily="34" charset="0"/>
              <a:cs typeface="Calibri Light" panose="020F0302020204030204" pitchFamily="34" charset="0"/>
            </a:endParaRPr>
          </a:p>
        </p:txBody>
      </p:sp>
      <p:sp>
        <p:nvSpPr>
          <p:cNvPr id="90" name="Google Shape;90;p1"/>
          <p:cNvSpPr txBox="1">
            <a:spLocks noGrp="1"/>
          </p:cNvSpPr>
          <p:nvPr>
            <p:ph type="body" idx="1"/>
          </p:nvPr>
        </p:nvSpPr>
        <p:spPr>
          <a:xfrm>
            <a:off x="225778" y="1825625"/>
            <a:ext cx="5201482" cy="5032375"/>
          </a:xfrm>
          <a:prstGeom prst="rect">
            <a:avLst/>
          </a:prstGeom>
          <a:noFill/>
          <a:ln>
            <a:noFill/>
          </a:ln>
        </p:spPr>
        <p:txBody>
          <a:bodyPr spcFirstLastPara="1" wrap="square" lIns="91425" tIns="45700" rIns="91425" bIns="45700" anchor="t" anchorCtr="0">
            <a:normAutofit fontScale="92500" lnSpcReduction="20000"/>
          </a:bodyPr>
          <a:lstStyle/>
          <a:p>
            <a:pPr marL="228600" lvl="0" indent="-228600" algn="l" rtl="0">
              <a:lnSpc>
                <a:spcPct val="90000"/>
              </a:lnSpc>
              <a:spcBef>
                <a:spcPts val="0"/>
              </a:spcBef>
              <a:spcAft>
                <a:spcPts val="0"/>
              </a:spcAft>
              <a:buClr>
                <a:schemeClr val="dk1"/>
              </a:buClr>
              <a:buSzPct val="100000"/>
              <a:buChar char="•"/>
            </a:pPr>
            <a:r>
              <a:rPr lang="en-US" dirty="0">
                <a:latin typeface="+mj-lt"/>
                <a:ea typeface="Calibri Light" panose="020F0302020204030204" pitchFamily="34" charset="0"/>
                <a:cs typeface="Calibri Light" panose="020F0302020204030204" pitchFamily="34" charset="0"/>
              </a:rPr>
              <a:t>Of the millions of insect species, only a tiny fraction of them, less than 1%, are pests.</a:t>
            </a:r>
            <a:endParaRPr dirty="0">
              <a:latin typeface="+mj-lt"/>
              <a:ea typeface="Calibri Light" panose="020F0302020204030204" pitchFamily="34" charset="0"/>
              <a:cs typeface="Calibri Light" panose="020F0302020204030204" pitchFamily="34" charset="0"/>
            </a:endParaRPr>
          </a:p>
          <a:p>
            <a:pPr marL="228600" lvl="0" indent="-228600" algn="l" rtl="0">
              <a:lnSpc>
                <a:spcPct val="90000"/>
              </a:lnSpc>
              <a:spcBef>
                <a:spcPts val="1000"/>
              </a:spcBef>
              <a:spcAft>
                <a:spcPts val="0"/>
              </a:spcAft>
              <a:buClr>
                <a:schemeClr val="dk1"/>
              </a:buClr>
              <a:buSzPct val="100000"/>
              <a:buChar char="•"/>
            </a:pPr>
            <a:r>
              <a:rPr lang="en-US" dirty="0">
                <a:latin typeface="+mj-lt"/>
                <a:ea typeface="Calibri Light" panose="020F0302020204030204" pitchFamily="34" charset="0"/>
                <a:cs typeface="Calibri Light" panose="020F0302020204030204" pitchFamily="34" charset="0"/>
              </a:rPr>
              <a:t>A vast majority are beneficial to humans</a:t>
            </a:r>
            <a:endParaRPr dirty="0">
              <a:latin typeface="+mj-lt"/>
              <a:ea typeface="Calibri Light" panose="020F0302020204030204" pitchFamily="34" charset="0"/>
              <a:cs typeface="Calibri Light" panose="020F0302020204030204" pitchFamily="34" charset="0"/>
            </a:endParaRPr>
          </a:p>
          <a:p>
            <a:pPr marL="228600" lvl="0" indent="-228600" algn="l" rtl="0">
              <a:lnSpc>
                <a:spcPct val="90000"/>
              </a:lnSpc>
              <a:spcBef>
                <a:spcPts val="1000"/>
              </a:spcBef>
              <a:spcAft>
                <a:spcPts val="0"/>
              </a:spcAft>
              <a:buClr>
                <a:schemeClr val="dk1"/>
              </a:buClr>
              <a:buSzPct val="100000"/>
              <a:buChar char="•"/>
            </a:pPr>
            <a:r>
              <a:rPr lang="en-US" dirty="0">
                <a:latin typeface="+mj-lt"/>
                <a:ea typeface="Calibri Light" panose="020F0302020204030204" pitchFamily="34" charset="0"/>
                <a:cs typeface="Calibri Light" panose="020F0302020204030204" pitchFamily="34" charset="0"/>
              </a:rPr>
              <a:t>3000 species of mosquito – most feed on nectar of plants</a:t>
            </a:r>
            <a:endParaRPr dirty="0">
              <a:latin typeface="+mj-lt"/>
              <a:ea typeface="Calibri Light" panose="020F0302020204030204" pitchFamily="34" charset="0"/>
              <a:cs typeface="Calibri Light" panose="020F0302020204030204" pitchFamily="34" charset="0"/>
            </a:endParaRPr>
          </a:p>
          <a:p>
            <a:pPr marL="228600" lvl="0" indent="-228600" algn="l" rtl="0">
              <a:lnSpc>
                <a:spcPct val="90000"/>
              </a:lnSpc>
              <a:spcBef>
                <a:spcPts val="1000"/>
              </a:spcBef>
              <a:spcAft>
                <a:spcPts val="0"/>
              </a:spcAft>
              <a:buClr>
                <a:schemeClr val="dk1"/>
              </a:buClr>
              <a:buSzPct val="100000"/>
              <a:buChar char="•"/>
            </a:pPr>
            <a:r>
              <a:rPr lang="en-US" dirty="0">
                <a:latin typeface="+mj-lt"/>
                <a:ea typeface="Calibri Light" panose="020F0302020204030204" pitchFamily="34" charset="0"/>
                <a:cs typeface="Calibri Light" panose="020F0302020204030204" pitchFamily="34" charset="0"/>
              </a:rPr>
              <a:t>100 mosquito species transmit diseases to humans and sicken millions annually</a:t>
            </a:r>
            <a:endParaRPr dirty="0">
              <a:latin typeface="+mj-lt"/>
              <a:ea typeface="Calibri Light" panose="020F0302020204030204" pitchFamily="34" charset="0"/>
              <a:cs typeface="Calibri Light" panose="020F0302020204030204" pitchFamily="34" charset="0"/>
            </a:endParaRPr>
          </a:p>
          <a:p>
            <a:pPr marL="228600" lvl="0" indent="-228600" algn="l" rtl="0">
              <a:lnSpc>
                <a:spcPct val="90000"/>
              </a:lnSpc>
              <a:spcBef>
                <a:spcPts val="1000"/>
              </a:spcBef>
              <a:spcAft>
                <a:spcPts val="0"/>
              </a:spcAft>
              <a:buClr>
                <a:schemeClr val="dk1"/>
              </a:buClr>
              <a:buSzPct val="100000"/>
              <a:buChar char="•"/>
            </a:pPr>
            <a:r>
              <a:rPr lang="en-US" dirty="0">
                <a:latin typeface="+mj-lt"/>
                <a:ea typeface="Calibri Light" panose="020F0302020204030204" pitchFamily="34" charset="0"/>
                <a:cs typeface="Calibri Light" panose="020F0302020204030204" pitchFamily="34" charset="0"/>
              </a:rPr>
              <a:t>Half of the global population is at risk of mosquito-born disease</a:t>
            </a:r>
            <a:endParaRPr dirty="0">
              <a:latin typeface="+mj-lt"/>
              <a:ea typeface="Calibri Light" panose="020F0302020204030204" pitchFamily="34" charset="0"/>
              <a:cs typeface="Calibri Light" panose="020F0302020204030204" pitchFamily="34" charset="0"/>
            </a:endParaRPr>
          </a:p>
          <a:p>
            <a:pPr marL="228600" lvl="0" indent="-64135" algn="l" rtl="0">
              <a:lnSpc>
                <a:spcPct val="90000"/>
              </a:lnSpc>
              <a:spcBef>
                <a:spcPts val="1000"/>
              </a:spcBef>
              <a:spcAft>
                <a:spcPts val="0"/>
              </a:spcAft>
              <a:buClr>
                <a:schemeClr val="dk1"/>
              </a:buClr>
              <a:buSzPct val="100000"/>
              <a:buNone/>
            </a:pPr>
            <a:endParaRPr dirty="0">
              <a:latin typeface="+mj-lt"/>
              <a:ea typeface="Calibri Light" panose="020F0302020204030204" pitchFamily="34" charset="0"/>
              <a:cs typeface="Calibri Light" panose="020F0302020204030204" pitchFamily="34" charset="0"/>
            </a:endParaRPr>
          </a:p>
          <a:p>
            <a:pPr marL="0" lvl="0" indent="0" algn="l" rtl="0">
              <a:lnSpc>
                <a:spcPct val="90000"/>
              </a:lnSpc>
              <a:spcBef>
                <a:spcPts val="1000"/>
              </a:spcBef>
              <a:spcAft>
                <a:spcPts val="0"/>
              </a:spcAft>
              <a:buClr>
                <a:schemeClr val="dk1"/>
              </a:buClr>
              <a:buSzPct val="100000"/>
              <a:buNone/>
            </a:pPr>
            <a:r>
              <a:rPr lang="en-US" dirty="0">
                <a:latin typeface="+mj-lt"/>
                <a:ea typeface="Calibri Light" panose="020F0302020204030204" pitchFamily="34" charset="0"/>
                <a:cs typeface="Calibri Light" panose="020F0302020204030204" pitchFamily="34" charset="0"/>
              </a:rPr>
              <a:t> </a:t>
            </a:r>
            <a:endParaRPr dirty="0">
              <a:latin typeface="+mj-lt"/>
              <a:ea typeface="Calibri Light" panose="020F0302020204030204" pitchFamily="34" charset="0"/>
              <a:cs typeface="Calibri Light" panose="020F0302020204030204" pitchFamily="34" charset="0"/>
            </a:endParaRPr>
          </a:p>
        </p:txBody>
      </p:sp>
      <p:pic>
        <p:nvPicPr>
          <p:cNvPr id="91" name="Google Shape;91;p1"/>
          <p:cNvPicPr preferRelativeResize="0"/>
          <p:nvPr/>
        </p:nvPicPr>
        <p:blipFill rotWithShape="1">
          <a:blip r:embed="rId3">
            <a:alphaModFix/>
          </a:blip>
          <a:srcRect/>
          <a:stretch/>
        </p:blipFill>
        <p:spPr>
          <a:xfrm>
            <a:off x="5572125" y="-1381125"/>
            <a:ext cx="7648575" cy="942022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pic>
        <p:nvPicPr>
          <p:cNvPr id="326" name="Google Shape;326;p34"/>
          <p:cNvPicPr preferRelativeResize="0">
            <a:picLocks noGrp="1"/>
          </p:cNvPicPr>
          <p:nvPr>
            <p:ph type="body" idx="1"/>
          </p:nvPr>
        </p:nvPicPr>
        <p:blipFill rotWithShape="1">
          <a:blip r:embed="rId3">
            <a:alphaModFix/>
          </a:blip>
          <a:srcRect/>
          <a:stretch/>
        </p:blipFill>
        <p:spPr>
          <a:xfrm>
            <a:off x="1582568" y="38388"/>
            <a:ext cx="9740725" cy="6781224"/>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44"/>
          <p:cNvSpPr txBox="1">
            <a:spLocks noGrp="1"/>
          </p:cNvSpPr>
          <p:nvPr>
            <p:ph type="title"/>
          </p:nvPr>
        </p:nvSpPr>
        <p:spPr>
          <a:xfrm>
            <a:off x="790073" y="428110"/>
            <a:ext cx="5851358"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i="1" dirty="0"/>
              <a:t>Plasmodium</a:t>
            </a:r>
            <a:r>
              <a:rPr lang="en-US" dirty="0"/>
              <a:t> parasites emerging in humans</a:t>
            </a:r>
            <a:endParaRPr i="1" dirty="0"/>
          </a:p>
        </p:txBody>
      </p:sp>
      <p:sp>
        <p:nvSpPr>
          <p:cNvPr id="397" name="Google Shape;397;p44"/>
          <p:cNvSpPr txBox="1">
            <a:spLocks noGrp="1"/>
          </p:cNvSpPr>
          <p:nvPr>
            <p:ph type="body" idx="1"/>
          </p:nvPr>
        </p:nvSpPr>
        <p:spPr>
          <a:xfrm>
            <a:off x="790073" y="2056071"/>
            <a:ext cx="5947611" cy="5169111"/>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i="1" dirty="0">
                <a:latin typeface="Calibri"/>
                <a:ea typeface="Calibri"/>
                <a:cs typeface="Calibri"/>
                <a:sym typeface="Calibri"/>
              </a:rPr>
              <a:t>Plasmodium knowlesi </a:t>
            </a:r>
            <a:r>
              <a:rPr lang="en-US" dirty="0">
                <a:latin typeface="Calibri"/>
                <a:ea typeface="Calibri"/>
                <a:cs typeface="Calibri"/>
                <a:sym typeface="Calibri"/>
              </a:rPr>
              <a:t>primarily infect macaques but has recently made jump to humans and can now spread from human to humans</a:t>
            </a:r>
            <a:endParaRPr dirty="0"/>
          </a:p>
          <a:p>
            <a:pPr marL="228600" lvl="0" indent="-228600" algn="l" rtl="0">
              <a:lnSpc>
                <a:spcPct val="90000"/>
              </a:lnSpc>
              <a:spcBef>
                <a:spcPts val="1000"/>
              </a:spcBef>
              <a:spcAft>
                <a:spcPts val="0"/>
              </a:spcAft>
              <a:buClr>
                <a:schemeClr val="dk1"/>
              </a:buClr>
              <a:buSzPts val="2800"/>
              <a:buChar char="•"/>
            </a:pPr>
            <a:r>
              <a:rPr lang="en-US" i="1" dirty="0">
                <a:latin typeface="Calibri"/>
                <a:ea typeface="Calibri"/>
                <a:cs typeface="Calibri"/>
                <a:sym typeface="Calibri"/>
              </a:rPr>
              <a:t>Plasmodium gaboni </a:t>
            </a:r>
            <a:r>
              <a:rPr lang="en-US" dirty="0">
                <a:latin typeface="Calibri"/>
                <a:ea typeface="Calibri"/>
                <a:cs typeface="Calibri"/>
                <a:sym typeface="Calibri"/>
              </a:rPr>
              <a:t>identified in chimpanzees and bonobos but has not yet jumped to humans</a:t>
            </a:r>
            <a:endParaRPr dirty="0"/>
          </a:p>
          <a:p>
            <a:pPr marL="228600" lvl="0" indent="-228600" algn="l" rtl="0">
              <a:lnSpc>
                <a:spcPct val="90000"/>
              </a:lnSpc>
              <a:spcBef>
                <a:spcPts val="1000"/>
              </a:spcBef>
              <a:spcAft>
                <a:spcPts val="0"/>
              </a:spcAft>
              <a:buClr>
                <a:schemeClr val="dk1"/>
              </a:buClr>
              <a:buSzPts val="2800"/>
              <a:buChar char="•"/>
            </a:pPr>
            <a:r>
              <a:rPr lang="en-US" dirty="0">
                <a:latin typeface="Calibri"/>
                <a:ea typeface="Calibri"/>
                <a:cs typeface="Calibri"/>
                <a:sym typeface="Calibri"/>
              </a:rPr>
              <a:t>New species of </a:t>
            </a:r>
            <a:r>
              <a:rPr lang="en-US" i="1" dirty="0">
                <a:latin typeface="Calibri"/>
                <a:ea typeface="Calibri"/>
                <a:cs typeface="Calibri"/>
                <a:sym typeface="Calibri"/>
              </a:rPr>
              <a:t>Plasmodium </a:t>
            </a:r>
            <a:r>
              <a:rPr lang="en-US" dirty="0">
                <a:latin typeface="Calibri"/>
                <a:ea typeface="Calibri"/>
                <a:cs typeface="Calibri"/>
                <a:sym typeface="Calibri"/>
              </a:rPr>
              <a:t>are likely to evolve and emerge</a:t>
            </a:r>
            <a:endParaRPr dirty="0"/>
          </a:p>
          <a:p>
            <a:pPr marL="228600" lvl="0" indent="-63500" algn="l" rtl="0">
              <a:lnSpc>
                <a:spcPct val="90000"/>
              </a:lnSpc>
              <a:spcBef>
                <a:spcPts val="1000"/>
              </a:spcBef>
              <a:spcAft>
                <a:spcPts val="0"/>
              </a:spcAft>
              <a:buClr>
                <a:schemeClr val="dk1"/>
              </a:buClr>
              <a:buSzPts val="2600"/>
              <a:buNone/>
            </a:pPr>
            <a:endParaRPr sz="2600" dirty="0"/>
          </a:p>
          <a:p>
            <a:pPr marL="0" lvl="0" indent="0" algn="l" rtl="0">
              <a:lnSpc>
                <a:spcPct val="90000"/>
              </a:lnSpc>
              <a:spcBef>
                <a:spcPts val="1000"/>
              </a:spcBef>
              <a:spcAft>
                <a:spcPts val="0"/>
              </a:spcAft>
              <a:buClr>
                <a:schemeClr val="dk1"/>
              </a:buClr>
              <a:buSzPts val="2800"/>
              <a:buNone/>
            </a:pPr>
            <a:endParaRPr dirty="0"/>
          </a:p>
        </p:txBody>
      </p:sp>
      <p:pic>
        <p:nvPicPr>
          <p:cNvPr id="398" name="Google Shape;398;p44" descr="A close up of an animal&#10;&#10;Description automatically generated"/>
          <p:cNvPicPr preferRelativeResize="0"/>
          <p:nvPr/>
        </p:nvPicPr>
        <p:blipFill rotWithShape="1">
          <a:blip r:embed="rId3">
            <a:alphaModFix/>
          </a:blip>
          <a:srcRect/>
          <a:stretch/>
        </p:blipFill>
        <p:spPr>
          <a:xfrm>
            <a:off x="7326228" y="150174"/>
            <a:ext cx="4352424" cy="6557652"/>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2" name="Google Shape;332;p35"/>
          <p:cNvSpPr txBox="1">
            <a:spLocks noGrp="1"/>
          </p:cNvSpPr>
          <p:nvPr>
            <p:ph type="body" idx="1"/>
          </p:nvPr>
        </p:nvSpPr>
        <p:spPr>
          <a:xfrm>
            <a:off x="259874" y="501041"/>
            <a:ext cx="4850745" cy="6252119"/>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sz="3000" dirty="0">
                <a:latin typeface="+mj-lt"/>
              </a:rPr>
              <a:t>Evolutionary interactions between humans and malaria evidenced through a</a:t>
            </a:r>
            <a:r>
              <a:rPr lang="en-US" sz="2800" dirty="0">
                <a:latin typeface="+mj-lt"/>
              </a:rPr>
              <a:t>daptations to: </a:t>
            </a:r>
          </a:p>
          <a:p>
            <a:pPr marL="685800" lvl="1" indent="-228600">
              <a:spcBef>
                <a:spcPts val="0"/>
              </a:spcBef>
              <a:buSzPts val="2800"/>
            </a:pPr>
            <a:r>
              <a:rPr lang="en-US" sz="3000" i="1" dirty="0">
                <a:latin typeface="+mj-lt"/>
              </a:rPr>
              <a:t>Plasmodium falciparum</a:t>
            </a:r>
          </a:p>
          <a:p>
            <a:pPr marL="1143000" lvl="2" indent="-228600">
              <a:spcBef>
                <a:spcPts val="0"/>
              </a:spcBef>
              <a:buSzPts val="2800"/>
            </a:pPr>
            <a:r>
              <a:rPr lang="en-US" sz="3000" dirty="0">
                <a:latin typeface="+mj-lt"/>
              </a:rPr>
              <a:t>Sickle cell</a:t>
            </a:r>
          </a:p>
          <a:p>
            <a:pPr marL="1143000" lvl="2" indent="-228600">
              <a:spcBef>
                <a:spcPts val="0"/>
              </a:spcBef>
              <a:buSzPts val="2800"/>
            </a:pPr>
            <a:r>
              <a:rPr lang="en-US" sz="3000" dirty="0">
                <a:latin typeface="+mj-lt"/>
              </a:rPr>
              <a:t>Dantu blood group</a:t>
            </a:r>
          </a:p>
          <a:p>
            <a:pPr marL="685800" lvl="1" indent="-228600">
              <a:spcBef>
                <a:spcPts val="0"/>
              </a:spcBef>
              <a:buSzPts val="2800"/>
            </a:pPr>
            <a:r>
              <a:rPr lang="en-US" sz="3000" i="1" dirty="0">
                <a:latin typeface="+mj-lt"/>
              </a:rPr>
              <a:t>Plasmodium vivax</a:t>
            </a:r>
          </a:p>
          <a:p>
            <a:pPr marL="1143000" lvl="2" indent="-228600">
              <a:spcBef>
                <a:spcPts val="0"/>
              </a:spcBef>
              <a:buSzPts val="2800"/>
            </a:pPr>
            <a:r>
              <a:rPr lang="en-US" sz="3000" dirty="0">
                <a:latin typeface="+mj-lt"/>
              </a:rPr>
              <a:t>Duffy antigen</a:t>
            </a:r>
            <a:endParaRPr sz="3000" dirty="0">
              <a:latin typeface="+mj-lt"/>
            </a:endParaRPr>
          </a:p>
        </p:txBody>
      </p:sp>
      <p:pic>
        <p:nvPicPr>
          <p:cNvPr id="333" name="Google Shape;333;p35">
            <a:hlinkClick r:id="rId3"/>
          </p:cNvPr>
          <p:cNvPicPr preferRelativeResize="0"/>
          <p:nvPr/>
        </p:nvPicPr>
        <p:blipFill rotWithShape="1">
          <a:blip r:embed="rId4">
            <a:alphaModFix/>
          </a:blip>
          <a:srcRect t="3004"/>
          <a:stretch/>
        </p:blipFill>
        <p:spPr>
          <a:xfrm>
            <a:off x="5223636" y="515800"/>
            <a:ext cx="6626114" cy="4820287"/>
          </a:xfrm>
          <a:prstGeom prst="rect">
            <a:avLst/>
          </a:prstGeom>
          <a:noFill/>
          <a:ln w="28575" cap="flat" cmpd="sng">
            <a:solidFill>
              <a:srgbClr val="00B0F0"/>
            </a:solidFill>
            <a:prstDash val="solid"/>
            <a:round/>
            <a:headEnd type="none" w="sm" len="sm"/>
            <a:tailEnd type="none" w="sm" len="sm"/>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latin typeface="+mj-lt"/>
              </a:rPr>
              <a:t>Dantu blood group</a:t>
            </a:r>
            <a:endParaRPr dirty="0">
              <a:latin typeface="+mj-lt"/>
            </a:endParaRPr>
          </a:p>
        </p:txBody>
      </p:sp>
      <p:sp>
        <p:nvSpPr>
          <p:cNvPr id="341" name="Google Shape;341;p36"/>
          <p:cNvSpPr txBox="1">
            <a:spLocks noGrp="1"/>
          </p:cNvSpPr>
          <p:nvPr>
            <p:ph type="body" idx="1"/>
          </p:nvPr>
        </p:nvSpPr>
        <p:spPr>
          <a:xfrm>
            <a:off x="638810" y="1584227"/>
            <a:ext cx="6458162" cy="5067093"/>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400"/>
              <a:buChar char="•"/>
            </a:pPr>
            <a:r>
              <a:rPr lang="en-US" sz="2400" dirty="0">
                <a:latin typeface="+mj-lt"/>
              </a:rPr>
              <a:t>The Dantu human blood group found in coastal east Africa has a novel protein is expressed on the surface of red blood cells</a:t>
            </a:r>
            <a:endParaRPr dirty="0">
              <a:latin typeface="+mj-lt"/>
            </a:endParaRPr>
          </a:p>
          <a:p>
            <a:pPr marL="228600" lvl="0" indent="-228600" algn="l" rtl="0">
              <a:lnSpc>
                <a:spcPct val="90000"/>
              </a:lnSpc>
              <a:spcBef>
                <a:spcPts val="1000"/>
              </a:spcBef>
              <a:spcAft>
                <a:spcPts val="0"/>
              </a:spcAft>
              <a:buClr>
                <a:schemeClr val="dk1"/>
              </a:buClr>
              <a:buSzPts val="2400"/>
              <a:buChar char="•"/>
            </a:pPr>
            <a:r>
              <a:rPr lang="en-US" sz="2400" dirty="0">
                <a:latin typeface="+mj-lt"/>
              </a:rPr>
              <a:t>This increases the surface tension of the RBCs, making it difficult for </a:t>
            </a:r>
            <a:r>
              <a:rPr lang="en-US" sz="2400" i="1" dirty="0">
                <a:latin typeface="+mj-lt"/>
              </a:rPr>
              <a:t>Plasmodium</a:t>
            </a:r>
            <a:r>
              <a:rPr lang="en-US" sz="2400" dirty="0">
                <a:latin typeface="+mj-lt"/>
              </a:rPr>
              <a:t> to enter it</a:t>
            </a:r>
            <a:endParaRPr dirty="0">
              <a:latin typeface="+mj-lt"/>
            </a:endParaRPr>
          </a:p>
          <a:p>
            <a:pPr marL="228600" lvl="0" indent="-228600" algn="l" rtl="0">
              <a:lnSpc>
                <a:spcPct val="90000"/>
              </a:lnSpc>
              <a:spcBef>
                <a:spcPts val="1000"/>
              </a:spcBef>
              <a:spcAft>
                <a:spcPts val="0"/>
              </a:spcAft>
              <a:buClr>
                <a:schemeClr val="dk1"/>
              </a:buClr>
              <a:buSzPts val="2400"/>
              <a:buChar char="•"/>
            </a:pPr>
            <a:r>
              <a:rPr lang="en-US" sz="2400" dirty="0">
                <a:latin typeface="+mj-lt"/>
              </a:rPr>
              <a:t>In Kilifi, a town on the Kenyan coast, 10% of the population have one copy of the Dantu gene, which confers up to 40% protection against malaria. </a:t>
            </a:r>
            <a:endParaRPr dirty="0">
              <a:latin typeface="+mj-lt"/>
            </a:endParaRPr>
          </a:p>
          <a:p>
            <a:pPr marL="228600" lvl="0" indent="-228600" algn="l" rtl="0">
              <a:lnSpc>
                <a:spcPct val="90000"/>
              </a:lnSpc>
              <a:spcBef>
                <a:spcPts val="1000"/>
              </a:spcBef>
              <a:spcAft>
                <a:spcPts val="0"/>
              </a:spcAft>
              <a:buClr>
                <a:schemeClr val="dk1"/>
              </a:buClr>
              <a:buSzPts val="2400"/>
              <a:buChar char="•"/>
            </a:pPr>
            <a:r>
              <a:rPr lang="en-US" sz="2400" dirty="0">
                <a:latin typeface="+mj-lt"/>
              </a:rPr>
              <a:t>One per cent of the population have two copies, conferring up to 70% protection</a:t>
            </a:r>
            <a:endParaRPr dirty="0">
              <a:latin typeface="+mj-lt"/>
            </a:endParaRPr>
          </a:p>
        </p:txBody>
      </p:sp>
      <p:pic>
        <p:nvPicPr>
          <p:cNvPr id="342" name="Google Shape;342;p36"/>
          <p:cNvPicPr preferRelativeResize="0"/>
          <p:nvPr/>
        </p:nvPicPr>
        <p:blipFill rotWithShape="1">
          <a:blip r:embed="rId3">
            <a:alphaModFix/>
          </a:blip>
          <a:srcRect/>
          <a:stretch/>
        </p:blipFill>
        <p:spPr>
          <a:xfrm>
            <a:off x="7296362" y="481965"/>
            <a:ext cx="4256828" cy="589407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i="1" dirty="0">
                <a:latin typeface="+mj-lt"/>
              </a:rPr>
              <a:t>Plasmodium falciparum </a:t>
            </a:r>
            <a:r>
              <a:rPr lang="en-US" dirty="0">
                <a:latin typeface="+mj-lt"/>
              </a:rPr>
              <a:t>– the malaria of sub-Saharan Africa</a:t>
            </a:r>
            <a:endParaRPr dirty="0">
              <a:latin typeface="+mj-lt"/>
            </a:endParaRPr>
          </a:p>
        </p:txBody>
      </p:sp>
      <p:sp>
        <p:nvSpPr>
          <p:cNvPr id="349" name="Google Shape;349;p3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90000"/>
              </a:lnSpc>
              <a:spcBef>
                <a:spcPts val="0"/>
              </a:spcBef>
              <a:spcAft>
                <a:spcPts val="0"/>
              </a:spcAft>
              <a:buClr>
                <a:schemeClr val="dk1"/>
              </a:buClr>
              <a:buSzPts val="2800"/>
              <a:buChar char="•"/>
            </a:pPr>
            <a:r>
              <a:rPr lang="en-US" dirty="0">
                <a:latin typeface="+mj-lt"/>
              </a:rPr>
              <a:t>Most malarial death is caused by </a:t>
            </a:r>
            <a:r>
              <a:rPr lang="en-US" i="1" dirty="0">
                <a:latin typeface="+mj-lt"/>
              </a:rPr>
              <a:t>P. falciparum </a:t>
            </a:r>
            <a:r>
              <a:rPr lang="en-US" dirty="0">
                <a:latin typeface="+mj-lt"/>
              </a:rPr>
              <a:t>in Africa, mostly in Nigeria, Democratic Republic of Congo, Mozambique, and Uganda. </a:t>
            </a:r>
            <a:endParaRPr dirty="0">
              <a:latin typeface="+mj-lt"/>
            </a:endParaRPr>
          </a:p>
          <a:p>
            <a:pPr marL="228600" lvl="0" indent="-228600" algn="l" rtl="0">
              <a:lnSpc>
                <a:spcPct val="90000"/>
              </a:lnSpc>
              <a:spcBef>
                <a:spcPts val="1000"/>
              </a:spcBef>
              <a:spcAft>
                <a:spcPts val="0"/>
              </a:spcAft>
              <a:buClr>
                <a:schemeClr val="dk1"/>
              </a:buClr>
              <a:buSzPts val="2800"/>
              <a:buChar char="•"/>
            </a:pPr>
            <a:r>
              <a:rPr lang="en-US" dirty="0">
                <a:latin typeface="+mj-lt"/>
              </a:rPr>
              <a:t>In most other malarial regions, </a:t>
            </a:r>
            <a:r>
              <a:rPr lang="en-US" i="1" dirty="0">
                <a:latin typeface="+mj-lt"/>
              </a:rPr>
              <a:t>P. vivax </a:t>
            </a:r>
            <a:r>
              <a:rPr lang="en-US" dirty="0">
                <a:latin typeface="+mj-lt"/>
              </a:rPr>
              <a:t>predominates.</a:t>
            </a:r>
            <a:endParaRPr dirty="0">
              <a:latin typeface="+mj-lt"/>
            </a:endParaRPr>
          </a:p>
          <a:p>
            <a:pPr marL="228600" lvl="0" indent="-228600" algn="l" rtl="0">
              <a:lnSpc>
                <a:spcPct val="90000"/>
              </a:lnSpc>
              <a:spcBef>
                <a:spcPts val="1000"/>
              </a:spcBef>
              <a:spcAft>
                <a:spcPts val="0"/>
              </a:spcAft>
              <a:buClr>
                <a:schemeClr val="dk1"/>
              </a:buClr>
              <a:buSzPts val="2800"/>
              <a:buChar char="•"/>
            </a:pPr>
            <a:r>
              <a:rPr lang="en-US" dirty="0">
                <a:latin typeface="+mj-lt"/>
              </a:rPr>
              <a:t>The clinical symptoms of </a:t>
            </a:r>
            <a:r>
              <a:rPr lang="en-US" i="1" dirty="0">
                <a:latin typeface="+mj-lt"/>
              </a:rPr>
              <a:t>P. falciparum </a:t>
            </a:r>
            <a:r>
              <a:rPr lang="en-US" dirty="0">
                <a:latin typeface="+mj-lt"/>
              </a:rPr>
              <a:t>and other malarial parasites (fever, chills, headaches) are caused by the destruction of red blood cells. </a:t>
            </a:r>
            <a:endParaRPr dirty="0">
              <a:latin typeface="+mj-lt"/>
            </a:endParaRPr>
          </a:p>
          <a:p>
            <a:pPr marL="228600" lvl="0" indent="-228600" algn="l" rtl="0">
              <a:lnSpc>
                <a:spcPct val="90000"/>
              </a:lnSpc>
              <a:spcBef>
                <a:spcPts val="1000"/>
              </a:spcBef>
              <a:spcAft>
                <a:spcPts val="0"/>
              </a:spcAft>
              <a:buClr>
                <a:schemeClr val="dk1"/>
              </a:buClr>
              <a:buSzPts val="2800"/>
              <a:buChar char="•"/>
            </a:pPr>
            <a:r>
              <a:rPr lang="en-US" dirty="0">
                <a:latin typeface="+mj-lt"/>
              </a:rPr>
              <a:t>Alteration of the surface properties of red blood cells by </a:t>
            </a:r>
            <a:r>
              <a:rPr lang="en-US" i="1" dirty="0">
                <a:latin typeface="+mj-lt"/>
              </a:rPr>
              <a:t>P. falciparum </a:t>
            </a:r>
            <a:r>
              <a:rPr lang="en-US" dirty="0">
                <a:latin typeface="+mj-lt"/>
              </a:rPr>
              <a:t>causes them to adhere to blood vessel walls, potentially leading to obstructed circulation, organ failure, and cerebral malaria. </a:t>
            </a:r>
            <a:endParaRPr dirty="0">
              <a:latin typeface="+mj-lt"/>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3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i="1" dirty="0">
                <a:latin typeface="+mj-lt"/>
              </a:rPr>
              <a:t>Plasmodium vivax </a:t>
            </a:r>
            <a:r>
              <a:rPr lang="en-US" dirty="0">
                <a:latin typeface="+mj-lt"/>
              </a:rPr>
              <a:t>–  the once global malaria</a:t>
            </a:r>
            <a:endParaRPr dirty="0">
              <a:latin typeface="+mj-lt"/>
            </a:endParaRPr>
          </a:p>
        </p:txBody>
      </p:sp>
      <p:sp>
        <p:nvSpPr>
          <p:cNvPr id="356" name="Google Shape;356;p38"/>
          <p:cNvSpPr txBox="1">
            <a:spLocks noGrp="1"/>
          </p:cNvSpPr>
          <p:nvPr>
            <p:ph type="body" idx="1"/>
          </p:nvPr>
        </p:nvSpPr>
        <p:spPr>
          <a:xfrm>
            <a:off x="838200" y="18764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dirty="0">
                <a:latin typeface="+mj-lt"/>
              </a:rPr>
              <a:t>A century ago, </a:t>
            </a:r>
            <a:r>
              <a:rPr lang="en-US" i="1" dirty="0">
                <a:latin typeface="+mj-lt"/>
              </a:rPr>
              <a:t>Plasmodium vivax </a:t>
            </a:r>
            <a:r>
              <a:rPr lang="en-US" dirty="0">
                <a:latin typeface="+mj-lt"/>
              </a:rPr>
              <a:t>endemic in every country of the world, including regions north of the Arctic Circle</a:t>
            </a:r>
            <a:endParaRPr dirty="0">
              <a:latin typeface="+mj-lt"/>
            </a:endParaRPr>
          </a:p>
          <a:p>
            <a:pPr marL="228600" lvl="0" indent="-228600" algn="l" rtl="0">
              <a:lnSpc>
                <a:spcPct val="90000"/>
              </a:lnSpc>
              <a:spcBef>
                <a:spcPts val="1000"/>
              </a:spcBef>
              <a:spcAft>
                <a:spcPts val="0"/>
              </a:spcAft>
              <a:buClr>
                <a:schemeClr val="dk1"/>
              </a:buClr>
              <a:buSzPts val="2800"/>
              <a:buChar char="•"/>
            </a:pPr>
            <a:r>
              <a:rPr lang="en-US" dirty="0">
                <a:latin typeface="+mj-lt"/>
              </a:rPr>
              <a:t>The parasite is carried by at least 71 mosquito species, many which live in temperate climates—as far north as Finland</a:t>
            </a:r>
            <a:endParaRPr dirty="0">
              <a:latin typeface="+mj-lt"/>
            </a:endParaRPr>
          </a:p>
          <a:p>
            <a:pPr marL="228600" lvl="0" indent="-228600" algn="l" rtl="0">
              <a:lnSpc>
                <a:spcPct val="90000"/>
              </a:lnSpc>
              <a:spcBef>
                <a:spcPts val="1000"/>
              </a:spcBef>
              <a:spcAft>
                <a:spcPts val="0"/>
              </a:spcAft>
              <a:buClr>
                <a:schemeClr val="dk1"/>
              </a:buClr>
              <a:buSzPts val="2800"/>
              <a:buChar char="•"/>
            </a:pPr>
            <a:r>
              <a:rPr lang="en-US" dirty="0">
                <a:latin typeface="+mj-lt"/>
              </a:rPr>
              <a:t>More than 100 countries have eliminated malaria in the past century, all of them overcame Plasmodium vivax. </a:t>
            </a:r>
            <a:endParaRPr dirty="0">
              <a:latin typeface="+mj-lt"/>
            </a:endParaRPr>
          </a:p>
          <a:p>
            <a:pPr marL="228600" lvl="0" indent="-228600" algn="l" rtl="0">
              <a:lnSpc>
                <a:spcPct val="90000"/>
              </a:lnSpc>
              <a:spcBef>
                <a:spcPts val="1000"/>
              </a:spcBef>
              <a:spcAft>
                <a:spcPts val="0"/>
              </a:spcAft>
              <a:buClr>
                <a:schemeClr val="dk1"/>
              </a:buClr>
              <a:buSzPts val="2800"/>
              <a:buChar char="•"/>
            </a:pPr>
            <a:r>
              <a:rPr lang="en-US" dirty="0">
                <a:latin typeface="+mj-lt"/>
              </a:rPr>
              <a:t>Eradications closely linked to economic development and mosquito control (insecticide spraying, eliminating mosquito habitat) </a:t>
            </a:r>
            <a:endParaRPr dirty="0">
              <a:latin typeface="+mj-lt"/>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3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i="1" dirty="0">
                <a:latin typeface="+mj-lt"/>
              </a:rPr>
              <a:t>Plasmodium vivax</a:t>
            </a:r>
            <a:endParaRPr dirty="0">
              <a:latin typeface="+mj-lt"/>
            </a:endParaRPr>
          </a:p>
        </p:txBody>
      </p:sp>
      <p:sp>
        <p:nvSpPr>
          <p:cNvPr id="363" name="Google Shape;363;p39"/>
          <p:cNvSpPr txBox="1">
            <a:spLocks noGrp="1"/>
          </p:cNvSpPr>
          <p:nvPr>
            <p:ph type="body" idx="1"/>
          </p:nvPr>
        </p:nvSpPr>
        <p:spPr>
          <a:xfrm>
            <a:off x="838200" y="1825625"/>
            <a:ext cx="10515600" cy="4667250"/>
          </a:xfrm>
          <a:prstGeom prst="rect">
            <a:avLst/>
          </a:prstGeom>
          <a:noFill/>
          <a:ln>
            <a:noFill/>
          </a:ln>
        </p:spPr>
        <p:txBody>
          <a:bodyPr spcFirstLastPara="1" wrap="square" lIns="91425" tIns="45700" rIns="91425" bIns="45700" anchor="t" anchorCtr="0">
            <a:normAutofit fontScale="92500" lnSpcReduction="20000"/>
          </a:bodyPr>
          <a:lstStyle/>
          <a:p>
            <a:pPr marL="228600" lvl="0" indent="-228600" algn="l" rtl="0">
              <a:lnSpc>
                <a:spcPct val="90000"/>
              </a:lnSpc>
              <a:spcBef>
                <a:spcPts val="0"/>
              </a:spcBef>
              <a:spcAft>
                <a:spcPts val="0"/>
              </a:spcAft>
              <a:buClr>
                <a:schemeClr val="dk1"/>
              </a:buClr>
              <a:buSzPct val="100000"/>
              <a:buChar char="•"/>
            </a:pPr>
            <a:r>
              <a:rPr lang="en-US" dirty="0">
                <a:latin typeface="+mj-lt"/>
              </a:rPr>
              <a:t>Unlike </a:t>
            </a:r>
            <a:r>
              <a:rPr lang="en-US" i="1" dirty="0">
                <a:latin typeface="+mj-lt"/>
              </a:rPr>
              <a:t>falciparum, </a:t>
            </a:r>
            <a:r>
              <a:rPr lang="en-US" dirty="0">
                <a:latin typeface="+mj-lt"/>
              </a:rPr>
              <a:t>vivax parasites form hypnozoites (“sleeping parasites”) that hide inside liver cells </a:t>
            </a:r>
            <a:endParaRPr dirty="0">
              <a:latin typeface="+mj-lt"/>
            </a:endParaRPr>
          </a:p>
          <a:p>
            <a:pPr marL="228600" lvl="0" indent="-228600" algn="l" rtl="0">
              <a:lnSpc>
                <a:spcPct val="90000"/>
              </a:lnSpc>
              <a:spcBef>
                <a:spcPts val="1000"/>
              </a:spcBef>
              <a:spcAft>
                <a:spcPts val="0"/>
              </a:spcAft>
              <a:buClr>
                <a:schemeClr val="dk1"/>
              </a:buClr>
              <a:buSzPct val="100000"/>
              <a:buChar char="•"/>
            </a:pPr>
            <a:r>
              <a:rPr lang="en-US" dirty="0">
                <a:latin typeface="+mj-lt"/>
              </a:rPr>
              <a:t>Remain there for weeks, months, or even years</a:t>
            </a:r>
            <a:endParaRPr dirty="0">
              <a:latin typeface="+mj-lt"/>
            </a:endParaRPr>
          </a:p>
          <a:p>
            <a:pPr marL="228600" lvl="0" indent="-228600" algn="l" rtl="0">
              <a:lnSpc>
                <a:spcPct val="90000"/>
              </a:lnSpc>
              <a:spcBef>
                <a:spcPts val="1000"/>
              </a:spcBef>
              <a:spcAft>
                <a:spcPts val="0"/>
              </a:spcAft>
              <a:buClr>
                <a:schemeClr val="dk1"/>
              </a:buClr>
              <a:buSzPct val="100000"/>
              <a:buChar char="•"/>
            </a:pPr>
            <a:r>
              <a:rPr lang="en-US" dirty="0">
                <a:latin typeface="+mj-lt"/>
              </a:rPr>
              <a:t>Allow parasite to survive in more temperate zones and wait out the winter for warm-season mosquitoes to begin biting</a:t>
            </a:r>
            <a:endParaRPr dirty="0">
              <a:latin typeface="+mj-lt"/>
            </a:endParaRPr>
          </a:p>
          <a:p>
            <a:pPr marL="228600" lvl="0" indent="-228600" algn="l" rtl="0">
              <a:lnSpc>
                <a:spcPct val="90000"/>
              </a:lnSpc>
              <a:spcBef>
                <a:spcPts val="1000"/>
              </a:spcBef>
              <a:spcAft>
                <a:spcPts val="0"/>
              </a:spcAft>
              <a:buClr>
                <a:schemeClr val="dk1"/>
              </a:buClr>
              <a:buSzPct val="100000"/>
              <a:buChar char="•"/>
            </a:pPr>
            <a:r>
              <a:rPr lang="en-US" dirty="0">
                <a:latin typeface="+mj-lt"/>
              </a:rPr>
              <a:t>Hypnozoites not detected by blood tests</a:t>
            </a:r>
            <a:endParaRPr dirty="0">
              <a:latin typeface="+mj-lt"/>
            </a:endParaRPr>
          </a:p>
          <a:p>
            <a:pPr marL="228600" lvl="0" indent="-228600" algn="l" rtl="0">
              <a:lnSpc>
                <a:spcPct val="90000"/>
              </a:lnSpc>
              <a:spcBef>
                <a:spcPts val="1000"/>
              </a:spcBef>
              <a:spcAft>
                <a:spcPts val="0"/>
              </a:spcAft>
              <a:buClr>
                <a:schemeClr val="dk1"/>
              </a:buClr>
              <a:buSzPct val="100000"/>
              <a:buChar char="•"/>
            </a:pPr>
            <a:r>
              <a:rPr lang="en-US" dirty="0">
                <a:latin typeface="+mj-lt"/>
              </a:rPr>
              <a:t>A single infectious bite can trigger six or more relapses a year, as the dormant parasites in the liver activate and cause a new bout of disease.</a:t>
            </a:r>
            <a:endParaRPr dirty="0">
              <a:latin typeface="+mj-lt"/>
            </a:endParaRPr>
          </a:p>
          <a:p>
            <a:pPr marL="228600" lvl="0" indent="-228600" algn="l" rtl="0">
              <a:lnSpc>
                <a:spcPct val="90000"/>
              </a:lnSpc>
              <a:spcBef>
                <a:spcPts val="1000"/>
              </a:spcBef>
              <a:spcAft>
                <a:spcPts val="0"/>
              </a:spcAft>
              <a:buClr>
                <a:schemeClr val="dk1"/>
              </a:buClr>
              <a:buSzPct val="100000"/>
              <a:buChar char="•"/>
            </a:pPr>
            <a:r>
              <a:rPr lang="en-US" dirty="0">
                <a:latin typeface="+mj-lt"/>
              </a:rPr>
              <a:t>Recurrent vivax episodes leave people chronically anemic</a:t>
            </a:r>
            <a:endParaRPr dirty="0">
              <a:latin typeface="+mj-lt"/>
            </a:endParaRPr>
          </a:p>
          <a:p>
            <a:pPr marL="228600" lvl="0" indent="-228600" algn="l" rtl="0">
              <a:lnSpc>
                <a:spcPct val="90000"/>
              </a:lnSpc>
              <a:spcBef>
                <a:spcPts val="1000"/>
              </a:spcBef>
              <a:spcAft>
                <a:spcPts val="0"/>
              </a:spcAft>
              <a:buClr>
                <a:schemeClr val="dk1"/>
              </a:buClr>
              <a:buSzPct val="100000"/>
              <a:buChar char="•"/>
            </a:pPr>
            <a:r>
              <a:rPr lang="en-US" dirty="0">
                <a:latin typeface="+mj-lt"/>
              </a:rPr>
              <a:t>Fighting off those episodes can leave people more vulnerable to other diseases—and to poverty and malnutrition, because they can’t work while ill. </a:t>
            </a:r>
            <a:endParaRPr dirty="0">
              <a:latin typeface="+mj-lt"/>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latin typeface="+mj-lt"/>
              </a:rPr>
              <a:t>Duffy negative</a:t>
            </a:r>
            <a:endParaRPr dirty="0">
              <a:latin typeface="+mj-lt"/>
            </a:endParaRPr>
          </a:p>
        </p:txBody>
      </p:sp>
      <p:sp>
        <p:nvSpPr>
          <p:cNvPr id="370" name="Google Shape;370;p40"/>
          <p:cNvSpPr txBox="1">
            <a:spLocks noGrp="1"/>
          </p:cNvSpPr>
          <p:nvPr>
            <p:ph type="body" idx="1"/>
          </p:nvPr>
        </p:nvSpPr>
        <p:spPr>
          <a:xfrm>
            <a:off x="397042" y="1825625"/>
            <a:ext cx="5799221"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400"/>
              <a:buChar char="•"/>
            </a:pPr>
            <a:r>
              <a:rPr lang="en-US" sz="2400" i="1" dirty="0">
                <a:latin typeface="+mj-lt"/>
                <a:ea typeface="Calibri"/>
                <a:cs typeface="Calibri"/>
                <a:sym typeface="Calibri"/>
              </a:rPr>
              <a:t>P. vivax </a:t>
            </a:r>
            <a:r>
              <a:rPr lang="en-US" sz="2400" dirty="0">
                <a:latin typeface="+mj-lt"/>
                <a:ea typeface="Calibri"/>
                <a:cs typeface="Calibri"/>
                <a:sym typeface="Calibri"/>
              </a:rPr>
              <a:t>is much of less of a problem than </a:t>
            </a:r>
            <a:r>
              <a:rPr lang="en-US" sz="2400" i="1" dirty="0">
                <a:latin typeface="+mj-lt"/>
                <a:ea typeface="Calibri"/>
                <a:cs typeface="Calibri"/>
                <a:sym typeface="Calibri"/>
              </a:rPr>
              <a:t>P. falciparum </a:t>
            </a:r>
            <a:r>
              <a:rPr lang="en-US" sz="2400" dirty="0">
                <a:latin typeface="+mj-lt"/>
                <a:ea typeface="Calibri"/>
                <a:cs typeface="Calibri"/>
                <a:sym typeface="Calibri"/>
              </a:rPr>
              <a:t>in sub-Saharan Africa</a:t>
            </a:r>
            <a:endParaRPr dirty="0">
              <a:latin typeface="+mj-lt"/>
            </a:endParaRPr>
          </a:p>
          <a:p>
            <a:pPr marL="228600" lvl="0" indent="-228600" algn="l" rtl="0">
              <a:lnSpc>
                <a:spcPct val="90000"/>
              </a:lnSpc>
              <a:spcBef>
                <a:spcPts val="1000"/>
              </a:spcBef>
              <a:spcAft>
                <a:spcPts val="0"/>
              </a:spcAft>
              <a:buClr>
                <a:schemeClr val="dk1"/>
              </a:buClr>
              <a:buSzPts val="2400"/>
              <a:buChar char="•"/>
            </a:pPr>
            <a:r>
              <a:rPr lang="en-US" sz="2400" dirty="0">
                <a:latin typeface="+mj-lt"/>
                <a:ea typeface="Calibri"/>
                <a:cs typeface="Calibri"/>
                <a:sym typeface="Calibri"/>
              </a:rPr>
              <a:t>In sub-Saharan Africa, most of the population lacks the Duffy antigen, a protein on the surface of red blood cells </a:t>
            </a:r>
            <a:endParaRPr dirty="0">
              <a:latin typeface="+mj-lt"/>
            </a:endParaRPr>
          </a:p>
          <a:p>
            <a:pPr marL="228600" lvl="0" indent="-228600" algn="l" rtl="0">
              <a:lnSpc>
                <a:spcPct val="90000"/>
              </a:lnSpc>
              <a:spcBef>
                <a:spcPts val="1000"/>
              </a:spcBef>
              <a:spcAft>
                <a:spcPts val="0"/>
              </a:spcAft>
              <a:buClr>
                <a:schemeClr val="dk1"/>
              </a:buClr>
              <a:buSzPts val="2400"/>
              <a:buChar char="•"/>
            </a:pPr>
            <a:r>
              <a:rPr lang="en-US" sz="2400" i="1" dirty="0">
                <a:latin typeface="+mj-lt"/>
                <a:ea typeface="Calibri"/>
                <a:cs typeface="Calibri"/>
                <a:sym typeface="Calibri"/>
              </a:rPr>
              <a:t>P. vivax </a:t>
            </a:r>
            <a:r>
              <a:rPr lang="en-US" sz="2400" dirty="0">
                <a:latin typeface="+mj-lt"/>
                <a:ea typeface="Calibri"/>
                <a:cs typeface="Calibri"/>
                <a:sym typeface="Calibri"/>
              </a:rPr>
              <a:t>uses this protein to invade RBCs: no Duffy antigen, greatly reduced susceptibility to </a:t>
            </a:r>
            <a:r>
              <a:rPr lang="en-US" sz="2400" i="1" dirty="0">
                <a:latin typeface="+mj-lt"/>
                <a:ea typeface="Calibri"/>
                <a:cs typeface="Calibri"/>
                <a:sym typeface="Calibri"/>
              </a:rPr>
              <a:t>P. vivax</a:t>
            </a:r>
            <a:r>
              <a:rPr lang="en-US" sz="2400" dirty="0">
                <a:latin typeface="+mj-lt"/>
                <a:ea typeface="Calibri"/>
                <a:cs typeface="Calibri"/>
                <a:sym typeface="Calibri"/>
              </a:rPr>
              <a:t>. </a:t>
            </a:r>
            <a:endParaRPr dirty="0">
              <a:latin typeface="+mj-lt"/>
            </a:endParaRPr>
          </a:p>
          <a:p>
            <a:pPr marL="228600" lvl="0" indent="-228600" algn="l" rtl="0">
              <a:lnSpc>
                <a:spcPct val="90000"/>
              </a:lnSpc>
              <a:spcBef>
                <a:spcPts val="1000"/>
              </a:spcBef>
              <a:spcAft>
                <a:spcPts val="0"/>
              </a:spcAft>
              <a:buClr>
                <a:schemeClr val="dk1"/>
              </a:buClr>
              <a:buSzPts val="2400"/>
              <a:buChar char="•"/>
            </a:pPr>
            <a:r>
              <a:rPr lang="en-US" sz="2400" dirty="0">
                <a:latin typeface="+mj-lt"/>
                <a:ea typeface="Calibri"/>
                <a:cs typeface="Calibri"/>
                <a:sym typeface="Calibri"/>
              </a:rPr>
              <a:t>The parasite can’t spread effectively in populations in which most people are Duffy-negative.</a:t>
            </a:r>
            <a:endParaRPr dirty="0">
              <a:latin typeface="+mj-lt"/>
            </a:endParaRPr>
          </a:p>
        </p:txBody>
      </p:sp>
      <p:pic>
        <p:nvPicPr>
          <p:cNvPr id="371" name="Google Shape;371;p40" descr="A picture containing star, animal&#10;&#10;Description automatically generated"/>
          <p:cNvPicPr preferRelativeResize="0"/>
          <p:nvPr/>
        </p:nvPicPr>
        <p:blipFill rotWithShape="1">
          <a:blip r:embed="rId3">
            <a:alphaModFix/>
          </a:blip>
          <a:srcRect l="20659" t="7363" r="15252" b="4495"/>
          <a:stretch/>
        </p:blipFill>
        <p:spPr>
          <a:xfrm>
            <a:off x="6392778" y="854241"/>
            <a:ext cx="5799222" cy="5322722"/>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pic>
        <p:nvPicPr>
          <p:cNvPr id="377" name="Google Shape;377;p41"/>
          <p:cNvPicPr preferRelativeResize="0"/>
          <p:nvPr/>
        </p:nvPicPr>
        <p:blipFill rotWithShape="1">
          <a:blip r:embed="rId3">
            <a:alphaModFix/>
          </a:blip>
          <a:srcRect l="4868" t="11465" r="1956" b="8874"/>
          <a:stretch/>
        </p:blipFill>
        <p:spPr>
          <a:xfrm>
            <a:off x="32415" y="960853"/>
            <a:ext cx="11906374" cy="4904370"/>
          </a:xfrm>
          <a:prstGeom prst="rect">
            <a:avLst/>
          </a:prstGeom>
          <a:noFill/>
          <a:ln>
            <a:noFill/>
          </a:ln>
        </p:spPr>
      </p:pic>
      <p:sp>
        <p:nvSpPr>
          <p:cNvPr id="378" name="Google Shape;378;p41"/>
          <p:cNvSpPr txBox="1"/>
          <p:nvPr/>
        </p:nvSpPr>
        <p:spPr>
          <a:xfrm>
            <a:off x="253211" y="3295816"/>
            <a:ext cx="3235947" cy="707886"/>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dirty="0">
                <a:solidFill>
                  <a:schemeClr val="dk1"/>
                </a:solidFill>
                <a:latin typeface="+mj-lt"/>
                <a:ea typeface="Calibri"/>
                <a:cs typeface="Calibri"/>
                <a:sym typeface="Calibri"/>
              </a:rPr>
              <a:t>Duffy negative </a:t>
            </a:r>
            <a:endParaRPr dirty="0">
              <a:latin typeface="+mj-lt"/>
            </a:endParaRPr>
          </a:p>
          <a:p>
            <a:pPr marL="0" marR="0" lvl="0" indent="0" algn="ctr" rtl="0">
              <a:spcBef>
                <a:spcPts val="0"/>
              </a:spcBef>
              <a:spcAft>
                <a:spcPts val="0"/>
              </a:spcAft>
              <a:buNone/>
            </a:pPr>
            <a:r>
              <a:rPr lang="en-US" sz="2000" dirty="0">
                <a:solidFill>
                  <a:schemeClr val="dk1"/>
                </a:solidFill>
                <a:latin typeface="+mj-lt"/>
                <a:ea typeface="Calibri"/>
                <a:cs typeface="Calibri"/>
                <a:sym typeface="Calibri"/>
              </a:rPr>
              <a:t>phenotype frequency</a:t>
            </a:r>
            <a:endParaRPr dirty="0">
              <a:latin typeface="+mj-lt"/>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pic>
        <p:nvPicPr>
          <p:cNvPr id="384" name="Google Shape;384;p42">
            <a:hlinkClick r:id="rId3"/>
          </p:cNvPr>
          <p:cNvPicPr preferRelativeResize="0">
            <a:picLocks noGrp="1"/>
          </p:cNvPicPr>
          <p:nvPr>
            <p:ph type="body" idx="1"/>
          </p:nvPr>
        </p:nvPicPr>
        <p:blipFill rotWithShape="1">
          <a:blip r:embed="rId4">
            <a:alphaModFix/>
          </a:blip>
          <a:srcRect/>
          <a:stretch/>
        </p:blipFill>
        <p:spPr>
          <a:xfrm>
            <a:off x="88900" y="782122"/>
            <a:ext cx="12014200" cy="5293756"/>
          </a:xfrm>
          <a:prstGeom prst="rect">
            <a:avLst/>
          </a:prstGeom>
          <a:noFill/>
          <a:ln w="57150" cap="flat" cmpd="sng">
            <a:solidFill>
              <a:schemeClr val="accent1"/>
            </a:solidFill>
            <a:prstDash val="solid"/>
            <a:round/>
            <a:headEnd type="none" w="sm" len="sm"/>
            <a:tailEnd type="none" w="sm" len="sm"/>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Google Shape;97;p2" descr="A screenshot of a cell phone&#10;&#10;Description automatically generated"/>
          <p:cNvPicPr preferRelativeResize="0"/>
          <p:nvPr/>
        </p:nvPicPr>
        <p:blipFill rotWithShape="1">
          <a:blip r:embed="rId3">
            <a:alphaModFix/>
          </a:blip>
          <a:srcRect/>
          <a:stretch/>
        </p:blipFill>
        <p:spPr>
          <a:xfrm>
            <a:off x="0" y="167559"/>
            <a:ext cx="6307282" cy="6307282"/>
          </a:xfrm>
          <a:prstGeom prst="rect">
            <a:avLst/>
          </a:prstGeom>
          <a:noFill/>
          <a:ln>
            <a:noFill/>
          </a:ln>
        </p:spPr>
      </p:pic>
      <p:pic>
        <p:nvPicPr>
          <p:cNvPr id="98" name="Google Shape;98;p2">
            <a:hlinkClick r:id="rId4"/>
          </p:cNvPr>
          <p:cNvPicPr preferRelativeResize="0">
            <a:picLocks noGrp="1"/>
          </p:cNvPicPr>
          <p:nvPr>
            <p:ph type="body" idx="1"/>
          </p:nvPr>
        </p:nvPicPr>
        <p:blipFill rotWithShape="1">
          <a:blip r:embed="rId5">
            <a:alphaModFix/>
          </a:blip>
          <a:srcRect/>
          <a:stretch/>
        </p:blipFill>
        <p:spPr>
          <a:xfrm>
            <a:off x="6527639" y="167559"/>
            <a:ext cx="5537591" cy="6474842"/>
          </a:xfrm>
          <a:prstGeom prst="rect">
            <a:avLst/>
          </a:prstGeom>
          <a:noFill/>
          <a:ln w="38100" cap="flat" cmpd="sng">
            <a:solidFill>
              <a:schemeClr val="accent1"/>
            </a:solidFill>
            <a:prstDash val="solid"/>
            <a:round/>
            <a:headEnd type="none" w="sm" len="sm"/>
            <a:tailEnd type="none" w="sm" len="sm"/>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pic>
        <p:nvPicPr>
          <p:cNvPr id="390" name="Google Shape;390;p43"/>
          <p:cNvPicPr preferRelativeResize="0">
            <a:picLocks noGrp="1"/>
          </p:cNvPicPr>
          <p:nvPr>
            <p:ph type="body" idx="1"/>
          </p:nvPr>
        </p:nvPicPr>
        <p:blipFill rotWithShape="1">
          <a:blip r:embed="rId3">
            <a:alphaModFix/>
          </a:blip>
          <a:srcRect/>
          <a:stretch/>
        </p:blipFill>
        <p:spPr>
          <a:xfrm>
            <a:off x="114299" y="779383"/>
            <a:ext cx="12077701" cy="5352475"/>
          </a:xfrm>
          <a:prstGeom prst="rect">
            <a:avLst/>
          </a:prstGeom>
          <a:noFill/>
          <a:ln w="53975" cap="flat" cmpd="sng">
            <a:solidFill>
              <a:schemeClr val="accent1"/>
            </a:solidFill>
            <a:prstDash val="solid"/>
            <a:round/>
            <a:headEnd type="none" w="sm" len="sm"/>
            <a:tailEnd type="none" w="sm" len="sm"/>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45"/>
          <p:cNvSpPr txBox="1">
            <a:spLocks noGrp="1"/>
          </p:cNvSpPr>
          <p:nvPr>
            <p:ph type="title"/>
          </p:nvPr>
        </p:nvSpPr>
        <p:spPr>
          <a:xfrm>
            <a:off x="212558" y="505061"/>
            <a:ext cx="7535779" cy="1325563"/>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ts val="4400"/>
              <a:buFont typeface="Calibri"/>
              <a:buNone/>
            </a:pPr>
            <a:r>
              <a:rPr lang="en-US" dirty="0">
                <a:latin typeface="+mj-lt"/>
              </a:rPr>
              <a:t>Controlling malaria: the colonial-global history of quinine</a:t>
            </a:r>
            <a:endParaRPr dirty="0">
              <a:latin typeface="+mj-lt"/>
            </a:endParaRPr>
          </a:p>
        </p:txBody>
      </p:sp>
      <p:sp>
        <p:nvSpPr>
          <p:cNvPr id="405" name="Google Shape;405;p45"/>
          <p:cNvSpPr txBox="1">
            <a:spLocks noGrp="1"/>
          </p:cNvSpPr>
          <p:nvPr>
            <p:ph type="body" idx="1"/>
          </p:nvPr>
        </p:nvSpPr>
        <p:spPr>
          <a:xfrm>
            <a:off x="212558" y="2023788"/>
            <a:ext cx="7535779" cy="4834212"/>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600"/>
              <a:buChar char="•"/>
            </a:pPr>
            <a:r>
              <a:rPr lang="en-US" sz="2600" dirty="0">
                <a:latin typeface="+mj-lt"/>
              </a:rPr>
              <a:t>In 17</a:t>
            </a:r>
            <a:r>
              <a:rPr lang="en-US" sz="2600" baseline="30000" dirty="0">
                <a:latin typeface="+mj-lt"/>
              </a:rPr>
              <a:t>th</a:t>
            </a:r>
            <a:r>
              <a:rPr lang="en-US" sz="2600" dirty="0">
                <a:latin typeface="+mj-lt"/>
              </a:rPr>
              <a:t> century, Spanish discovered that indigenous peoples in Peru used a bark to remedy fevers</a:t>
            </a:r>
            <a:endParaRPr dirty="0">
              <a:latin typeface="+mj-lt"/>
            </a:endParaRPr>
          </a:p>
          <a:p>
            <a:pPr marL="228600" lvl="0" indent="-228600" algn="l" rtl="0">
              <a:lnSpc>
                <a:spcPct val="90000"/>
              </a:lnSpc>
              <a:spcBef>
                <a:spcPts val="1000"/>
              </a:spcBef>
              <a:spcAft>
                <a:spcPts val="0"/>
              </a:spcAft>
              <a:buClr>
                <a:schemeClr val="dk1"/>
              </a:buClr>
              <a:buSzPts val="2600"/>
              <a:buChar char="•"/>
            </a:pPr>
            <a:r>
              <a:rPr lang="en-US" sz="2600" dirty="0">
                <a:latin typeface="+mj-lt"/>
              </a:rPr>
              <a:t>Bark from cinchona tree quickly became favored treatment for fevers in Europe. </a:t>
            </a:r>
            <a:endParaRPr dirty="0">
              <a:latin typeface="+mj-lt"/>
            </a:endParaRPr>
          </a:p>
          <a:p>
            <a:pPr marL="228600" lvl="0" indent="-228600" algn="l" rtl="0">
              <a:lnSpc>
                <a:spcPct val="90000"/>
              </a:lnSpc>
              <a:spcBef>
                <a:spcPts val="1000"/>
              </a:spcBef>
              <a:spcAft>
                <a:spcPts val="0"/>
              </a:spcAft>
              <a:buClr>
                <a:schemeClr val="dk1"/>
              </a:buClr>
              <a:buSzPts val="2600"/>
              <a:buChar char="•"/>
            </a:pPr>
            <a:r>
              <a:rPr lang="en-US" sz="2600" dirty="0">
                <a:latin typeface="+mj-lt"/>
              </a:rPr>
              <a:t>Eventually discovered that it could also prevent malaria. The bark—and its active ingredient, quinine, became an important commodity in Europe and eventually became critical to the health of the British empire in India</a:t>
            </a:r>
            <a:endParaRPr dirty="0">
              <a:latin typeface="+mj-lt"/>
            </a:endParaRPr>
          </a:p>
          <a:p>
            <a:pPr marL="228600" lvl="0" indent="-50800" algn="l" rtl="0">
              <a:lnSpc>
                <a:spcPct val="90000"/>
              </a:lnSpc>
              <a:spcBef>
                <a:spcPts val="1000"/>
              </a:spcBef>
              <a:spcAft>
                <a:spcPts val="0"/>
              </a:spcAft>
              <a:buClr>
                <a:schemeClr val="dk1"/>
              </a:buClr>
              <a:buSzPts val="2800"/>
              <a:buNone/>
            </a:pPr>
            <a:endParaRPr dirty="0">
              <a:latin typeface="+mj-lt"/>
            </a:endParaRPr>
          </a:p>
        </p:txBody>
      </p:sp>
      <p:pic>
        <p:nvPicPr>
          <p:cNvPr id="406" name="Google Shape;406;p45" descr="A box filled with different types of food&#10;&#10;Description automatically generated"/>
          <p:cNvPicPr preferRelativeResize="0"/>
          <p:nvPr/>
        </p:nvPicPr>
        <p:blipFill rotWithShape="1">
          <a:blip r:embed="rId3">
            <a:alphaModFix/>
          </a:blip>
          <a:srcRect r="2962"/>
          <a:stretch/>
        </p:blipFill>
        <p:spPr>
          <a:xfrm rot="5400000">
            <a:off x="6712908" y="1495155"/>
            <a:ext cx="6461673" cy="386769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46"/>
          <p:cNvSpPr txBox="1">
            <a:spLocks noGrp="1"/>
          </p:cNvSpPr>
          <p:nvPr>
            <p:ph type="body" idx="1"/>
          </p:nvPr>
        </p:nvSpPr>
        <p:spPr>
          <a:xfrm>
            <a:off x="426464" y="304800"/>
            <a:ext cx="4446161" cy="6408515"/>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90000"/>
              </a:lnSpc>
              <a:spcBef>
                <a:spcPts val="0"/>
              </a:spcBef>
              <a:spcAft>
                <a:spcPts val="0"/>
              </a:spcAft>
              <a:buClr>
                <a:schemeClr val="dk1"/>
              </a:buClr>
              <a:buSzPts val="2400"/>
              <a:buChar char="•"/>
            </a:pPr>
            <a:r>
              <a:rPr lang="en-US" sz="2400" dirty="0">
                <a:latin typeface="+mj-lt"/>
              </a:rPr>
              <a:t>By the 1840s British citizens and soldiers in India were using 140,000 pounds of cinchona bark annually. </a:t>
            </a:r>
            <a:endParaRPr dirty="0">
              <a:latin typeface="+mj-lt"/>
            </a:endParaRPr>
          </a:p>
          <a:p>
            <a:pPr marL="228600" lvl="0" indent="-228600" algn="l" rtl="0">
              <a:lnSpc>
                <a:spcPct val="90000"/>
              </a:lnSpc>
              <a:spcBef>
                <a:spcPts val="1000"/>
              </a:spcBef>
              <a:spcAft>
                <a:spcPts val="0"/>
              </a:spcAft>
              <a:buClr>
                <a:schemeClr val="dk1"/>
              </a:buClr>
              <a:buSzPts val="2400"/>
              <a:buChar char="•"/>
            </a:pPr>
            <a:r>
              <a:rPr lang="en-US" sz="2400" dirty="0">
                <a:latin typeface="+mj-lt"/>
              </a:rPr>
              <a:t>By the 1930s Dutch plantations in Java were producing 22 million pounds of cinchona bark, or 97% of the world's quinine production</a:t>
            </a:r>
            <a:endParaRPr dirty="0">
              <a:latin typeface="+mj-lt"/>
            </a:endParaRPr>
          </a:p>
          <a:p>
            <a:pPr marL="228600" lvl="0" indent="-228600" algn="l" rtl="0">
              <a:lnSpc>
                <a:spcPct val="90000"/>
              </a:lnSpc>
              <a:spcBef>
                <a:spcPts val="1000"/>
              </a:spcBef>
              <a:spcAft>
                <a:spcPts val="0"/>
              </a:spcAft>
              <a:buClr>
                <a:schemeClr val="dk1"/>
              </a:buClr>
              <a:buSzPts val="2600"/>
              <a:buChar char="•"/>
            </a:pPr>
            <a:r>
              <a:rPr lang="en-US" sz="2600" dirty="0">
                <a:latin typeface="+mj-lt"/>
              </a:rPr>
              <a:t>Quinine was  bitter, so British in India and other tropical posts mixed the powder with soda and sugar to make tonic water</a:t>
            </a:r>
            <a:endParaRPr dirty="0">
              <a:latin typeface="+mj-lt"/>
            </a:endParaRPr>
          </a:p>
          <a:p>
            <a:pPr marL="228600" lvl="0" indent="-228600" algn="l" rtl="0">
              <a:lnSpc>
                <a:spcPct val="90000"/>
              </a:lnSpc>
              <a:spcBef>
                <a:spcPts val="1000"/>
              </a:spcBef>
              <a:spcAft>
                <a:spcPts val="0"/>
              </a:spcAft>
              <a:buClr>
                <a:schemeClr val="dk1"/>
              </a:buClr>
              <a:buSzPts val="2600"/>
              <a:buChar char="•"/>
            </a:pPr>
            <a:r>
              <a:rPr lang="en-US" sz="2600" dirty="0">
                <a:latin typeface="+mj-lt"/>
              </a:rPr>
              <a:t>Daily dose of protective this quinine tonic was mixed with gin to become gin and tonic</a:t>
            </a:r>
            <a:endParaRPr dirty="0">
              <a:latin typeface="+mj-lt"/>
            </a:endParaRPr>
          </a:p>
          <a:p>
            <a:pPr marL="228600" lvl="0" indent="-50800" algn="l" rtl="0">
              <a:lnSpc>
                <a:spcPct val="90000"/>
              </a:lnSpc>
              <a:spcBef>
                <a:spcPts val="1000"/>
              </a:spcBef>
              <a:spcAft>
                <a:spcPts val="0"/>
              </a:spcAft>
              <a:buClr>
                <a:schemeClr val="dk1"/>
              </a:buClr>
              <a:buSzPts val="2800"/>
              <a:buNone/>
            </a:pPr>
            <a:endParaRPr dirty="0">
              <a:latin typeface="+mj-lt"/>
            </a:endParaRPr>
          </a:p>
        </p:txBody>
      </p:sp>
      <p:pic>
        <p:nvPicPr>
          <p:cNvPr id="412" name="Google Shape;412;p46" descr="A group of people in uniform&#10;&#10;Description automatically generated"/>
          <p:cNvPicPr preferRelativeResize="0"/>
          <p:nvPr/>
        </p:nvPicPr>
        <p:blipFill rotWithShape="1">
          <a:blip r:embed="rId3">
            <a:alphaModFix/>
          </a:blip>
          <a:srcRect l="7729"/>
          <a:stretch/>
        </p:blipFill>
        <p:spPr>
          <a:xfrm>
            <a:off x="5005146" y="435482"/>
            <a:ext cx="6892911" cy="4250322"/>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17"/>
        <p:cNvGrpSpPr/>
        <p:nvPr/>
      </p:nvGrpSpPr>
      <p:grpSpPr>
        <a:xfrm>
          <a:off x="0" y="0"/>
          <a:ext cx="0" cy="0"/>
          <a:chOff x="0" y="0"/>
          <a:chExt cx="0" cy="0"/>
        </a:xfrm>
      </p:grpSpPr>
      <p:pic>
        <p:nvPicPr>
          <p:cNvPr id="418" name="Google Shape;418;p47" descr="Image result for quinine malaria"/>
          <p:cNvPicPr preferRelativeResize="0">
            <a:picLocks noGrp="1"/>
          </p:cNvPicPr>
          <p:nvPr>
            <p:ph type="body" idx="1"/>
          </p:nvPr>
        </p:nvPicPr>
        <p:blipFill rotWithShape="1">
          <a:blip r:embed="rId3">
            <a:alphaModFix/>
          </a:blip>
          <a:srcRect/>
          <a:stretch/>
        </p:blipFill>
        <p:spPr>
          <a:xfrm>
            <a:off x="322828" y="179957"/>
            <a:ext cx="4428466" cy="6023464"/>
          </a:xfrm>
          <a:prstGeom prst="rect">
            <a:avLst/>
          </a:prstGeom>
          <a:noFill/>
          <a:ln>
            <a:noFill/>
          </a:ln>
        </p:spPr>
      </p:pic>
      <p:pic>
        <p:nvPicPr>
          <p:cNvPr id="419" name="Google Shape;419;p47" descr="http://www.drug3k.com/img4/chloroquine_13735_8_%28big%29_.jpeg"/>
          <p:cNvPicPr preferRelativeResize="0"/>
          <p:nvPr/>
        </p:nvPicPr>
        <p:blipFill rotWithShape="1">
          <a:blip r:embed="rId4">
            <a:alphaModFix/>
          </a:blip>
          <a:srcRect/>
          <a:stretch/>
        </p:blipFill>
        <p:spPr>
          <a:xfrm>
            <a:off x="4916861" y="303086"/>
            <a:ext cx="7137502" cy="590033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pic>
        <p:nvPicPr>
          <p:cNvPr id="425" name="Google Shape;425;p48" descr="A close up of a map&#10;&#10;Description automatically generated"/>
          <p:cNvPicPr preferRelativeResize="0">
            <a:picLocks noGrp="1"/>
          </p:cNvPicPr>
          <p:nvPr>
            <p:ph type="body" idx="1"/>
          </p:nvPr>
        </p:nvPicPr>
        <p:blipFill rotWithShape="1">
          <a:blip r:embed="rId3">
            <a:alphaModFix/>
          </a:blip>
          <a:srcRect/>
          <a:stretch/>
        </p:blipFill>
        <p:spPr>
          <a:xfrm>
            <a:off x="1182461" y="211417"/>
            <a:ext cx="9652749" cy="6435166"/>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pic>
        <p:nvPicPr>
          <p:cNvPr id="431" name="Google Shape;431;p49" descr="A picture containing outdoor, old, water, photo&#10;&#10;Description automatically generated"/>
          <p:cNvPicPr preferRelativeResize="0">
            <a:picLocks noGrp="1"/>
          </p:cNvPicPr>
          <p:nvPr>
            <p:ph type="body" idx="1"/>
          </p:nvPr>
        </p:nvPicPr>
        <p:blipFill rotWithShape="1">
          <a:blip r:embed="rId3">
            <a:alphaModFix/>
          </a:blip>
          <a:srcRect l="16749"/>
          <a:stretch/>
        </p:blipFill>
        <p:spPr>
          <a:xfrm>
            <a:off x="6447631" y="-42069"/>
            <a:ext cx="5744369" cy="6900069"/>
          </a:xfrm>
          <a:prstGeom prst="rect">
            <a:avLst/>
          </a:prstGeom>
          <a:noFill/>
          <a:ln>
            <a:noFill/>
          </a:ln>
        </p:spPr>
      </p:pic>
      <p:pic>
        <p:nvPicPr>
          <p:cNvPr id="432" name="Google Shape;432;p49"/>
          <p:cNvPicPr preferRelativeResize="0"/>
          <p:nvPr/>
        </p:nvPicPr>
        <p:blipFill rotWithShape="1">
          <a:blip r:embed="rId4">
            <a:alphaModFix/>
          </a:blip>
          <a:srcRect/>
          <a:stretch/>
        </p:blipFill>
        <p:spPr>
          <a:xfrm>
            <a:off x="0" y="926902"/>
            <a:ext cx="6455400" cy="5232598"/>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50"/>
          <p:cNvSpPr txBox="1">
            <a:spLocks noGrp="1"/>
          </p:cNvSpPr>
          <p:nvPr>
            <p:ph type="title"/>
          </p:nvPr>
        </p:nvSpPr>
        <p:spPr>
          <a:xfrm>
            <a:off x="4676504" y="365125"/>
            <a:ext cx="7283676"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dirty="0">
                <a:latin typeface="+mj-lt"/>
              </a:rPr>
              <a:t>Four Pests Campaign</a:t>
            </a:r>
            <a:endParaRPr dirty="0">
              <a:latin typeface="+mj-lt"/>
            </a:endParaRPr>
          </a:p>
        </p:txBody>
      </p:sp>
      <p:pic>
        <p:nvPicPr>
          <p:cNvPr id="439" name="Google Shape;439;p50" descr="A poster with a bird and a fly&#10;&#10;Description automatically generated"/>
          <p:cNvPicPr preferRelativeResize="0">
            <a:picLocks noGrp="1"/>
          </p:cNvPicPr>
          <p:nvPr>
            <p:ph type="body" idx="1"/>
          </p:nvPr>
        </p:nvPicPr>
        <p:blipFill rotWithShape="1">
          <a:blip r:embed="rId3">
            <a:alphaModFix/>
          </a:blip>
          <a:srcRect/>
          <a:stretch/>
        </p:blipFill>
        <p:spPr>
          <a:xfrm>
            <a:off x="231820" y="260485"/>
            <a:ext cx="4091985" cy="6241573"/>
          </a:xfrm>
          <a:prstGeom prst="rect">
            <a:avLst/>
          </a:prstGeom>
          <a:noFill/>
          <a:ln>
            <a:noFill/>
          </a:ln>
        </p:spPr>
      </p:pic>
      <p:sp>
        <p:nvSpPr>
          <p:cNvPr id="440" name="Google Shape;440;p50"/>
          <p:cNvSpPr txBox="1"/>
          <p:nvPr/>
        </p:nvSpPr>
        <p:spPr>
          <a:xfrm>
            <a:off x="4794070" y="1825625"/>
            <a:ext cx="7009356" cy="4351338"/>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90000"/>
              </a:lnSpc>
              <a:spcBef>
                <a:spcPts val="0"/>
              </a:spcBef>
              <a:spcAft>
                <a:spcPts val="0"/>
              </a:spcAft>
              <a:buClr>
                <a:schemeClr val="dk1"/>
              </a:buClr>
              <a:buSzPts val="2800"/>
              <a:buFont typeface="Arial"/>
              <a:buChar char="•"/>
            </a:pPr>
            <a:r>
              <a:rPr lang="en-US" sz="2800" dirty="0">
                <a:solidFill>
                  <a:schemeClr val="dk1"/>
                </a:solidFill>
                <a:latin typeface="+mj-lt"/>
                <a:ea typeface="Calibri"/>
                <a:cs typeface="Calibri"/>
                <a:sym typeface="Calibri"/>
              </a:rPr>
              <a:t>Took place in China from 1958 to 1962 as part of the Great Leap Forward of communist China </a:t>
            </a:r>
            <a:endParaRPr dirty="0">
              <a:latin typeface="+mj-lt"/>
            </a:endParaRPr>
          </a:p>
          <a:p>
            <a:pPr marL="228600" marR="0" lvl="0" indent="-228600" algn="l" rtl="0">
              <a:lnSpc>
                <a:spcPct val="90000"/>
              </a:lnSpc>
              <a:spcBef>
                <a:spcPts val="1000"/>
              </a:spcBef>
              <a:spcAft>
                <a:spcPts val="0"/>
              </a:spcAft>
              <a:buClr>
                <a:schemeClr val="dk1"/>
              </a:buClr>
              <a:buSzPts val="2800"/>
              <a:buFont typeface="Arial"/>
              <a:buChar char="•"/>
            </a:pPr>
            <a:r>
              <a:rPr lang="en-US" sz="2800" dirty="0">
                <a:solidFill>
                  <a:schemeClr val="dk1"/>
                </a:solidFill>
                <a:latin typeface="+mj-lt"/>
                <a:ea typeface="Calibri"/>
                <a:cs typeface="Calibri"/>
                <a:sym typeface="Calibri"/>
              </a:rPr>
              <a:t>Hygiene campaign aimed to eradicate the pests responsible for the transmission of pestilence and disease as part of the Great Leap Forward</a:t>
            </a:r>
            <a:endParaRPr dirty="0">
              <a:latin typeface="+mj-lt"/>
            </a:endParaRPr>
          </a:p>
          <a:p>
            <a:pPr marL="228600" marR="0" lvl="0" indent="-228600" algn="l" rtl="0">
              <a:lnSpc>
                <a:spcPct val="90000"/>
              </a:lnSpc>
              <a:spcBef>
                <a:spcPts val="1000"/>
              </a:spcBef>
              <a:spcAft>
                <a:spcPts val="0"/>
              </a:spcAft>
              <a:buClr>
                <a:schemeClr val="dk1"/>
              </a:buClr>
              <a:buSzPts val="2800"/>
              <a:buFont typeface="Arial"/>
              <a:buChar char="•"/>
            </a:pPr>
            <a:r>
              <a:rPr lang="en-US" sz="2800" dirty="0">
                <a:solidFill>
                  <a:schemeClr val="dk1"/>
                </a:solidFill>
                <a:latin typeface="+mj-lt"/>
                <a:ea typeface="Calibri"/>
                <a:cs typeface="Calibri"/>
                <a:sym typeface="Calibri"/>
              </a:rPr>
              <a:t>Targeted the mosquitoes responsible for malaria with spraying</a:t>
            </a:r>
            <a:endParaRPr dirty="0">
              <a:latin typeface="+mj-lt"/>
            </a:endParaRPr>
          </a:p>
          <a:p>
            <a:pPr marL="228600" marR="0" lvl="0" indent="-228600" algn="l" rtl="0">
              <a:lnSpc>
                <a:spcPct val="90000"/>
              </a:lnSpc>
              <a:spcBef>
                <a:spcPts val="1000"/>
              </a:spcBef>
              <a:spcAft>
                <a:spcPts val="0"/>
              </a:spcAft>
              <a:buClr>
                <a:schemeClr val="dk1"/>
              </a:buClr>
              <a:buSzPts val="2800"/>
              <a:buFont typeface="Arial"/>
              <a:buChar char="•"/>
            </a:pPr>
            <a:r>
              <a:rPr lang="en-US" sz="2800" dirty="0">
                <a:solidFill>
                  <a:schemeClr val="dk1"/>
                </a:solidFill>
                <a:latin typeface="+mj-lt"/>
                <a:ea typeface="Calibri"/>
                <a:cs typeface="Calibri"/>
                <a:sym typeface="Calibri"/>
              </a:rPr>
              <a:t>Reduced malaria burden in some regions</a:t>
            </a:r>
            <a:endParaRPr dirty="0">
              <a:latin typeface="+mj-lt"/>
            </a:endParaRPr>
          </a:p>
          <a:p>
            <a:pPr marL="228600" marR="0" lvl="0" indent="-50800" algn="l" rtl="0">
              <a:lnSpc>
                <a:spcPct val="90000"/>
              </a:lnSpc>
              <a:spcBef>
                <a:spcPts val="1000"/>
              </a:spcBef>
              <a:spcAft>
                <a:spcPts val="0"/>
              </a:spcAft>
              <a:buClr>
                <a:schemeClr val="dk1"/>
              </a:buClr>
              <a:buSzPts val="2800"/>
              <a:buFont typeface="Arial"/>
              <a:buNone/>
            </a:pPr>
            <a:endParaRPr sz="2800" dirty="0">
              <a:solidFill>
                <a:schemeClr val="dk1"/>
              </a:solidFill>
              <a:latin typeface="+mj-lt"/>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5"/>
        <p:cNvGrpSpPr/>
        <p:nvPr/>
      </p:nvGrpSpPr>
      <p:grpSpPr>
        <a:xfrm>
          <a:off x="0" y="0"/>
          <a:ext cx="0" cy="0"/>
          <a:chOff x="0" y="0"/>
          <a:chExt cx="0" cy="0"/>
        </a:xfrm>
      </p:grpSpPr>
      <p:sp>
        <p:nvSpPr>
          <p:cNvPr id="446" name="Google Shape;446;p51"/>
          <p:cNvSpPr txBox="1">
            <a:spLocks noGrp="1"/>
          </p:cNvSpPr>
          <p:nvPr>
            <p:ph type="title"/>
          </p:nvPr>
        </p:nvSpPr>
        <p:spPr>
          <a:xfrm>
            <a:off x="719327" y="207265"/>
            <a:ext cx="10753346" cy="1325563"/>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ct val="100000"/>
              <a:buFont typeface="Calibri"/>
              <a:buNone/>
            </a:pPr>
            <a:r>
              <a:rPr lang="en-US" dirty="0">
                <a:latin typeface="+mj-lt"/>
              </a:rPr>
              <a:t>1955 – 1969: the first global malaria eradication campaign (World Health Organization)</a:t>
            </a:r>
            <a:endParaRPr dirty="0">
              <a:latin typeface="+mj-lt"/>
            </a:endParaRPr>
          </a:p>
        </p:txBody>
      </p:sp>
      <p:sp>
        <p:nvSpPr>
          <p:cNvPr id="447" name="Google Shape;447;p51"/>
          <p:cNvSpPr txBox="1">
            <a:spLocks noGrp="1"/>
          </p:cNvSpPr>
          <p:nvPr>
            <p:ph type="body" idx="1"/>
          </p:nvPr>
        </p:nvSpPr>
        <p:spPr>
          <a:xfrm>
            <a:off x="-132347" y="1666939"/>
            <a:ext cx="5678905" cy="5102578"/>
          </a:xfrm>
          <a:prstGeom prst="rect">
            <a:avLst/>
          </a:prstGeom>
          <a:noFill/>
          <a:ln>
            <a:noFill/>
          </a:ln>
        </p:spPr>
        <p:txBody>
          <a:bodyPr spcFirstLastPara="1" wrap="square" lIns="91425" tIns="45700" rIns="91425" bIns="45700" anchor="t" anchorCtr="0">
            <a:normAutofit/>
          </a:bodyPr>
          <a:lstStyle/>
          <a:p>
            <a:pPr marL="685800" lvl="1" indent="-228600" algn="l" rtl="0">
              <a:lnSpc>
                <a:spcPct val="90000"/>
              </a:lnSpc>
              <a:spcBef>
                <a:spcPts val="0"/>
              </a:spcBef>
              <a:spcAft>
                <a:spcPts val="0"/>
              </a:spcAft>
              <a:buClr>
                <a:schemeClr val="dk1"/>
              </a:buClr>
              <a:buSzPts val="2600"/>
              <a:buChar char="•"/>
            </a:pPr>
            <a:r>
              <a:rPr lang="en-US" sz="2600" dirty="0">
                <a:latin typeface="+mj-lt"/>
                <a:ea typeface="Calibri"/>
                <a:cs typeface="Calibri"/>
                <a:sym typeface="Calibri"/>
              </a:rPr>
              <a:t>Malaria (mostly </a:t>
            </a:r>
            <a:r>
              <a:rPr lang="en-US" sz="2600" i="1" dirty="0">
                <a:latin typeface="+mj-lt"/>
                <a:ea typeface="Calibri"/>
                <a:cs typeface="Calibri"/>
                <a:sym typeface="Calibri"/>
              </a:rPr>
              <a:t>P. vivax) </a:t>
            </a:r>
            <a:r>
              <a:rPr lang="en-US" sz="2600" dirty="0">
                <a:latin typeface="+mj-lt"/>
                <a:ea typeface="Calibri"/>
                <a:cs typeface="Calibri"/>
                <a:sym typeface="Calibri"/>
              </a:rPr>
              <a:t>was eliminated from much of Europe, North America, Caribbean and parts of Asia, South-Central America</a:t>
            </a:r>
            <a:endParaRPr dirty="0">
              <a:latin typeface="+mj-lt"/>
            </a:endParaRPr>
          </a:p>
          <a:p>
            <a:pPr marL="685800" lvl="1" indent="-228600" algn="l" rtl="0">
              <a:lnSpc>
                <a:spcPct val="90000"/>
              </a:lnSpc>
              <a:spcBef>
                <a:spcPts val="500"/>
              </a:spcBef>
              <a:spcAft>
                <a:spcPts val="0"/>
              </a:spcAft>
              <a:buClr>
                <a:schemeClr val="dk1"/>
              </a:buClr>
              <a:buSzPts val="2600"/>
              <a:buChar char="•"/>
            </a:pPr>
            <a:r>
              <a:rPr lang="en-US" sz="2600" dirty="0">
                <a:latin typeface="+mj-lt"/>
                <a:ea typeface="Calibri"/>
                <a:cs typeface="Calibri"/>
                <a:sym typeface="Calibri"/>
              </a:rPr>
              <a:t>Malaria persisted in sub-Saharan Africa </a:t>
            </a:r>
            <a:endParaRPr dirty="0">
              <a:latin typeface="+mj-lt"/>
            </a:endParaRPr>
          </a:p>
          <a:p>
            <a:pPr marL="685800" lvl="1" indent="-228600" algn="l" rtl="0">
              <a:lnSpc>
                <a:spcPct val="90000"/>
              </a:lnSpc>
              <a:spcBef>
                <a:spcPts val="500"/>
              </a:spcBef>
              <a:spcAft>
                <a:spcPts val="0"/>
              </a:spcAft>
              <a:buClr>
                <a:schemeClr val="dk1"/>
              </a:buClr>
              <a:buSzPts val="2600"/>
              <a:buChar char="•"/>
            </a:pPr>
            <a:r>
              <a:rPr lang="en-US" sz="2600" dirty="0">
                <a:latin typeface="+mj-lt"/>
                <a:ea typeface="Calibri"/>
                <a:cs typeface="Calibri"/>
                <a:sym typeface="Calibri"/>
              </a:rPr>
              <a:t>Mosquitoes increasingly resistant to DDT and </a:t>
            </a:r>
            <a:r>
              <a:rPr lang="en-US" sz="2600" i="1" dirty="0">
                <a:latin typeface="+mj-lt"/>
                <a:ea typeface="Calibri"/>
                <a:cs typeface="Calibri"/>
                <a:sym typeface="Calibri"/>
              </a:rPr>
              <a:t>Plasmodium</a:t>
            </a:r>
            <a:r>
              <a:rPr lang="en-US" sz="2600" dirty="0">
                <a:latin typeface="+mj-lt"/>
                <a:ea typeface="Calibri"/>
                <a:cs typeface="Calibri"/>
                <a:sym typeface="Calibri"/>
              </a:rPr>
              <a:t> became resistant to quinine-based drugs</a:t>
            </a:r>
            <a:endParaRPr dirty="0">
              <a:latin typeface="+mj-lt"/>
            </a:endParaRPr>
          </a:p>
          <a:p>
            <a:pPr marL="685800" lvl="1" indent="-228600" algn="l" rtl="0">
              <a:lnSpc>
                <a:spcPct val="90000"/>
              </a:lnSpc>
              <a:spcBef>
                <a:spcPts val="500"/>
              </a:spcBef>
              <a:spcAft>
                <a:spcPts val="0"/>
              </a:spcAft>
              <a:buClr>
                <a:schemeClr val="dk1"/>
              </a:buClr>
              <a:buSzPts val="2600"/>
              <a:buChar char="•"/>
            </a:pPr>
            <a:r>
              <a:rPr lang="en-US" sz="2600" dirty="0">
                <a:latin typeface="+mj-lt"/>
                <a:ea typeface="Calibri"/>
                <a:cs typeface="Calibri"/>
                <a:sym typeface="Calibri"/>
              </a:rPr>
              <a:t>Financial support of this international effort collapsed and campaign failed</a:t>
            </a:r>
            <a:endParaRPr dirty="0">
              <a:latin typeface="+mj-lt"/>
            </a:endParaRPr>
          </a:p>
          <a:p>
            <a:pPr marL="0" lvl="0" indent="0" algn="l" rtl="0">
              <a:lnSpc>
                <a:spcPct val="90000"/>
              </a:lnSpc>
              <a:spcBef>
                <a:spcPts val="1000"/>
              </a:spcBef>
              <a:spcAft>
                <a:spcPts val="0"/>
              </a:spcAft>
              <a:buClr>
                <a:schemeClr val="dk1"/>
              </a:buClr>
              <a:buSzPts val="2800"/>
              <a:buNone/>
            </a:pPr>
            <a:endParaRPr dirty="0">
              <a:latin typeface="+mj-lt"/>
            </a:endParaRPr>
          </a:p>
        </p:txBody>
      </p:sp>
      <p:pic>
        <p:nvPicPr>
          <p:cNvPr id="448" name="Google Shape;448;p51" descr="A red and white sign&#10;&#10;Description automatically generated"/>
          <p:cNvPicPr preferRelativeResize="0"/>
          <p:nvPr/>
        </p:nvPicPr>
        <p:blipFill rotWithShape="1">
          <a:blip r:embed="rId3">
            <a:alphaModFix/>
          </a:blip>
          <a:srcRect/>
          <a:stretch/>
        </p:blipFill>
        <p:spPr>
          <a:xfrm>
            <a:off x="5762481" y="1810630"/>
            <a:ext cx="6191250" cy="40767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53"/>
        <p:cNvGrpSpPr/>
        <p:nvPr/>
      </p:nvGrpSpPr>
      <p:grpSpPr>
        <a:xfrm>
          <a:off x="0" y="0"/>
          <a:ext cx="0" cy="0"/>
          <a:chOff x="0" y="0"/>
          <a:chExt cx="0" cy="0"/>
        </a:xfrm>
      </p:grpSpPr>
      <p:pic>
        <p:nvPicPr>
          <p:cNvPr id="454" name="Google Shape;454;p52"/>
          <p:cNvPicPr preferRelativeResize="0">
            <a:picLocks noGrp="1"/>
          </p:cNvPicPr>
          <p:nvPr>
            <p:ph type="body" idx="1"/>
          </p:nvPr>
        </p:nvPicPr>
        <p:blipFill rotWithShape="1">
          <a:blip r:embed="rId3">
            <a:alphaModFix/>
          </a:blip>
          <a:srcRect/>
          <a:stretch/>
        </p:blipFill>
        <p:spPr>
          <a:xfrm>
            <a:off x="1182264" y="-220133"/>
            <a:ext cx="10403731" cy="7078133"/>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D9EC905-7BF8-F8A6-1EEE-AEB4736B7970}"/>
              </a:ext>
            </a:extLst>
          </p:cNvPr>
          <p:cNvSpPr>
            <a:spLocks noGrp="1"/>
          </p:cNvSpPr>
          <p:nvPr>
            <p:ph type="body" idx="2"/>
          </p:nvPr>
        </p:nvSpPr>
        <p:spPr>
          <a:xfrm>
            <a:off x="839788" y="251791"/>
            <a:ext cx="10358480" cy="5937872"/>
          </a:xfrm>
        </p:spPr>
        <p:txBody>
          <a:bodyPr>
            <a:normAutofit/>
          </a:bodyPr>
          <a:lstStyle/>
          <a:p>
            <a:r>
              <a:rPr lang="en-US" sz="2800" b="0" i="0" u="none" strike="noStrike" baseline="0" dirty="0">
                <a:latin typeface="+mj-lt"/>
              </a:rPr>
              <a:t>Resistance first observed in malaria-causing </a:t>
            </a:r>
            <a:r>
              <a:rPr lang="en-US" sz="2800" b="0" i="1" u="none" strike="noStrike" baseline="0" dirty="0">
                <a:latin typeface="+mj-lt"/>
              </a:rPr>
              <a:t>Plasmodium falciparum </a:t>
            </a:r>
            <a:r>
              <a:rPr lang="en-US" sz="2800" b="0" i="0" u="none" strike="noStrike" baseline="0" dirty="0">
                <a:latin typeface="+mj-lt"/>
              </a:rPr>
              <a:t>parasites in Southeast Asia</a:t>
            </a:r>
          </a:p>
          <a:p>
            <a:r>
              <a:rPr lang="en-US" dirty="0">
                <a:latin typeface="+mj-lt"/>
              </a:rPr>
              <a:t>C</a:t>
            </a:r>
            <a:r>
              <a:rPr lang="en-US" sz="2800" b="0" i="0" u="none" strike="noStrike" baseline="0" dirty="0">
                <a:latin typeface="+mj-lt"/>
              </a:rPr>
              <a:t>hloroquine resistance arrived in East Africa in late 1970s, spread through Central Africa and reached the west African seaboard in late 1980s</a:t>
            </a:r>
          </a:p>
          <a:p>
            <a:r>
              <a:rPr lang="en-US" sz="2800" b="0" i="0" u="none" strike="noStrike" baseline="0" dirty="0">
                <a:latin typeface="+mj-lt"/>
              </a:rPr>
              <a:t>Consequences were devastating. Malaria mortality in children between 1980 and 2004 more than tripled from 493,000 to 1,613,000</a:t>
            </a:r>
          </a:p>
          <a:p>
            <a:r>
              <a:rPr lang="en-US" sz="2800" b="0" i="0" u="none" strike="noStrike" baseline="0" dirty="0">
                <a:latin typeface="+mj-lt"/>
              </a:rPr>
              <a:t>The continued use of chloroquine killed millions who could have been saved if a more effective treatment available. </a:t>
            </a:r>
          </a:p>
          <a:p>
            <a:r>
              <a:rPr lang="en-US" sz="2800" b="0" i="0" u="none" strike="noStrike" baseline="0" dirty="0">
                <a:latin typeface="+mj-lt"/>
              </a:rPr>
              <a:t>By 2004, chloroquine treatment was ineffective in up to 80% of patients who received </a:t>
            </a:r>
            <a:r>
              <a:rPr lang="en-US" dirty="0">
                <a:latin typeface="+mj-lt"/>
              </a:rPr>
              <a:t>it</a:t>
            </a:r>
          </a:p>
          <a:p>
            <a:endParaRPr lang="en-US" sz="2800" b="0" i="0" u="none" strike="noStrike" baseline="0" dirty="0">
              <a:latin typeface="+mj-lt"/>
            </a:endParaRPr>
          </a:p>
          <a:p>
            <a:endParaRPr lang="en-US" dirty="0">
              <a:latin typeface="+mj-lt"/>
            </a:endParaRPr>
          </a:p>
        </p:txBody>
      </p:sp>
    </p:spTree>
    <p:extLst>
      <p:ext uri="{BB962C8B-B14F-4D97-AF65-F5344CB8AC3E}">
        <p14:creationId xmlns:p14="http://schemas.microsoft.com/office/powerpoint/2010/main" val="38750914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104" name="Google Shape;104;p3">
            <a:hlinkClick r:id="rId3"/>
          </p:cNvPr>
          <p:cNvPicPr preferRelativeResize="0">
            <a:picLocks noGrp="1"/>
          </p:cNvPicPr>
          <p:nvPr>
            <p:ph type="body" idx="1"/>
          </p:nvPr>
        </p:nvPicPr>
        <p:blipFill rotWithShape="1">
          <a:blip r:embed="rId4">
            <a:alphaModFix/>
          </a:blip>
          <a:srcRect l="4853" t="16509" r="1779"/>
          <a:stretch/>
        </p:blipFill>
        <p:spPr>
          <a:xfrm>
            <a:off x="4361472" y="1347537"/>
            <a:ext cx="7707945" cy="4569118"/>
          </a:xfrm>
          <a:prstGeom prst="rect">
            <a:avLst/>
          </a:prstGeom>
          <a:noFill/>
          <a:ln w="34925" cap="flat" cmpd="sng">
            <a:solidFill>
              <a:srgbClr val="31538F"/>
            </a:solidFill>
            <a:prstDash val="solid"/>
            <a:round/>
            <a:headEnd type="none" w="sm" len="sm"/>
            <a:tailEnd type="none" w="sm" len="sm"/>
          </a:ln>
        </p:spPr>
      </p:pic>
      <p:grpSp>
        <p:nvGrpSpPr>
          <p:cNvPr id="105" name="Google Shape;105;p3"/>
          <p:cNvGrpSpPr/>
          <p:nvPr/>
        </p:nvGrpSpPr>
        <p:grpSpPr>
          <a:xfrm>
            <a:off x="4361472" y="4247146"/>
            <a:ext cx="7522415" cy="1669509"/>
            <a:chOff x="1563756" y="4638553"/>
            <a:chExt cx="8719931" cy="1851174"/>
          </a:xfrm>
          <a:solidFill>
            <a:srgbClr val="FFFFFC"/>
          </a:solidFill>
        </p:grpSpPr>
        <p:sp>
          <p:nvSpPr>
            <p:cNvPr id="106" name="Google Shape;106;p3"/>
            <p:cNvSpPr/>
            <p:nvPr/>
          </p:nvSpPr>
          <p:spPr>
            <a:xfrm>
              <a:off x="1563756" y="4638553"/>
              <a:ext cx="3487659" cy="1851174"/>
            </a:xfrm>
            <a:prstGeom prst="rect">
              <a:avLst/>
            </a:pr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107" name="Google Shape;107;p3"/>
            <p:cNvSpPr/>
            <p:nvPr/>
          </p:nvSpPr>
          <p:spPr>
            <a:xfrm>
              <a:off x="6559827" y="6321287"/>
              <a:ext cx="3723860" cy="168440"/>
            </a:xfrm>
            <a:prstGeom prst="rect">
              <a:avLst/>
            </a:pr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108" name="Google Shape;108;p3"/>
            <p:cNvSpPr/>
            <p:nvPr/>
          </p:nvSpPr>
          <p:spPr>
            <a:xfrm>
              <a:off x="6796027" y="5367130"/>
              <a:ext cx="3346447" cy="1036850"/>
            </a:xfrm>
            <a:prstGeom prst="rect">
              <a:avLst/>
            </a:pr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grpSp>
      <p:sp>
        <p:nvSpPr>
          <p:cNvPr id="109" name="Google Shape;109;p3"/>
          <p:cNvSpPr/>
          <p:nvPr/>
        </p:nvSpPr>
        <p:spPr>
          <a:xfrm>
            <a:off x="9516979" y="4247146"/>
            <a:ext cx="2552438" cy="1064290"/>
          </a:xfrm>
          <a:prstGeom prst="rect">
            <a:avLst/>
          </a:prstGeom>
          <a:solidFill>
            <a:srgbClr val="FFFEF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2" name="Content Placeholder 2">
            <a:extLst>
              <a:ext uri="{FF2B5EF4-FFF2-40B4-BE49-F238E27FC236}">
                <a16:creationId xmlns:a16="http://schemas.microsoft.com/office/drawing/2014/main" id="{32B5DF10-DB7A-7A1E-3F55-0BA184D6D839}"/>
              </a:ext>
            </a:extLst>
          </p:cNvPr>
          <p:cNvSpPr txBox="1">
            <a:spLocks/>
          </p:cNvSpPr>
          <p:nvPr/>
        </p:nvSpPr>
        <p:spPr>
          <a:xfrm>
            <a:off x="308113" y="1347537"/>
            <a:ext cx="3650275" cy="4961775"/>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r>
              <a:rPr lang="en-US" dirty="0">
                <a:latin typeface="+mj-lt"/>
              </a:rPr>
              <a:t>Dengue virus</a:t>
            </a:r>
          </a:p>
          <a:p>
            <a:r>
              <a:rPr lang="en-US" dirty="0">
                <a:latin typeface="+mj-lt"/>
              </a:rPr>
              <a:t>Yellow fever virus</a:t>
            </a:r>
          </a:p>
          <a:p>
            <a:r>
              <a:rPr lang="en-US" dirty="0">
                <a:latin typeface="+mj-lt"/>
              </a:rPr>
              <a:t>West Nile virus  </a:t>
            </a:r>
          </a:p>
          <a:p>
            <a:r>
              <a:rPr lang="en-US" dirty="0">
                <a:latin typeface="+mj-lt"/>
              </a:rPr>
              <a:t>La Crosse virus</a:t>
            </a:r>
          </a:p>
          <a:p>
            <a:r>
              <a:rPr lang="en-US" dirty="0">
                <a:latin typeface="+mj-lt"/>
              </a:rPr>
              <a:t>St. Louis virus</a:t>
            </a:r>
          </a:p>
          <a:p>
            <a:r>
              <a:rPr lang="en-US" dirty="0">
                <a:latin typeface="+mj-lt"/>
              </a:rPr>
              <a:t>Chikungunya virus</a:t>
            </a:r>
          </a:p>
          <a:p>
            <a:r>
              <a:rPr lang="en-US" dirty="0">
                <a:latin typeface="+mj-lt"/>
              </a:rPr>
              <a:t>Zika virus</a:t>
            </a:r>
          </a:p>
          <a:p>
            <a:r>
              <a:rPr lang="en-US" dirty="0" err="1">
                <a:latin typeface="+mj-lt"/>
              </a:rPr>
              <a:t>Oropouche</a:t>
            </a:r>
            <a:r>
              <a:rPr lang="en-US" dirty="0">
                <a:latin typeface="+mj-lt"/>
              </a:rPr>
              <a:t> virus – transmitted mainly by midges (gnats)</a:t>
            </a:r>
          </a:p>
          <a:p>
            <a:pPr>
              <a:buFont typeface="Arial" panose="020B0604020202020204" pitchFamily="34" charset="0"/>
              <a:buChar char="•"/>
            </a:pPr>
            <a:endParaRPr lang="en-US" dirty="0">
              <a:latin typeface="+mj-lt"/>
            </a:endParaRPr>
          </a:p>
          <a:p>
            <a:pPr>
              <a:buFont typeface="Arial" panose="020B0604020202020204" pitchFamily="34" charset="0"/>
              <a:buChar char="•"/>
            </a:pPr>
            <a:endParaRPr lang="en-US" dirty="0">
              <a:latin typeface="+mj-lt"/>
            </a:endParaRPr>
          </a:p>
          <a:p>
            <a:endParaRPr lang="en-US" dirty="0">
              <a:latin typeface="+mj-lt"/>
            </a:endParaRPr>
          </a:p>
        </p:txBody>
      </p:sp>
      <p:sp>
        <p:nvSpPr>
          <p:cNvPr id="3" name="Google Shape;141;p8">
            <a:extLst>
              <a:ext uri="{FF2B5EF4-FFF2-40B4-BE49-F238E27FC236}">
                <a16:creationId xmlns:a16="http://schemas.microsoft.com/office/drawing/2014/main" id="{5150662A-DE74-CEC7-E2CF-7B89FFFF01C3}"/>
              </a:ext>
            </a:extLst>
          </p:cNvPr>
          <p:cNvSpPr txBox="1">
            <a:spLocks/>
          </p:cNvSpPr>
          <p:nvPr/>
        </p:nvSpPr>
        <p:spPr>
          <a:xfrm>
            <a:off x="147564" y="205552"/>
            <a:ext cx="11505720"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uSzPts val="4400"/>
            </a:pPr>
            <a:r>
              <a:rPr lang="en-US" dirty="0">
                <a:latin typeface="+mj-lt"/>
                <a:ea typeface="Calibri Light" panose="020F0302020204030204" pitchFamily="34" charset="0"/>
                <a:cs typeface="Calibri Light" panose="020F0302020204030204" pitchFamily="34" charset="0"/>
              </a:rPr>
              <a:t>Arboviruses transmitted by mosquitoes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53"/>
          <p:cNvSpPr txBox="1">
            <a:spLocks noGrp="1"/>
          </p:cNvSpPr>
          <p:nvPr>
            <p:ph type="body" idx="1"/>
          </p:nvPr>
        </p:nvSpPr>
        <p:spPr>
          <a:xfrm>
            <a:off x="464684" y="1860673"/>
            <a:ext cx="6315457" cy="510257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600"/>
              <a:buChar char="•"/>
            </a:pPr>
            <a:r>
              <a:rPr lang="en-US" sz="2600" dirty="0">
                <a:latin typeface="+mj-lt"/>
                <a:ea typeface="Calibri"/>
                <a:cs typeface="Calibri"/>
                <a:sym typeface="Calibri"/>
              </a:rPr>
              <a:t>World Health Organization, Global Fund to Fight AIDS, Tuberculosis and Malaria, Bill Gates Foundation</a:t>
            </a:r>
            <a:endParaRPr dirty="0">
              <a:latin typeface="+mj-lt"/>
            </a:endParaRPr>
          </a:p>
          <a:p>
            <a:pPr marL="228600" lvl="0" indent="-228600" algn="l" rtl="0">
              <a:lnSpc>
                <a:spcPct val="90000"/>
              </a:lnSpc>
              <a:spcBef>
                <a:spcPts val="1000"/>
              </a:spcBef>
              <a:spcAft>
                <a:spcPts val="0"/>
              </a:spcAft>
              <a:buClr>
                <a:schemeClr val="dk1"/>
              </a:buClr>
              <a:buSzPts val="2600"/>
              <a:buChar char="•"/>
            </a:pPr>
            <a:r>
              <a:rPr lang="en-US" sz="2600" dirty="0">
                <a:latin typeface="+mj-lt"/>
                <a:ea typeface="Calibri"/>
                <a:cs typeface="Calibri"/>
                <a:sym typeface="Calibri"/>
              </a:rPr>
              <a:t>Targeted sub-Saharan Africa and </a:t>
            </a:r>
            <a:r>
              <a:rPr lang="en-US" sz="2600" i="1" dirty="0">
                <a:latin typeface="+mj-lt"/>
                <a:ea typeface="Calibri"/>
                <a:cs typeface="Calibri"/>
                <a:sym typeface="Calibri"/>
              </a:rPr>
              <a:t>P. falciparum</a:t>
            </a:r>
            <a:endParaRPr dirty="0">
              <a:latin typeface="+mj-lt"/>
            </a:endParaRPr>
          </a:p>
          <a:p>
            <a:pPr marL="228600" lvl="0" indent="-228600" algn="l" rtl="0">
              <a:lnSpc>
                <a:spcPct val="90000"/>
              </a:lnSpc>
              <a:spcBef>
                <a:spcPts val="1000"/>
              </a:spcBef>
              <a:spcAft>
                <a:spcPts val="0"/>
              </a:spcAft>
              <a:buClr>
                <a:schemeClr val="dk1"/>
              </a:buClr>
              <a:buSzPts val="2600"/>
              <a:buChar char="•"/>
            </a:pPr>
            <a:r>
              <a:rPr lang="en-US" sz="2600" dirty="0">
                <a:latin typeface="+mj-lt"/>
                <a:ea typeface="Calibri"/>
                <a:cs typeface="Calibri"/>
                <a:sym typeface="Calibri"/>
              </a:rPr>
              <a:t>Large reductions in the prevalence of malaria achieved in the last two decades</a:t>
            </a:r>
            <a:endParaRPr dirty="0">
              <a:latin typeface="+mj-lt"/>
            </a:endParaRPr>
          </a:p>
          <a:p>
            <a:pPr marL="228600" lvl="0" indent="-228600" algn="l" rtl="0">
              <a:lnSpc>
                <a:spcPct val="90000"/>
              </a:lnSpc>
              <a:spcBef>
                <a:spcPts val="1000"/>
              </a:spcBef>
              <a:spcAft>
                <a:spcPts val="0"/>
              </a:spcAft>
              <a:buClr>
                <a:schemeClr val="dk1"/>
              </a:buClr>
              <a:buSzPts val="2600"/>
              <a:buChar char="•"/>
            </a:pPr>
            <a:r>
              <a:rPr lang="en-US" sz="2600" dirty="0">
                <a:latin typeface="+mj-lt"/>
                <a:ea typeface="Calibri"/>
                <a:cs typeface="Calibri"/>
                <a:sym typeface="Calibri"/>
              </a:rPr>
              <a:t>Areas exist where endemic transmission of malaria has been stopped</a:t>
            </a:r>
            <a:endParaRPr dirty="0">
              <a:latin typeface="+mj-lt"/>
            </a:endParaRPr>
          </a:p>
          <a:p>
            <a:pPr marL="685800" lvl="1" indent="-76200" algn="l" rtl="0">
              <a:lnSpc>
                <a:spcPct val="90000"/>
              </a:lnSpc>
              <a:spcBef>
                <a:spcPts val="500"/>
              </a:spcBef>
              <a:spcAft>
                <a:spcPts val="0"/>
              </a:spcAft>
              <a:buClr>
                <a:schemeClr val="dk1"/>
              </a:buClr>
              <a:buSzPts val="2400"/>
              <a:buNone/>
            </a:pPr>
            <a:endParaRPr dirty="0">
              <a:latin typeface="+mj-lt"/>
            </a:endParaRPr>
          </a:p>
          <a:p>
            <a:pPr marL="228600" lvl="0" indent="-50800" algn="l" rtl="0">
              <a:lnSpc>
                <a:spcPct val="90000"/>
              </a:lnSpc>
              <a:spcBef>
                <a:spcPts val="1000"/>
              </a:spcBef>
              <a:spcAft>
                <a:spcPts val="0"/>
              </a:spcAft>
              <a:buClr>
                <a:schemeClr val="dk1"/>
              </a:buClr>
              <a:buSzPts val="2800"/>
              <a:buNone/>
            </a:pPr>
            <a:endParaRPr dirty="0">
              <a:latin typeface="+mj-lt"/>
            </a:endParaRPr>
          </a:p>
        </p:txBody>
      </p:sp>
      <p:sp>
        <p:nvSpPr>
          <p:cNvPr id="461" name="Google Shape;461;p53"/>
          <p:cNvSpPr txBox="1">
            <a:spLocks noGrp="1"/>
          </p:cNvSpPr>
          <p:nvPr>
            <p:ph type="title"/>
          </p:nvPr>
        </p:nvSpPr>
        <p:spPr>
          <a:xfrm>
            <a:off x="719327" y="244843"/>
            <a:ext cx="10753346"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dirty="0">
                <a:latin typeface="+mj-lt"/>
              </a:rPr>
              <a:t>2000: Second global campaign to eliminate malaria begins</a:t>
            </a:r>
            <a:endParaRPr dirty="0">
              <a:latin typeface="+mj-lt"/>
            </a:endParaRPr>
          </a:p>
        </p:txBody>
      </p:sp>
      <p:pic>
        <p:nvPicPr>
          <p:cNvPr id="462" name="Google Shape;462;p53" descr="A picture containing drawing, food&#10;&#10;Description automatically generated"/>
          <p:cNvPicPr preferRelativeResize="0"/>
          <p:nvPr/>
        </p:nvPicPr>
        <p:blipFill rotWithShape="1">
          <a:blip r:embed="rId3">
            <a:alphaModFix/>
          </a:blip>
          <a:srcRect/>
          <a:stretch/>
        </p:blipFill>
        <p:spPr>
          <a:xfrm>
            <a:off x="7034784" y="1548157"/>
            <a:ext cx="4854212" cy="4740442"/>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pic>
        <p:nvPicPr>
          <p:cNvPr id="468" name="Google Shape;468;p54"/>
          <p:cNvPicPr preferRelativeResize="0">
            <a:picLocks noGrp="1"/>
          </p:cNvPicPr>
          <p:nvPr>
            <p:ph type="body" idx="1"/>
          </p:nvPr>
        </p:nvPicPr>
        <p:blipFill rotWithShape="1">
          <a:blip r:embed="rId3">
            <a:alphaModFix/>
          </a:blip>
          <a:srcRect/>
          <a:stretch/>
        </p:blipFill>
        <p:spPr>
          <a:xfrm>
            <a:off x="1024128" y="1254564"/>
            <a:ext cx="10180320" cy="5473794"/>
          </a:xfrm>
          <a:prstGeom prst="rect">
            <a:avLst/>
          </a:prstGeom>
          <a:noFill/>
          <a:ln>
            <a:noFill/>
          </a:ln>
        </p:spPr>
      </p:pic>
      <p:sp>
        <p:nvSpPr>
          <p:cNvPr id="469" name="Google Shape;469;p5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i="1" dirty="0">
                <a:latin typeface="+mj-lt"/>
              </a:rPr>
              <a:t>Plasmodium falciparum </a:t>
            </a:r>
            <a:r>
              <a:rPr lang="en-US" dirty="0">
                <a:latin typeface="+mj-lt"/>
              </a:rPr>
              <a:t>rates of transmission 2000-20015 </a:t>
            </a:r>
            <a:endParaRPr dirty="0">
              <a:latin typeface="+mj-lt"/>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55"/>
          <p:cNvSpPr txBox="1">
            <a:spLocks noGrp="1"/>
          </p:cNvSpPr>
          <p:nvPr>
            <p:ph type="title"/>
          </p:nvPr>
        </p:nvSpPr>
        <p:spPr>
          <a:xfrm>
            <a:off x="0" y="364837"/>
            <a:ext cx="6222999" cy="139433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sz="4000" dirty="0">
                <a:latin typeface="+mj-lt"/>
              </a:rPr>
              <a:t>Interventions in second eradication campaign</a:t>
            </a:r>
            <a:endParaRPr sz="4000" dirty="0">
              <a:latin typeface="+mj-lt"/>
            </a:endParaRPr>
          </a:p>
        </p:txBody>
      </p:sp>
      <p:sp>
        <p:nvSpPr>
          <p:cNvPr id="476" name="Google Shape;476;p55"/>
          <p:cNvSpPr txBox="1">
            <a:spLocks noGrp="1"/>
          </p:cNvSpPr>
          <p:nvPr>
            <p:ph type="body" idx="1"/>
          </p:nvPr>
        </p:nvSpPr>
        <p:spPr>
          <a:xfrm>
            <a:off x="338666" y="2009244"/>
            <a:ext cx="5384799" cy="4577085"/>
          </a:xfrm>
          <a:prstGeom prst="rect">
            <a:avLst/>
          </a:prstGeom>
          <a:noFill/>
          <a:ln>
            <a:noFill/>
          </a:ln>
        </p:spPr>
        <p:txBody>
          <a:bodyPr spcFirstLastPara="1" wrap="square" lIns="91425" tIns="45700" rIns="91425" bIns="45700" anchor="t" anchorCtr="0">
            <a:normAutofit fontScale="70000" lnSpcReduction="20000"/>
          </a:bodyPr>
          <a:lstStyle/>
          <a:p>
            <a:pPr marL="228600" lvl="0" indent="-228600" algn="l" rtl="0">
              <a:lnSpc>
                <a:spcPct val="90000"/>
              </a:lnSpc>
              <a:spcBef>
                <a:spcPts val="0"/>
              </a:spcBef>
              <a:spcAft>
                <a:spcPts val="0"/>
              </a:spcAft>
              <a:buClr>
                <a:schemeClr val="dk1"/>
              </a:buClr>
              <a:buSzPct val="100000"/>
              <a:buChar char="•"/>
            </a:pPr>
            <a:r>
              <a:rPr lang="en-US" sz="3600" dirty="0">
                <a:latin typeface="+mj-lt"/>
              </a:rPr>
              <a:t>Indoor residual spraying (IRS) followed by efforts to improve water drainage, sanitation, and house design</a:t>
            </a:r>
            <a:endParaRPr lang="en-US" sz="3100" dirty="0">
              <a:latin typeface="+mj-lt"/>
            </a:endParaRPr>
          </a:p>
          <a:p>
            <a:pPr marL="228600" lvl="0" indent="-228600" algn="l" rtl="0">
              <a:lnSpc>
                <a:spcPct val="90000"/>
              </a:lnSpc>
              <a:spcBef>
                <a:spcPts val="1000"/>
              </a:spcBef>
              <a:spcAft>
                <a:spcPts val="0"/>
              </a:spcAft>
              <a:buClr>
                <a:schemeClr val="dk1"/>
              </a:buClr>
              <a:buSzPct val="100000"/>
              <a:buChar char="•"/>
            </a:pPr>
            <a:r>
              <a:rPr lang="en-US" sz="3600" dirty="0">
                <a:latin typeface="+mj-lt"/>
              </a:rPr>
              <a:t>Treatment of clinical malaria with artemisinin-based combination drug therapy (ACT) </a:t>
            </a:r>
            <a:endParaRPr sz="3100" dirty="0">
              <a:latin typeface="+mj-lt"/>
            </a:endParaRPr>
          </a:p>
          <a:p>
            <a:pPr marL="228600" lvl="0" indent="-228600" algn="l" rtl="0">
              <a:lnSpc>
                <a:spcPct val="90000"/>
              </a:lnSpc>
              <a:spcBef>
                <a:spcPts val="1000"/>
              </a:spcBef>
              <a:spcAft>
                <a:spcPts val="0"/>
              </a:spcAft>
              <a:buClr>
                <a:schemeClr val="dk1"/>
              </a:buClr>
              <a:buSzPct val="100000"/>
              <a:buChar char="•"/>
            </a:pPr>
            <a:r>
              <a:rPr lang="en-US" sz="3600" dirty="0">
                <a:latin typeface="+mj-lt"/>
              </a:rPr>
              <a:t>Insecticide-treated bed nets (ITNs)</a:t>
            </a:r>
            <a:endParaRPr sz="3100" dirty="0">
              <a:latin typeface="+mj-lt"/>
            </a:endParaRPr>
          </a:p>
          <a:p>
            <a:pPr marL="228600" lvl="0" indent="-228600" algn="l" rtl="0">
              <a:lnSpc>
                <a:spcPct val="90000"/>
              </a:lnSpc>
              <a:spcBef>
                <a:spcPts val="1000"/>
              </a:spcBef>
              <a:spcAft>
                <a:spcPts val="0"/>
              </a:spcAft>
              <a:buClr>
                <a:schemeClr val="dk1"/>
              </a:buClr>
              <a:buSzPct val="100000"/>
              <a:buChar char="•"/>
            </a:pPr>
            <a:r>
              <a:rPr lang="en-US" sz="3600" dirty="0">
                <a:latin typeface="+mj-lt"/>
              </a:rPr>
              <a:t>However, overreliance on one intervention exclusively will lead to greater resistance of mosquitoes and the</a:t>
            </a:r>
            <a:r>
              <a:rPr lang="en-US" sz="3600" i="1" dirty="0">
                <a:latin typeface="+mj-lt"/>
              </a:rPr>
              <a:t> Plasmodium </a:t>
            </a:r>
            <a:r>
              <a:rPr lang="en-US" sz="3600" dirty="0">
                <a:latin typeface="+mj-lt"/>
              </a:rPr>
              <a:t>parasite</a:t>
            </a:r>
            <a:endParaRPr sz="3100" dirty="0">
              <a:latin typeface="+mj-lt"/>
            </a:endParaRPr>
          </a:p>
          <a:p>
            <a:pPr marL="685800" lvl="1" indent="-99059" algn="l" rtl="0">
              <a:lnSpc>
                <a:spcPct val="90000"/>
              </a:lnSpc>
              <a:spcBef>
                <a:spcPts val="500"/>
              </a:spcBef>
              <a:spcAft>
                <a:spcPts val="0"/>
              </a:spcAft>
              <a:buClr>
                <a:schemeClr val="dk1"/>
              </a:buClr>
              <a:buSzPct val="100000"/>
              <a:buNone/>
            </a:pPr>
            <a:endParaRPr dirty="0">
              <a:latin typeface="+mj-lt"/>
            </a:endParaRPr>
          </a:p>
          <a:p>
            <a:pPr marL="228600" lvl="0" indent="-77470" algn="l" rtl="0">
              <a:lnSpc>
                <a:spcPct val="90000"/>
              </a:lnSpc>
              <a:spcBef>
                <a:spcPts val="1000"/>
              </a:spcBef>
              <a:spcAft>
                <a:spcPts val="0"/>
              </a:spcAft>
              <a:buClr>
                <a:schemeClr val="dk1"/>
              </a:buClr>
              <a:buSzPct val="100000"/>
              <a:buNone/>
            </a:pPr>
            <a:endParaRPr dirty="0">
              <a:latin typeface="+mj-lt"/>
            </a:endParaRPr>
          </a:p>
        </p:txBody>
      </p:sp>
      <p:pic>
        <p:nvPicPr>
          <p:cNvPr id="477" name="Google Shape;477;p55"/>
          <p:cNvPicPr preferRelativeResize="0"/>
          <p:nvPr/>
        </p:nvPicPr>
        <p:blipFill rotWithShape="1">
          <a:blip r:embed="rId3">
            <a:alphaModFix/>
          </a:blip>
          <a:srcRect/>
          <a:stretch/>
        </p:blipFill>
        <p:spPr>
          <a:xfrm>
            <a:off x="5917274" y="1027618"/>
            <a:ext cx="6122325" cy="5465257"/>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82"/>
        <p:cNvGrpSpPr/>
        <p:nvPr/>
      </p:nvGrpSpPr>
      <p:grpSpPr>
        <a:xfrm>
          <a:off x="0" y="0"/>
          <a:ext cx="0" cy="0"/>
          <a:chOff x="0" y="0"/>
          <a:chExt cx="0" cy="0"/>
        </a:xfrm>
      </p:grpSpPr>
      <p:sp>
        <p:nvSpPr>
          <p:cNvPr id="483" name="Google Shape;483;p56"/>
          <p:cNvSpPr txBox="1">
            <a:spLocks noGrp="1"/>
          </p:cNvSpPr>
          <p:nvPr>
            <p:ph type="title"/>
          </p:nvPr>
        </p:nvSpPr>
        <p:spPr>
          <a:xfrm>
            <a:off x="426720" y="365127"/>
            <a:ext cx="3146213"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dirty="0">
                <a:latin typeface="+mj-lt"/>
              </a:rPr>
              <a:t>Insecticide </a:t>
            </a:r>
            <a:br>
              <a:rPr lang="en-US" dirty="0">
                <a:latin typeface="+mj-lt"/>
              </a:rPr>
            </a:br>
            <a:r>
              <a:rPr lang="en-US" dirty="0">
                <a:latin typeface="+mj-lt"/>
              </a:rPr>
              <a:t>treated nets</a:t>
            </a:r>
            <a:endParaRPr dirty="0">
              <a:latin typeface="+mj-lt"/>
            </a:endParaRPr>
          </a:p>
        </p:txBody>
      </p:sp>
      <p:sp>
        <p:nvSpPr>
          <p:cNvPr id="484" name="Google Shape;484;p56"/>
          <p:cNvSpPr txBox="1">
            <a:spLocks noGrp="1"/>
          </p:cNvSpPr>
          <p:nvPr>
            <p:ph type="body" idx="1"/>
          </p:nvPr>
        </p:nvSpPr>
        <p:spPr>
          <a:xfrm>
            <a:off x="182880" y="1866265"/>
            <a:ext cx="4226560" cy="4351338"/>
          </a:xfrm>
          <a:prstGeom prst="rect">
            <a:avLst/>
          </a:prstGeom>
          <a:noFill/>
          <a:ln>
            <a:noFill/>
          </a:ln>
        </p:spPr>
        <p:txBody>
          <a:bodyPr spcFirstLastPara="1" wrap="square" lIns="91425" tIns="45700" rIns="91425" bIns="45700" anchor="t" anchorCtr="0">
            <a:normAutofit fontScale="92500" lnSpcReduction="10000"/>
          </a:bodyPr>
          <a:lstStyle/>
          <a:p>
            <a:pPr marL="228600" lvl="0" indent="-228600" algn="l" rtl="0">
              <a:lnSpc>
                <a:spcPct val="90000"/>
              </a:lnSpc>
              <a:spcBef>
                <a:spcPts val="0"/>
              </a:spcBef>
              <a:spcAft>
                <a:spcPts val="0"/>
              </a:spcAft>
              <a:buClr>
                <a:schemeClr val="dk1"/>
              </a:buClr>
              <a:buSzPct val="100000"/>
              <a:buChar char="•"/>
            </a:pPr>
            <a:r>
              <a:rPr lang="en-US" dirty="0">
                <a:latin typeface="+mj-lt"/>
                <a:ea typeface="Calibri"/>
                <a:cs typeface="Calibri"/>
                <a:sym typeface="Calibri"/>
              </a:rPr>
              <a:t>In 2005, George W Bush’s Malaria Initiative provided free bed nets to protect sleeping children </a:t>
            </a:r>
            <a:endParaRPr dirty="0">
              <a:latin typeface="+mj-lt"/>
            </a:endParaRPr>
          </a:p>
          <a:p>
            <a:pPr marL="228600" lvl="0" indent="-228600" algn="l" rtl="0">
              <a:lnSpc>
                <a:spcPct val="90000"/>
              </a:lnSpc>
              <a:spcBef>
                <a:spcPts val="1000"/>
              </a:spcBef>
              <a:spcAft>
                <a:spcPts val="0"/>
              </a:spcAft>
              <a:buClr>
                <a:schemeClr val="dk1"/>
              </a:buClr>
              <a:buSzPct val="100000"/>
              <a:buChar char="•"/>
            </a:pPr>
            <a:r>
              <a:rPr lang="en-US" dirty="0">
                <a:latin typeface="+mj-lt"/>
                <a:ea typeface="Calibri"/>
                <a:cs typeface="Calibri"/>
                <a:sym typeface="Calibri"/>
              </a:rPr>
              <a:t>Bed nets impregnated with long-lasting insecticides called pyrethroids</a:t>
            </a:r>
            <a:endParaRPr dirty="0">
              <a:latin typeface="+mj-lt"/>
            </a:endParaRPr>
          </a:p>
          <a:p>
            <a:pPr marL="228600" lvl="0" indent="-228600" algn="l" rtl="0">
              <a:lnSpc>
                <a:spcPct val="90000"/>
              </a:lnSpc>
              <a:spcBef>
                <a:spcPts val="1000"/>
              </a:spcBef>
              <a:spcAft>
                <a:spcPts val="0"/>
              </a:spcAft>
              <a:buClr>
                <a:schemeClr val="dk1"/>
              </a:buClr>
              <a:buSzPct val="100000"/>
              <a:buChar char="•"/>
            </a:pPr>
            <a:r>
              <a:rPr lang="en-US" dirty="0">
                <a:latin typeface="+mj-lt"/>
                <a:ea typeface="Calibri"/>
                <a:cs typeface="Calibri"/>
                <a:sym typeface="Calibri"/>
              </a:rPr>
              <a:t>P</a:t>
            </a:r>
            <a:r>
              <a:rPr lang="en-US" sz="2800" b="0" i="0" u="none" strike="noStrike" dirty="0">
                <a:latin typeface="+mj-lt"/>
                <a:ea typeface="Calibri"/>
                <a:cs typeface="Calibri"/>
                <a:sym typeface="Calibri"/>
              </a:rPr>
              <a:t>yrethroids are inexpensive and considered safe around people (but are toxic to aquatic insects and fish)</a:t>
            </a:r>
            <a:endParaRPr dirty="0">
              <a:latin typeface="+mj-lt"/>
              <a:ea typeface="Calibri"/>
              <a:cs typeface="Calibri"/>
              <a:sym typeface="Calibri"/>
            </a:endParaRPr>
          </a:p>
        </p:txBody>
      </p:sp>
      <p:pic>
        <p:nvPicPr>
          <p:cNvPr id="485" name="Google Shape;485;p56"/>
          <p:cNvPicPr preferRelativeResize="0"/>
          <p:nvPr/>
        </p:nvPicPr>
        <p:blipFill rotWithShape="1">
          <a:blip r:embed="rId3">
            <a:alphaModFix/>
          </a:blip>
          <a:srcRect l="21663" t="13682" r="14519" b="3934"/>
          <a:stretch/>
        </p:blipFill>
        <p:spPr>
          <a:xfrm>
            <a:off x="4409440" y="508426"/>
            <a:ext cx="7616776" cy="5709177"/>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2" name="Google Shape;492;p57"/>
          <p:cNvSpPr txBox="1"/>
          <p:nvPr/>
        </p:nvSpPr>
        <p:spPr>
          <a:xfrm>
            <a:off x="436893" y="525830"/>
            <a:ext cx="3878433" cy="6030114"/>
          </a:xfrm>
          <a:prstGeom prst="rect">
            <a:avLst/>
          </a:prstGeom>
          <a:noFill/>
          <a:ln>
            <a:noFill/>
          </a:ln>
        </p:spPr>
        <p:txBody>
          <a:bodyPr spcFirstLastPara="1" wrap="square" lIns="91425" tIns="45700" rIns="91425" bIns="45700" anchor="t" anchorCtr="0">
            <a:normAutofit lnSpcReduction="10000"/>
          </a:bodyPr>
          <a:lstStyle/>
          <a:p>
            <a:pPr marL="228600" marR="0" lvl="0" indent="-228600" algn="l" rtl="0">
              <a:lnSpc>
                <a:spcPct val="90000"/>
              </a:lnSpc>
              <a:spcBef>
                <a:spcPts val="0"/>
              </a:spcBef>
              <a:spcAft>
                <a:spcPts val="0"/>
              </a:spcAft>
              <a:buClr>
                <a:schemeClr val="dk1"/>
              </a:buClr>
              <a:buSzPts val="2800"/>
              <a:buFont typeface="Arial"/>
              <a:buChar char="•"/>
            </a:pPr>
            <a:r>
              <a:rPr lang="en-US" sz="2800" dirty="0">
                <a:solidFill>
                  <a:schemeClr val="dk1"/>
                </a:solidFill>
                <a:latin typeface="+mj-lt"/>
                <a:ea typeface="Calibri"/>
                <a:cs typeface="Calibri"/>
                <a:sym typeface="Calibri"/>
              </a:rPr>
              <a:t>Malarial mosquitoes are often "endophilic"; that is, the mosquito rest inside houses after taking a blood meal. </a:t>
            </a:r>
            <a:endParaRPr dirty="0">
              <a:latin typeface="+mj-lt"/>
            </a:endParaRPr>
          </a:p>
          <a:p>
            <a:pPr marL="228600" marR="0" lvl="0" indent="-228600" algn="l" rtl="0">
              <a:lnSpc>
                <a:spcPct val="90000"/>
              </a:lnSpc>
              <a:spcBef>
                <a:spcPts val="1000"/>
              </a:spcBef>
              <a:spcAft>
                <a:spcPts val="0"/>
              </a:spcAft>
              <a:buClr>
                <a:schemeClr val="dk1"/>
              </a:buClr>
              <a:buSzPts val="2800"/>
              <a:buFont typeface="Arial"/>
              <a:buChar char="•"/>
            </a:pPr>
            <a:r>
              <a:rPr lang="en-US" sz="2800" dirty="0">
                <a:solidFill>
                  <a:schemeClr val="dk1"/>
                </a:solidFill>
                <a:latin typeface="+mj-lt"/>
                <a:ea typeface="Calibri"/>
                <a:cs typeface="Calibri"/>
                <a:sym typeface="Calibri"/>
              </a:rPr>
              <a:t>This make them particularly susceptible to control through indoor residual spraying. </a:t>
            </a:r>
            <a:endParaRPr dirty="0">
              <a:latin typeface="+mj-lt"/>
            </a:endParaRPr>
          </a:p>
          <a:p>
            <a:pPr marL="228600" marR="0" lvl="0" indent="-228600" algn="l" rtl="0">
              <a:lnSpc>
                <a:spcPct val="90000"/>
              </a:lnSpc>
              <a:spcBef>
                <a:spcPts val="1000"/>
              </a:spcBef>
              <a:spcAft>
                <a:spcPts val="0"/>
              </a:spcAft>
              <a:buClr>
                <a:schemeClr val="dk1"/>
              </a:buClr>
              <a:buSzPts val="2800"/>
              <a:buFont typeface="Arial"/>
              <a:buChar char="•"/>
            </a:pPr>
            <a:r>
              <a:rPr lang="en-US" sz="2800" dirty="0">
                <a:solidFill>
                  <a:schemeClr val="dk1"/>
                </a:solidFill>
                <a:latin typeface="+mj-lt"/>
                <a:ea typeface="Calibri"/>
                <a:cs typeface="Calibri"/>
                <a:sym typeface="Calibri"/>
              </a:rPr>
              <a:t>First generation insecticides to kill mosquitoes like DDT replaced with new ones, the pyrethroids</a:t>
            </a:r>
            <a:endParaRPr dirty="0">
              <a:latin typeface="+mj-lt"/>
            </a:endParaRPr>
          </a:p>
          <a:p>
            <a:pPr marL="0" marR="0" lvl="0" indent="0" algn="l" rtl="0">
              <a:lnSpc>
                <a:spcPct val="90000"/>
              </a:lnSpc>
              <a:spcBef>
                <a:spcPts val="1000"/>
              </a:spcBef>
              <a:spcAft>
                <a:spcPts val="0"/>
              </a:spcAft>
              <a:buClr>
                <a:schemeClr val="dk1"/>
              </a:buClr>
              <a:buSzPts val="2800"/>
              <a:buFont typeface="Arial"/>
              <a:buNone/>
            </a:pPr>
            <a:endParaRPr sz="2800" dirty="0">
              <a:solidFill>
                <a:schemeClr val="dk1"/>
              </a:solidFill>
              <a:latin typeface="+mj-lt"/>
              <a:ea typeface="Calibri"/>
              <a:cs typeface="Calibri"/>
              <a:sym typeface="Calibri"/>
            </a:endParaRPr>
          </a:p>
        </p:txBody>
      </p:sp>
      <p:sp>
        <p:nvSpPr>
          <p:cNvPr id="493" name="Google Shape;493;p57"/>
          <p:cNvSpPr txBox="1"/>
          <p:nvPr/>
        </p:nvSpPr>
        <p:spPr>
          <a:xfrm>
            <a:off x="10619289" y="154138"/>
            <a:ext cx="1210037" cy="523220"/>
          </a:xfrm>
          <a:prstGeom prst="rect">
            <a:avLst/>
          </a:prstGeom>
          <a:solidFill>
            <a:srgbClr val="00B050"/>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dirty="0">
                <a:solidFill>
                  <a:schemeClr val="dk1"/>
                </a:solidFill>
                <a:latin typeface="Calibri"/>
                <a:ea typeface="Calibri"/>
                <a:cs typeface="Calibri"/>
                <a:sym typeface="Calibri"/>
              </a:rPr>
              <a:t>Video</a:t>
            </a:r>
            <a:endParaRPr dirty="0"/>
          </a:p>
        </p:txBody>
      </p:sp>
      <p:pic>
        <p:nvPicPr>
          <p:cNvPr id="5" name="Online Media 4" title="Day In The Life Of A Spray Operator">
            <a:hlinkClick r:id="" action="ppaction://media"/>
            <a:extLst>
              <a:ext uri="{FF2B5EF4-FFF2-40B4-BE49-F238E27FC236}">
                <a16:creationId xmlns:a16="http://schemas.microsoft.com/office/drawing/2014/main" id="{0AA3512C-8482-93B2-F9F5-5EDF61A2B93C}"/>
              </a:ext>
            </a:extLst>
          </p:cNvPr>
          <p:cNvPicPr>
            <a:picLocks noRot="1" noChangeAspect="1"/>
          </p:cNvPicPr>
          <p:nvPr>
            <a:videoFile r:link="rId1"/>
          </p:nvPr>
        </p:nvPicPr>
        <p:blipFill>
          <a:blip r:embed="rId4"/>
          <a:stretch>
            <a:fillRect/>
          </a:stretch>
        </p:blipFill>
        <p:spPr>
          <a:xfrm>
            <a:off x="4315326" y="1363613"/>
            <a:ext cx="7713195" cy="435454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58"/>
          <p:cNvSpPr txBox="1">
            <a:spLocks noGrp="1"/>
          </p:cNvSpPr>
          <p:nvPr>
            <p:ph type="title"/>
          </p:nvPr>
        </p:nvSpPr>
        <p:spPr>
          <a:xfrm>
            <a:off x="144430" y="212190"/>
            <a:ext cx="1204757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600"/>
              <a:buFont typeface="Calibri"/>
              <a:buNone/>
            </a:pPr>
            <a:r>
              <a:rPr lang="en-US" sz="3600" dirty="0">
                <a:latin typeface="+mj-lt"/>
              </a:rPr>
              <a:t>The second eradication campaign had artemisinin to treat and prevent malaria</a:t>
            </a:r>
            <a:endParaRPr dirty="0">
              <a:latin typeface="+mj-lt"/>
            </a:endParaRPr>
          </a:p>
        </p:txBody>
      </p:sp>
      <p:pic>
        <p:nvPicPr>
          <p:cNvPr id="500" name="Google Shape;500;p58" descr="Image result for Youyou Tu"/>
          <p:cNvPicPr preferRelativeResize="0">
            <a:picLocks noGrp="1"/>
          </p:cNvPicPr>
          <p:nvPr>
            <p:ph type="body" idx="1"/>
          </p:nvPr>
        </p:nvPicPr>
        <p:blipFill rotWithShape="1">
          <a:blip r:embed="rId3">
            <a:alphaModFix/>
          </a:blip>
          <a:srcRect/>
          <a:stretch/>
        </p:blipFill>
        <p:spPr>
          <a:xfrm>
            <a:off x="5648318" y="1665977"/>
            <a:ext cx="6527007" cy="4351338"/>
          </a:xfrm>
          <a:prstGeom prst="rect">
            <a:avLst/>
          </a:prstGeom>
          <a:noFill/>
          <a:ln>
            <a:noFill/>
          </a:ln>
        </p:spPr>
      </p:pic>
      <p:pic>
        <p:nvPicPr>
          <p:cNvPr id="501" name="Google Shape;501;p58" descr="https://encrypted-tbn0.gstatic.com/images?q=tbn:ANd9GcRmJd51EEJxdfB2jXU2csmH3Xots_J3e2gIo6Z7jI7fs3iHNrzxrA"/>
          <p:cNvPicPr preferRelativeResize="0"/>
          <p:nvPr/>
        </p:nvPicPr>
        <p:blipFill rotWithShape="1">
          <a:blip r:embed="rId4">
            <a:alphaModFix/>
          </a:blip>
          <a:srcRect/>
          <a:stretch/>
        </p:blipFill>
        <p:spPr>
          <a:xfrm>
            <a:off x="-164349" y="1665978"/>
            <a:ext cx="5812667" cy="4351337"/>
          </a:xfrm>
          <a:prstGeom prst="rect">
            <a:avLst/>
          </a:prstGeom>
          <a:noFill/>
          <a:ln>
            <a:noFill/>
          </a:ln>
        </p:spPr>
      </p:pic>
      <p:sp>
        <p:nvSpPr>
          <p:cNvPr id="502" name="Google Shape;502;p58"/>
          <p:cNvSpPr/>
          <p:nvPr/>
        </p:nvSpPr>
        <p:spPr>
          <a:xfrm>
            <a:off x="7321671" y="1984811"/>
            <a:ext cx="1217706" cy="369332"/>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Calibri"/>
                <a:ea typeface="Calibri"/>
                <a:cs typeface="Calibri"/>
                <a:sym typeface="Calibri"/>
              </a:rPr>
              <a:t>Youyou Tu </a:t>
            </a:r>
            <a:endParaRPr dirty="0"/>
          </a:p>
        </p:txBody>
      </p:sp>
      <p:sp>
        <p:nvSpPr>
          <p:cNvPr id="503" name="Google Shape;503;p58"/>
          <p:cNvSpPr/>
          <p:nvPr/>
        </p:nvSpPr>
        <p:spPr>
          <a:xfrm>
            <a:off x="144430" y="5192022"/>
            <a:ext cx="7195798" cy="1323439"/>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dirty="0">
                <a:solidFill>
                  <a:schemeClr val="dk1"/>
                </a:solidFill>
                <a:latin typeface="+mj-lt"/>
                <a:ea typeface="Calibri"/>
                <a:cs typeface="Calibri"/>
                <a:sym typeface="Calibri"/>
              </a:rPr>
              <a:t>Artemisinin is derived from a Chinese herb that has been used in the treatment of fevers for over 1,000 years, thus predating the use of quinine in the western world. Artemisinin began to be used since quinine-based drugs were increasingly ineffective.</a:t>
            </a:r>
            <a:endParaRPr sz="2000" dirty="0">
              <a:solidFill>
                <a:schemeClr val="dk1"/>
              </a:solidFill>
              <a:latin typeface="+mj-lt"/>
              <a:ea typeface="Calibri"/>
              <a:cs typeface="Calibri"/>
              <a:sym typeface="Calibri"/>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p59"/>
          <p:cNvSpPr txBox="1">
            <a:spLocks noGrp="1"/>
          </p:cNvSpPr>
          <p:nvPr>
            <p:ph type="body" idx="1"/>
          </p:nvPr>
        </p:nvSpPr>
        <p:spPr>
          <a:xfrm>
            <a:off x="398826" y="458703"/>
            <a:ext cx="4511842" cy="6226341"/>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400"/>
              <a:buChar char="•"/>
            </a:pPr>
            <a:r>
              <a:rPr lang="en-US" sz="2400" dirty="0">
                <a:latin typeface="+mj-lt"/>
                <a:ea typeface="Calibri"/>
                <a:cs typeface="Calibri"/>
                <a:sym typeface="Calibri"/>
              </a:rPr>
              <a:t>North Vietnamese troops were suffering due to </a:t>
            </a:r>
            <a:r>
              <a:rPr lang="en-US" sz="2400" i="1" dirty="0">
                <a:latin typeface="+mj-lt"/>
                <a:ea typeface="Calibri"/>
                <a:cs typeface="Calibri"/>
                <a:sym typeface="Calibri"/>
              </a:rPr>
              <a:t>Plasmodium’s</a:t>
            </a:r>
            <a:r>
              <a:rPr lang="en-US" sz="2400" dirty="0">
                <a:latin typeface="+mj-lt"/>
                <a:ea typeface="Calibri"/>
                <a:cs typeface="Calibri"/>
                <a:sym typeface="Calibri"/>
              </a:rPr>
              <a:t> resistance to quinine and chloroquine</a:t>
            </a:r>
            <a:endParaRPr dirty="0">
              <a:latin typeface="+mj-lt"/>
            </a:endParaRPr>
          </a:p>
          <a:p>
            <a:pPr marL="228600" lvl="0" indent="-228600" algn="l" rtl="0">
              <a:lnSpc>
                <a:spcPct val="90000"/>
              </a:lnSpc>
              <a:spcBef>
                <a:spcPts val="1000"/>
              </a:spcBef>
              <a:spcAft>
                <a:spcPts val="0"/>
              </a:spcAft>
              <a:buClr>
                <a:schemeClr val="dk1"/>
              </a:buClr>
              <a:buSzPts val="2400"/>
              <a:buChar char="•"/>
            </a:pPr>
            <a:r>
              <a:rPr lang="en-US" sz="2400" dirty="0">
                <a:latin typeface="+mj-lt"/>
                <a:ea typeface="Calibri"/>
                <a:cs typeface="Calibri"/>
                <a:sym typeface="Calibri"/>
              </a:rPr>
              <a:t>Chairman Mao of China had secret program to find new medicine and recruited scientists to examine herbs used in traditional Chinese medicine (TCM)</a:t>
            </a:r>
            <a:endParaRPr dirty="0">
              <a:latin typeface="+mj-lt"/>
            </a:endParaRPr>
          </a:p>
          <a:p>
            <a:pPr marL="228600" lvl="0" indent="-228600" algn="l" rtl="0">
              <a:lnSpc>
                <a:spcPct val="90000"/>
              </a:lnSpc>
              <a:spcBef>
                <a:spcPts val="1000"/>
              </a:spcBef>
              <a:spcAft>
                <a:spcPts val="0"/>
              </a:spcAft>
              <a:buClr>
                <a:schemeClr val="dk1"/>
              </a:buClr>
              <a:buSzPts val="2400"/>
              <a:buChar char="•"/>
            </a:pPr>
            <a:r>
              <a:rPr lang="en-US" sz="2400" dirty="0">
                <a:latin typeface="+mj-lt"/>
                <a:ea typeface="Calibri"/>
                <a:cs typeface="Calibri"/>
                <a:sym typeface="Calibri"/>
              </a:rPr>
              <a:t>Sweet wormwood, (</a:t>
            </a:r>
            <a:r>
              <a:rPr lang="en-US" sz="2400" i="1" dirty="0">
                <a:latin typeface="+mj-lt"/>
                <a:ea typeface="Calibri"/>
                <a:cs typeface="Calibri"/>
                <a:sym typeface="Calibri"/>
              </a:rPr>
              <a:t>Artemisia annua</a:t>
            </a:r>
            <a:r>
              <a:rPr lang="en-US" sz="2400" dirty="0">
                <a:latin typeface="+mj-lt"/>
                <a:ea typeface="Calibri"/>
                <a:cs typeface="Calibri"/>
                <a:sym typeface="Calibri"/>
              </a:rPr>
              <a:t>) identified and used in TCM to treat fevers.</a:t>
            </a:r>
            <a:endParaRPr dirty="0">
              <a:latin typeface="+mj-lt"/>
            </a:endParaRPr>
          </a:p>
          <a:p>
            <a:pPr marL="228600" lvl="0" indent="-228600" algn="l" rtl="0">
              <a:lnSpc>
                <a:spcPct val="90000"/>
              </a:lnSpc>
              <a:spcBef>
                <a:spcPts val="1000"/>
              </a:spcBef>
              <a:spcAft>
                <a:spcPts val="0"/>
              </a:spcAft>
              <a:buClr>
                <a:schemeClr val="dk1"/>
              </a:buClr>
              <a:buSzPts val="2400"/>
              <a:buChar char="•"/>
            </a:pPr>
            <a:r>
              <a:rPr lang="en-US" sz="2400" dirty="0">
                <a:latin typeface="+mj-lt"/>
                <a:ea typeface="Calibri"/>
                <a:cs typeface="Calibri"/>
                <a:sym typeface="Calibri"/>
              </a:rPr>
              <a:t>Youyou Tu isolated the active ingredient and introduced the world’s next anti-malarial drug</a:t>
            </a:r>
            <a:endParaRPr dirty="0">
              <a:latin typeface="+mj-lt"/>
            </a:endParaRPr>
          </a:p>
        </p:txBody>
      </p:sp>
      <p:pic>
        <p:nvPicPr>
          <p:cNvPr id="510" name="Google Shape;510;p59"/>
          <p:cNvPicPr preferRelativeResize="0"/>
          <p:nvPr/>
        </p:nvPicPr>
        <p:blipFill rotWithShape="1">
          <a:blip r:embed="rId3">
            <a:alphaModFix/>
          </a:blip>
          <a:srcRect l="31233" r="18958"/>
          <a:stretch/>
        </p:blipFill>
        <p:spPr>
          <a:xfrm>
            <a:off x="4910668" y="-1154988"/>
            <a:ext cx="6882506" cy="7928083"/>
          </a:xfrm>
          <a:prstGeom prst="rect">
            <a:avLst/>
          </a:prstGeom>
          <a:noFill/>
          <a:ln>
            <a:noFill/>
          </a:ln>
        </p:spPr>
      </p:pic>
      <p:sp>
        <p:nvSpPr>
          <p:cNvPr id="511" name="Google Shape;511;p59"/>
          <p:cNvSpPr txBox="1"/>
          <p:nvPr/>
        </p:nvSpPr>
        <p:spPr>
          <a:xfrm>
            <a:off x="152400" y="6359738"/>
            <a:ext cx="11640774" cy="369332"/>
          </a:xfrm>
          <a:prstGeom prst="rect">
            <a:avLst/>
          </a:prstGeom>
          <a:solidFill>
            <a:schemeClr val="dk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lt1"/>
                </a:solidFill>
                <a:latin typeface="Calibri"/>
                <a:ea typeface="Calibri"/>
                <a:cs typeface="Calibri"/>
                <a:sym typeface="Calibri"/>
              </a:rPr>
              <a:t>Viet Cong soldiers of North Vietnam. China was backing North Vietnamese in their war with US and South Vietnam</a:t>
            </a:r>
            <a:endParaRPr sz="1800" dirty="0">
              <a:solidFill>
                <a:schemeClr val="dk1"/>
              </a:solidFill>
              <a:latin typeface="Calibri"/>
              <a:ea typeface="Calibri"/>
              <a:cs typeface="Calibri"/>
              <a:sym typeface="Calibri"/>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Google Shape;517;p60"/>
          <p:cNvSpPr txBox="1">
            <a:spLocks noGrp="1"/>
          </p:cNvSpPr>
          <p:nvPr>
            <p:ph type="body" idx="1"/>
          </p:nvPr>
        </p:nvSpPr>
        <p:spPr>
          <a:xfrm>
            <a:off x="450574" y="662609"/>
            <a:ext cx="3743474" cy="5518735"/>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dirty="0">
                <a:latin typeface="+mj-lt"/>
              </a:rPr>
              <a:t>In late 1980s and 1990s, China shared knowledge with Western countries as their country opened up economically</a:t>
            </a:r>
            <a:endParaRPr dirty="0">
              <a:latin typeface="+mj-lt"/>
            </a:endParaRPr>
          </a:p>
          <a:p>
            <a:pPr marL="228600" lvl="0" indent="-228600" algn="l" rtl="0">
              <a:lnSpc>
                <a:spcPct val="90000"/>
              </a:lnSpc>
              <a:spcBef>
                <a:spcPts val="1000"/>
              </a:spcBef>
              <a:spcAft>
                <a:spcPts val="0"/>
              </a:spcAft>
              <a:buClr>
                <a:schemeClr val="dk1"/>
              </a:buClr>
              <a:buSzPts val="2800"/>
              <a:buChar char="•"/>
            </a:pPr>
            <a:r>
              <a:rPr lang="en-US" dirty="0">
                <a:latin typeface="+mj-lt"/>
              </a:rPr>
              <a:t>Photo at right shows early meeting between Chinese and French officials about bringing artemisinin to the world in early 2000s</a:t>
            </a:r>
            <a:endParaRPr dirty="0">
              <a:latin typeface="+mj-lt"/>
            </a:endParaRPr>
          </a:p>
        </p:txBody>
      </p:sp>
      <p:pic>
        <p:nvPicPr>
          <p:cNvPr id="518" name="Google Shape;518;p60" descr="A group of men toasting at a table&#10;&#10;Description automatically generated"/>
          <p:cNvPicPr preferRelativeResize="0"/>
          <p:nvPr/>
        </p:nvPicPr>
        <p:blipFill rotWithShape="1">
          <a:blip r:embed="rId3">
            <a:alphaModFix/>
          </a:blip>
          <a:srcRect/>
          <a:stretch/>
        </p:blipFill>
        <p:spPr>
          <a:xfrm>
            <a:off x="4785359" y="869346"/>
            <a:ext cx="6818527" cy="5119307"/>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p6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latin typeface="+mj-lt"/>
              </a:rPr>
              <a:t>Artemisinin combination therapy (ACT)</a:t>
            </a:r>
            <a:endParaRPr i="1" dirty="0">
              <a:latin typeface="+mj-lt"/>
            </a:endParaRPr>
          </a:p>
        </p:txBody>
      </p:sp>
      <p:sp>
        <p:nvSpPr>
          <p:cNvPr id="550" name="Google Shape;550;p65"/>
          <p:cNvSpPr txBox="1">
            <a:spLocks noGrp="1"/>
          </p:cNvSpPr>
          <p:nvPr>
            <p:ph type="body" idx="1"/>
          </p:nvPr>
        </p:nvSpPr>
        <p:spPr>
          <a:xfrm>
            <a:off x="838200" y="1690688"/>
            <a:ext cx="5129463" cy="4989637"/>
          </a:xfrm>
          <a:prstGeom prst="rect">
            <a:avLst/>
          </a:prstGeom>
          <a:noFill/>
          <a:ln>
            <a:noFill/>
          </a:ln>
        </p:spPr>
        <p:txBody>
          <a:bodyPr spcFirstLastPara="1" wrap="square" lIns="91425" tIns="45700" rIns="91425" bIns="45700" anchor="t" anchorCtr="0">
            <a:normAutofit fontScale="92500" lnSpcReduction="10000"/>
          </a:bodyPr>
          <a:lstStyle/>
          <a:p>
            <a:pPr marL="228600" lvl="0" indent="-228600" algn="l" rtl="0">
              <a:lnSpc>
                <a:spcPct val="90000"/>
              </a:lnSpc>
              <a:spcBef>
                <a:spcPts val="0"/>
              </a:spcBef>
              <a:spcAft>
                <a:spcPts val="0"/>
              </a:spcAft>
              <a:buClr>
                <a:schemeClr val="dk1"/>
              </a:buClr>
              <a:buSzPct val="100000"/>
              <a:buChar char="•"/>
            </a:pPr>
            <a:r>
              <a:rPr lang="en-US" dirty="0">
                <a:latin typeface="+mj-lt"/>
                <a:ea typeface="Calibri"/>
                <a:cs typeface="Calibri"/>
                <a:sym typeface="Calibri"/>
              </a:rPr>
              <a:t>Quinine-based antimalarials lost their effectiveness because </a:t>
            </a:r>
            <a:r>
              <a:rPr lang="en-US" i="1" dirty="0">
                <a:latin typeface="+mj-lt"/>
                <a:ea typeface="Calibri"/>
                <a:cs typeface="Calibri"/>
                <a:sym typeface="Calibri"/>
              </a:rPr>
              <a:t>Plasmodium</a:t>
            </a:r>
            <a:r>
              <a:rPr lang="en-US" dirty="0">
                <a:latin typeface="+mj-lt"/>
                <a:ea typeface="Calibri"/>
                <a:cs typeface="Calibri"/>
                <a:sym typeface="Calibri"/>
              </a:rPr>
              <a:t> became resistant - artemisinin has filled the gap</a:t>
            </a:r>
            <a:endParaRPr dirty="0">
              <a:latin typeface="+mj-lt"/>
            </a:endParaRPr>
          </a:p>
          <a:p>
            <a:pPr marL="228600" lvl="0" indent="-228600" algn="l" rtl="0">
              <a:lnSpc>
                <a:spcPct val="90000"/>
              </a:lnSpc>
              <a:spcBef>
                <a:spcPts val="1000"/>
              </a:spcBef>
              <a:spcAft>
                <a:spcPts val="0"/>
              </a:spcAft>
              <a:buClr>
                <a:schemeClr val="dk1"/>
              </a:buClr>
              <a:buSzPct val="100000"/>
              <a:buChar char="•"/>
            </a:pPr>
            <a:r>
              <a:rPr lang="en-US" dirty="0">
                <a:latin typeface="+mj-lt"/>
                <a:ea typeface="Calibri"/>
                <a:cs typeface="Calibri"/>
                <a:sym typeface="Calibri"/>
              </a:rPr>
              <a:t>ACTs pair the drug artemisinin or a derivative with one of five partner drugs. </a:t>
            </a:r>
            <a:endParaRPr dirty="0">
              <a:latin typeface="+mj-lt"/>
            </a:endParaRPr>
          </a:p>
          <a:p>
            <a:pPr marL="228600" lvl="0" indent="-228600" algn="l" rtl="0">
              <a:lnSpc>
                <a:spcPct val="90000"/>
              </a:lnSpc>
              <a:spcBef>
                <a:spcPts val="1000"/>
              </a:spcBef>
              <a:spcAft>
                <a:spcPts val="0"/>
              </a:spcAft>
              <a:buClr>
                <a:schemeClr val="dk1"/>
              </a:buClr>
              <a:buSzPct val="100000"/>
              <a:buChar char="•"/>
            </a:pPr>
            <a:r>
              <a:rPr lang="en-US" dirty="0">
                <a:latin typeface="+mj-lt"/>
                <a:ea typeface="Calibri"/>
                <a:cs typeface="Calibri"/>
                <a:sym typeface="Calibri"/>
              </a:rPr>
              <a:t>Different combinations are used in different parts of the world. </a:t>
            </a:r>
            <a:endParaRPr dirty="0">
              <a:latin typeface="+mj-lt"/>
            </a:endParaRPr>
          </a:p>
          <a:p>
            <a:pPr marL="228600" lvl="0" indent="-228600" algn="l" rtl="0">
              <a:lnSpc>
                <a:spcPct val="90000"/>
              </a:lnSpc>
              <a:spcBef>
                <a:spcPts val="1000"/>
              </a:spcBef>
              <a:spcAft>
                <a:spcPts val="0"/>
              </a:spcAft>
              <a:buClr>
                <a:schemeClr val="dk1"/>
              </a:buClr>
              <a:buSzPct val="100000"/>
              <a:buChar char="•"/>
            </a:pPr>
            <a:r>
              <a:rPr lang="en-US" dirty="0">
                <a:latin typeface="+mj-lt"/>
                <a:ea typeface="Calibri"/>
                <a:cs typeface="Calibri"/>
                <a:sym typeface="Calibri"/>
              </a:rPr>
              <a:t>Artemisinin hits hard and fast, wiping out  malaria parasites in hours, while partner anti-parasite drug works over a longer period</a:t>
            </a:r>
            <a:endParaRPr dirty="0">
              <a:latin typeface="+mj-lt"/>
            </a:endParaRPr>
          </a:p>
        </p:txBody>
      </p:sp>
      <p:pic>
        <p:nvPicPr>
          <p:cNvPr id="551" name="Google Shape;551;p65" descr="A close up of a bottle&#10;&#10;Description automatically generated"/>
          <p:cNvPicPr preferRelativeResize="0"/>
          <p:nvPr/>
        </p:nvPicPr>
        <p:blipFill rotWithShape="1">
          <a:blip r:embed="rId3">
            <a:alphaModFix/>
          </a:blip>
          <a:srcRect/>
          <a:stretch/>
        </p:blipFill>
        <p:spPr>
          <a:xfrm>
            <a:off x="6224339" y="1322262"/>
            <a:ext cx="5358063" cy="5358063"/>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F9206-A26A-EA76-C20B-78A2A1F56289}"/>
              </a:ext>
            </a:extLst>
          </p:cNvPr>
          <p:cNvSpPr>
            <a:spLocks noGrp="1"/>
          </p:cNvSpPr>
          <p:nvPr>
            <p:ph type="title"/>
          </p:nvPr>
        </p:nvSpPr>
        <p:spPr/>
        <p:txBody>
          <a:bodyPr/>
          <a:lstStyle/>
          <a:p>
            <a:r>
              <a:rPr lang="en-US" dirty="0">
                <a:latin typeface="+mj-lt"/>
              </a:rPr>
              <a:t>Leveling off of the successes of second global campaign</a:t>
            </a:r>
          </a:p>
        </p:txBody>
      </p:sp>
      <p:sp>
        <p:nvSpPr>
          <p:cNvPr id="8" name="Google Shape;557;p66">
            <a:extLst>
              <a:ext uri="{FF2B5EF4-FFF2-40B4-BE49-F238E27FC236}">
                <a16:creationId xmlns:a16="http://schemas.microsoft.com/office/drawing/2014/main" id="{B4F5A195-60BD-9EEB-EC3A-57A7F0AF790E}"/>
              </a:ext>
            </a:extLst>
          </p:cNvPr>
          <p:cNvSpPr txBox="1">
            <a:spLocks noGrp="1"/>
          </p:cNvSpPr>
          <p:nvPr>
            <p:ph type="body" idx="1"/>
          </p:nvPr>
        </p:nvSpPr>
        <p:spPr>
          <a:xfrm>
            <a:off x="284018" y="2042160"/>
            <a:ext cx="4856018" cy="4450715"/>
          </a:xfrm>
          <a:prstGeom prst="rect">
            <a:avLst/>
          </a:prstGeom>
          <a:noFill/>
          <a:ln>
            <a:noFill/>
          </a:ln>
        </p:spPr>
        <p:txBody>
          <a:bodyPr spcFirstLastPara="1" wrap="square" lIns="91425" tIns="45700" rIns="91425" bIns="45700" anchor="t" anchorCtr="0">
            <a:normAutofit fontScale="92500" lnSpcReduction="20000"/>
          </a:bodyPr>
          <a:lstStyle/>
          <a:p>
            <a:pPr marL="228600" lvl="0" indent="-228600" algn="l" rtl="0">
              <a:lnSpc>
                <a:spcPct val="90000"/>
              </a:lnSpc>
              <a:spcBef>
                <a:spcPts val="1000"/>
              </a:spcBef>
              <a:spcAft>
                <a:spcPts val="0"/>
              </a:spcAft>
              <a:buClr>
                <a:schemeClr val="dk1"/>
              </a:buClr>
              <a:buSzPct val="100000"/>
              <a:buChar char="•"/>
            </a:pPr>
            <a:r>
              <a:rPr lang="en-US" sz="3100" b="0" dirty="0">
                <a:latin typeface="+mj-lt"/>
                <a:ea typeface="Calibri"/>
                <a:cs typeface="Calibri"/>
                <a:sym typeface="Calibri"/>
              </a:rPr>
              <a:t>Resurgence of malaria due to:</a:t>
            </a:r>
            <a:endParaRPr b="0" dirty="0">
              <a:latin typeface="+mj-lt"/>
            </a:endParaRPr>
          </a:p>
          <a:p>
            <a:pPr marL="685800" lvl="1" indent="-228600" algn="l" rtl="0">
              <a:lnSpc>
                <a:spcPct val="90000"/>
              </a:lnSpc>
              <a:spcBef>
                <a:spcPts val="500"/>
              </a:spcBef>
              <a:spcAft>
                <a:spcPts val="0"/>
              </a:spcAft>
              <a:buClr>
                <a:schemeClr val="dk1"/>
              </a:buClr>
              <a:buSzPct val="100000"/>
              <a:buChar char="•"/>
            </a:pPr>
            <a:r>
              <a:rPr lang="en-US" sz="2600" b="0" dirty="0">
                <a:latin typeface="+mj-lt"/>
                <a:ea typeface="Calibri"/>
                <a:cs typeface="Calibri"/>
                <a:sym typeface="Calibri"/>
              </a:rPr>
              <a:t>Difficulty of preventing introduced transmission</a:t>
            </a:r>
            <a:endParaRPr b="0" dirty="0">
              <a:latin typeface="+mj-lt"/>
            </a:endParaRPr>
          </a:p>
          <a:p>
            <a:pPr marL="685800" lvl="1" indent="-228600" algn="l" rtl="0">
              <a:lnSpc>
                <a:spcPct val="90000"/>
              </a:lnSpc>
              <a:spcBef>
                <a:spcPts val="500"/>
              </a:spcBef>
              <a:spcAft>
                <a:spcPts val="0"/>
              </a:spcAft>
              <a:buClr>
                <a:schemeClr val="dk1"/>
              </a:buClr>
              <a:buSzPct val="100000"/>
              <a:buChar char="•"/>
            </a:pPr>
            <a:r>
              <a:rPr lang="en-US" sz="2600" b="0" dirty="0">
                <a:latin typeface="+mj-lt"/>
                <a:ea typeface="Calibri"/>
                <a:cs typeface="Calibri"/>
                <a:sym typeface="Calibri"/>
              </a:rPr>
              <a:t>Resistance of mosquitoes to insecticides </a:t>
            </a:r>
            <a:endParaRPr b="0" dirty="0">
              <a:latin typeface="+mj-lt"/>
            </a:endParaRPr>
          </a:p>
          <a:p>
            <a:pPr marL="685800" lvl="1" indent="-228600" algn="l" rtl="0">
              <a:lnSpc>
                <a:spcPct val="90000"/>
              </a:lnSpc>
              <a:spcBef>
                <a:spcPts val="500"/>
              </a:spcBef>
              <a:spcAft>
                <a:spcPts val="0"/>
              </a:spcAft>
              <a:buClr>
                <a:schemeClr val="dk1"/>
              </a:buClr>
              <a:buSzPct val="100000"/>
              <a:buChar char="•"/>
            </a:pPr>
            <a:r>
              <a:rPr lang="en-US" sz="2600" b="0" i="1" dirty="0">
                <a:latin typeface="+mj-lt"/>
                <a:ea typeface="Calibri"/>
                <a:cs typeface="Calibri"/>
                <a:sym typeface="Calibri"/>
              </a:rPr>
              <a:t>Plasmodium</a:t>
            </a:r>
            <a:r>
              <a:rPr lang="en-US" sz="2600" b="0" dirty="0">
                <a:latin typeface="+mj-lt"/>
                <a:ea typeface="Calibri"/>
                <a:cs typeface="Calibri"/>
                <a:sym typeface="Calibri"/>
              </a:rPr>
              <a:t> is now becoming resistant to artemisinin in southeast Asia</a:t>
            </a:r>
            <a:endParaRPr b="0" dirty="0">
              <a:latin typeface="+mj-lt"/>
            </a:endParaRPr>
          </a:p>
          <a:p>
            <a:pPr marL="685800" lvl="1" indent="-228600" algn="l" rtl="0">
              <a:lnSpc>
                <a:spcPct val="90000"/>
              </a:lnSpc>
              <a:spcBef>
                <a:spcPts val="500"/>
              </a:spcBef>
              <a:spcAft>
                <a:spcPts val="0"/>
              </a:spcAft>
              <a:buClr>
                <a:schemeClr val="dk1"/>
              </a:buClr>
              <a:buSzPct val="100000"/>
              <a:buChar char="•"/>
            </a:pPr>
            <a:r>
              <a:rPr lang="en-US" sz="2600" b="0" dirty="0">
                <a:latin typeface="+mj-lt"/>
                <a:ea typeface="Calibri"/>
                <a:cs typeface="Calibri"/>
                <a:sym typeface="Calibri"/>
              </a:rPr>
              <a:t>Weakening of malaria control programs due to political instability</a:t>
            </a:r>
            <a:endParaRPr b="0" dirty="0">
              <a:latin typeface="+mj-lt"/>
            </a:endParaRPr>
          </a:p>
          <a:p>
            <a:pPr marL="685800" lvl="1" indent="-228600" algn="l" rtl="0">
              <a:lnSpc>
                <a:spcPct val="90000"/>
              </a:lnSpc>
              <a:spcBef>
                <a:spcPts val="500"/>
              </a:spcBef>
              <a:spcAft>
                <a:spcPts val="0"/>
              </a:spcAft>
              <a:buClr>
                <a:schemeClr val="dk1"/>
              </a:buClr>
              <a:buSzPct val="100000"/>
              <a:buChar char="•"/>
            </a:pPr>
            <a:r>
              <a:rPr lang="en-US" sz="2600" b="0" dirty="0">
                <a:latin typeface="+mj-lt"/>
                <a:ea typeface="Calibri"/>
                <a:cs typeface="Calibri"/>
                <a:sym typeface="Calibri"/>
              </a:rPr>
              <a:t>Complacency after initial successes</a:t>
            </a:r>
            <a:endParaRPr b="0" dirty="0">
              <a:latin typeface="+mj-lt"/>
            </a:endParaRPr>
          </a:p>
          <a:p>
            <a:pPr marL="228600" lvl="0" indent="-77470" algn="l" rtl="0">
              <a:lnSpc>
                <a:spcPct val="90000"/>
              </a:lnSpc>
              <a:spcBef>
                <a:spcPts val="1000"/>
              </a:spcBef>
              <a:spcAft>
                <a:spcPts val="0"/>
              </a:spcAft>
              <a:buClr>
                <a:schemeClr val="dk1"/>
              </a:buClr>
              <a:buSzPct val="100000"/>
              <a:buNone/>
            </a:pPr>
            <a:endParaRPr b="0" dirty="0">
              <a:latin typeface="+mj-lt"/>
            </a:endParaRPr>
          </a:p>
        </p:txBody>
      </p:sp>
      <p:pic>
        <p:nvPicPr>
          <p:cNvPr id="9" name="Google Shape;558;p66">
            <a:extLst>
              <a:ext uri="{FF2B5EF4-FFF2-40B4-BE49-F238E27FC236}">
                <a16:creationId xmlns:a16="http://schemas.microsoft.com/office/drawing/2014/main" id="{2699F014-EE9A-AFFC-8901-1D1725101F93}"/>
              </a:ext>
            </a:extLst>
          </p:cNvPr>
          <p:cNvPicPr preferRelativeResize="0"/>
          <p:nvPr/>
        </p:nvPicPr>
        <p:blipFill rotWithShape="1">
          <a:blip r:embed="rId3">
            <a:alphaModFix/>
          </a:blip>
          <a:srcRect/>
          <a:stretch/>
        </p:blipFill>
        <p:spPr>
          <a:xfrm>
            <a:off x="5275379" y="1516795"/>
            <a:ext cx="6800936" cy="4502727"/>
          </a:xfrm>
          <a:prstGeom prst="rect">
            <a:avLst/>
          </a:prstGeom>
          <a:noFill/>
          <a:ln>
            <a:noFill/>
          </a:ln>
        </p:spPr>
      </p:pic>
    </p:spTree>
    <p:extLst>
      <p:ext uri="{BB962C8B-B14F-4D97-AF65-F5344CB8AC3E}">
        <p14:creationId xmlns:p14="http://schemas.microsoft.com/office/powerpoint/2010/main" val="29260512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8"/>
          <p:cNvSpPr txBox="1">
            <a:spLocks noGrp="1"/>
          </p:cNvSpPr>
          <p:nvPr>
            <p:ph type="title"/>
          </p:nvPr>
        </p:nvSpPr>
        <p:spPr>
          <a:xfrm>
            <a:off x="838200" y="126304"/>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dirty="0"/>
              <a:t>Malaria</a:t>
            </a:r>
            <a:endParaRPr dirty="0"/>
          </a:p>
        </p:txBody>
      </p:sp>
      <p:sp>
        <p:nvSpPr>
          <p:cNvPr id="142" name="Google Shape;142;p8"/>
          <p:cNvSpPr txBox="1">
            <a:spLocks noGrp="1"/>
          </p:cNvSpPr>
          <p:nvPr>
            <p:ph type="body" idx="1"/>
          </p:nvPr>
        </p:nvSpPr>
        <p:spPr>
          <a:xfrm>
            <a:off x="268940" y="1604267"/>
            <a:ext cx="4664597" cy="3809943"/>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200"/>
              <a:buChar char="•"/>
            </a:pPr>
            <a:r>
              <a:rPr lang="en-US" dirty="0">
                <a:ea typeface="Calibri Light" panose="020F0302020204030204" pitchFamily="34" charset="0"/>
                <a:cs typeface="Calibri Light" panose="020F0302020204030204" pitchFamily="34" charset="0"/>
                <a:sym typeface="Calibri"/>
              </a:rPr>
              <a:t>Caused by parasitic protist </a:t>
            </a:r>
            <a:r>
              <a:rPr lang="en-US" i="1" dirty="0">
                <a:ea typeface="Calibri Light" panose="020F0302020204030204" pitchFamily="34" charset="0"/>
                <a:cs typeface="Calibri Light" panose="020F0302020204030204" pitchFamily="34" charset="0"/>
                <a:sym typeface="Calibri"/>
              </a:rPr>
              <a:t>Plasmodium</a:t>
            </a:r>
            <a:r>
              <a:rPr lang="en-US" dirty="0">
                <a:ea typeface="Calibri Light" panose="020F0302020204030204" pitchFamily="34" charset="0"/>
                <a:cs typeface="Calibri Light" panose="020F0302020204030204" pitchFamily="34" charset="0"/>
                <a:sym typeface="Calibri"/>
              </a:rPr>
              <a:t> transmitted by the </a:t>
            </a:r>
            <a:r>
              <a:rPr lang="en-US" i="1" dirty="0">
                <a:ea typeface="Calibri Light" panose="020F0302020204030204" pitchFamily="34" charset="0"/>
                <a:cs typeface="Calibri Light" panose="020F0302020204030204" pitchFamily="34" charset="0"/>
                <a:sym typeface="Calibri"/>
              </a:rPr>
              <a:t>Anopheles</a:t>
            </a:r>
            <a:r>
              <a:rPr lang="en-US" dirty="0">
                <a:ea typeface="Calibri Light" panose="020F0302020204030204" pitchFamily="34" charset="0"/>
                <a:cs typeface="Calibri Light" panose="020F0302020204030204" pitchFamily="34" charset="0"/>
                <a:sym typeface="Calibri"/>
              </a:rPr>
              <a:t> mosquito </a:t>
            </a:r>
          </a:p>
          <a:p>
            <a:pPr marL="228600" lvl="0" indent="-228600" algn="l" rtl="0">
              <a:lnSpc>
                <a:spcPct val="90000"/>
              </a:lnSpc>
              <a:spcBef>
                <a:spcPts val="0"/>
              </a:spcBef>
              <a:spcAft>
                <a:spcPts val="0"/>
              </a:spcAft>
              <a:buClr>
                <a:schemeClr val="dk1"/>
              </a:buClr>
              <a:buSzPts val="2200"/>
              <a:buChar char="•"/>
            </a:pPr>
            <a:r>
              <a:rPr lang="en-US" dirty="0">
                <a:ea typeface="Calibri Light" panose="020F0302020204030204" pitchFamily="34" charset="0"/>
                <a:cs typeface="Calibri Light" panose="020F0302020204030204" pitchFamily="34" charset="0"/>
              </a:rPr>
              <a:t>Globally, 249 million malaria cases in 2022, 608,000 malaria deaths</a:t>
            </a:r>
          </a:p>
          <a:p>
            <a:pPr marL="228600" lvl="0" indent="-228600" algn="l" rtl="0">
              <a:lnSpc>
                <a:spcPct val="90000"/>
              </a:lnSpc>
              <a:spcBef>
                <a:spcPts val="0"/>
              </a:spcBef>
              <a:spcAft>
                <a:spcPts val="0"/>
              </a:spcAft>
              <a:buClr>
                <a:schemeClr val="dk1"/>
              </a:buClr>
              <a:buSzPts val="2200"/>
              <a:buChar char="•"/>
            </a:pPr>
            <a:r>
              <a:rPr lang="en-US" dirty="0">
                <a:ea typeface="Calibri Light" panose="020F0302020204030204" pitchFamily="34" charset="0"/>
                <a:cs typeface="Calibri Light" panose="020F0302020204030204" pitchFamily="34" charset="0"/>
              </a:rPr>
              <a:t>Nearly half of the world's population at risk for infection.</a:t>
            </a:r>
          </a:p>
          <a:p>
            <a:pPr marL="228600" lvl="0" indent="-228600" algn="l" rtl="0">
              <a:lnSpc>
                <a:spcPct val="90000"/>
              </a:lnSpc>
              <a:spcBef>
                <a:spcPts val="0"/>
              </a:spcBef>
              <a:spcAft>
                <a:spcPts val="0"/>
              </a:spcAft>
              <a:buClr>
                <a:schemeClr val="dk1"/>
              </a:buClr>
              <a:buSzPts val="2200"/>
              <a:buChar char="•"/>
            </a:pPr>
            <a:r>
              <a:rPr lang="en-US" dirty="0">
                <a:ea typeface="Calibri Light" panose="020F0302020204030204" pitchFamily="34" charset="0"/>
                <a:cs typeface="Calibri Light" panose="020F0302020204030204" pitchFamily="34" charset="0"/>
              </a:rPr>
              <a:t>In many of the countries affected by malaria, it is the leading cause of death</a:t>
            </a:r>
          </a:p>
        </p:txBody>
      </p:sp>
      <p:pic>
        <p:nvPicPr>
          <p:cNvPr id="2" name="Google Shape;135;p7">
            <a:extLst>
              <a:ext uri="{FF2B5EF4-FFF2-40B4-BE49-F238E27FC236}">
                <a16:creationId xmlns:a16="http://schemas.microsoft.com/office/drawing/2014/main" id="{9F3A6F00-6A13-B90B-E1F9-87C23ECED4B1}"/>
              </a:ext>
            </a:extLst>
          </p:cNvPr>
          <p:cNvPicPr preferRelativeResize="0">
            <a:picLocks/>
          </p:cNvPicPr>
          <p:nvPr/>
        </p:nvPicPr>
        <p:blipFill rotWithShape="1">
          <a:blip r:embed="rId3">
            <a:alphaModFix/>
          </a:blip>
          <a:srcRect l="18493" t="-1617" r="24179" b="14602"/>
          <a:stretch/>
        </p:blipFill>
        <p:spPr>
          <a:xfrm>
            <a:off x="4933537" y="126304"/>
            <a:ext cx="6989523" cy="6740848"/>
          </a:xfrm>
          <a:prstGeom prst="rect">
            <a:avLst/>
          </a:prstGeom>
          <a:noFill/>
          <a:ln>
            <a:noFill/>
          </a:ln>
        </p:spPr>
      </p:pic>
      <p:sp>
        <p:nvSpPr>
          <p:cNvPr id="3" name="Google Shape;141;p8">
            <a:extLst>
              <a:ext uri="{FF2B5EF4-FFF2-40B4-BE49-F238E27FC236}">
                <a16:creationId xmlns:a16="http://schemas.microsoft.com/office/drawing/2014/main" id="{85DE5205-F253-E06B-F23E-F40356F198BE}"/>
              </a:ext>
            </a:extLst>
          </p:cNvPr>
          <p:cNvSpPr txBox="1">
            <a:spLocks/>
          </p:cNvSpPr>
          <p:nvPr/>
        </p:nvSpPr>
        <p:spPr>
          <a:xfrm>
            <a:off x="553454" y="278704"/>
            <a:ext cx="3810824"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uSzPts val="4400"/>
            </a:pPr>
            <a:r>
              <a:rPr lang="en-US" dirty="0">
                <a:latin typeface="+mj-lt"/>
                <a:ea typeface="Calibri Light" panose="020F0302020204030204" pitchFamily="34" charset="0"/>
                <a:cs typeface="Calibri Light" panose="020F0302020204030204" pitchFamily="34" charset="0"/>
              </a:rPr>
              <a:t>Malaria</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63"/>
        <p:cNvGrpSpPr/>
        <p:nvPr/>
      </p:nvGrpSpPr>
      <p:grpSpPr>
        <a:xfrm>
          <a:off x="0" y="0"/>
          <a:ext cx="0" cy="0"/>
          <a:chOff x="0" y="0"/>
          <a:chExt cx="0" cy="0"/>
        </a:xfrm>
      </p:grpSpPr>
      <p:pic>
        <p:nvPicPr>
          <p:cNvPr id="564" name="Google Shape;564;p67"/>
          <p:cNvPicPr preferRelativeResize="0">
            <a:picLocks noGrp="1"/>
          </p:cNvPicPr>
          <p:nvPr>
            <p:ph type="body" idx="1"/>
          </p:nvPr>
        </p:nvPicPr>
        <p:blipFill rotWithShape="1">
          <a:blip r:embed="rId3">
            <a:alphaModFix/>
          </a:blip>
          <a:srcRect b="23879"/>
          <a:stretch/>
        </p:blipFill>
        <p:spPr>
          <a:xfrm>
            <a:off x="328178" y="413770"/>
            <a:ext cx="11863822" cy="6269835"/>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pic>
        <p:nvPicPr>
          <p:cNvPr id="570" name="Google Shape;570;p68" descr="A small house in the background&#10;&#10;Description automatically generated"/>
          <p:cNvPicPr preferRelativeResize="0">
            <a:picLocks noGrp="1"/>
          </p:cNvPicPr>
          <p:nvPr>
            <p:ph type="body" idx="1"/>
          </p:nvPr>
        </p:nvPicPr>
        <p:blipFill rotWithShape="1">
          <a:blip r:embed="rId3">
            <a:alphaModFix/>
          </a:blip>
          <a:srcRect/>
          <a:stretch/>
        </p:blipFill>
        <p:spPr>
          <a:xfrm>
            <a:off x="303530" y="350996"/>
            <a:ext cx="10384790" cy="627538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pic>
        <p:nvPicPr>
          <p:cNvPr id="575" name="Google Shape;575;p69">
            <a:hlinkClick r:id="rId3"/>
          </p:cNvPr>
          <p:cNvPicPr preferRelativeResize="0">
            <a:picLocks noGrp="1"/>
          </p:cNvPicPr>
          <p:nvPr>
            <p:ph type="body" idx="1"/>
          </p:nvPr>
        </p:nvPicPr>
        <p:blipFill rotWithShape="1">
          <a:blip r:embed="rId4">
            <a:alphaModFix/>
          </a:blip>
          <a:srcRect/>
          <a:stretch/>
        </p:blipFill>
        <p:spPr>
          <a:xfrm>
            <a:off x="571347" y="328188"/>
            <a:ext cx="11049305" cy="6201624"/>
          </a:xfrm>
          <a:prstGeom prst="rect">
            <a:avLst/>
          </a:prstGeom>
          <a:noFill/>
          <a:ln w="38100" cap="flat" cmpd="sng">
            <a:solidFill>
              <a:schemeClr val="accent1"/>
            </a:solidFill>
            <a:prstDash val="solid"/>
            <a:round/>
            <a:headEnd type="none" w="sm" len="sm"/>
            <a:tailEnd type="none" w="sm" len="sm"/>
          </a:ln>
        </p:spPr>
      </p:pic>
      <p:pic>
        <p:nvPicPr>
          <p:cNvPr id="576" name="Google Shape;576;p69" descr="A person in a pool of water&#10;&#10;Description automatically generated"/>
          <p:cNvPicPr preferRelativeResize="0"/>
          <p:nvPr/>
        </p:nvPicPr>
        <p:blipFill rotWithShape="1">
          <a:blip r:embed="rId5">
            <a:alphaModFix/>
          </a:blip>
          <a:srcRect l="14208" r="16422"/>
          <a:stretch/>
        </p:blipFill>
        <p:spPr>
          <a:xfrm>
            <a:off x="7509357" y="2001520"/>
            <a:ext cx="4111296" cy="3794760"/>
          </a:xfrm>
          <a:prstGeom prst="rect">
            <a:avLst/>
          </a:prstGeom>
          <a:noFill/>
          <a:ln>
            <a:noFill/>
          </a:ln>
        </p:spPr>
      </p:pic>
      <p:sp>
        <p:nvSpPr>
          <p:cNvPr id="577" name="Google Shape;577;p69"/>
          <p:cNvSpPr txBox="1"/>
          <p:nvPr/>
        </p:nvSpPr>
        <p:spPr>
          <a:xfrm>
            <a:off x="10107170" y="66578"/>
            <a:ext cx="1095172" cy="523220"/>
          </a:xfrm>
          <a:prstGeom prst="rect">
            <a:avLst/>
          </a:prstGeom>
          <a:solidFill>
            <a:srgbClr val="00B050"/>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dirty="0">
                <a:solidFill>
                  <a:schemeClr val="dk1"/>
                </a:solidFill>
                <a:latin typeface="Calibri"/>
                <a:ea typeface="Calibri"/>
                <a:cs typeface="Calibri"/>
                <a:sym typeface="Calibri"/>
              </a:rPr>
              <a:t>Video </a:t>
            </a:r>
            <a:endParaRPr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pic>
        <p:nvPicPr>
          <p:cNvPr id="583" name="Google Shape;583;p70"/>
          <p:cNvPicPr preferRelativeResize="0">
            <a:picLocks noGrp="1"/>
          </p:cNvPicPr>
          <p:nvPr>
            <p:ph type="body" idx="1"/>
          </p:nvPr>
        </p:nvPicPr>
        <p:blipFill rotWithShape="1">
          <a:blip r:embed="rId3">
            <a:alphaModFix/>
          </a:blip>
          <a:srcRect/>
          <a:stretch/>
        </p:blipFill>
        <p:spPr>
          <a:xfrm>
            <a:off x="502920" y="220178"/>
            <a:ext cx="10291564" cy="6417643"/>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Google Shape;589;p71"/>
          <p:cNvSpPr txBox="1">
            <a:spLocks noGrp="1"/>
          </p:cNvSpPr>
          <p:nvPr>
            <p:ph type="title"/>
          </p:nvPr>
        </p:nvSpPr>
        <p:spPr>
          <a:xfrm>
            <a:off x="712139" y="113333"/>
            <a:ext cx="10999469"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600"/>
              <a:buFont typeface="Calibri"/>
              <a:buNone/>
            </a:pPr>
            <a:r>
              <a:rPr lang="en-US" sz="4000" i="0" u="none" strike="noStrike" dirty="0">
                <a:latin typeface="+mj-lt"/>
                <a:ea typeface="Calibri"/>
                <a:cs typeface="Calibri"/>
                <a:sym typeface="Calibri"/>
              </a:rPr>
              <a:t>Mosquitoes </a:t>
            </a:r>
            <a:r>
              <a:rPr lang="en-US" sz="4000" dirty="0">
                <a:latin typeface="+mj-lt"/>
              </a:rPr>
              <a:t>continue to evolve </a:t>
            </a:r>
            <a:r>
              <a:rPr lang="en-US" sz="4000" i="0" u="none" strike="noStrike" dirty="0">
                <a:latin typeface="+mj-lt"/>
                <a:ea typeface="Calibri"/>
                <a:cs typeface="Calibri"/>
                <a:sym typeface="Calibri"/>
              </a:rPr>
              <a:t>resistance to insecticides</a:t>
            </a:r>
            <a:endParaRPr sz="8000" dirty="0">
              <a:latin typeface="+mj-lt"/>
              <a:ea typeface="Calibri"/>
              <a:cs typeface="Calibri"/>
              <a:sym typeface="Calibri"/>
            </a:endParaRPr>
          </a:p>
        </p:txBody>
      </p:sp>
      <p:sp>
        <p:nvSpPr>
          <p:cNvPr id="590" name="Google Shape;590;p71"/>
          <p:cNvSpPr txBox="1">
            <a:spLocks noGrp="1"/>
          </p:cNvSpPr>
          <p:nvPr>
            <p:ph type="body" idx="1"/>
          </p:nvPr>
        </p:nvSpPr>
        <p:spPr>
          <a:xfrm>
            <a:off x="354332" y="1825624"/>
            <a:ext cx="3104486" cy="4780915"/>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400"/>
              <a:buChar char="•"/>
            </a:pPr>
            <a:r>
              <a:rPr lang="en-US" b="0" i="0" u="none" strike="noStrike" dirty="0">
                <a:latin typeface="+mj-lt"/>
                <a:ea typeface="Calibri"/>
                <a:cs typeface="Calibri"/>
                <a:sym typeface="Calibri"/>
              </a:rPr>
              <a:t>First generation insecticide:  DDT</a:t>
            </a:r>
          </a:p>
          <a:p>
            <a:pPr marL="228600" lvl="0" indent="-228600" algn="l" rtl="0">
              <a:lnSpc>
                <a:spcPct val="90000"/>
              </a:lnSpc>
              <a:spcBef>
                <a:spcPts val="0"/>
              </a:spcBef>
              <a:spcAft>
                <a:spcPts val="0"/>
              </a:spcAft>
              <a:buClr>
                <a:schemeClr val="dk1"/>
              </a:buClr>
              <a:buSzPts val="2400"/>
              <a:buChar char="•"/>
            </a:pPr>
            <a:r>
              <a:rPr lang="en-US" dirty="0">
                <a:latin typeface="+mj-lt"/>
              </a:rPr>
              <a:t>Second generation insecticide: pyrethroids</a:t>
            </a:r>
          </a:p>
          <a:p>
            <a:pPr marL="228600" lvl="0" indent="-228600" algn="l" rtl="0">
              <a:lnSpc>
                <a:spcPct val="90000"/>
              </a:lnSpc>
              <a:spcBef>
                <a:spcPts val="0"/>
              </a:spcBef>
              <a:spcAft>
                <a:spcPts val="0"/>
              </a:spcAft>
              <a:buClr>
                <a:schemeClr val="dk1"/>
              </a:buClr>
              <a:buSzPts val="2400"/>
              <a:buChar char="•"/>
            </a:pPr>
            <a:r>
              <a:rPr lang="en-US" b="0" i="0" u="none" strike="noStrike" dirty="0">
                <a:latin typeface="+mj-lt"/>
                <a:ea typeface="Calibri"/>
                <a:cs typeface="Calibri"/>
                <a:sym typeface="Calibri"/>
              </a:rPr>
              <a:t>Third generation pesticides:  neonicotinoids</a:t>
            </a:r>
          </a:p>
        </p:txBody>
      </p:sp>
      <p:pic>
        <p:nvPicPr>
          <p:cNvPr id="591" name="Google Shape;591;p71"/>
          <p:cNvPicPr preferRelativeResize="0"/>
          <p:nvPr/>
        </p:nvPicPr>
        <p:blipFill rotWithShape="1">
          <a:blip r:embed="rId3">
            <a:alphaModFix/>
          </a:blip>
          <a:srcRect/>
          <a:stretch/>
        </p:blipFill>
        <p:spPr>
          <a:xfrm>
            <a:off x="3678016" y="1584255"/>
            <a:ext cx="8159653" cy="4780915"/>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hlinkClick r:id="rId3"/>
            <a:extLst>
              <a:ext uri="{FF2B5EF4-FFF2-40B4-BE49-F238E27FC236}">
                <a16:creationId xmlns:a16="http://schemas.microsoft.com/office/drawing/2014/main" id="{DDF3D4A1-1E43-3813-9283-4CB71C39C628}"/>
              </a:ext>
            </a:extLst>
          </p:cNvPr>
          <p:cNvPicPr>
            <a:picLocks noChangeAspect="1"/>
          </p:cNvPicPr>
          <p:nvPr/>
        </p:nvPicPr>
        <p:blipFill>
          <a:blip r:embed="rId4"/>
          <a:stretch>
            <a:fillRect/>
          </a:stretch>
        </p:blipFill>
        <p:spPr>
          <a:xfrm>
            <a:off x="0" y="1079732"/>
            <a:ext cx="12192000" cy="4698535"/>
          </a:xfrm>
          <a:prstGeom prst="rect">
            <a:avLst/>
          </a:prstGeom>
        </p:spPr>
      </p:pic>
    </p:spTree>
    <p:extLst>
      <p:ext uri="{BB962C8B-B14F-4D97-AF65-F5344CB8AC3E}">
        <p14:creationId xmlns:p14="http://schemas.microsoft.com/office/powerpoint/2010/main" val="31852374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pic>
        <p:nvPicPr>
          <p:cNvPr id="597" name="Google Shape;597;p72"/>
          <p:cNvPicPr preferRelativeResize="0">
            <a:picLocks noGrp="1"/>
          </p:cNvPicPr>
          <p:nvPr>
            <p:ph type="body" idx="1"/>
          </p:nvPr>
        </p:nvPicPr>
        <p:blipFill rotWithShape="1">
          <a:blip r:embed="rId3">
            <a:alphaModFix/>
          </a:blip>
          <a:srcRect/>
          <a:stretch/>
        </p:blipFill>
        <p:spPr>
          <a:xfrm>
            <a:off x="4484996" y="1414197"/>
            <a:ext cx="6340798" cy="5183569"/>
          </a:xfrm>
          <a:prstGeom prst="rect">
            <a:avLst/>
          </a:prstGeom>
          <a:noFill/>
          <a:ln>
            <a:noFill/>
          </a:ln>
        </p:spPr>
      </p:pic>
      <p:sp>
        <p:nvSpPr>
          <p:cNvPr id="598" name="Google Shape;598;p72"/>
          <p:cNvSpPr/>
          <p:nvPr/>
        </p:nvSpPr>
        <p:spPr>
          <a:xfrm>
            <a:off x="7823266" y="4680200"/>
            <a:ext cx="1458257" cy="1196349"/>
          </a:xfrm>
          <a:prstGeom prst="rect">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599" name="Google Shape;599;p72"/>
          <p:cNvSpPr txBox="1">
            <a:spLocks noGrp="1"/>
          </p:cNvSpPr>
          <p:nvPr>
            <p:ph type="title"/>
          </p:nvPr>
        </p:nvSpPr>
        <p:spPr>
          <a:xfrm>
            <a:off x="167640" y="131497"/>
            <a:ext cx="11811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3600"/>
              <a:buFont typeface="Calibri"/>
              <a:buNone/>
            </a:pPr>
            <a:r>
              <a:rPr lang="en-US" sz="3700" i="0" u="none" strike="noStrike" dirty="0">
                <a:latin typeface="+mj-lt"/>
                <a:ea typeface="Calibri"/>
                <a:cs typeface="Calibri"/>
                <a:sym typeface="Calibri"/>
              </a:rPr>
              <a:t>Emergence of artemisinin resistance (ART-R) in southeast Asia </a:t>
            </a:r>
            <a:r>
              <a:rPr lang="en-US" sz="3700" dirty="0">
                <a:latin typeface="+mj-lt"/>
                <a:ea typeface="Calibri"/>
                <a:cs typeface="Calibri"/>
                <a:sym typeface="Calibri"/>
              </a:rPr>
              <a:t>during</a:t>
            </a:r>
            <a:r>
              <a:rPr lang="en-US" sz="3700" i="0" u="none" strike="noStrike" dirty="0">
                <a:latin typeface="+mj-lt"/>
                <a:ea typeface="Calibri"/>
                <a:cs typeface="Calibri"/>
                <a:sym typeface="Calibri"/>
              </a:rPr>
              <a:t> second global campaign</a:t>
            </a:r>
            <a:endParaRPr sz="3700" dirty="0">
              <a:latin typeface="+mj-lt"/>
              <a:ea typeface="Calibri"/>
              <a:cs typeface="Calibri"/>
              <a:sym typeface="Calibri"/>
            </a:endParaRPr>
          </a:p>
        </p:txBody>
      </p:sp>
      <p:sp>
        <p:nvSpPr>
          <p:cNvPr id="4" name="Text Placeholder 3">
            <a:extLst>
              <a:ext uri="{FF2B5EF4-FFF2-40B4-BE49-F238E27FC236}">
                <a16:creationId xmlns:a16="http://schemas.microsoft.com/office/drawing/2014/main" id="{F3086CC6-AA09-E07E-5F3B-21EEC325F9B0}"/>
              </a:ext>
            </a:extLst>
          </p:cNvPr>
          <p:cNvSpPr txBox="1">
            <a:spLocks/>
          </p:cNvSpPr>
          <p:nvPr/>
        </p:nvSpPr>
        <p:spPr>
          <a:xfrm>
            <a:off x="622852" y="1825625"/>
            <a:ext cx="3745883" cy="4364038"/>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buFont typeface="Arial" panose="020B0604020202020204" pitchFamily="34" charset="0"/>
              <a:buChar char="•"/>
            </a:pPr>
            <a:r>
              <a:rPr lang="en-US" sz="2800" dirty="0">
                <a:latin typeface="+mj-lt"/>
              </a:rPr>
              <a:t>First detected in 2005 in the same region where resistance to chloroquine drugs emerged during first global malaria eradication campaign. </a:t>
            </a:r>
          </a:p>
          <a:p>
            <a:endParaRPr lang="en-US" dirty="0">
              <a:latin typeface="+mj-lt"/>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Google Shape;604;p7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dirty="0">
                <a:latin typeface="+mj-lt"/>
              </a:rPr>
              <a:t>Reasons ART-R developed in southeast Asia</a:t>
            </a:r>
            <a:endParaRPr dirty="0">
              <a:latin typeface="+mj-lt"/>
            </a:endParaRPr>
          </a:p>
        </p:txBody>
      </p:sp>
      <p:sp>
        <p:nvSpPr>
          <p:cNvPr id="605" name="Google Shape;605;p7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p:txBody>
      </p:sp>
      <p:sp>
        <p:nvSpPr>
          <p:cNvPr id="2" name="Text Placeholder 3">
            <a:extLst>
              <a:ext uri="{FF2B5EF4-FFF2-40B4-BE49-F238E27FC236}">
                <a16:creationId xmlns:a16="http://schemas.microsoft.com/office/drawing/2014/main" id="{06F578CD-779D-65A0-210B-485B502D5CF7}"/>
              </a:ext>
            </a:extLst>
          </p:cNvPr>
          <p:cNvSpPr txBox="1">
            <a:spLocks/>
          </p:cNvSpPr>
          <p:nvPr/>
        </p:nvSpPr>
        <p:spPr>
          <a:xfrm>
            <a:off x="839788" y="1825625"/>
            <a:ext cx="9819861" cy="4364038"/>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buFont typeface="Arial" panose="020B0604020202020204" pitchFamily="34" charset="0"/>
              <a:buChar char="•"/>
            </a:pPr>
            <a:r>
              <a:rPr lang="en-US" sz="2800" dirty="0">
                <a:latin typeface="+mj-lt"/>
              </a:rPr>
              <a:t>Health systems here have been historically underdeveloped and inconsistent in health delivery because of war and political turmoil, particularly in rural areas.</a:t>
            </a:r>
          </a:p>
          <a:p>
            <a:pPr marL="285750" indent="-285750">
              <a:buFont typeface="Arial" panose="020B0604020202020204" pitchFamily="34" charset="0"/>
              <a:buChar char="•"/>
            </a:pPr>
            <a:r>
              <a:rPr lang="en-US" sz="2800" dirty="0">
                <a:latin typeface="+mj-lt"/>
              </a:rPr>
              <a:t>High use rates of anti-malarial drugs in larger cities of southeast Asia contributes to resistance </a:t>
            </a:r>
          </a:p>
          <a:p>
            <a:pPr marL="285750" indent="-285750">
              <a:buFont typeface="Arial" panose="020B0604020202020204" pitchFamily="34" charset="0"/>
              <a:buChar char="•"/>
            </a:pPr>
            <a:r>
              <a:rPr lang="en-US" sz="2800" dirty="0">
                <a:latin typeface="+mj-lt"/>
              </a:rPr>
              <a:t>Anti-malarial drug quality has been sporadic and unpredictable, which can lead to resistance </a:t>
            </a:r>
          </a:p>
          <a:p>
            <a:pPr marL="285750" indent="-285750">
              <a:buFont typeface="Arial" panose="020B0604020202020204" pitchFamily="34" charset="0"/>
              <a:buChar char="•"/>
            </a:pPr>
            <a:r>
              <a:rPr lang="en-US" sz="2800" dirty="0">
                <a:latin typeface="+mj-lt"/>
              </a:rPr>
              <a:t>Many species and subspecies of the </a:t>
            </a:r>
            <a:r>
              <a:rPr lang="en-US" sz="2800" i="1" dirty="0">
                <a:latin typeface="+mj-lt"/>
              </a:rPr>
              <a:t>Anopheles</a:t>
            </a:r>
            <a:r>
              <a:rPr lang="en-US" sz="2800" dirty="0">
                <a:latin typeface="+mj-lt"/>
              </a:rPr>
              <a:t> mosquito in southeast Asia. Small isolated mosquito populations can rapidly pass on genes for resistance</a:t>
            </a:r>
          </a:p>
          <a:p>
            <a:endParaRPr lang="en-US" dirty="0">
              <a:latin typeface="+mj-lt"/>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pic>
        <p:nvPicPr>
          <p:cNvPr id="611" name="Google Shape;611;p74"/>
          <p:cNvPicPr preferRelativeResize="0">
            <a:picLocks noGrp="1"/>
          </p:cNvPicPr>
          <p:nvPr>
            <p:ph type="body" idx="1"/>
          </p:nvPr>
        </p:nvPicPr>
        <p:blipFill rotWithShape="1">
          <a:blip r:embed="rId3">
            <a:alphaModFix/>
          </a:blip>
          <a:srcRect l="2176"/>
          <a:stretch/>
        </p:blipFill>
        <p:spPr>
          <a:xfrm>
            <a:off x="3274372" y="69182"/>
            <a:ext cx="8691033" cy="6719635"/>
          </a:xfrm>
          <a:prstGeom prst="rect">
            <a:avLst/>
          </a:prstGeom>
          <a:noFill/>
          <a:ln>
            <a:noFill/>
          </a:ln>
        </p:spPr>
      </p:pic>
      <p:sp>
        <p:nvSpPr>
          <p:cNvPr id="612" name="Google Shape;612;p74"/>
          <p:cNvSpPr txBox="1"/>
          <p:nvPr/>
        </p:nvSpPr>
        <p:spPr>
          <a:xfrm>
            <a:off x="226595" y="309646"/>
            <a:ext cx="3047777" cy="6289274"/>
          </a:xfrm>
          <a:prstGeom prst="rect">
            <a:avLst/>
          </a:prstGeom>
          <a:noFill/>
          <a:ln>
            <a:noFill/>
          </a:ln>
        </p:spPr>
        <p:txBody>
          <a:bodyPr spcFirstLastPara="1" wrap="square" lIns="91425" tIns="45700" rIns="91425" bIns="45700" anchor="t" anchorCtr="0">
            <a:normAutofit fontScale="92500"/>
          </a:bodyPr>
          <a:lstStyle/>
          <a:p>
            <a:pPr marL="228600" marR="0" lvl="0" indent="-228600" algn="l" rtl="0">
              <a:lnSpc>
                <a:spcPct val="90000"/>
              </a:lnSpc>
              <a:spcBef>
                <a:spcPts val="0"/>
              </a:spcBef>
              <a:spcAft>
                <a:spcPts val="0"/>
              </a:spcAft>
              <a:buClr>
                <a:schemeClr val="dk1"/>
              </a:buClr>
              <a:buSzPts val="2600"/>
              <a:buFont typeface="Arial"/>
              <a:buChar char="•"/>
            </a:pPr>
            <a:r>
              <a:rPr lang="en-US" sz="2600" dirty="0">
                <a:solidFill>
                  <a:schemeClr val="dk1"/>
                </a:solidFill>
                <a:latin typeface="+mj-lt"/>
                <a:ea typeface="Calibri"/>
                <a:cs typeface="Calibri"/>
                <a:sym typeface="Calibri"/>
              </a:rPr>
              <a:t>Role of political instability in a consistent control and treatment plan</a:t>
            </a:r>
            <a:endParaRPr dirty="0">
              <a:latin typeface="+mj-lt"/>
            </a:endParaRPr>
          </a:p>
          <a:p>
            <a:pPr marL="685800" marR="0" lvl="1" indent="-228600" algn="l" rtl="0">
              <a:lnSpc>
                <a:spcPct val="90000"/>
              </a:lnSpc>
              <a:spcBef>
                <a:spcPts val="500"/>
              </a:spcBef>
              <a:spcAft>
                <a:spcPts val="0"/>
              </a:spcAft>
              <a:buClr>
                <a:schemeClr val="dk1"/>
              </a:buClr>
              <a:buSzPts val="2200"/>
              <a:buFont typeface="Arial"/>
              <a:buChar char="•"/>
            </a:pPr>
            <a:r>
              <a:rPr lang="en-US" sz="2200" b="0" i="0" u="none" strike="noStrike" cap="none" dirty="0">
                <a:solidFill>
                  <a:schemeClr val="dk1"/>
                </a:solidFill>
                <a:latin typeface="+mj-lt"/>
                <a:ea typeface="Calibri"/>
                <a:cs typeface="Calibri"/>
                <a:sym typeface="Calibri"/>
              </a:rPr>
              <a:t>Japanese occupation in 1940-1945</a:t>
            </a:r>
            <a:endParaRPr dirty="0">
              <a:latin typeface="+mj-lt"/>
            </a:endParaRPr>
          </a:p>
          <a:p>
            <a:pPr marL="685800" marR="0" lvl="1" indent="-228600" algn="l" rtl="0">
              <a:lnSpc>
                <a:spcPct val="90000"/>
              </a:lnSpc>
              <a:spcBef>
                <a:spcPts val="500"/>
              </a:spcBef>
              <a:spcAft>
                <a:spcPts val="0"/>
              </a:spcAft>
              <a:buClr>
                <a:schemeClr val="dk1"/>
              </a:buClr>
              <a:buSzPts val="2200"/>
              <a:buFont typeface="Arial"/>
              <a:buChar char="•"/>
            </a:pPr>
            <a:r>
              <a:rPr lang="en-US" sz="2200" b="0" i="0" u="none" strike="noStrike" cap="none" dirty="0">
                <a:solidFill>
                  <a:schemeClr val="dk1"/>
                </a:solidFill>
                <a:latin typeface="+mj-lt"/>
                <a:ea typeface="Calibri"/>
                <a:cs typeface="Calibri"/>
                <a:sym typeface="Calibri"/>
              </a:rPr>
              <a:t>Region designated French Indochina until 1954</a:t>
            </a:r>
            <a:endParaRPr dirty="0">
              <a:latin typeface="+mj-lt"/>
            </a:endParaRPr>
          </a:p>
          <a:p>
            <a:pPr marL="685800" marR="0" lvl="1" indent="-228600" algn="l" rtl="0">
              <a:lnSpc>
                <a:spcPct val="90000"/>
              </a:lnSpc>
              <a:spcBef>
                <a:spcPts val="500"/>
              </a:spcBef>
              <a:spcAft>
                <a:spcPts val="0"/>
              </a:spcAft>
              <a:buClr>
                <a:schemeClr val="dk1"/>
              </a:buClr>
              <a:buSzPts val="2200"/>
              <a:buFont typeface="Arial"/>
              <a:buChar char="•"/>
            </a:pPr>
            <a:r>
              <a:rPr lang="en-US" sz="2200" b="0" i="0" u="none" strike="noStrike" cap="none" dirty="0">
                <a:solidFill>
                  <a:schemeClr val="dk1"/>
                </a:solidFill>
                <a:latin typeface="+mj-lt"/>
                <a:ea typeface="Calibri"/>
                <a:cs typeface="Calibri"/>
                <a:sym typeface="Calibri"/>
              </a:rPr>
              <a:t>Vietnam War (1955-1975)</a:t>
            </a:r>
            <a:endParaRPr dirty="0">
              <a:latin typeface="+mj-lt"/>
            </a:endParaRPr>
          </a:p>
          <a:p>
            <a:pPr marL="685800" marR="0" lvl="1" indent="-228600" algn="l" rtl="0">
              <a:lnSpc>
                <a:spcPct val="90000"/>
              </a:lnSpc>
              <a:spcBef>
                <a:spcPts val="500"/>
              </a:spcBef>
              <a:spcAft>
                <a:spcPts val="0"/>
              </a:spcAft>
              <a:buClr>
                <a:schemeClr val="dk1"/>
              </a:buClr>
              <a:buSzPts val="2200"/>
              <a:buFont typeface="Arial"/>
              <a:buChar char="•"/>
            </a:pPr>
            <a:r>
              <a:rPr lang="en-US" sz="2200" b="0" i="0" u="none" strike="noStrike" cap="none" dirty="0">
                <a:solidFill>
                  <a:schemeClr val="dk1"/>
                </a:solidFill>
                <a:latin typeface="+mj-lt"/>
                <a:ea typeface="Calibri"/>
                <a:cs typeface="Calibri"/>
                <a:sym typeface="Calibri"/>
              </a:rPr>
              <a:t>Cambodian Civil War (1967-1975)</a:t>
            </a:r>
            <a:endParaRPr dirty="0">
              <a:latin typeface="+mj-lt"/>
            </a:endParaRPr>
          </a:p>
          <a:p>
            <a:pPr marL="685800" marR="0" lvl="1" indent="-228600" algn="l" rtl="0">
              <a:lnSpc>
                <a:spcPct val="90000"/>
              </a:lnSpc>
              <a:spcBef>
                <a:spcPts val="500"/>
              </a:spcBef>
              <a:spcAft>
                <a:spcPts val="0"/>
              </a:spcAft>
              <a:buClr>
                <a:schemeClr val="dk1"/>
              </a:buClr>
              <a:buSzPts val="2200"/>
              <a:buFont typeface="Arial"/>
              <a:buChar char="•"/>
            </a:pPr>
            <a:r>
              <a:rPr lang="en-US" sz="2200" b="0" i="0" u="none" strike="noStrike" cap="none" dirty="0">
                <a:solidFill>
                  <a:schemeClr val="dk1"/>
                </a:solidFill>
                <a:latin typeface="+mj-lt"/>
                <a:ea typeface="Calibri"/>
                <a:cs typeface="Calibri"/>
                <a:sym typeface="Calibri"/>
              </a:rPr>
              <a:t>Hostilities among communist factions in Cambodia, Laos, and Vietnam through early 1990s</a:t>
            </a:r>
            <a:endParaRPr dirty="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2"/>
                                        </p:tgtEl>
                                        <p:attrNameLst>
                                          <p:attrName>style.visibility</p:attrName>
                                        </p:attrNameLst>
                                      </p:cBhvr>
                                      <p:to>
                                        <p:strVal val="visible"/>
                                      </p:to>
                                    </p:set>
                                    <p:animEffect transition="in" filter="fade">
                                      <p:cBhvr>
                                        <p:cTn id="7" dur="500"/>
                                        <p:tgtEl>
                                          <p:spTgt spid="6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sp>
        <p:nvSpPr>
          <p:cNvPr id="646" name="Google Shape;646;p7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ts val="4400"/>
              <a:buFont typeface="Calibri"/>
              <a:buNone/>
            </a:pPr>
            <a:r>
              <a:rPr lang="en-US" dirty="0">
                <a:latin typeface="+mj-lt"/>
              </a:rPr>
              <a:t>Counterfeit anti-malarial drugs remain a problem in south Asia as well as sub-Saharan Africa</a:t>
            </a:r>
            <a:endParaRPr dirty="0">
              <a:latin typeface="+mj-lt"/>
            </a:endParaRPr>
          </a:p>
        </p:txBody>
      </p:sp>
      <p:sp>
        <p:nvSpPr>
          <p:cNvPr id="647" name="Google Shape;647;p79"/>
          <p:cNvSpPr txBox="1">
            <a:spLocks noGrp="1"/>
          </p:cNvSpPr>
          <p:nvPr>
            <p:ph type="body" idx="1"/>
          </p:nvPr>
        </p:nvSpPr>
        <p:spPr>
          <a:xfrm>
            <a:off x="838200" y="1825624"/>
            <a:ext cx="6609080" cy="4800643"/>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ct val="100000"/>
              <a:buChar char="•"/>
            </a:pPr>
            <a:r>
              <a:rPr lang="en-US" dirty="0">
                <a:latin typeface="+mj-lt"/>
              </a:rPr>
              <a:t>Globally, some 200,000 preventable deaths occur each year due to anti-malarial drugs that do not work. </a:t>
            </a:r>
            <a:endParaRPr dirty="0">
              <a:latin typeface="+mj-lt"/>
            </a:endParaRPr>
          </a:p>
          <a:p>
            <a:pPr marL="228600" lvl="0" indent="-228600" algn="l" rtl="0">
              <a:lnSpc>
                <a:spcPct val="90000"/>
              </a:lnSpc>
              <a:spcBef>
                <a:spcPts val="1000"/>
              </a:spcBef>
              <a:spcAft>
                <a:spcPts val="0"/>
              </a:spcAft>
              <a:buClr>
                <a:schemeClr val="dk1"/>
              </a:buClr>
              <a:buSzPct val="100000"/>
              <a:buChar char="•"/>
            </a:pPr>
            <a:r>
              <a:rPr lang="en-US" dirty="0">
                <a:latin typeface="+mj-lt"/>
              </a:rPr>
              <a:t>One-third of anti-malarial medicines distributed in southeast Asia and sub-Saharan Africa are of poor quality.</a:t>
            </a:r>
            <a:endParaRPr dirty="0">
              <a:latin typeface="+mj-lt"/>
            </a:endParaRPr>
          </a:p>
          <a:p>
            <a:pPr marL="228600" lvl="0" indent="-228600" algn="l" rtl="0">
              <a:lnSpc>
                <a:spcPct val="90000"/>
              </a:lnSpc>
              <a:spcBef>
                <a:spcPts val="1000"/>
              </a:spcBef>
              <a:spcAft>
                <a:spcPts val="0"/>
              </a:spcAft>
              <a:buClr>
                <a:schemeClr val="dk1"/>
              </a:buClr>
              <a:buSzPct val="100000"/>
              <a:buChar char="•"/>
            </a:pPr>
            <a:r>
              <a:rPr lang="en-US" dirty="0">
                <a:latin typeface="+mj-lt"/>
              </a:rPr>
              <a:t>This illegal activity is most common in places with little government oversight and limited access to safe, affordable and high-quality medicines. </a:t>
            </a:r>
            <a:endParaRPr dirty="0">
              <a:latin typeface="+mj-lt"/>
            </a:endParaRPr>
          </a:p>
          <a:p>
            <a:pPr marL="228600" lvl="0" indent="-64135" algn="l" rtl="0">
              <a:lnSpc>
                <a:spcPct val="90000"/>
              </a:lnSpc>
              <a:spcBef>
                <a:spcPts val="1000"/>
              </a:spcBef>
              <a:spcAft>
                <a:spcPts val="0"/>
              </a:spcAft>
              <a:buClr>
                <a:schemeClr val="dk1"/>
              </a:buClr>
              <a:buSzPct val="100000"/>
              <a:buNone/>
            </a:pPr>
            <a:endParaRPr dirty="0">
              <a:latin typeface="+mj-lt"/>
            </a:endParaRPr>
          </a:p>
        </p:txBody>
      </p:sp>
      <p:pic>
        <p:nvPicPr>
          <p:cNvPr id="2" name="Google Shape;639;p78">
            <a:hlinkClick r:id="rId3"/>
            <a:extLst>
              <a:ext uri="{FF2B5EF4-FFF2-40B4-BE49-F238E27FC236}">
                <a16:creationId xmlns:a16="http://schemas.microsoft.com/office/drawing/2014/main" id="{CFE0A3A5-BA79-F204-6342-48E3D72D86ED}"/>
              </a:ext>
            </a:extLst>
          </p:cNvPr>
          <p:cNvPicPr preferRelativeResize="0"/>
          <p:nvPr/>
        </p:nvPicPr>
        <p:blipFill rotWithShape="1">
          <a:blip r:embed="rId4">
            <a:alphaModFix/>
          </a:blip>
          <a:srcRect/>
          <a:stretch/>
        </p:blipFill>
        <p:spPr>
          <a:xfrm>
            <a:off x="7630160" y="2275840"/>
            <a:ext cx="4419560" cy="4034595"/>
          </a:xfrm>
          <a:prstGeom prst="rect">
            <a:avLst/>
          </a:prstGeom>
          <a:noFill/>
          <a:ln w="31750" cap="flat" cmpd="sng">
            <a:solidFill>
              <a:schemeClr val="accent1"/>
            </a:solidFill>
            <a:prstDash val="solid"/>
            <a:round/>
            <a:headEnd type="none" w="sm" len="sm"/>
            <a:tailEnd type="none" w="sm" len="sm"/>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0">
          <a:extLst>
            <a:ext uri="{FF2B5EF4-FFF2-40B4-BE49-F238E27FC236}">
              <a16:creationId xmlns:a16="http://schemas.microsoft.com/office/drawing/2014/main" id="{0106B774-C886-AEFA-E575-F63F04EE3CEA}"/>
            </a:ext>
          </a:extLst>
        </p:cNvPr>
        <p:cNvGrpSpPr/>
        <p:nvPr/>
      </p:nvGrpSpPr>
      <p:grpSpPr>
        <a:xfrm>
          <a:off x="0" y="0"/>
          <a:ext cx="0" cy="0"/>
          <a:chOff x="0" y="0"/>
          <a:chExt cx="0" cy="0"/>
        </a:xfrm>
      </p:grpSpPr>
      <p:sp>
        <p:nvSpPr>
          <p:cNvPr id="142" name="Google Shape;142;p8">
            <a:extLst>
              <a:ext uri="{FF2B5EF4-FFF2-40B4-BE49-F238E27FC236}">
                <a16:creationId xmlns:a16="http://schemas.microsoft.com/office/drawing/2014/main" id="{8ABA7111-402D-7401-676D-5E7DAE307F70}"/>
              </a:ext>
            </a:extLst>
          </p:cNvPr>
          <p:cNvSpPr txBox="1">
            <a:spLocks noGrp="1"/>
          </p:cNvSpPr>
          <p:nvPr>
            <p:ph type="body" idx="1"/>
          </p:nvPr>
        </p:nvSpPr>
        <p:spPr>
          <a:xfrm>
            <a:off x="268940" y="336884"/>
            <a:ext cx="4146649" cy="6521115"/>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200"/>
              <a:buChar char="•"/>
            </a:pPr>
            <a:r>
              <a:rPr lang="en-US" dirty="0">
                <a:latin typeface="Calibri Light" panose="020F0302020204030204" pitchFamily="34" charset="0"/>
                <a:ea typeface="Calibri Light" panose="020F0302020204030204" pitchFamily="34" charset="0"/>
                <a:cs typeface="Calibri Light" panose="020F0302020204030204" pitchFamily="34" charset="0"/>
              </a:rPr>
              <a:t>Most deaths are among young children in sub-Saharan Africa. </a:t>
            </a:r>
          </a:p>
          <a:p>
            <a:pPr marL="228600" lvl="0" indent="-228600" algn="l" rtl="0">
              <a:lnSpc>
                <a:spcPct val="90000"/>
              </a:lnSpc>
              <a:spcBef>
                <a:spcPts val="0"/>
              </a:spcBef>
              <a:spcAft>
                <a:spcPts val="0"/>
              </a:spcAft>
              <a:buClr>
                <a:schemeClr val="dk1"/>
              </a:buClr>
              <a:buSzPts val="2200"/>
              <a:buChar char="•"/>
            </a:pPr>
            <a:r>
              <a:rPr lang="en-US" dirty="0">
                <a:latin typeface="Calibri Light" panose="020F0302020204030204" pitchFamily="34" charset="0"/>
                <a:ea typeface="Calibri Light" panose="020F0302020204030204" pitchFamily="34" charset="0"/>
                <a:cs typeface="Calibri Light" panose="020F0302020204030204" pitchFamily="34" charset="0"/>
              </a:rPr>
              <a:t>Expansion of interventions and development of new malaria prevention technologies have saved millions of lives globally and cut malaria mortality by 36% from 2010 to 2020</a:t>
            </a:r>
          </a:p>
          <a:p>
            <a:pPr marL="228600" lvl="0" indent="-228600" algn="l" rtl="0">
              <a:lnSpc>
                <a:spcPct val="90000"/>
              </a:lnSpc>
              <a:spcBef>
                <a:spcPts val="0"/>
              </a:spcBef>
              <a:spcAft>
                <a:spcPts val="0"/>
              </a:spcAft>
              <a:buClr>
                <a:schemeClr val="dk1"/>
              </a:buClr>
              <a:buSzPts val="2200"/>
              <a:buChar char="•"/>
            </a:pPr>
            <a:r>
              <a:rPr lang="en-US" dirty="0">
                <a:latin typeface="Calibri Light" panose="020F0302020204030204" pitchFamily="34" charset="0"/>
                <a:ea typeface="Calibri Light" panose="020F0302020204030204" pitchFamily="34" charset="0"/>
                <a:cs typeface="Calibri Light" panose="020F0302020204030204" pitchFamily="34" charset="0"/>
              </a:rPr>
              <a:t>However, the last few years have seen a plateau in progress</a:t>
            </a:r>
            <a:endParaRPr dirty="0">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5" name="Picture 4">
            <a:hlinkClick r:id="rId3"/>
            <a:extLst>
              <a:ext uri="{FF2B5EF4-FFF2-40B4-BE49-F238E27FC236}">
                <a16:creationId xmlns:a16="http://schemas.microsoft.com/office/drawing/2014/main" id="{049116ED-38A2-2A5A-E6CB-24FE0D75048B}"/>
              </a:ext>
            </a:extLst>
          </p:cNvPr>
          <p:cNvPicPr>
            <a:picLocks noChangeAspect="1"/>
          </p:cNvPicPr>
          <p:nvPr/>
        </p:nvPicPr>
        <p:blipFill>
          <a:blip r:embed="rId4"/>
          <a:stretch>
            <a:fillRect/>
          </a:stretch>
        </p:blipFill>
        <p:spPr>
          <a:xfrm>
            <a:off x="4277929" y="697831"/>
            <a:ext cx="8022534" cy="5462337"/>
          </a:xfrm>
          <a:prstGeom prst="rect">
            <a:avLst/>
          </a:prstGeom>
        </p:spPr>
      </p:pic>
    </p:spTree>
    <p:extLst>
      <p:ext uri="{BB962C8B-B14F-4D97-AF65-F5344CB8AC3E}">
        <p14:creationId xmlns:p14="http://schemas.microsoft.com/office/powerpoint/2010/main" val="60053625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45">
          <a:extLst>
            <a:ext uri="{FF2B5EF4-FFF2-40B4-BE49-F238E27FC236}">
              <a16:creationId xmlns:a16="http://schemas.microsoft.com/office/drawing/2014/main" id="{A3E5BC34-979F-D1E5-A556-DE2350E79491}"/>
            </a:ext>
          </a:extLst>
        </p:cNvPr>
        <p:cNvGrpSpPr/>
        <p:nvPr/>
      </p:nvGrpSpPr>
      <p:grpSpPr>
        <a:xfrm>
          <a:off x="0" y="0"/>
          <a:ext cx="0" cy="0"/>
          <a:chOff x="0" y="0"/>
          <a:chExt cx="0" cy="0"/>
        </a:xfrm>
      </p:grpSpPr>
      <p:sp>
        <p:nvSpPr>
          <p:cNvPr id="647" name="Google Shape;647;p79">
            <a:extLst>
              <a:ext uri="{FF2B5EF4-FFF2-40B4-BE49-F238E27FC236}">
                <a16:creationId xmlns:a16="http://schemas.microsoft.com/office/drawing/2014/main" id="{BD08AEDF-B4A9-074A-D05E-AB1D1CD184F0}"/>
              </a:ext>
            </a:extLst>
          </p:cNvPr>
          <p:cNvSpPr txBox="1">
            <a:spLocks noGrp="1"/>
          </p:cNvSpPr>
          <p:nvPr>
            <p:ph type="body" idx="1"/>
          </p:nvPr>
        </p:nvSpPr>
        <p:spPr>
          <a:xfrm>
            <a:off x="537412" y="180475"/>
            <a:ext cx="5041754" cy="6521114"/>
          </a:xfrm>
          <a:prstGeom prst="rect">
            <a:avLst/>
          </a:prstGeom>
          <a:noFill/>
          <a:ln>
            <a:noFill/>
          </a:ln>
        </p:spPr>
        <p:txBody>
          <a:bodyPr spcFirstLastPara="1" wrap="square" lIns="91425" tIns="45700" rIns="91425" bIns="45700" anchor="t" anchorCtr="0">
            <a:normAutofit fontScale="92500" lnSpcReduction="10000"/>
          </a:bodyPr>
          <a:lstStyle/>
          <a:p>
            <a:pPr marL="228600" lvl="0" indent="-228600" algn="l" rtl="0">
              <a:lnSpc>
                <a:spcPct val="90000"/>
              </a:lnSpc>
              <a:spcBef>
                <a:spcPts val="1000"/>
              </a:spcBef>
              <a:spcAft>
                <a:spcPts val="0"/>
              </a:spcAft>
              <a:buClr>
                <a:schemeClr val="dk1"/>
              </a:buClr>
              <a:buSzPct val="100000"/>
              <a:buChar char="•"/>
            </a:pPr>
            <a:r>
              <a:rPr lang="en-US" dirty="0">
                <a:latin typeface="+mj-lt"/>
              </a:rPr>
              <a:t>Drugs may be deliberately and fraudulently mislabeled with respect to identity, source or pharmaceutical content. Some contain no active ingredients at all or contain them in incorrect amounts. </a:t>
            </a:r>
            <a:endParaRPr dirty="0">
              <a:latin typeface="+mj-lt"/>
            </a:endParaRPr>
          </a:p>
          <a:p>
            <a:pPr marL="228600" lvl="0" indent="-228600" algn="l" rtl="0">
              <a:lnSpc>
                <a:spcPct val="90000"/>
              </a:lnSpc>
              <a:spcBef>
                <a:spcPts val="1000"/>
              </a:spcBef>
              <a:spcAft>
                <a:spcPts val="0"/>
              </a:spcAft>
              <a:buClr>
                <a:schemeClr val="dk1"/>
              </a:buClr>
              <a:buSzPct val="100000"/>
              <a:buChar char="•"/>
            </a:pPr>
            <a:r>
              <a:rPr lang="en-US" dirty="0">
                <a:latin typeface="+mj-lt"/>
              </a:rPr>
              <a:t>They may be short on artemisinin, and some anti-malarial drugs found in poor countries have either expired by the time they reach consumers or been damaged by exposure to extreme heat. </a:t>
            </a:r>
            <a:endParaRPr dirty="0">
              <a:latin typeface="+mj-lt"/>
            </a:endParaRPr>
          </a:p>
          <a:p>
            <a:pPr marL="228600" lvl="0" indent="-228600" algn="l" rtl="0">
              <a:lnSpc>
                <a:spcPct val="90000"/>
              </a:lnSpc>
              <a:spcBef>
                <a:spcPts val="1000"/>
              </a:spcBef>
              <a:spcAft>
                <a:spcPts val="0"/>
              </a:spcAft>
              <a:buClr>
                <a:schemeClr val="dk1"/>
              </a:buClr>
              <a:buSzPct val="100000"/>
              <a:buChar char="•"/>
            </a:pPr>
            <a:r>
              <a:rPr lang="en-US" dirty="0">
                <a:latin typeface="+mj-lt"/>
              </a:rPr>
              <a:t>These practices can lead the malarial parasite to develop drug resistance</a:t>
            </a:r>
            <a:endParaRPr dirty="0">
              <a:latin typeface="+mj-lt"/>
            </a:endParaRPr>
          </a:p>
          <a:p>
            <a:pPr marL="228600" lvl="0" indent="-64135" algn="l" rtl="0">
              <a:lnSpc>
                <a:spcPct val="90000"/>
              </a:lnSpc>
              <a:spcBef>
                <a:spcPts val="1000"/>
              </a:spcBef>
              <a:spcAft>
                <a:spcPts val="0"/>
              </a:spcAft>
              <a:buClr>
                <a:schemeClr val="dk1"/>
              </a:buClr>
              <a:buSzPct val="100000"/>
              <a:buNone/>
            </a:pPr>
            <a:endParaRPr dirty="0">
              <a:latin typeface="+mj-lt"/>
            </a:endParaRPr>
          </a:p>
          <a:p>
            <a:pPr marL="228600" lvl="0" indent="-64135" algn="l" rtl="0">
              <a:lnSpc>
                <a:spcPct val="90000"/>
              </a:lnSpc>
              <a:spcBef>
                <a:spcPts val="1000"/>
              </a:spcBef>
              <a:spcAft>
                <a:spcPts val="0"/>
              </a:spcAft>
              <a:buClr>
                <a:schemeClr val="dk1"/>
              </a:buClr>
              <a:buSzPct val="100000"/>
              <a:buNone/>
            </a:pPr>
            <a:endParaRPr dirty="0">
              <a:latin typeface="+mj-lt"/>
            </a:endParaRPr>
          </a:p>
        </p:txBody>
      </p:sp>
      <p:pic>
        <p:nvPicPr>
          <p:cNvPr id="5" name="Picture 4">
            <a:extLst>
              <a:ext uri="{FF2B5EF4-FFF2-40B4-BE49-F238E27FC236}">
                <a16:creationId xmlns:a16="http://schemas.microsoft.com/office/drawing/2014/main" id="{4981C34D-E733-A6FD-8B1B-497C2BCD05BE}"/>
              </a:ext>
            </a:extLst>
          </p:cNvPr>
          <p:cNvPicPr>
            <a:picLocks noChangeAspect="1"/>
          </p:cNvPicPr>
          <p:nvPr/>
        </p:nvPicPr>
        <p:blipFill>
          <a:blip r:embed="rId3"/>
          <a:stretch>
            <a:fillRect/>
          </a:stretch>
        </p:blipFill>
        <p:spPr>
          <a:xfrm>
            <a:off x="5664749" y="578228"/>
            <a:ext cx="5989839" cy="5303980"/>
          </a:xfrm>
          <a:prstGeom prst="rect">
            <a:avLst/>
          </a:prstGeom>
        </p:spPr>
      </p:pic>
    </p:spTree>
    <p:extLst>
      <p:ext uri="{BB962C8B-B14F-4D97-AF65-F5344CB8AC3E}">
        <p14:creationId xmlns:p14="http://schemas.microsoft.com/office/powerpoint/2010/main" val="36684641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sp>
        <p:nvSpPr>
          <p:cNvPr id="660" name="Google Shape;660;p81"/>
          <p:cNvSpPr txBox="1">
            <a:spLocks noGrp="1"/>
          </p:cNvSpPr>
          <p:nvPr>
            <p:ph type="title"/>
          </p:nvPr>
        </p:nvSpPr>
        <p:spPr>
          <a:xfrm>
            <a:off x="7786440" y="664814"/>
            <a:ext cx="4238545" cy="1325563"/>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ct val="100000"/>
              <a:buFont typeface="Calibri"/>
              <a:buNone/>
            </a:pPr>
            <a:r>
              <a:rPr lang="en-US" dirty="0">
                <a:latin typeface="+mj-lt"/>
              </a:rPr>
              <a:t>High diversity of </a:t>
            </a:r>
            <a:r>
              <a:rPr lang="en-US" i="1" dirty="0">
                <a:latin typeface="+mj-lt"/>
              </a:rPr>
              <a:t>Anopheles</a:t>
            </a:r>
            <a:r>
              <a:rPr lang="en-US" dirty="0">
                <a:latin typeface="+mj-lt"/>
              </a:rPr>
              <a:t> in SE Asia</a:t>
            </a:r>
          </a:p>
        </p:txBody>
      </p:sp>
      <p:sp>
        <p:nvSpPr>
          <p:cNvPr id="661" name="Google Shape;661;p81"/>
          <p:cNvSpPr txBox="1"/>
          <p:nvPr/>
        </p:nvSpPr>
        <p:spPr>
          <a:xfrm>
            <a:off x="7934879" y="2328863"/>
            <a:ext cx="4090106" cy="4848309"/>
          </a:xfrm>
          <a:prstGeom prst="rect">
            <a:avLst/>
          </a:prstGeom>
          <a:noFill/>
          <a:ln>
            <a:noFill/>
          </a:ln>
        </p:spPr>
        <p:txBody>
          <a:bodyPr spcFirstLastPara="1" wrap="square" lIns="91425" tIns="45700" rIns="91425" bIns="45700" anchor="t" anchorCtr="0">
            <a:normAutofit lnSpcReduction="10000"/>
          </a:bodyPr>
          <a:lstStyle/>
          <a:p>
            <a:pPr marL="228600" marR="0" lvl="0" indent="-228600" algn="l" rtl="0">
              <a:lnSpc>
                <a:spcPct val="90000"/>
              </a:lnSpc>
              <a:spcBef>
                <a:spcPts val="1000"/>
              </a:spcBef>
              <a:spcAft>
                <a:spcPts val="0"/>
              </a:spcAft>
              <a:buClr>
                <a:schemeClr val="dk1"/>
              </a:buClr>
              <a:buSzPct val="100000"/>
              <a:buFont typeface="Arial"/>
              <a:buChar char="•"/>
            </a:pPr>
            <a:r>
              <a:rPr lang="en-US" sz="2800" dirty="0">
                <a:solidFill>
                  <a:schemeClr val="dk1"/>
                </a:solidFill>
                <a:latin typeface="+mj-lt"/>
                <a:ea typeface="Calibri"/>
                <a:cs typeface="Calibri"/>
                <a:sym typeface="Calibri"/>
              </a:rPr>
              <a:t>Small isolated </a:t>
            </a:r>
            <a:r>
              <a:rPr lang="en-US" sz="2800" i="1" dirty="0">
                <a:solidFill>
                  <a:schemeClr val="dk1"/>
                </a:solidFill>
                <a:latin typeface="+mj-lt"/>
                <a:ea typeface="Calibri"/>
                <a:cs typeface="Calibri"/>
                <a:sym typeface="Calibri"/>
              </a:rPr>
              <a:t>Anopheles</a:t>
            </a:r>
            <a:r>
              <a:rPr lang="en-US" sz="2800" dirty="0">
                <a:solidFill>
                  <a:schemeClr val="dk1"/>
                </a:solidFill>
                <a:latin typeface="+mj-lt"/>
                <a:ea typeface="Calibri"/>
                <a:cs typeface="Calibri"/>
                <a:sym typeface="Calibri"/>
              </a:rPr>
              <a:t> mosquito populations in southeast Asia</a:t>
            </a:r>
            <a:endParaRPr dirty="0">
              <a:latin typeface="+mj-lt"/>
            </a:endParaRPr>
          </a:p>
          <a:p>
            <a:pPr marL="228600" marR="0" lvl="0" indent="-228600" algn="l" rtl="0">
              <a:lnSpc>
                <a:spcPct val="90000"/>
              </a:lnSpc>
              <a:spcBef>
                <a:spcPts val="1000"/>
              </a:spcBef>
              <a:spcAft>
                <a:spcPts val="0"/>
              </a:spcAft>
              <a:buClr>
                <a:schemeClr val="dk1"/>
              </a:buClr>
              <a:buSzPct val="100000"/>
              <a:buFont typeface="Arial"/>
              <a:buChar char="•"/>
            </a:pPr>
            <a:r>
              <a:rPr lang="en-US" sz="2800" dirty="0">
                <a:solidFill>
                  <a:schemeClr val="dk1"/>
                </a:solidFill>
                <a:latin typeface="+mj-lt"/>
                <a:ea typeface="Calibri"/>
                <a:cs typeface="Calibri"/>
                <a:sym typeface="Calibri"/>
              </a:rPr>
              <a:t>In small populations</a:t>
            </a:r>
            <a:r>
              <a:rPr lang="en-US" sz="2800" i="1" dirty="0">
                <a:solidFill>
                  <a:schemeClr val="dk1"/>
                </a:solidFill>
                <a:latin typeface="+mj-lt"/>
                <a:ea typeface="Calibri"/>
                <a:cs typeface="Calibri"/>
                <a:sym typeface="Calibri"/>
              </a:rPr>
              <a:t>, Plasmodium </a:t>
            </a:r>
            <a:r>
              <a:rPr lang="en-US" sz="2800" dirty="0">
                <a:solidFill>
                  <a:schemeClr val="dk1"/>
                </a:solidFill>
                <a:latin typeface="+mj-lt"/>
                <a:ea typeface="Calibri"/>
                <a:cs typeface="Calibri"/>
                <a:sym typeface="Calibri"/>
              </a:rPr>
              <a:t>is able to pass on mutations that confer resistance easier and these can then spread to other populations</a:t>
            </a:r>
            <a:endParaRPr dirty="0">
              <a:latin typeface="+mj-lt"/>
            </a:endParaRPr>
          </a:p>
          <a:p>
            <a:pPr marL="0" marR="0" lvl="0" indent="0" algn="l" rtl="0">
              <a:lnSpc>
                <a:spcPct val="90000"/>
              </a:lnSpc>
              <a:spcBef>
                <a:spcPts val="1000"/>
              </a:spcBef>
              <a:spcAft>
                <a:spcPts val="0"/>
              </a:spcAft>
              <a:buClr>
                <a:schemeClr val="dk1"/>
              </a:buClr>
              <a:buSzPct val="100000"/>
              <a:buFont typeface="Arial"/>
              <a:buNone/>
            </a:pPr>
            <a:r>
              <a:rPr lang="en-US" sz="2800" dirty="0">
                <a:solidFill>
                  <a:schemeClr val="dk1"/>
                </a:solidFill>
                <a:latin typeface="+mj-lt"/>
                <a:ea typeface="Calibri"/>
                <a:cs typeface="Calibri"/>
                <a:sym typeface="Calibri"/>
              </a:rPr>
              <a:t> </a:t>
            </a:r>
            <a:endParaRPr dirty="0">
              <a:latin typeface="+mj-lt"/>
            </a:endParaRPr>
          </a:p>
          <a:p>
            <a:pPr marL="0" marR="0" lvl="0" indent="0" algn="l" rtl="0">
              <a:lnSpc>
                <a:spcPct val="90000"/>
              </a:lnSpc>
              <a:spcBef>
                <a:spcPts val="1000"/>
              </a:spcBef>
              <a:spcAft>
                <a:spcPts val="0"/>
              </a:spcAft>
              <a:buClr>
                <a:schemeClr val="dk1"/>
              </a:buClr>
              <a:buSzPct val="100000"/>
              <a:buFont typeface="Arial"/>
              <a:buNone/>
            </a:pPr>
            <a:endParaRPr sz="2800" dirty="0">
              <a:solidFill>
                <a:schemeClr val="dk1"/>
              </a:solidFill>
              <a:latin typeface="+mj-lt"/>
              <a:ea typeface="Calibri"/>
              <a:cs typeface="Calibri"/>
              <a:sym typeface="Calibri"/>
            </a:endParaRPr>
          </a:p>
        </p:txBody>
      </p:sp>
      <p:pic>
        <p:nvPicPr>
          <p:cNvPr id="3" name="Picture 2">
            <a:extLst>
              <a:ext uri="{FF2B5EF4-FFF2-40B4-BE49-F238E27FC236}">
                <a16:creationId xmlns:a16="http://schemas.microsoft.com/office/drawing/2014/main" id="{7B77830E-A72C-1314-A090-7A68AE45FCB7}"/>
              </a:ext>
            </a:extLst>
          </p:cNvPr>
          <p:cNvPicPr>
            <a:picLocks noChangeAspect="1"/>
          </p:cNvPicPr>
          <p:nvPr/>
        </p:nvPicPr>
        <p:blipFill>
          <a:blip r:embed="rId3"/>
          <a:stretch>
            <a:fillRect/>
          </a:stretch>
        </p:blipFill>
        <p:spPr>
          <a:xfrm>
            <a:off x="476081" y="664814"/>
            <a:ext cx="7433513" cy="5528372"/>
          </a:xfrm>
          <a:prstGeom prst="rect">
            <a:avLst/>
          </a:prstGeo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E8554-45EE-FA67-20A6-0097D976AEFB}"/>
              </a:ext>
            </a:extLst>
          </p:cNvPr>
          <p:cNvSpPr>
            <a:spLocks noGrp="1"/>
          </p:cNvSpPr>
          <p:nvPr>
            <p:ph type="title"/>
          </p:nvPr>
        </p:nvSpPr>
        <p:spPr>
          <a:xfrm>
            <a:off x="838199" y="365125"/>
            <a:ext cx="11115261" cy="1325563"/>
          </a:xfrm>
        </p:spPr>
        <p:txBody>
          <a:bodyPr>
            <a:normAutofit fontScale="90000"/>
          </a:bodyPr>
          <a:lstStyle/>
          <a:p>
            <a:r>
              <a:rPr lang="en-US" dirty="0">
                <a:latin typeface="+mj-lt"/>
              </a:rPr>
              <a:t>Slowing of ART-R in southeast Asia achieved through the Regional Artemisinin-resistance Initiative (RAI)</a:t>
            </a:r>
          </a:p>
        </p:txBody>
      </p:sp>
      <p:sp>
        <p:nvSpPr>
          <p:cNvPr id="3" name="Content Placeholder 2">
            <a:extLst>
              <a:ext uri="{FF2B5EF4-FFF2-40B4-BE49-F238E27FC236}">
                <a16:creationId xmlns:a16="http://schemas.microsoft.com/office/drawing/2014/main" id="{7282AD55-E4BB-CEEA-E381-D15BDB0A77AA}"/>
              </a:ext>
            </a:extLst>
          </p:cNvPr>
          <p:cNvSpPr>
            <a:spLocks noGrp="1"/>
          </p:cNvSpPr>
          <p:nvPr>
            <p:ph idx="1"/>
          </p:nvPr>
        </p:nvSpPr>
        <p:spPr>
          <a:xfrm>
            <a:off x="251792" y="1825625"/>
            <a:ext cx="5844208" cy="4839870"/>
          </a:xfrm>
        </p:spPr>
        <p:txBody>
          <a:bodyPr>
            <a:normAutofit lnSpcReduction="10000"/>
          </a:bodyPr>
          <a:lstStyle/>
          <a:p>
            <a:pPr algn="l"/>
            <a:r>
              <a:rPr lang="en-US" sz="2400" b="0" i="0" u="none" strike="noStrike" baseline="0" dirty="0">
                <a:ea typeface="Calibri Light" panose="020F0302020204030204" pitchFamily="34" charset="0"/>
                <a:cs typeface="Calibri Light" panose="020F0302020204030204" pitchFamily="34" charset="0"/>
              </a:rPr>
              <a:t>The Global Fund to Fight AIDS, Tuberculosis and Malaria </a:t>
            </a:r>
            <a:r>
              <a:rPr lang="en-US" sz="2400" dirty="0">
                <a:ea typeface="Calibri Light" panose="020F0302020204030204" pitchFamily="34" charset="0"/>
                <a:cs typeface="Calibri Light" panose="020F0302020204030204" pitchFamily="34" charset="0"/>
              </a:rPr>
              <a:t>and governments of </a:t>
            </a:r>
            <a:r>
              <a:rPr lang="it-IT" sz="2400" b="0" i="0" u="none" strike="noStrike" baseline="0" dirty="0">
                <a:ea typeface="Calibri Light" panose="020F0302020204030204" pitchFamily="34" charset="0"/>
                <a:cs typeface="Calibri Light" panose="020F0302020204030204" pitchFamily="34" charset="0"/>
              </a:rPr>
              <a:t>Cambodia, Lao PDR, </a:t>
            </a:r>
            <a:r>
              <a:rPr lang="en-US" sz="2400" b="0" i="0" u="none" strike="noStrike" baseline="0" dirty="0">
                <a:ea typeface="Calibri Light" panose="020F0302020204030204" pitchFamily="34" charset="0"/>
                <a:cs typeface="Calibri Light" panose="020F0302020204030204" pitchFamily="34" charset="0"/>
              </a:rPr>
              <a:t>Myanmar, Thailand, and Vietnam formed RAI</a:t>
            </a:r>
            <a:endParaRPr lang="it-IT" sz="2400" b="0" i="0" u="none" strike="noStrike" baseline="0" dirty="0">
              <a:ea typeface="Calibri Light" panose="020F0302020204030204" pitchFamily="34" charset="0"/>
              <a:cs typeface="Calibri Light" panose="020F0302020204030204" pitchFamily="34" charset="0"/>
            </a:endParaRPr>
          </a:p>
          <a:p>
            <a:pPr algn="l"/>
            <a:r>
              <a:rPr lang="en-US" sz="2400" dirty="0">
                <a:ea typeface="Calibri Light" panose="020F0302020204030204" pitchFamily="34" charset="0"/>
                <a:cs typeface="Calibri Light" panose="020F0302020204030204" pitchFamily="34" charset="0"/>
              </a:rPr>
              <a:t>Transmission of malaria  interrupted so that resistance genes would not spread</a:t>
            </a:r>
          </a:p>
          <a:p>
            <a:pPr algn="l"/>
            <a:r>
              <a:rPr lang="en-US" sz="2400" b="0" i="0" u="none" strike="noStrike" baseline="0" dirty="0">
                <a:ea typeface="Calibri Light" panose="020F0302020204030204" pitchFamily="34" charset="0"/>
                <a:cs typeface="Calibri Light" panose="020F0302020204030204" pitchFamily="34" charset="0"/>
              </a:rPr>
              <a:t>Key to success was support given to networks of village malaria workers to improve access to malaria diagnosis and treatment in hard-to-reach areas. </a:t>
            </a:r>
          </a:p>
          <a:p>
            <a:pPr algn="l"/>
            <a:r>
              <a:rPr lang="en-US" sz="2400" b="0" i="1" u="none" strike="noStrike" baseline="0" dirty="0">
                <a:ea typeface="Calibri Light" panose="020F0302020204030204" pitchFamily="34" charset="0"/>
                <a:cs typeface="Calibri Light" panose="020F0302020204030204" pitchFamily="34" charset="0"/>
              </a:rPr>
              <a:t>Falciparum</a:t>
            </a:r>
            <a:r>
              <a:rPr lang="en-US" sz="2400" b="0" i="0" u="none" strike="noStrike" baseline="0" dirty="0">
                <a:ea typeface="Calibri Light" panose="020F0302020204030204" pitchFamily="34" charset="0"/>
                <a:cs typeface="Calibri Light" panose="020F0302020204030204" pitchFamily="34" charset="0"/>
              </a:rPr>
              <a:t> malaria declined markedly in Cambodia, Lao PDR, Thailand, and Vietnam</a:t>
            </a:r>
          </a:p>
        </p:txBody>
      </p:sp>
      <p:pic>
        <p:nvPicPr>
          <p:cNvPr id="4" name="Online Media 3" title="The 'last mile' of malaria elimination in Cambodia">
            <a:hlinkClick r:id="" action="ppaction://media"/>
            <a:extLst>
              <a:ext uri="{FF2B5EF4-FFF2-40B4-BE49-F238E27FC236}">
                <a16:creationId xmlns:a16="http://schemas.microsoft.com/office/drawing/2014/main" id="{DD0108E7-B099-5F60-01E9-67578E7D1F1D}"/>
              </a:ext>
            </a:extLst>
          </p:cNvPr>
          <p:cNvPicPr>
            <a:picLocks noRot="1" noChangeAspect="1"/>
          </p:cNvPicPr>
          <p:nvPr>
            <a:videoFile r:link="rId1"/>
          </p:nvPr>
        </p:nvPicPr>
        <p:blipFill>
          <a:blip r:embed="rId4"/>
          <a:stretch>
            <a:fillRect/>
          </a:stretch>
        </p:blipFill>
        <p:spPr>
          <a:xfrm>
            <a:off x="6433657" y="1690688"/>
            <a:ext cx="5519803" cy="4139852"/>
          </a:xfrm>
          <a:prstGeom prst="rect">
            <a:avLst/>
          </a:prstGeom>
        </p:spPr>
      </p:pic>
    </p:spTree>
    <p:extLst>
      <p:ext uri="{BB962C8B-B14F-4D97-AF65-F5344CB8AC3E}">
        <p14:creationId xmlns:p14="http://schemas.microsoft.com/office/powerpoint/2010/main" val="4203068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pic>
        <p:nvPicPr>
          <p:cNvPr id="670" name="Google Shape;670;p82"/>
          <p:cNvPicPr preferRelativeResize="0">
            <a:picLocks noGrp="1"/>
          </p:cNvPicPr>
          <p:nvPr>
            <p:ph type="body" idx="1"/>
          </p:nvPr>
        </p:nvPicPr>
        <p:blipFill rotWithShape="1">
          <a:blip r:embed="rId3">
            <a:alphaModFix/>
          </a:blip>
          <a:srcRect r="30082"/>
          <a:stretch/>
        </p:blipFill>
        <p:spPr>
          <a:xfrm>
            <a:off x="6096000" y="133996"/>
            <a:ext cx="5891817" cy="1895197"/>
          </a:xfrm>
          <a:prstGeom prst="rect">
            <a:avLst/>
          </a:prstGeom>
          <a:noFill/>
          <a:ln>
            <a:noFill/>
          </a:ln>
        </p:spPr>
      </p:pic>
      <p:pic>
        <p:nvPicPr>
          <p:cNvPr id="671" name="Google Shape;671;p82"/>
          <p:cNvPicPr preferRelativeResize="0"/>
          <p:nvPr/>
        </p:nvPicPr>
        <p:blipFill rotWithShape="1">
          <a:blip r:embed="rId4">
            <a:alphaModFix/>
          </a:blip>
          <a:srcRect/>
          <a:stretch/>
        </p:blipFill>
        <p:spPr>
          <a:xfrm>
            <a:off x="5728148" y="2122191"/>
            <a:ext cx="6422099" cy="4302690"/>
          </a:xfrm>
          <a:prstGeom prst="rect">
            <a:avLst/>
          </a:prstGeom>
          <a:noFill/>
          <a:ln>
            <a:noFill/>
          </a:ln>
        </p:spPr>
      </p:pic>
      <p:pic>
        <p:nvPicPr>
          <p:cNvPr id="3" name="Picture 2">
            <a:extLst>
              <a:ext uri="{FF2B5EF4-FFF2-40B4-BE49-F238E27FC236}">
                <a16:creationId xmlns:a16="http://schemas.microsoft.com/office/drawing/2014/main" id="{FEA6AA57-9780-F64F-A657-BCEBF46F15CC}"/>
              </a:ext>
            </a:extLst>
          </p:cNvPr>
          <p:cNvPicPr>
            <a:picLocks noChangeAspect="1"/>
          </p:cNvPicPr>
          <p:nvPr/>
        </p:nvPicPr>
        <p:blipFill>
          <a:blip r:embed="rId5"/>
          <a:stretch>
            <a:fillRect/>
          </a:stretch>
        </p:blipFill>
        <p:spPr>
          <a:xfrm>
            <a:off x="129023" y="0"/>
            <a:ext cx="5966977" cy="6492803"/>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77" name="Google Shape;677;p83"/>
          <p:cNvSpPr txBox="1">
            <a:spLocks noGrp="1"/>
          </p:cNvSpPr>
          <p:nvPr>
            <p:ph type="title"/>
          </p:nvPr>
        </p:nvSpPr>
        <p:spPr>
          <a:xfrm>
            <a:off x="838200" y="25144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dirty="0">
                <a:latin typeface="+mj-lt"/>
              </a:rPr>
              <a:t>2020: start of the third eradication campaign </a:t>
            </a:r>
            <a:endParaRPr dirty="0">
              <a:latin typeface="+mj-lt"/>
            </a:endParaRPr>
          </a:p>
        </p:txBody>
      </p:sp>
      <p:sp>
        <p:nvSpPr>
          <p:cNvPr id="678" name="Google Shape;678;p83"/>
          <p:cNvSpPr txBox="1">
            <a:spLocks noGrp="1"/>
          </p:cNvSpPr>
          <p:nvPr>
            <p:ph type="body" idx="1"/>
          </p:nvPr>
        </p:nvSpPr>
        <p:spPr>
          <a:xfrm>
            <a:off x="157163" y="1825625"/>
            <a:ext cx="5029200" cy="4667250"/>
          </a:xfrm>
          <a:prstGeom prst="rect">
            <a:avLst/>
          </a:prstGeom>
          <a:noFill/>
          <a:ln>
            <a:noFill/>
          </a:ln>
        </p:spPr>
        <p:txBody>
          <a:bodyPr spcFirstLastPara="1" wrap="square" lIns="91425" tIns="45700" rIns="91425" bIns="45700" anchor="t" anchorCtr="0">
            <a:normAutofit/>
          </a:bodyPr>
          <a:lstStyle/>
          <a:p>
            <a:pPr marL="228600" indent="-228600">
              <a:spcBef>
                <a:spcPts val="500"/>
              </a:spcBef>
              <a:buSzPts val="2800"/>
            </a:pPr>
            <a:r>
              <a:rPr lang="en-US" sz="3200" dirty="0">
                <a:latin typeface="+mj-lt"/>
              </a:rPr>
              <a:t>New insecticides and antimalarial drugs under development</a:t>
            </a:r>
          </a:p>
          <a:p>
            <a:pPr marL="228600" indent="-228600">
              <a:spcBef>
                <a:spcPts val="500"/>
              </a:spcBef>
              <a:buSzPts val="2800"/>
            </a:pPr>
            <a:r>
              <a:rPr lang="en-US" sz="3200" dirty="0">
                <a:latin typeface="+mj-lt"/>
              </a:rPr>
              <a:t>Better tests to detect the </a:t>
            </a:r>
            <a:r>
              <a:rPr lang="en-US" sz="3200" i="1" dirty="0">
                <a:latin typeface="+mj-lt"/>
              </a:rPr>
              <a:t>Plasmodium</a:t>
            </a:r>
            <a:r>
              <a:rPr lang="en-US" sz="3200" dirty="0">
                <a:latin typeface="+mj-lt"/>
              </a:rPr>
              <a:t> parasite in human blood samples</a:t>
            </a:r>
            <a:endParaRPr dirty="0">
              <a:latin typeface="+mj-lt"/>
            </a:endParaRPr>
          </a:p>
          <a:p>
            <a:pPr marL="228600" indent="-228600">
              <a:spcBef>
                <a:spcPts val="500"/>
              </a:spcBef>
              <a:buSzPts val="2800"/>
            </a:pPr>
            <a:r>
              <a:rPr lang="en-US" sz="3200" dirty="0">
                <a:latin typeface="+mj-lt"/>
              </a:rPr>
              <a:t>Vaccines will likely play a greater role</a:t>
            </a:r>
            <a:endParaRPr dirty="0">
              <a:latin typeface="+mj-lt"/>
            </a:endParaRPr>
          </a:p>
          <a:p>
            <a:pPr marL="685800" lvl="1" indent="-50800" algn="l" rtl="0">
              <a:lnSpc>
                <a:spcPct val="90000"/>
              </a:lnSpc>
              <a:spcBef>
                <a:spcPts val="500"/>
              </a:spcBef>
              <a:spcAft>
                <a:spcPts val="0"/>
              </a:spcAft>
              <a:buClr>
                <a:schemeClr val="dk1"/>
              </a:buClr>
              <a:buSzPts val="2800"/>
              <a:buNone/>
            </a:pPr>
            <a:endParaRPr sz="2800" dirty="0">
              <a:latin typeface="+mj-lt"/>
            </a:endParaRPr>
          </a:p>
        </p:txBody>
      </p:sp>
      <p:pic>
        <p:nvPicPr>
          <p:cNvPr id="3" name="Picture 2" descr="A close-up of a microscope&#10;&#10;Description automatically generated">
            <a:extLst>
              <a:ext uri="{FF2B5EF4-FFF2-40B4-BE49-F238E27FC236}">
                <a16:creationId xmlns:a16="http://schemas.microsoft.com/office/drawing/2014/main" id="{755DF380-AAF0-D2E4-CF6A-E714D026A4F2}"/>
              </a:ext>
            </a:extLst>
          </p:cNvPr>
          <p:cNvPicPr>
            <a:picLocks noChangeAspect="1"/>
          </p:cNvPicPr>
          <p:nvPr/>
        </p:nvPicPr>
        <p:blipFill>
          <a:blip r:embed="rId3"/>
          <a:stretch>
            <a:fillRect/>
          </a:stretch>
        </p:blipFill>
        <p:spPr>
          <a:xfrm>
            <a:off x="5443744" y="1825625"/>
            <a:ext cx="6379887" cy="4253258"/>
          </a:xfrm>
          <a:prstGeom prst="rect">
            <a:avLst/>
          </a:prstGeo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0" name="Google Shape;700;p8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dirty="0">
                <a:latin typeface="+mj-lt"/>
              </a:rPr>
              <a:t>Improvements in tests to detect malaria</a:t>
            </a:r>
            <a:endParaRPr dirty="0">
              <a:latin typeface="+mj-lt"/>
            </a:endParaRPr>
          </a:p>
        </p:txBody>
      </p:sp>
      <p:sp>
        <p:nvSpPr>
          <p:cNvPr id="701" name="Google Shape;701;p8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800"/>
              <a:buChar char="•"/>
            </a:pPr>
            <a:r>
              <a:rPr lang="en-US" dirty="0">
                <a:latin typeface="+mj-lt"/>
                <a:ea typeface="Calibri"/>
                <a:cs typeface="Calibri"/>
                <a:sym typeface="Calibri"/>
              </a:rPr>
              <a:t>Malaria is a curable disease </a:t>
            </a:r>
            <a:r>
              <a:rPr lang="en-US" dirty="0">
                <a:latin typeface="+mj-lt"/>
              </a:rPr>
              <a:t>i</a:t>
            </a:r>
            <a:r>
              <a:rPr lang="en-US" dirty="0">
                <a:latin typeface="+mj-lt"/>
                <a:ea typeface="Calibri"/>
                <a:cs typeface="Calibri"/>
                <a:sym typeface="Calibri"/>
              </a:rPr>
              <a:t>f you know you are infected.</a:t>
            </a:r>
            <a:endParaRPr dirty="0">
              <a:latin typeface="+mj-lt"/>
            </a:endParaRPr>
          </a:p>
          <a:p>
            <a:pPr marL="228600" lvl="0" indent="-228600" algn="l" rtl="0">
              <a:lnSpc>
                <a:spcPct val="90000"/>
              </a:lnSpc>
              <a:spcBef>
                <a:spcPts val="1000"/>
              </a:spcBef>
              <a:spcAft>
                <a:spcPts val="0"/>
              </a:spcAft>
              <a:buClr>
                <a:schemeClr val="dk1"/>
              </a:buClr>
              <a:buSzPts val="2800"/>
              <a:buChar char="•"/>
            </a:pPr>
            <a:r>
              <a:rPr lang="en-US" dirty="0">
                <a:latin typeface="+mj-lt"/>
                <a:ea typeface="Calibri"/>
                <a:cs typeface="Calibri"/>
                <a:sym typeface="Calibri"/>
              </a:rPr>
              <a:t>If eradication is the goal, people with low levels of the parasite and who are asymptomatic, will have to be identified  </a:t>
            </a:r>
            <a:endParaRPr dirty="0">
              <a:latin typeface="+mj-lt"/>
            </a:endParaRPr>
          </a:p>
          <a:p>
            <a:pPr marL="228600" lvl="0" indent="-228600" algn="l" rtl="0">
              <a:lnSpc>
                <a:spcPct val="90000"/>
              </a:lnSpc>
              <a:spcBef>
                <a:spcPts val="1000"/>
              </a:spcBef>
              <a:spcAft>
                <a:spcPts val="0"/>
              </a:spcAft>
              <a:buClr>
                <a:schemeClr val="dk1"/>
              </a:buClr>
              <a:buSzPts val="2800"/>
              <a:buChar char="•"/>
            </a:pPr>
            <a:r>
              <a:rPr lang="en-US" dirty="0">
                <a:latin typeface="+mj-lt"/>
                <a:ea typeface="Calibri"/>
                <a:cs typeface="Calibri"/>
                <a:sym typeface="Calibri"/>
              </a:rPr>
              <a:t>The microscopic examination of stained blood films still remains the gold-standard in Plasmodium detection today, but it is hard to detect low levels of infection</a:t>
            </a:r>
            <a:endParaRPr dirty="0">
              <a:latin typeface="+mj-lt"/>
            </a:endParaRPr>
          </a:p>
          <a:p>
            <a:pPr marL="228600" lvl="0" indent="-228600" algn="l" rtl="0">
              <a:lnSpc>
                <a:spcPct val="90000"/>
              </a:lnSpc>
              <a:spcBef>
                <a:spcPts val="1000"/>
              </a:spcBef>
              <a:spcAft>
                <a:spcPts val="0"/>
              </a:spcAft>
              <a:buClr>
                <a:schemeClr val="dk1"/>
              </a:buClr>
              <a:buSzPts val="2800"/>
              <a:buChar char="•"/>
            </a:pPr>
            <a:r>
              <a:rPr lang="en-US" dirty="0">
                <a:latin typeface="+mj-lt"/>
                <a:ea typeface="Calibri"/>
                <a:cs typeface="Calibri"/>
                <a:sym typeface="Calibri"/>
              </a:rPr>
              <a:t>Need is for alternative diagnostic methods that are simple, fast, highly sensitive, and ideally do not rely on blood-drawing and can potentially be conducted by the patients themselves</a:t>
            </a:r>
            <a:endParaRPr dirty="0">
              <a:latin typeface="+mj-lt"/>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720"/>
        <p:cNvGrpSpPr/>
        <p:nvPr/>
      </p:nvGrpSpPr>
      <p:grpSpPr>
        <a:xfrm>
          <a:off x="0" y="0"/>
          <a:ext cx="0" cy="0"/>
          <a:chOff x="0" y="0"/>
          <a:chExt cx="0" cy="0"/>
        </a:xfrm>
      </p:grpSpPr>
      <p:pic>
        <p:nvPicPr>
          <p:cNvPr id="721" name="Google Shape;721;p89"/>
          <p:cNvPicPr preferRelativeResize="0">
            <a:picLocks noGrp="1"/>
          </p:cNvPicPr>
          <p:nvPr>
            <p:ph type="body" idx="1"/>
          </p:nvPr>
        </p:nvPicPr>
        <p:blipFill rotWithShape="1">
          <a:blip r:embed="rId3">
            <a:alphaModFix/>
          </a:blip>
          <a:srcRect/>
          <a:stretch/>
        </p:blipFill>
        <p:spPr>
          <a:xfrm>
            <a:off x="67243" y="806132"/>
            <a:ext cx="12124757" cy="5245735"/>
          </a:xfrm>
          <a:prstGeom prst="rect">
            <a:avLst/>
          </a:prstGeom>
          <a:noFill/>
          <a:ln>
            <a:noFill/>
          </a:ln>
        </p:spPr>
      </p:pic>
      <p:sp>
        <p:nvSpPr>
          <p:cNvPr id="722" name="Google Shape;722;p89"/>
          <p:cNvSpPr txBox="1"/>
          <p:nvPr/>
        </p:nvSpPr>
        <p:spPr>
          <a:xfrm>
            <a:off x="8470900" y="5200362"/>
            <a:ext cx="3522980" cy="523220"/>
          </a:xfrm>
          <a:prstGeom prst="rect">
            <a:avLst/>
          </a:prstGeom>
          <a:solidFill>
            <a:srgbClr val="00B050"/>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dirty="0">
                <a:solidFill>
                  <a:schemeClr val="dk1"/>
                </a:solidFill>
                <a:latin typeface="Calibri"/>
                <a:ea typeface="Calibri"/>
                <a:cs typeface="Calibri"/>
                <a:sym typeface="Calibri"/>
              </a:rPr>
              <a:t>Reading/Questions 13</a:t>
            </a:r>
            <a:endParaRPr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834"/>
        <p:cNvGrpSpPr/>
        <p:nvPr/>
      </p:nvGrpSpPr>
      <p:grpSpPr>
        <a:xfrm>
          <a:off x="0" y="0"/>
          <a:ext cx="0" cy="0"/>
          <a:chOff x="0" y="0"/>
          <a:chExt cx="0" cy="0"/>
        </a:xfrm>
      </p:grpSpPr>
      <p:pic>
        <p:nvPicPr>
          <p:cNvPr id="835" name="Google Shape;835;p106"/>
          <p:cNvPicPr preferRelativeResize="0">
            <a:picLocks noGrp="1"/>
          </p:cNvPicPr>
          <p:nvPr>
            <p:ph type="body" idx="1"/>
          </p:nvPr>
        </p:nvPicPr>
        <p:blipFill rotWithShape="1">
          <a:blip r:embed="rId3">
            <a:alphaModFix/>
          </a:blip>
          <a:srcRect/>
          <a:stretch/>
        </p:blipFill>
        <p:spPr>
          <a:xfrm>
            <a:off x="0" y="623125"/>
            <a:ext cx="12313593" cy="5251581"/>
          </a:xfrm>
          <a:prstGeom prst="rect">
            <a:avLst/>
          </a:prstGeom>
          <a:noFill/>
          <a:ln>
            <a:noFill/>
          </a:ln>
        </p:spPr>
      </p:pic>
      <p:sp>
        <p:nvSpPr>
          <p:cNvPr id="836" name="Google Shape;836;p106"/>
          <p:cNvSpPr txBox="1"/>
          <p:nvPr/>
        </p:nvSpPr>
        <p:spPr>
          <a:xfrm>
            <a:off x="236232" y="460074"/>
            <a:ext cx="3497945" cy="523220"/>
          </a:xfrm>
          <a:prstGeom prst="rect">
            <a:avLst/>
          </a:prstGeom>
          <a:solidFill>
            <a:srgbClr val="00B050"/>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dirty="0">
                <a:solidFill>
                  <a:schemeClr val="dk1"/>
                </a:solidFill>
                <a:latin typeface="Calibri"/>
                <a:ea typeface="Calibri"/>
                <a:cs typeface="Calibri"/>
                <a:sym typeface="Calibri"/>
              </a:rPr>
              <a:t>Readings/Questions 13</a:t>
            </a:r>
            <a:endParaRPr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550E6-A564-A334-10F7-0610457F82C0}"/>
              </a:ext>
            </a:extLst>
          </p:cNvPr>
          <p:cNvSpPr>
            <a:spLocks noGrp="1"/>
          </p:cNvSpPr>
          <p:nvPr>
            <p:ph type="title"/>
          </p:nvPr>
        </p:nvSpPr>
        <p:spPr/>
        <p:txBody>
          <a:bodyPr>
            <a:normAutofit/>
          </a:bodyPr>
          <a:lstStyle/>
          <a:p>
            <a:r>
              <a:rPr lang="en-US" dirty="0"/>
              <a:t>Malaria vaccines: </a:t>
            </a:r>
            <a:r>
              <a:rPr lang="en-US" sz="4400" b="0" i="0" u="none" strike="noStrike" baseline="0" dirty="0"/>
              <a:t>RTS,S</a:t>
            </a:r>
            <a:r>
              <a:rPr lang="en-US" dirty="0"/>
              <a:t>/AS01(Mosquirix)</a:t>
            </a:r>
            <a:r>
              <a:rPr lang="en-US" sz="4400" b="0" i="0" u="none" strike="noStrike" baseline="0" dirty="0"/>
              <a:t> and R21/Matrix-M</a:t>
            </a:r>
            <a:endParaRPr lang="en-US" dirty="0"/>
          </a:p>
        </p:txBody>
      </p:sp>
      <p:sp>
        <p:nvSpPr>
          <p:cNvPr id="3" name="Content Placeholder 2">
            <a:extLst>
              <a:ext uri="{FF2B5EF4-FFF2-40B4-BE49-F238E27FC236}">
                <a16:creationId xmlns:a16="http://schemas.microsoft.com/office/drawing/2014/main" id="{703D6619-8822-4602-138F-3F8982B5453B}"/>
              </a:ext>
            </a:extLst>
          </p:cNvPr>
          <p:cNvSpPr>
            <a:spLocks noGrp="1"/>
          </p:cNvSpPr>
          <p:nvPr>
            <p:ph idx="1"/>
          </p:nvPr>
        </p:nvSpPr>
        <p:spPr/>
        <p:txBody>
          <a:bodyPr>
            <a:normAutofit fontScale="92500" lnSpcReduction="10000"/>
          </a:bodyPr>
          <a:lstStyle/>
          <a:p>
            <a:pPr marL="114300" indent="0" algn="l">
              <a:buNone/>
            </a:pPr>
            <a:r>
              <a:rPr lang="en-US" i="0" u="none" strike="noStrike" baseline="0" dirty="0">
                <a:ea typeface="Calibri Light" panose="020F0302020204030204" pitchFamily="34" charset="0"/>
                <a:cs typeface="Calibri Light" panose="020F0302020204030204" pitchFamily="34" charset="0"/>
              </a:rPr>
              <a:t>Two safe and protective malaria vaccines, RTS,S/AS01 and R21/Matrix-M, have been registered and licensed in several African countries over the past 2 years.  </a:t>
            </a:r>
          </a:p>
          <a:p>
            <a:pPr marL="114300" indent="0" algn="l">
              <a:buNone/>
            </a:pPr>
            <a:r>
              <a:rPr lang="en-US" i="0" u="none" strike="noStrike" baseline="0" dirty="0">
                <a:ea typeface="Calibri Light" panose="020F0302020204030204" pitchFamily="34" charset="0"/>
                <a:cs typeface="Calibri Light" panose="020F0302020204030204" pitchFamily="34" charset="0"/>
              </a:rPr>
              <a:t>These vaccines target children under 5 years who bear the main burden of malaria. </a:t>
            </a:r>
            <a:endParaRPr lang="en-US" dirty="0">
              <a:ea typeface="Calibri Light" panose="020F0302020204030204" pitchFamily="34" charset="0"/>
              <a:cs typeface="Calibri Light" panose="020F0302020204030204" pitchFamily="34" charset="0"/>
            </a:endParaRPr>
          </a:p>
          <a:p>
            <a:pPr marL="114300" indent="0" algn="l">
              <a:buNone/>
            </a:pPr>
            <a:r>
              <a:rPr lang="en-US" dirty="0">
                <a:ea typeface="Calibri Light" panose="020F0302020204030204" pitchFamily="34" charset="0"/>
                <a:cs typeface="Calibri Light" panose="020F0302020204030204" pitchFamily="34" charset="0"/>
              </a:rPr>
              <a:t>Both vaccines target </a:t>
            </a:r>
            <a:r>
              <a:rPr lang="en-US" i="1" dirty="0">
                <a:ea typeface="Calibri Light" panose="020F0302020204030204" pitchFamily="34" charset="0"/>
                <a:cs typeface="Calibri Light" panose="020F0302020204030204" pitchFamily="34" charset="0"/>
              </a:rPr>
              <a:t>Plasmodium falciparum</a:t>
            </a:r>
            <a:r>
              <a:rPr lang="en-US" dirty="0">
                <a:ea typeface="Calibri Light" panose="020F0302020204030204" pitchFamily="34" charset="0"/>
                <a:cs typeface="Calibri Light" panose="020F0302020204030204" pitchFamily="34" charset="0"/>
              </a:rPr>
              <a:t>, the most common and most lethal of four malaria parasite species</a:t>
            </a:r>
          </a:p>
          <a:p>
            <a:pPr marL="114300" indent="0" algn="l">
              <a:buNone/>
            </a:pPr>
            <a:r>
              <a:rPr lang="en-US" dirty="0">
                <a:effectLst/>
                <a:ea typeface="Calibri Light" panose="020F0302020204030204" pitchFamily="34" charset="0"/>
                <a:cs typeface="Calibri Light" panose="020F0302020204030204" pitchFamily="34" charset="0"/>
              </a:rPr>
              <a:t>RTS,S/AS01: Efficacy of approximately 56%,  approved for use in 2021</a:t>
            </a:r>
          </a:p>
          <a:p>
            <a:pPr marL="114300" indent="0">
              <a:buNone/>
            </a:pPr>
            <a:r>
              <a:rPr lang="en-US" dirty="0">
                <a:effectLst/>
                <a:ea typeface="Calibri Light" panose="020F0302020204030204" pitchFamily="34" charset="0"/>
                <a:cs typeface="Calibri Light" panose="020F0302020204030204" pitchFamily="34" charset="0"/>
              </a:rPr>
              <a:t>R21/Matrix-M: Efficacy of about 78% and lower costs to produce, approved for use in 2023. </a:t>
            </a:r>
            <a:r>
              <a:rPr lang="en-US" sz="2800" i="0" u="none" strike="noStrike" baseline="0" dirty="0">
                <a:ea typeface="Calibri Light" panose="020F0302020204030204" pitchFamily="34" charset="0"/>
                <a:cs typeface="Calibri Light" panose="020F0302020204030204" pitchFamily="34" charset="0"/>
              </a:rPr>
              <a:t>The WHO has said that R21 will be available across Africa as early as mid-2024</a:t>
            </a:r>
            <a:endParaRPr lang="en-US" dirty="0">
              <a:ea typeface="Calibri Light" panose="020F0302020204030204" pitchFamily="34" charset="0"/>
              <a:cs typeface="Calibri Light" panose="020F0302020204030204" pitchFamily="34" charset="0"/>
            </a:endParaRPr>
          </a:p>
          <a:p>
            <a:pPr marL="114300" indent="0" algn="l">
              <a:buNone/>
            </a:pPr>
            <a:endParaRPr lang="en-US" dirty="0">
              <a:effectLst/>
              <a:ea typeface="Calibri Light" panose="020F0302020204030204" pitchFamily="34" charset="0"/>
              <a:cs typeface="Calibri Light" panose="020F0302020204030204" pitchFamily="34" charset="0"/>
            </a:endParaRPr>
          </a:p>
          <a:p>
            <a:pPr algn="l"/>
            <a:endParaRPr lang="en-US" sz="1800" b="0" i="0" u="none" strike="noStrike" baseline="0" dirty="0"/>
          </a:p>
        </p:txBody>
      </p:sp>
    </p:spTree>
    <p:extLst>
      <p:ext uri="{BB962C8B-B14F-4D97-AF65-F5344CB8AC3E}">
        <p14:creationId xmlns:p14="http://schemas.microsoft.com/office/powerpoint/2010/main" val="319558836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6E69B-76CB-999F-B43C-D03D8A72198C}"/>
              </a:ext>
            </a:extLst>
          </p:cNvPr>
          <p:cNvSpPr>
            <a:spLocks noGrp="1"/>
          </p:cNvSpPr>
          <p:nvPr>
            <p:ph type="title"/>
          </p:nvPr>
        </p:nvSpPr>
        <p:spPr/>
        <p:txBody>
          <a:bodyPr/>
          <a:lstStyle/>
          <a:p>
            <a:pPr algn="ctr"/>
            <a:r>
              <a:rPr lang="en-US" dirty="0">
                <a:ea typeface="Calibri Light" panose="020F0302020204030204" pitchFamily="34" charset="0"/>
                <a:cs typeface="Calibri Light" panose="020F0302020204030204" pitchFamily="34" charset="0"/>
              </a:rPr>
              <a:t>RTS,S/AS01 (Mosquirix) versus Ozempic</a:t>
            </a:r>
          </a:p>
        </p:txBody>
      </p:sp>
      <p:sp>
        <p:nvSpPr>
          <p:cNvPr id="3" name="Content Placeholder 2">
            <a:extLst>
              <a:ext uri="{FF2B5EF4-FFF2-40B4-BE49-F238E27FC236}">
                <a16:creationId xmlns:a16="http://schemas.microsoft.com/office/drawing/2014/main" id="{51820504-BF63-9009-9954-BD042697149F}"/>
              </a:ext>
            </a:extLst>
          </p:cNvPr>
          <p:cNvSpPr>
            <a:spLocks noGrp="1"/>
          </p:cNvSpPr>
          <p:nvPr>
            <p:ph idx="1"/>
          </p:nvPr>
        </p:nvSpPr>
        <p:spPr/>
        <p:txBody>
          <a:bodyPr>
            <a:normAutofit lnSpcReduction="10000"/>
          </a:bodyPr>
          <a:lstStyle/>
          <a:p>
            <a:pPr>
              <a:buFont typeface="Arial" panose="020B0604020202020204" pitchFamily="34" charset="0"/>
              <a:buChar char="•"/>
            </a:pPr>
            <a:r>
              <a:rPr lang="en-US" dirty="0">
                <a:ea typeface="Calibri Light" panose="020F0302020204030204" pitchFamily="34" charset="0"/>
                <a:cs typeface="Calibri Light" panose="020F0302020204030204" pitchFamily="34" charset="0"/>
              </a:rPr>
              <a:t>37 years to bring to market</a:t>
            </a:r>
          </a:p>
          <a:p>
            <a:pPr lvl="1">
              <a:buFont typeface="Arial" panose="020B0604020202020204" pitchFamily="34" charset="0"/>
              <a:buChar char="•"/>
            </a:pPr>
            <a:r>
              <a:rPr lang="en-US" dirty="0">
                <a:latin typeface="+mj-lt"/>
                <a:ea typeface="Calibri Light" panose="020F0302020204030204" pitchFamily="34" charset="0"/>
                <a:cs typeface="Calibri Light" panose="020F0302020204030204" pitchFamily="34" charset="0"/>
              </a:rPr>
              <a:t>1987: The project to develop RTS,S is initiated by GlaxoSmithKline</a:t>
            </a:r>
          </a:p>
          <a:p>
            <a:pPr lvl="1">
              <a:buFont typeface="Arial" panose="020B0604020202020204" pitchFamily="34" charset="0"/>
              <a:buChar char="•"/>
            </a:pPr>
            <a:r>
              <a:rPr lang="en-US" dirty="0">
                <a:latin typeface="+mj-lt"/>
                <a:ea typeface="Calibri Light" panose="020F0302020204030204" pitchFamily="34" charset="0"/>
                <a:cs typeface="Calibri Light" panose="020F0302020204030204" pitchFamily="34" charset="0"/>
              </a:rPr>
              <a:t>1998: The first Phase 1 clinical trials begin in adults in the United States.</a:t>
            </a:r>
          </a:p>
          <a:p>
            <a:pPr lvl="1">
              <a:buFont typeface="Arial" panose="020B0604020202020204" pitchFamily="34" charset="0"/>
              <a:buChar char="•"/>
            </a:pPr>
            <a:r>
              <a:rPr lang="en-US" dirty="0">
                <a:latin typeface="+mj-lt"/>
                <a:ea typeface="Calibri Light" panose="020F0302020204030204" pitchFamily="34" charset="0"/>
                <a:cs typeface="Calibri Light" panose="020F0302020204030204" pitchFamily="34" charset="0"/>
              </a:rPr>
              <a:t>2021 RTS,S recommended for use by WHO</a:t>
            </a:r>
          </a:p>
          <a:p>
            <a:pPr lvl="1">
              <a:buFont typeface="Arial" panose="020B0604020202020204" pitchFamily="34" charset="0"/>
              <a:buChar char="•"/>
            </a:pPr>
            <a:r>
              <a:rPr lang="en-US" dirty="0">
                <a:latin typeface="+mj-lt"/>
                <a:ea typeface="Calibri Light" panose="020F0302020204030204" pitchFamily="34" charset="0"/>
                <a:cs typeface="Calibri Light" panose="020F0302020204030204" pitchFamily="34" charset="0"/>
              </a:rPr>
              <a:t>2024: RTS,S is now being integrated into routine childhood immunization programs in several African countries, </a:t>
            </a:r>
          </a:p>
          <a:p>
            <a:pPr>
              <a:buFont typeface="Arial" panose="020B0604020202020204" pitchFamily="34" charset="0"/>
              <a:buChar char="•"/>
            </a:pPr>
            <a:r>
              <a:rPr lang="en-US" dirty="0">
                <a:ea typeface="Calibri Light" panose="020F0302020204030204" pitchFamily="34" charset="0"/>
                <a:cs typeface="Calibri Light" panose="020F0302020204030204" pitchFamily="34" charset="0"/>
              </a:rPr>
              <a:t>16 years to bring to market</a:t>
            </a:r>
          </a:p>
          <a:p>
            <a:pPr lvl="1">
              <a:buFont typeface="Arial" panose="020B0604020202020204" pitchFamily="34" charset="0"/>
              <a:buChar char="•"/>
            </a:pPr>
            <a:r>
              <a:rPr lang="en-US" dirty="0">
                <a:latin typeface="+mj-lt"/>
                <a:ea typeface="Calibri Light" panose="020F0302020204030204" pitchFamily="34" charset="0"/>
                <a:cs typeface="Calibri Light" panose="020F0302020204030204" pitchFamily="34" charset="0"/>
              </a:rPr>
              <a:t>2002: Research and development of semaglutide begins at Novo Nordisk </a:t>
            </a:r>
          </a:p>
          <a:p>
            <a:pPr lvl="1">
              <a:buFont typeface="Arial" panose="020B0604020202020204" pitchFamily="34" charset="0"/>
              <a:buChar char="•"/>
            </a:pPr>
            <a:r>
              <a:rPr lang="en-US" dirty="0">
                <a:latin typeface="+mj-lt"/>
                <a:ea typeface="Calibri Light" panose="020F0302020204030204" pitchFamily="34" charset="0"/>
                <a:cs typeface="Calibri Light" panose="020F0302020204030204" pitchFamily="34" charset="0"/>
              </a:rPr>
              <a:t>2012: Phase 1 clinical trials start </a:t>
            </a:r>
            <a:br>
              <a:rPr lang="en-US" dirty="0">
                <a:latin typeface="+mj-lt"/>
                <a:ea typeface="Calibri Light" panose="020F0302020204030204" pitchFamily="34" charset="0"/>
                <a:cs typeface="Calibri Light" panose="020F0302020204030204" pitchFamily="34" charset="0"/>
              </a:rPr>
            </a:br>
            <a:r>
              <a:rPr lang="en-US" dirty="0">
                <a:latin typeface="+mj-lt"/>
                <a:ea typeface="Calibri Light" panose="020F0302020204030204" pitchFamily="34" charset="0"/>
                <a:cs typeface="Calibri Light" panose="020F0302020204030204" pitchFamily="34" charset="0"/>
              </a:rPr>
              <a:t>2018: Ozempic is launched</a:t>
            </a:r>
          </a:p>
        </p:txBody>
      </p:sp>
    </p:spTree>
    <p:extLst>
      <p:ext uri="{BB962C8B-B14F-4D97-AF65-F5344CB8AC3E}">
        <p14:creationId xmlns:p14="http://schemas.microsoft.com/office/powerpoint/2010/main" val="40017631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pic>
        <p:nvPicPr>
          <p:cNvPr id="149" name="Google Shape;149;p9"/>
          <p:cNvPicPr preferRelativeResize="0">
            <a:picLocks noGrp="1"/>
          </p:cNvPicPr>
          <p:nvPr>
            <p:ph type="body" idx="1"/>
          </p:nvPr>
        </p:nvPicPr>
        <p:blipFill rotWithShape="1">
          <a:blip r:embed="rId3">
            <a:alphaModFix/>
          </a:blip>
          <a:srcRect/>
          <a:stretch/>
        </p:blipFill>
        <p:spPr>
          <a:xfrm>
            <a:off x="0" y="899808"/>
            <a:ext cx="12232563" cy="5058383"/>
          </a:xfrm>
          <a:prstGeom prst="rect">
            <a:avLst/>
          </a:prstGeom>
          <a:noFill/>
          <a:ln>
            <a:noFill/>
          </a:ln>
        </p:spPr>
      </p:pic>
      <p:sp>
        <p:nvSpPr>
          <p:cNvPr id="150" name="Google Shape;150;p9"/>
          <p:cNvSpPr txBox="1"/>
          <p:nvPr/>
        </p:nvSpPr>
        <p:spPr>
          <a:xfrm>
            <a:off x="8272887" y="4758181"/>
            <a:ext cx="3579698" cy="523220"/>
          </a:xfrm>
          <a:prstGeom prst="rect">
            <a:avLst/>
          </a:prstGeom>
          <a:solidFill>
            <a:srgbClr val="00B050"/>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0" i="0" u="none" strike="noStrike" cap="none" dirty="0">
                <a:solidFill>
                  <a:schemeClr val="dk1"/>
                </a:solidFill>
                <a:latin typeface="Calibri"/>
                <a:ea typeface="Calibri"/>
                <a:cs typeface="Calibri"/>
                <a:sym typeface="Calibri"/>
              </a:rPr>
              <a:t>Readings/Questions 13 </a:t>
            </a:r>
            <a:endParaRPr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849"/>
        <p:cNvGrpSpPr/>
        <p:nvPr/>
      </p:nvGrpSpPr>
      <p:grpSpPr>
        <a:xfrm>
          <a:off x="0" y="0"/>
          <a:ext cx="0" cy="0"/>
          <a:chOff x="0" y="0"/>
          <a:chExt cx="0" cy="0"/>
        </a:xfrm>
      </p:grpSpPr>
      <p:sp>
        <p:nvSpPr>
          <p:cNvPr id="850" name="Google Shape;850;p108"/>
          <p:cNvSpPr txBox="1">
            <a:spLocks noGrp="1"/>
          </p:cNvSpPr>
          <p:nvPr>
            <p:ph type="body" idx="1"/>
          </p:nvPr>
        </p:nvSpPr>
        <p:spPr>
          <a:xfrm>
            <a:off x="298510" y="360948"/>
            <a:ext cx="11567971" cy="6258604"/>
          </a:xfrm>
          <a:prstGeom prst="rect">
            <a:avLst/>
          </a:prstGeom>
          <a:noFill/>
          <a:ln>
            <a:noFill/>
          </a:ln>
        </p:spPr>
        <p:txBody>
          <a:bodyPr spcFirstLastPara="1" wrap="square" lIns="91425" tIns="45700" rIns="91425" bIns="45700" anchor="t" anchorCtr="0">
            <a:normAutofit/>
          </a:bodyPr>
          <a:lstStyle/>
          <a:p>
            <a:pPr algn="l"/>
            <a:r>
              <a:rPr lang="en-US" sz="2600" b="0" i="0" u="none" strike="noStrike" baseline="0" dirty="0">
                <a:ea typeface="Calibri Light" panose="020F0302020204030204" pitchFamily="34" charset="0"/>
                <a:cs typeface="Calibri Light" panose="020F0302020204030204" pitchFamily="34" charset="0"/>
              </a:rPr>
              <a:t>This benefits vaccinated children, but the unvaccinated population will continue to transmit malaria.</a:t>
            </a:r>
          </a:p>
          <a:p>
            <a:pPr algn="l"/>
            <a:r>
              <a:rPr lang="en-US" sz="2600" b="0" i="0" u="none" strike="noStrike" baseline="0" dirty="0">
                <a:ea typeface="Calibri Light" panose="020F0302020204030204" pitchFamily="34" charset="0"/>
                <a:cs typeface="Calibri Light" panose="020F0302020204030204" pitchFamily="34" charset="0"/>
              </a:rPr>
              <a:t>New vaccination strategies </a:t>
            </a:r>
            <a:r>
              <a:rPr lang="en-US" sz="2600" dirty="0">
                <a:ea typeface="Calibri Light" panose="020F0302020204030204" pitchFamily="34" charset="0"/>
                <a:cs typeface="Calibri Light" panose="020F0302020204030204" pitchFamily="34" charset="0"/>
              </a:rPr>
              <a:t>will need to </a:t>
            </a:r>
            <a:r>
              <a:rPr lang="en-US" sz="2600" b="0" i="0" u="none" strike="noStrike" baseline="0" dirty="0">
                <a:ea typeface="Calibri Light" panose="020F0302020204030204" pitchFamily="34" charset="0"/>
                <a:cs typeface="Calibri Light" panose="020F0302020204030204" pitchFamily="34" charset="0"/>
              </a:rPr>
              <a:t>include all age groups are be deployed in or around areas reporting </a:t>
            </a:r>
            <a:r>
              <a:rPr lang="en-US" sz="2600" dirty="0">
                <a:ea typeface="Calibri Light" panose="020F0302020204030204" pitchFamily="34" charset="0"/>
                <a:cs typeface="Calibri Light" panose="020F0302020204030204" pitchFamily="34" charset="0"/>
              </a:rPr>
              <a:t>parasites with </a:t>
            </a:r>
            <a:r>
              <a:rPr lang="en-US" sz="2600" b="0" i="0" u="none" strike="noStrike" baseline="0" dirty="0">
                <a:ea typeface="Calibri Light" panose="020F0302020204030204" pitchFamily="34" charset="0"/>
                <a:cs typeface="Calibri Light" panose="020F0302020204030204" pitchFamily="34" charset="0"/>
              </a:rPr>
              <a:t>artemisinin resistance genes like the K13 mutation</a:t>
            </a:r>
          </a:p>
          <a:p>
            <a:pPr algn="l"/>
            <a:r>
              <a:rPr lang="en-US" sz="2600" b="0" i="0" u="none" strike="noStrike" baseline="0" dirty="0">
                <a:ea typeface="Calibri Light" panose="020F0302020204030204" pitchFamily="34" charset="0"/>
                <a:cs typeface="Calibri Light" panose="020F0302020204030204" pitchFamily="34" charset="0"/>
              </a:rPr>
              <a:t>Dual benefits of reducing malaria transmission while also reducing propensity for artemisinin resistance to spread</a:t>
            </a:r>
          </a:p>
          <a:p>
            <a:pPr marL="0" lvl="0" indent="0" algn="l" rtl="0">
              <a:lnSpc>
                <a:spcPct val="90000"/>
              </a:lnSpc>
              <a:spcBef>
                <a:spcPts val="1000"/>
              </a:spcBef>
              <a:spcAft>
                <a:spcPts val="0"/>
              </a:spcAft>
              <a:buClr>
                <a:schemeClr val="dk1"/>
              </a:buClr>
              <a:buSzPts val="2800"/>
              <a:buNone/>
            </a:pPr>
            <a:br>
              <a:rPr lang="en-US" sz="2400" dirty="0">
                <a:effectLst/>
                <a:ea typeface="Calibri Light" panose="020F0302020204030204" pitchFamily="34" charset="0"/>
                <a:cs typeface="Calibri Light" panose="020F0302020204030204" pitchFamily="34" charset="0"/>
              </a:rPr>
            </a:br>
            <a:endParaRPr dirty="0"/>
          </a:p>
        </p:txBody>
      </p:sp>
      <p:pic>
        <p:nvPicPr>
          <p:cNvPr id="4" name="Picture 3" descr="A map of the world&#10;&#10;Description automatically generated">
            <a:extLst>
              <a:ext uri="{FF2B5EF4-FFF2-40B4-BE49-F238E27FC236}">
                <a16:creationId xmlns:a16="http://schemas.microsoft.com/office/drawing/2014/main" id="{0132D886-8ADE-98E3-4FDE-B02E272F30AF}"/>
              </a:ext>
            </a:extLst>
          </p:cNvPr>
          <p:cNvPicPr>
            <a:picLocks noChangeAspect="1"/>
          </p:cNvPicPr>
          <p:nvPr/>
        </p:nvPicPr>
        <p:blipFill>
          <a:blip r:embed="rId3"/>
          <a:stretch>
            <a:fillRect/>
          </a:stretch>
        </p:blipFill>
        <p:spPr>
          <a:xfrm>
            <a:off x="163815" y="3551500"/>
            <a:ext cx="11864370" cy="3068052"/>
          </a:xfrm>
          <a:prstGeom prst="rect">
            <a:avLst/>
          </a:prstGeom>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875"/>
        <p:cNvGrpSpPr/>
        <p:nvPr/>
      </p:nvGrpSpPr>
      <p:grpSpPr>
        <a:xfrm>
          <a:off x="0" y="0"/>
          <a:ext cx="0" cy="0"/>
          <a:chOff x="0" y="0"/>
          <a:chExt cx="0" cy="0"/>
        </a:xfrm>
      </p:grpSpPr>
      <p:sp>
        <p:nvSpPr>
          <p:cNvPr id="876" name="Google Shape;876;p1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dirty="0">
                <a:ea typeface="Calibri Light" panose="020F0302020204030204" pitchFamily="34" charset="0"/>
                <a:cs typeface="Calibri Light" panose="020F0302020204030204" pitchFamily="34" charset="0"/>
              </a:rPr>
              <a:t>Do vaccines take a lot of money away from simpler solutions?</a:t>
            </a:r>
            <a:endParaRPr dirty="0">
              <a:ea typeface="Calibri Light" panose="020F0302020204030204" pitchFamily="34" charset="0"/>
              <a:cs typeface="Calibri Light" panose="020F0302020204030204" pitchFamily="34" charset="0"/>
            </a:endParaRPr>
          </a:p>
        </p:txBody>
      </p:sp>
      <p:pic>
        <p:nvPicPr>
          <p:cNvPr id="877" name="Google Shape;877;p111"/>
          <p:cNvPicPr preferRelativeResize="0">
            <a:picLocks noGrp="1"/>
          </p:cNvPicPr>
          <p:nvPr>
            <p:ph type="body" idx="1"/>
          </p:nvPr>
        </p:nvPicPr>
        <p:blipFill rotWithShape="1">
          <a:blip r:embed="rId3">
            <a:alphaModFix/>
          </a:blip>
          <a:srcRect/>
          <a:stretch/>
        </p:blipFill>
        <p:spPr>
          <a:xfrm>
            <a:off x="613144" y="1690688"/>
            <a:ext cx="11498078" cy="4932168"/>
          </a:xfrm>
          <a:prstGeom prst="rect">
            <a:avLst/>
          </a:prstGeom>
          <a:noFill/>
          <a:ln>
            <a:noFill/>
          </a:ln>
        </p:spPr>
      </p:pic>
      <p:sp>
        <p:nvSpPr>
          <p:cNvPr id="878" name="Google Shape;878;p111"/>
          <p:cNvSpPr txBox="1"/>
          <p:nvPr/>
        </p:nvSpPr>
        <p:spPr>
          <a:xfrm>
            <a:off x="8478532" y="2111074"/>
            <a:ext cx="3497945" cy="523220"/>
          </a:xfrm>
          <a:prstGeom prst="rect">
            <a:avLst/>
          </a:prstGeom>
          <a:solidFill>
            <a:srgbClr val="00B050"/>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dirty="0">
                <a:solidFill>
                  <a:schemeClr val="dk1"/>
                </a:solidFill>
                <a:latin typeface="Calibri"/>
                <a:ea typeface="Calibri"/>
                <a:cs typeface="Calibri"/>
                <a:sym typeface="Calibri"/>
              </a:rPr>
              <a:t>Readings/Questions 13</a:t>
            </a:r>
            <a:endParaRPr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883"/>
        <p:cNvGrpSpPr/>
        <p:nvPr/>
      </p:nvGrpSpPr>
      <p:grpSpPr>
        <a:xfrm>
          <a:off x="0" y="0"/>
          <a:ext cx="0" cy="0"/>
          <a:chOff x="0" y="0"/>
          <a:chExt cx="0" cy="0"/>
        </a:xfrm>
      </p:grpSpPr>
      <p:sp>
        <p:nvSpPr>
          <p:cNvPr id="884" name="Google Shape;884;p112"/>
          <p:cNvSpPr txBox="1">
            <a:spLocks noGrp="1"/>
          </p:cNvSpPr>
          <p:nvPr>
            <p:ph type="title"/>
          </p:nvPr>
        </p:nvSpPr>
        <p:spPr>
          <a:xfrm>
            <a:off x="540327" y="307558"/>
            <a:ext cx="11360728"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latin typeface="Calibri Light" panose="020F0302020204030204" pitchFamily="34" charset="0"/>
                <a:ea typeface="Calibri Light" panose="020F0302020204030204" pitchFamily="34" charset="0"/>
                <a:cs typeface="Calibri Light" panose="020F0302020204030204" pitchFamily="34" charset="0"/>
              </a:rPr>
              <a:t>How will climate change impact the distribution of malaria?</a:t>
            </a:r>
            <a:endParaRPr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885" name="Google Shape;885;p112"/>
          <p:cNvSpPr txBox="1">
            <a:spLocks noGrp="1"/>
          </p:cNvSpPr>
          <p:nvPr>
            <p:ph type="body" idx="1"/>
          </p:nvPr>
        </p:nvSpPr>
        <p:spPr>
          <a:xfrm>
            <a:off x="190473" y="1807144"/>
            <a:ext cx="4821381" cy="479032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200"/>
              <a:buChar char="•"/>
            </a:pPr>
            <a:r>
              <a:rPr lang="en-US" sz="2200" dirty="0">
                <a:latin typeface="Calibri Light" panose="020F0302020204030204" pitchFamily="34" charset="0"/>
                <a:ea typeface="Calibri Light" panose="020F0302020204030204" pitchFamily="34" charset="0"/>
                <a:cs typeface="Calibri Light" panose="020F0302020204030204" pitchFamily="34" charset="0"/>
              </a:rPr>
              <a:t>Warmer = more mosquitoes = more malaria is reasonable assumption, but there are more factors to consider. </a:t>
            </a:r>
            <a:endParaRPr dirty="0">
              <a:latin typeface="Calibri Light" panose="020F0302020204030204" pitchFamily="34" charset="0"/>
              <a:ea typeface="Calibri Light" panose="020F0302020204030204" pitchFamily="34" charset="0"/>
              <a:cs typeface="Calibri Light" panose="020F0302020204030204" pitchFamily="34" charset="0"/>
            </a:endParaRPr>
          </a:p>
          <a:p>
            <a:pPr marL="228600" lvl="0" indent="-228600" algn="l" rtl="0">
              <a:lnSpc>
                <a:spcPct val="90000"/>
              </a:lnSpc>
              <a:spcBef>
                <a:spcPts val="1000"/>
              </a:spcBef>
              <a:spcAft>
                <a:spcPts val="0"/>
              </a:spcAft>
              <a:buClr>
                <a:schemeClr val="dk1"/>
              </a:buClr>
              <a:buSzPts val="2200"/>
              <a:buChar char="•"/>
            </a:pPr>
            <a:r>
              <a:rPr lang="en-US" sz="2200" dirty="0">
                <a:latin typeface="Calibri Light" panose="020F0302020204030204" pitchFamily="34" charset="0"/>
                <a:ea typeface="Calibri Light" panose="020F0302020204030204" pitchFamily="34" charset="0"/>
                <a:cs typeface="Calibri Light" panose="020F0302020204030204" pitchFamily="34" charset="0"/>
              </a:rPr>
              <a:t>Climate change is not just a change in temperature patterns, but also changes in rainfall and how patterns in each coincide spatially and temporally</a:t>
            </a:r>
            <a:endParaRPr dirty="0">
              <a:latin typeface="Calibri Light" panose="020F0302020204030204" pitchFamily="34" charset="0"/>
              <a:ea typeface="Calibri Light" panose="020F0302020204030204" pitchFamily="34" charset="0"/>
              <a:cs typeface="Calibri Light" panose="020F0302020204030204" pitchFamily="34" charset="0"/>
            </a:endParaRPr>
          </a:p>
          <a:p>
            <a:pPr marL="228600" lvl="0" indent="-228600" algn="l" rtl="0">
              <a:lnSpc>
                <a:spcPct val="90000"/>
              </a:lnSpc>
              <a:spcBef>
                <a:spcPts val="1000"/>
              </a:spcBef>
              <a:spcAft>
                <a:spcPts val="0"/>
              </a:spcAft>
              <a:buClr>
                <a:schemeClr val="dk1"/>
              </a:buClr>
              <a:buSzPts val="2200"/>
              <a:buChar char="•"/>
            </a:pPr>
            <a:r>
              <a:rPr lang="en-US" sz="2200" dirty="0">
                <a:latin typeface="Calibri Light" panose="020F0302020204030204" pitchFamily="34" charset="0"/>
                <a:ea typeface="Calibri Light" panose="020F0302020204030204" pitchFamily="34" charset="0"/>
                <a:cs typeface="Calibri Light" panose="020F0302020204030204" pitchFamily="34" charset="0"/>
              </a:rPr>
              <a:t>Warmer temps without adequate rainfall may not promote more malaria</a:t>
            </a:r>
            <a:endParaRPr dirty="0">
              <a:latin typeface="Calibri Light" panose="020F0302020204030204" pitchFamily="34" charset="0"/>
              <a:ea typeface="Calibri Light" panose="020F0302020204030204" pitchFamily="34" charset="0"/>
              <a:cs typeface="Calibri Light" panose="020F0302020204030204" pitchFamily="34" charset="0"/>
            </a:endParaRPr>
          </a:p>
          <a:p>
            <a:pPr marL="228600" lvl="0" indent="-228600" algn="l" rtl="0">
              <a:lnSpc>
                <a:spcPct val="90000"/>
              </a:lnSpc>
              <a:spcBef>
                <a:spcPts val="1000"/>
              </a:spcBef>
              <a:spcAft>
                <a:spcPts val="0"/>
              </a:spcAft>
              <a:buClr>
                <a:schemeClr val="dk1"/>
              </a:buClr>
              <a:buSzPts val="2200"/>
              <a:buChar char="•"/>
            </a:pPr>
            <a:r>
              <a:rPr lang="en-US" sz="2200" dirty="0">
                <a:latin typeface="Calibri Light" panose="020F0302020204030204" pitchFamily="34" charset="0"/>
                <a:ea typeface="Calibri Light" panose="020F0302020204030204" pitchFamily="34" charset="0"/>
                <a:cs typeface="Calibri Light" panose="020F0302020204030204" pitchFamily="34" charset="0"/>
              </a:rPr>
              <a:t>This complexity intersects with life cycle of the mosquito </a:t>
            </a:r>
            <a:r>
              <a:rPr lang="en-US" sz="2200" b="1" dirty="0">
                <a:latin typeface="Calibri Light" panose="020F0302020204030204" pitchFamily="34" charset="0"/>
                <a:ea typeface="Calibri Light" panose="020F0302020204030204" pitchFamily="34" charset="0"/>
                <a:cs typeface="Calibri Light" panose="020F0302020204030204" pitchFamily="34" charset="0"/>
              </a:rPr>
              <a:t>and</a:t>
            </a:r>
            <a:r>
              <a:rPr lang="en-US" sz="2200" dirty="0">
                <a:latin typeface="Calibri Light" panose="020F0302020204030204" pitchFamily="34" charset="0"/>
                <a:ea typeface="Calibri Light" panose="020F0302020204030204" pitchFamily="34" charset="0"/>
                <a:cs typeface="Calibri Light" panose="020F0302020204030204" pitchFamily="34" charset="0"/>
              </a:rPr>
              <a:t> the thermal ecology of the </a:t>
            </a:r>
            <a:r>
              <a:rPr lang="en-US" sz="2200" i="1" dirty="0">
                <a:latin typeface="Calibri Light" panose="020F0302020204030204" pitchFamily="34" charset="0"/>
                <a:ea typeface="Calibri Light" panose="020F0302020204030204" pitchFamily="34" charset="0"/>
                <a:cs typeface="Calibri Light" panose="020F0302020204030204" pitchFamily="34" charset="0"/>
              </a:rPr>
              <a:t>Plasmodium</a:t>
            </a:r>
            <a:r>
              <a:rPr lang="en-US" sz="2200" dirty="0">
                <a:latin typeface="Calibri Light" panose="020F0302020204030204" pitchFamily="34" charset="0"/>
                <a:ea typeface="Calibri Light" panose="020F0302020204030204" pitchFamily="34" charset="0"/>
                <a:cs typeface="Calibri Light" panose="020F0302020204030204" pitchFamily="34" charset="0"/>
              </a:rPr>
              <a:t> parasite</a:t>
            </a:r>
            <a:endParaRPr dirty="0">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886" name="Google Shape;886;p112"/>
          <p:cNvPicPr preferRelativeResize="0"/>
          <p:nvPr/>
        </p:nvPicPr>
        <p:blipFill rotWithShape="1">
          <a:blip r:embed="rId3">
            <a:alphaModFix/>
          </a:blip>
          <a:srcRect/>
          <a:stretch/>
        </p:blipFill>
        <p:spPr>
          <a:xfrm>
            <a:off x="5175025" y="1633121"/>
            <a:ext cx="7167446" cy="5012065"/>
          </a:xfrm>
          <a:prstGeom prst="rect">
            <a:avLst/>
          </a:prstGeom>
          <a:noFill/>
          <a:ln>
            <a:noFill/>
          </a:ln>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85">
                                            <p:txEl>
                                              <p:pRg st="0" end="0"/>
                                            </p:txEl>
                                          </p:spTgt>
                                        </p:tgtEl>
                                        <p:attrNameLst>
                                          <p:attrName>style.visibility</p:attrName>
                                        </p:attrNameLst>
                                      </p:cBhvr>
                                      <p:to>
                                        <p:strVal val="visible"/>
                                      </p:to>
                                    </p:set>
                                    <p:animEffect transition="in" filter="fade">
                                      <p:cBhvr>
                                        <p:cTn id="7" dur="2000"/>
                                        <p:tgtEl>
                                          <p:spTgt spid="88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85">
                                            <p:txEl>
                                              <p:pRg st="1" end="1"/>
                                            </p:txEl>
                                          </p:spTgt>
                                        </p:tgtEl>
                                        <p:attrNameLst>
                                          <p:attrName>style.visibility</p:attrName>
                                        </p:attrNameLst>
                                      </p:cBhvr>
                                      <p:to>
                                        <p:strVal val="visible"/>
                                      </p:to>
                                    </p:set>
                                    <p:animEffect transition="in" filter="fade">
                                      <p:cBhvr>
                                        <p:cTn id="12" dur="2000"/>
                                        <p:tgtEl>
                                          <p:spTgt spid="88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85">
                                            <p:txEl>
                                              <p:pRg st="2" end="2"/>
                                            </p:txEl>
                                          </p:spTgt>
                                        </p:tgtEl>
                                        <p:attrNameLst>
                                          <p:attrName>style.visibility</p:attrName>
                                        </p:attrNameLst>
                                      </p:cBhvr>
                                      <p:to>
                                        <p:strVal val="visible"/>
                                      </p:to>
                                    </p:set>
                                    <p:animEffect transition="in" filter="fade">
                                      <p:cBhvr>
                                        <p:cTn id="17" dur="2000"/>
                                        <p:tgtEl>
                                          <p:spTgt spid="88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85">
                                            <p:txEl>
                                              <p:pRg st="3" end="3"/>
                                            </p:txEl>
                                          </p:spTgt>
                                        </p:tgtEl>
                                        <p:attrNameLst>
                                          <p:attrName>style.visibility</p:attrName>
                                        </p:attrNameLst>
                                      </p:cBhvr>
                                      <p:to>
                                        <p:strVal val="visible"/>
                                      </p:to>
                                    </p:set>
                                    <p:animEffect transition="in" filter="fade">
                                      <p:cBhvr>
                                        <p:cTn id="22" dur="2000"/>
                                        <p:tgtEl>
                                          <p:spTgt spid="88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898"/>
        <p:cNvGrpSpPr/>
        <p:nvPr/>
      </p:nvGrpSpPr>
      <p:grpSpPr>
        <a:xfrm>
          <a:off x="0" y="0"/>
          <a:ext cx="0" cy="0"/>
          <a:chOff x="0" y="0"/>
          <a:chExt cx="0" cy="0"/>
        </a:xfrm>
      </p:grpSpPr>
      <p:pic>
        <p:nvPicPr>
          <p:cNvPr id="899" name="Google Shape;899;p114"/>
          <p:cNvPicPr preferRelativeResize="0">
            <a:picLocks noGrp="1"/>
          </p:cNvPicPr>
          <p:nvPr>
            <p:ph type="body" idx="1"/>
          </p:nvPr>
        </p:nvPicPr>
        <p:blipFill rotWithShape="1">
          <a:blip r:embed="rId3">
            <a:alphaModFix/>
          </a:blip>
          <a:srcRect r="4105"/>
          <a:stretch/>
        </p:blipFill>
        <p:spPr>
          <a:xfrm>
            <a:off x="4832189" y="365125"/>
            <a:ext cx="7270911" cy="6097536"/>
          </a:xfrm>
          <a:prstGeom prst="rect">
            <a:avLst/>
          </a:prstGeom>
          <a:noFill/>
          <a:ln>
            <a:noFill/>
          </a:ln>
        </p:spPr>
      </p:pic>
      <p:sp>
        <p:nvSpPr>
          <p:cNvPr id="901" name="Google Shape;901;p114"/>
          <p:cNvSpPr txBox="1"/>
          <p:nvPr/>
        </p:nvSpPr>
        <p:spPr>
          <a:xfrm>
            <a:off x="215900" y="365125"/>
            <a:ext cx="4438490" cy="6306345"/>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90000"/>
              </a:lnSpc>
              <a:spcBef>
                <a:spcPts val="0"/>
              </a:spcBef>
              <a:spcAft>
                <a:spcPts val="0"/>
              </a:spcAft>
              <a:buClr>
                <a:schemeClr val="dk1"/>
              </a:buClr>
              <a:buSzPts val="2800"/>
              <a:buFont typeface="Arial"/>
              <a:buChar char="•"/>
            </a:pPr>
            <a:r>
              <a:rPr lang="en-US" sz="2800" dirty="0">
                <a:solidFill>
                  <a:schemeClr val="dk1"/>
                </a:solidFill>
                <a:latin typeface="+mj-lt"/>
                <a:ea typeface="Calibri Light" panose="020F0302020204030204" pitchFamily="34" charset="0"/>
                <a:cs typeface="Calibri Light" panose="020F0302020204030204" pitchFamily="34" charset="0"/>
                <a:sym typeface="Calibri"/>
              </a:rPr>
              <a:t>Temps may be too warm in some locations for malaria – malaria may decrease in some parts of Africa</a:t>
            </a:r>
            <a:endParaRPr dirty="0">
              <a:latin typeface="+mj-lt"/>
              <a:ea typeface="Calibri Light" panose="020F0302020204030204" pitchFamily="34" charset="0"/>
              <a:cs typeface="Calibri Light" panose="020F0302020204030204" pitchFamily="34" charset="0"/>
            </a:endParaRPr>
          </a:p>
          <a:p>
            <a:pPr marL="228600" marR="0" lvl="0" indent="-228600" algn="l" rtl="0">
              <a:lnSpc>
                <a:spcPct val="90000"/>
              </a:lnSpc>
              <a:spcBef>
                <a:spcPts val="1000"/>
              </a:spcBef>
              <a:spcAft>
                <a:spcPts val="0"/>
              </a:spcAft>
              <a:buClr>
                <a:schemeClr val="dk1"/>
              </a:buClr>
              <a:buSzPts val="2800"/>
              <a:buFont typeface="Arial"/>
              <a:buChar char="•"/>
            </a:pPr>
            <a:r>
              <a:rPr lang="en-US" sz="2800" dirty="0">
                <a:solidFill>
                  <a:schemeClr val="dk1"/>
                </a:solidFill>
                <a:latin typeface="+mj-lt"/>
                <a:ea typeface="Calibri Light" panose="020F0302020204030204" pitchFamily="34" charset="0"/>
                <a:cs typeface="Calibri Light" panose="020F0302020204030204" pitchFamily="34" charset="0"/>
                <a:sym typeface="Calibri"/>
              </a:rPr>
              <a:t>Dengue may increase more in response to warmer temps than malaria</a:t>
            </a:r>
            <a:endParaRPr dirty="0">
              <a:latin typeface="+mj-lt"/>
              <a:ea typeface="Calibri Light" panose="020F0302020204030204" pitchFamily="34" charset="0"/>
              <a:cs typeface="Calibri Light" panose="020F0302020204030204" pitchFamily="34" charset="0"/>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20A1E-223A-3211-4A63-D50D8BED42C8}"/>
              </a:ext>
            </a:extLst>
          </p:cNvPr>
          <p:cNvSpPr>
            <a:spLocks noGrp="1"/>
          </p:cNvSpPr>
          <p:nvPr>
            <p:ph type="title"/>
          </p:nvPr>
        </p:nvSpPr>
        <p:spPr/>
        <p:txBody>
          <a:bodyPr/>
          <a:lstStyle/>
          <a:p>
            <a:pPr algn="ctr"/>
            <a:r>
              <a:rPr lang="en-US" dirty="0">
                <a:ea typeface="Calibri Light" panose="020F0302020204030204" pitchFamily="34" charset="0"/>
                <a:cs typeface="Calibri Light" panose="020F0302020204030204" pitchFamily="34" charset="0"/>
              </a:rPr>
              <a:t>Deforestation and urbanization trends will also shape mosquito disease potential</a:t>
            </a:r>
          </a:p>
        </p:txBody>
      </p:sp>
      <p:pic>
        <p:nvPicPr>
          <p:cNvPr id="12" name="Picture 11" descr="A diagram of mosquitoes and trees&#10;&#10;Description automatically generated with medium confidence">
            <a:extLst>
              <a:ext uri="{FF2B5EF4-FFF2-40B4-BE49-F238E27FC236}">
                <a16:creationId xmlns:a16="http://schemas.microsoft.com/office/drawing/2014/main" id="{C7B8E9C0-67DE-A4EF-959B-B82217E69DB6}"/>
              </a:ext>
            </a:extLst>
          </p:cNvPr>
          <p:cNvPicPr>
            <a:picLocks noChangeAspect="1"/>
          </p:cNvPicPr>
          <p:nvPr/>
        </p:nvPicPr>
        <p:blipFill>
          <a:blip r:embed="rId3"/>
          <a:srcRect t="25192" b="22630"/>
          <a:stretch/>
        </p:blipFill>
        <p:spPr>
          <a:xfrm>
            <a:off x="389213" y="2172667"/>
            <a:ext cx="11139415" cy="4320208"/>
          </a:xfrm>
          <a:prstGeom prst="rect">
            <a:avLst/>
          </a:prstGeom>
        </p:spPr>
      </p:pic>
    </p:spTree>
    <p:extLst>
      <p:ext uri="{BB962C8B-B14F-4D97-AF65-F5344CB8AC3E}">
        <p14:creationId xmlns:p14="http://schemas.microsoft.com/office/powerpoint/2010/main" val="271447794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912"/>
        <p:cNvGrpSpPr/>
        <p:nvPr/>
      </p:nvGrpSpPr>
      <p:grpSpPr>
        <a:xfrm>
          <a:off x="0" y="0"/>
          <a:ext cx="0" cy="0"/>
          <a:chOff x="0" y="0"/>
          <a:chExt cx="0" cy="0"/>
        </a:xfrm>
      </p:grpSpPr>
      <p:pic>
        <p:nvPicPr>
          <p:cNvPr id="913" name="Google Shape;913;p116" descr="A picture containing grass, outdoor, grill&#10;&#10;Description automatically generated"/>
          <p:cNvPicPr preferRelativeResize="0">
            <a:picLocks noGrp="1"/>
          </p:cNvPicPr>
          <p:nvPr>
            <p:ph type="body" idx="1"/>
          </p:nvPr>
        </p:nvPicPr>
        <p:blipFill rotWithShape="1">
          <a:blip r:embed="rId3">
            <a:alphaModFix/>
          </a:blip>
          <a:srcRect/>
          <a:stretch/>
        </p:blipFill>
        <p:spPr>
          <a:xfrm>
            <a:off x="733266" y="37196"/>
            <a:ext cx="10233764" cy="6820804"/>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906"/>
        <p:cNvGrpSpPr/>
        <p:nvPr/>
      </p:nvGrpSpPr>
      <p:grpSpPr>
        <a:xfrm>
          <a:off x="0" y="0"/>
          <a:ext cx="0" cy="0"/>
          <a:chOff x="0" y="0"/>
          <a:chExt cx="0" cy="0"/>
        </a:xfrm>
      </p:grpSpPr>
      <p:pic>
        <p:nvPicPr>
          <p:cNvPr id="907" name="Google Shape;907;p115" descr="A train tracks between a slum and a shack&#10;&#10;Description automatically generated"/>
          <p:cNvPicPr preferRelativeResize="0">
            <a:picLocks noGrp="1"/>
          </p:cNvPicPr>
          <p:nvPr>
            <p:ph type="body" idx="1"/>
          </p:nvPr>
        </p:nvPicPr>
        <p:blipFill rotWithShape="1">
          <a:blip r:embed="rId3">
            <a:alphaModFix/>
          </a:blip>
          <a:srcRect/>
          <a:stretch/>
        </p:blipFill>
        <p:spPr>
          <a:xfrm>
            <a:off x="786810" y="-3544"/>
            <a:ext cx="10292316" cy="6861544"/>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950"/>
        <p:cNvGrpSpPr/>
        <p:nvPr/>
      </p:nvGrpSpPr>
      <p:grpSpPr>
        <a:xfrm>
          <a:off x="0" y="0"/>
          <a:ext cx="0" cy="0"/>
          <a:chOff x="0" y="0"/>
          <a:chExt cx="0" cy="0"/>
        </a:xfrm>
      </p:grpSpPr>
      <p:pic>
        <p:nvPicPr>
          <p:cNvPr id="951" name="Google Shape;951;p121" descr="A group of people in a room&#10;&#10;Description automatically generated"/>
          <p:cNvPicPr preferRelativeResize="0">
            <a:picLocks noGrp="1"/>
          </p:cNvPicPr>
          <p:nvPr>
            <p:ph type="body" idx="1"/>
          </p:nvPr>
        </p:nvPicPr>
        <p:blipFill rotWithShape="1">
          <a:blip r:embed="rId3">
            <a:alphaModFix/>
          </a:blip>
          <a:srcRect/>
          <a:stretch/>
        </p:blipFill>
        <p:spPr>
          <a:xfrm>
            <a:off x="404948" y="0"/>
            <a:ext cx="10987450" cy="6858000"/>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936"/>
        <p:cNvGrpSpPr/>
        <p:nvPr/>
      </p:nvGrpSpPr>
      <p:grpSpPr>
        <a:xfrm>
          <a:off x="0" y="0"/>
          <a:ext cx="0" cy="0"/>
          <a:chOff x="0" y="0"/>
          <a:chExt cx="0" cy="0"/>
        </a:xfrm>
      </p:grpSpPr>
      <p:sp>
        <p:nvSpPr>
          <p:cNvPr id="937" name="Google Shape;937;p119"/>
          <p:cNvSpPr txBox="1">
            <a:spLocks noGrp="1"/>
          </p:cNvSpPr>
          <p:nvPr>
            <p:ph type="title"/>
          </p:nvPr>
        </p:nvSpPr>
        <p:spPr>
          <a:xfrm>
            <a:off x="7260242" y="322595"/>
            <a:ext cx="308167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latin typeface="+mj-lt"/>
              </a:rPr>
              <a:t>Dengue</a:t>
            </a:r>
            <a:endParaRPr dirty="0">
              <a:latin typeface="+mj-lt"/>
            </a:endParaRPr>
          </a:p>
        </p:txBody>
      </p:sp>
      <p:sp>
        <p:nvSpPr>
          <p:cNvPr id="938" name="Google Shape;938;p119"/>
          <p:cNvSpPr txBox="1">
            <a:spLocks noGrp="1"/>
          </p:cNvSpPr>
          <p:nvPr>
            <p:ph type="body" idx="1"/>
          </p:nvPr>
        </p:nvSpPr>
        <p:spPr>
          <a:xfrm>
            <a:off x="278384" y="532393"/>
            <a:ext cx="4814478" cy="6325607"/>
          </a:xfrm>
          <a:prstGeom prst="rect">
            <a:avLst/>
          </a:prstGeom>
          <a:noFill/>
          <a:ln>
            <a:noFill/>
          </a:ln>
        </p:spPr>
        <p:txBody>
          <a:bodyPr spcFirstLastPara="1" wrap="square" lIns="91425" tIns="45700" rIns="91425" bIns="45700" anchor="t" anchorCtr="0">
            <a:normAutofit fontScale="92500"/>
          </a:bodyPr>
          <a:lstStyle/>
          <a:p>
            <a:pPr marL="228600" lvl="0" indent="-228600" algn="l" rtl="0">
              <a:lnSpc>
                <a:spcPct val="90000"/>
              </a:lnSpc>
              <a:spcBef>
                <a:spcPts val="0"/>
              </a:spcBef>
              <a:spcAft>
                <a:spcPts val="0"/>
              </a:spcAft>
              <a:buClr>
                <a:schemeClr val="dk1"/>
              </a:buClr>
              <a:buSzPts val="2400"/>
              <a:buChar char="•"/>
            </a:pPr>
            <a:r>
              <a:rPr lang="en-US" sz="2400" dirty="0">
                <a:latin typeface="+mj-lt"/>
              </a:rPr>
              <a:t>Endemic to more than 100 countries </a:t>
            </a:r>
            <a:endParaRPr dirty="0">
              <a:latin typeface="+mj-lt"/>
            </a:endParaRPr>
          </a:p>
          <a:p>
            <a:pPr marL="228600" lvl="0" indent="-228600" algn="l" rtl="0">
              <a:lnSpc>
                <a:spcPct val="90000"/>
              </a:lnSpc>
              <a:spcBef>
                <a:spcPts val="1000"/>
              </a:spcBef>
              <a:spcAft>
                <a:spcPts val="0"/>
              </a:spcAft>
              <a:buClr>
                <a:schemeClr val="dk1"/>
              </a:buClr>
              <a:buSzPts val="2400"/>
              <a:buChar char="•"/>
            </a:pPr>
            <a:r>
              <a:rPr lang="en-US" sz="2400" dirty="0">
                <a:latin typeface="+mj-lt"/>
              </a:rPr>
              <a:t>Fast growing infectious global disease – by 2080, two-thirds of the planet’s population will be susceptible to exposure to dengue</a:t>
            </a:r>
            <a:endParaRPr dirty="0">
              <a:latin typeface="+mj-lt"/>
            </a:endParaRPr>
          </a:p>
          <a:p>
            <a:pPr marL="228600" lvl="0" indent="-228600" algn="l" rtl="0">
              <a:lnSpc>
                <a:spcPct val="90000"/>
              </a:lnSpc>
              <a:spcBef>
                <a:spcPts val="1000"/>
              </a:spcBef>
              <a:spcAft>
                <a:spcPts val="0"/>
              </a:spcAft>
              <a:buClr>
                <a:schemeClr val="dk1"/>
              </a:buClr>
              <a:buSzPts val="2400"/>
              <a:buChar char="•"/>
            </a:pPr>
            <a:r>
              <a:rPr lang="en-US" sz="2400" dirty="0">
                <a:latin typeface="+mj-lt"/>
              </a:rPr>
              <a:t>Dengue, like malaria, is an arboviruses, a term used to refer to a group of viruses that are transmitted by arthropod vectors (</a:t>
            </a:r>
            <a:r>
              <a:rPr lang="en-US" sz="2400" b="1" dirty="0">
                <a:latin typeface="+mj-lt"/>
              </a:rPr>
              <a:t>ar</a:t>
            </a:r>
            <a:r>
              <a:rPr lang="en-US" sz="2400" dirty="0">
                <a:latin typeface="+mj-lt"/>
              </a:rPr>
              <a:t>thropod-</a:t>
            </a:r>
            <a:r>
              <a:rPr lang="en-US" sz="2400" b="1" dirty="0">
                <a:latin typeface="+mj-lt"/>
              </a:rPr>
              <a:t>bo</a:t>
            </a:r>
            <a:r>
              <a:rPr lang="en-US" sz="2400" dirty="0">
                <a:latin typeface="+mj-lt"/>
              </a:rPr>
              <a:t>rne virus).</a:t>
            </a:r>
            <a:endParaRPr dirty="0">
              <a:latin typeface="+mj-lt"/>
            </a:endParaRPr>
          </a:p>
          <a:p>
            <a:pPr marL="228600" lvl="0" indent="-228600" algn="l" rtl="0">
              <a:lnSpc>
                <a:spcPct val="90000"/>
              </a:lnSpc>
              <a:spcBef>
                <a:spcPts val="1000"/>
              </a:spcBef>
              <a:spcAft>
                <a:spcPts val="0"/>
              </a:spcAft>
              <a:buClr>
                <a:schemeClr val="dk1"/>
              </a:buClr>
              <a:buSzPts val="2400"/>
              <a:buChar char="•"/>
            </a:pPr>
            <a:r>
              <a:rPr lang="en-US" sz="2400" dirty="0">
                <a:latin typeface="+mj-lt"/>
              </a:rPr>
              <a:t>While malaria is a disease of rural poverty, dengue transcends class more readily and is often an urban problem</a:t>
            </a:r>
          </a:p>
          <a:p>
            <a:pPr marL="228600" lvl="0" indent="-228600" algn="l" rtl="0">
              <a:lnSpc>
                <a:spcPct val="90000"/>
              </a:lnSpc>
              <a:spcBef>
                <a:spcPts val="1000"/>
              </a:spcBef>
              <a:spcAft>
                <a:spcPts val="0"/>
              </a:spcAft>
              <a:buClr>
                <a:schemeClr val="dk1"/>
              </a:buClr>
              <a:buSzPts val="2400"/>
              <a:buChar char="•"/>
            </a:pPr>
            <a:r>
              <a:rPr lang="en-US" sz="2400" dirty="0"/>
              <a:t>While many get dengue and few die, it creates economic disruption for individuals, families and societies</a:t>
            </a:r>
            <a:endParaRPr lang="en-US" sz="2400" dirty="0">
              <a:latin typeface="+mj-lt"/>
            </a:endParaRPr>
          </a:p>
          <a:p>
            <a:pPr marL="228600" lvl="0" indent="-228600" algn="l" rtl="0">
              <a:lnSpc>
                <a:spcPct val="90000"/>
              </a:lnSpc>
              <a:spcBef>
                <a:spcPts val="1000"/>
              </a:spcBef>
              <a:spcAft>
                <a:spcPts val="0"/>
              </a:spcAft>
              <a:buClr>
                <a:schemeClr val="dk1"/>
              </a:buClr>
              <a:buSzPts val="2400"/>
              <a:buChar char="•"/>
            </a:pPr>
            <a:endParaRPr dirty="0">
              <a:latin typeface="+mj-lt"/>
            </a:endParaRPr>
          </a:p>
          <a:p>
            <a:pPr marL="228600" lvl="0" indent="-76200" algn="l" rtl="0">
              <a:lnSpc>
                <a:spcPct val="90000"/>
              </a:lnSpc>
              <a:spcBef>
                <a:spcPts val="1000"/>
              </a:spcBef>
              <a:spcAft>
                <a:spcPts val="0"/>
              </a:spcAft>
              <a:buClr>
                <a:schemeClr val="dk1"/>
              </a:buClr>
              <a:buSzPts val="2400"/>
              <a:buNone/>
            </a:pPr>
            <a:endParaRPr sz="2400" dirty="0">
              <a:latin typeface="+mj-lt"/>
            </a:endParaRPr>
          </a:p>
          <a:p>
            <a:pPr marL="228600" lvl="0" indent="-76200" algn="l" rtl="0">
              <a:lnSpc>
                <a:spcPct val="90000"/>
              </a:lnSpc>
              <a:spcBef>
                <a:spcPts val="1000"/>
              </a:spcBef>
              <a:spcAft>
                <a:spcPts val="0"/>
              </a:spcAft>
              <a:buClr>
                <a:schemeClr val="dk1"/>
              </a:buClr>
              <a:buSzPts val="2400"/>
              <a:buNone/>
            </a:pPr>
            <a:endParaRPr sz="2400" dirty="0">
              <a:latin typeface="+mj-lt"/>
            </a:endParaRPr>
          </a:p>
          <a:p>
            <a:pPr marL="228600" lvl="0" indent="-76200" algn="l" rtl="0">
              <a:lnSpc>
                <a:spcPct val="90000"/>
              </a:lnSpc>
              <a:spcBef>
                <a:spcPts val="1000"/>
              </a:spcBef>
              <a:spcAft>
                <a:spcPts val="0"/>
              </a:spcAft>
              <a:buClr>
                <a:schemeClr val="dk1"/>
              </a:buClr>
              <a:buSzPts val="2400"/>
              <a:buNone/>
            </a:pPr>
            <a:endParaRPr sz="2400" dirty="0">
              <a:latin typeface="+mj-lt"/>
            </a:endParaRPr>
          </a:p>
          <a:p>
            <a:pPr marL="228600" lvl="0" indent="-76200" algn="l" rtl="0">
              <a:lnSpc>
                <a:spcPct val="90000"/>
              </a:lnSpc>
              <a:spcBef>
                <a:spcPts val="1000"/>
              </a:spcBef>
              <a:spcAft>
                <a:spcPts val="0"/>
              </a:spcAft>
              <a:buClr>
                <a:schemeClr val="dk1"/>
              </a:buClr>
              <a:buSzPts val="2400"/>
              <a:buNone/>
            </a:pPr>
            <a:endParaRPr sz="2400" dirty="0">
              <a:latin typeface="+mj-lt"/>
            </a:endParaRPr>
          </a:p>
        </p:txBody>
      </p:sp>
      <p:pic>
        <p:nvPicPr>
          <p:cNvPr id="4" name="Online Media 3" title="Dengue ward ng Children's Hospital sa QC siksikan na | TV Patrol">
            <a:hlinkClick r:id="" action="ppaction://media"/>
            <a:extLst>
              <a:ext uri="{FF2B5EF4-FFF2-40B4-BE49-F238E27FC236}">
                <a16:creationId xmlns:a16="http://schemas.microsoft.com/office/drawing/2014/main" id="{333ED099-9EC8-FC65-1EB2-C4551D8836C7}"/>
              </a:ext>
            </a:extLst>
          </p:cNvPr>
          <p:cNvPicPr>
            <a:picLocks noRot="1" noChangeAspect="1"/>
          </p:cNvPicPr>
          <p:nvPr>
            <a:videoFile r:link="rId1"/>
          </p:nvPr>
        </p:nvPicPr>
        <p:blipFill>
          <a:blip r:embed="rId4"/>
          <a:stretch>
            <a:fillRect/>
          </a:stretch>
        </p:blipFill>
        <p:spPr>
          <a:xfrm>
            <a:off x="5267101" y="1521078"/>
            <a:ext cx="6646515" cy="37523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988"/>
        <p:cNvGrpSpPr/>
        <p:nvPr/>
      </p:nvGrpSpPr>
      <p:grpSpPr>
        <a:xfrm>
          <a:off x="0" y="0"/>
          <a:ext cx="0" cy="0"/>
          <a:chOff x="0" y="0"/>
          <a:chExt cx="0" cy="0"/>
        </a:xfrm>
      </p:grpSpPr>
      <p:pic>
        <p:nvPicPr>
          <p:cNvPr id="7" name="Picture 6">
            <a:extLst>
              <a:ext uri="{FF2B5EF4-FFF2-40B4-BE49-F238E27FC236}">
                <a16:creationId xmlns:a16="http://schemas.microsoft.com/office/drawing/2014/main" id="{D6F506E7-B46C-1AA4-9F69-589EDE923690}"/>
              </a:ext>
            </a:extLst>
          </p:cNvPr>
          <p:cNvPicPr>
            <a:picLocks noChangeAspect="1"/>
          </p:cNvPicPr>
          <p:nvPr/>
        </p:nvPicPr>
        <p:blipFill>
          <a:blip r:embed="rId3"/>
          <a:stretch>
            <a:fillRect/>
          </a:stretch>
        </p:blipFill>
        <p:spPr>
          <a:xfrm>
            <a:off x="12261" y="1571481"/>
            <a:ext cx="12167477" cy="4000644"/>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pic>
        <p:nvPicPr>
          <p:cNvPr id="156" name="Google Shape;156;p10"/>
          <p:cNvPicPr preferRelativeResize="0">
            <a:picLocks noGrp="1"/>
          </p:cNvPicPr>
          <p:nvPr>
            <p:ph type="body" idx="1"/>
          </p:nvPr>
        </p:nvPicPr>
        <p:blipFill rotWithShape="1">
          <a:blip r:embed="rId3">
            <a:alphaModFix/>
          </a:blip>
          <a:srcRect t="11300"/>
          <a:stretch/>
        </p:blipFill>
        <p:spPr>
          <a:xfrm>
            <a:off x="195176" y="701040"/>
            <a:ext cx="11801647" cy="5806439"/>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ap of the world with countries/regions&#10;&#10;Description automatically generated">
            <a:extLst>
              <a:ext uri="{FF2B5EF4-FFF2-40B4-BE49-F238E27FC236}">
                <a16:creationId xmlns:a16="http://schemas.microsoft.com/office/drawing/2014/main" id="{CE76C758-D97E-D76D-C079-C957A5832C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4514" y="-77599"/>
            <a:ext cx="10286999" cy="6858000"/>
          </a:xfrm>
          <a:prstGeom prst="rect">
            <a:avLst/>
          </a:prstGeom>
        </p:spPr>
      </p:pic>
      <p:pic>
        <p:nvPicPr>
          <p:cNvPr id="7" name="Picture 6">
            <a:extLst>
              <a:ext uri="{FF2B5EF4-FFF2-40B4-BE49-F238E27FC236}">
                <a16:creationId xmlns:a16="http://schemas.microsoft.com/office/drawing/2014/main" id="{92377E1B-0813-E05F-D2CB-613486BB178B}"/>
              </a:ext>
            </a:extLst>
          </p:cNvPr>
          <p:cNvPicPr>
            <a:picLocks noChangeAspect="1"/>
          </p:cNvPicPr>
          <p:nvPr/>
        </p:nvPicPr>
        <p:blipFill>
          <a:blip r:embed="rId3"/>
          <a:stretch>
            <a:fillRect/>
          </a:stretch>
        </p:blipFill>
        <p:spPr>
          <a:xfrm>
            <a:off x="69575" y="2693166"/>
            <a:ext cx="4691269" cy="1471667"/>
          </a:xfrm>
          <a:prstGeom prst="rect">
            <a:avLst/>
          </a:prstGeom>
        </p:spPr>
      </p:pic>
    </p:spTree>
    <p:extLst>
      <p:ext uri="{BB962C8B-B14F-4D97-AF65-F5344CB8AC3E}">
        <p14:creationId xmlns:p14="http://schemas.microsoft.com/office/powerpoint/2010/main" val="213453138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42693-7B29-B060-937A-466EE09BBCA8}"/>
              </a:ext>
            </a:extLst>
          </p:cNvPr>
          <p:cNvSpPr>
            <a:spLocks noGrp="1"/>
          </p:cNvSpPr>
          <p:nvPr>
            <p:ph type="title"/>
          </p:nvPr>
        </p:nvSpPr>
        <p:spPr/>
        <p:txBody>
          <a:bodyPr>
            <a:normAutofit/>
          </a:bodyPr>
          <a:lstStyle/>
          <a:p>
            <a:r>
              <a:rPr lang="en-US" dirty="0"/>
              <a:t>More places are seeing local transmission of dengue for the first time</a:t>
            </a:r>
          </a:p>
        </p:txBody>
      </p:sp>
      <p:sp>
        <p:nvSpPr>
          <p:cNvPr id="3" name="Content Placeholder 2">
            <a:extLst>
              <a:ext uri="{FF2B5EF4-FFF2-40B4-BE49-F238E27FC236}">
                <a16:creationId xmlns:a16="http://schemas.microsoft.com/office/drawing/2014/main" id="{A408835D-40D9-5C16-F5BC-EBFC07F1D8F2}"/>
              </a:ext>
            </a:extLst>
          </p:cNvPr>
          <p:cNvSpPr>
            <a:spLocks noGrp="1"/>
          </p:cNvSpPr>
          <p:nvPr>
            <p:ph idx="1"/>
          </p:nvPr>
        </p:nvSpPr>
        <p:spPr/>
        <p:txBody>
          <a:bodyPr>
            <a:normAutofit/>
          </a:bodyPr>
          <a:lstStyle/>
          <a:p>
            <a:r>
              <a:rPr lang="en-US" sz="3200" dirty="0"/>
              <a:t>Cases are appearing outside of tropics, including the US because of</a:t>
            </a:r>
          </a:p>
          <a:p>
            <a:pPr lvl="1"/>
            <a:r>
              <a:rPr lang="en-US" sz="2800" dirty="0"/>
              <a:t>Increased international travel </a:t>
            </a:r>
          </a:p>
          <a:p>
            <a:pPr lvl="1"/>
            <a:r>
              <a:rPr lang="en-US" sz="2800" dirty="0"/>
              <a:t>Importation of virus into areas where it doesn’t occur</a:t>
            </a:r>
          </a:p>
          <a:p>
            <a:pPr lvl="1"/>
            <a:r>
              <a:rPr lang="en-US" sz="2800" dirty="0"/>
              <a:t>Spread of mosquitoes that carry dengue</a:t>
            </a:r>
          </a:p>
          <a:p>
            <a:pPr lvl="1"/>
            <a:r>
              <a:rPr lang="en-US" sz="2800" dirty="0"/>
              <a:t>Climate change</a:t>
            </a:r>
          </a:p>
          <a:p>
            <a:pPr lvl="1"/>
            <a:r>
              <a:rPr lang="en-US" sz="2800" dirty="0"/>
              <a:t>Since 50-90% of people are asymptomatic, dengue can travel undetected or goes undiagnosed</a:t>
            </a:r>
          </a:p>
        </p:txBody>
      </p:sp>
    </p:spTree>
    <p:extLst>
      <p:ext uri="{BB962C8B-B14F-4D97-AF65-F5344CB8AC3E}">
        <p14:creationId xmlns:p14="http://schemas.microsoft.com/office/powerpoint/2010/main" val="221793334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889E4-66EE-897D-4671-21CF104556BF}"/>
              </a:ext>
            </a:extLst>
          </p:cNvPr>
          <p:cNvSpPr>
            <a:spLocks noGrp="1"/>
          </p:cNvSpPr>
          <p:nvPr>
            <p:ph type="title"/>
          </p:nvPr>
        </p:nvSpPr>
        <p:spPr>
          <a:xfrm>
            <a:off x="838200" y="365125"/>
            <a:ext cx="4805363" cy="1325563"/>
          </a:xfrm>
        </p:spPr>
        <p:txBody>
          <a:bodyPr>
            <a:normAutofit fontScale="90000"/>
          </a:bodyPr>
          <a:lstStyle/>
          <a:p>
            <a:r>
              <a:rPr lang="en-US" dirty="0"/>
              <a:t>Local transmission of dengue in the US</a:t>
            </a:r>
          </a:p>
        </p:txBody>
      </p:sp>
      <p:sp>
        <p:nvSpPr>
          <p:cNvPr id="3" name="Content Placeholder 2">
            <a:extLst>
              <a:ext uri="{FF2B5EF4-FFF2-40B4-BE49-F238E27FC236}">
                <a16:creationId xmlns:a16="http://schemas.microsoft.com/office/drawing/2014/main" id="{EFE25712-D618-9700-04D6-26D096635781}"/>
              </a:ext>
            </a:extLst>
          </p:cNvPr>
          <p:cNvSpPr>
            <a:spLocks noGrp="1"/>
          </p:cNvSpPr>
          <p:nvPr>
            <p:ph idx="1"/>
          </p:nvPr>
        </p:nvSpPr>
        <p:spPr>
          <a:xfrm>
            <a:off x="838201" y="1825624"/>
            <a:ext cx="4248150" cy="4818063"/>
          </a:xfrm>
        </p:spPr>
        <p:txBody>
          <a:bodyPr/>
          <a:lstStyle/>
          <a:p>
            <a:pPr>
              <a:buFont typeface="Arial" panose="020B0604020202020204" pitchFamily="34" charset="0"/>
              <a:buChar char="•"/>
            </a:pPr>
            <a:r>
              <a:rPr lang="en-US" dirty="0"/>
              <a:t>Limited local transmission of dengue has been reported in Florida, California, Hawaii, Texas, and Arizona in 2023-2024. </a:t>
            </a:r>
          </a:p>
          <a:p>
            <a:pPr>
              <a:buFont typeface="Arial" panose="020B0604020202020204" pitchFamily="34" charset="0"/>
              <a:buChar char="•"/>
            </a:pPr>
            <a:r>
              <a:rPr lang="en-US" dirty="0"/>
              <a:t>Most cases are from travelers returning from dengue-endemic areas</a:t>
            </a:r>
          </a:p>
          <a:p>
            <a:endParaRPr lang="en-US" dirty="0"/>
          </a:p>
        </p:txBody>
      </p:sp>
      <p:pic>
        <p:nvPicPr>
          <p:cNvPr id="5" name="Picture 4">
            <a:extLst>
              <a:ext uri="{FF2B5EF4-FFF2-40B4-BE49-F238E27FC236}">
                <a16:creationId xmlns:a16="http://schemas.microsoft.com/office/drawing/2014/main" id="{A5213A0B-1572-C7D9-515F-7A1D04E47F1F}"/>
              </a:ext>
            </a:extLst>
          </p:cNvPr>
          <p:cNvPicPr>
            <a:picLocks noChangeAspect="1"/>
          </p:cNvPicPr>
          <p:nvPr/>
        </p:nvPicPr>
        <p:blipFill>
          <a:blip r:embed="rId3"/>
          <a:srcRect l="3317" r="6690"/>
          <a:stretch/>
        </p:blipFill>
        <p:spPr>
          <a:xfrm>
            <a:off x="5405525" y="0"/>
            <a:ext cx="6653125" cy="5957888"/>
          </a:xfrm>
          <a:prstGeom prst="rect">
            <a:avLst/>
          </a:prstGeom>
        </p:spPr>
      </p:pic>
    </p:spTree>
    <p:extLst>
      <p:ext uri="{BB962C8B-B14F-4D97-AF65-F5344CB8AC3E}">
        <p14:creationId xmlns:p14="http://schemas.microsoft.com/office/powerpoint/2010/main" val="5534356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962"/>
        <p:cNvGrpSpPr/>
        <p:nvPr/>
      </p:nvGrpSpPr>
      <p:grpSpPr>
        <a:xfrm>
          <a:off x="0" y="0"/>
          <a:ext cx="0" cy="0"/>
          <a:chOff x="0" y="0"/>
          <a:chExt cx="0" cy="0"/>
        </a:xfrm>
      </p:grpSpPr>
      <p:pic>
        <p:nvPicPr>
          <p:cNvPr id="963" name="Google Shape;963;p123"/>
          <p:cNvPicPr preferRelativeResize="0">
            <a:picLocks noGrp="1"/>
          </p:cNvPicPr>
          <p:nvPr>
            <p:ph type="body" idx="1"/>
          </p:nvPr>
        </p:nvPicPr>
        <p:blipFill rotWithShape="1">
          <a:blip r:embed="rId3">
            <a:alphaModFix/>
          </a:blip>
          <a:srcRect t="11300"/>
          <a:stretch/>
        </p:blipFill>
        <p:spPr>
          <a:xfrm>
            <a:off x="67206" y="462818"/>
            <a:ext cx="12057588" cy="5932363"/>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956"/>
        <p:cNvGrpSpPr/>
        <p:nvPr/>
      </p:nvGrpSpPr>
      <p:grpSpPr>
        <a:xfrm>
          <a:off x="0" y="0"/>
          <a:ext cx="0" cy="0"/>
          <a:chOff x="0" y="0"/>
          <a:chExt cx="0" cy="0"/>
        </a:xfrm>
      </p:grpSpPr>
      <p:sp>
        <p:nvSpPr>
          <p:cNvPr id="957" name="Google Shape;957;p122"/>
          <p:cNvSpPr txBox="1">
            <a:spLocks noGrp="1"/>
          </p:cNvSpPr>
          <p:nvPr>
            <p:ph type="body" idx="1"/>
          </p:nvPr>
        </p:nvSpPr>
        <p:spPr>
          <a:xfrm>
            <a:off x="0" y="116047"/>
            <a:ext cx="12192000" cy="3196779"/>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sz="3000" dirty="0"/>
              <a:t>Spread by </a:t>
            </a:r>
            <a:r>
              <a:rPr lang="en-US" sz="3000" i="1" dirty="0"/>
              <a:t>Aedes aegypti and Aedes albopictus. </a:t>
            </a:r>
            <a:r>
              <a:rPr lang="en-US" sz="3000" dirty="0"/>
              <a:t>They also transmit yellow fever, chikungunya and Zika viruses</a:t>
            </a:r>
            <a:endParaRPr sz="3000" dirty="0"/>
          </a:p>
          <a:p>
            <a:pPr marL="228600" lvl="0" indent="-228600" algn="l" rtl="0">
              <a:lnSpc>
                <a:spcPct val="90000"/>
              </a:lnSpc>
              <a:spcBef>
                <a:spcPts val="1000"/>
              </a:spcBef>
              <a:spcAft>
                <a:spcPts val="0"/>
              </a:spcAft>
              <a:buClr>
                <a:schemeClr val="dk1"/>
              </a:buClr>
              <a:buSzPts val="2800"/>
              <a:buChar char="•"/>
            </a:pPr>
            <a:r>
              <a:rPr lang="en-US" sz="3000" dirty="0"/>
              <a:t>Dengue causes fever, severe joint pain, muscle aches. Also known as breakbone fever. Less common is a hemorrhagic fever that can potentially lead to death.</a:t>
            </a:r>
            <a:endParaRPr sz="3000" dirty="0"/>
          </a:p>
          <a:p>
            <a:pPr marL="228600" lvl="0" indent="-228600" algn="l" rtl="0">
              <a:lnSpc>
                <a:spcPct val="90000"/>
              </a:lnSpc>
              <a:spcBef>
                <a:spcPts val="1000"/>
              </a:spcBef>
              <a:spcAft>
                <a:spcPts val="0"/>
              </a:spcAft>
              <a:buClr>
                <a:schemeClr val="dk1"/>
              </a:buClr>
              <a:buSzPts val="2800"/>
              <a:buChar char="•"/>
            </a:pPr>
            <a:endParaRPr sz="3200" dirty="0"/>
          </a:p>
          <a:p>
            <a:pPr marL="228600" lvl="0" indent="-76200" algn="l" rtl="0">
              <a:lnSpc>
                <a:spcPct val="90000"/>
              </a:lnSpc>
              <a:spcBef>
                <a:spcPts val="1000"/>
              </a:spcBef>
              <a:spcAft>
                <a:spcPts val="0"/>
              </a:spcAft>
              <a:buClr>
                <a:schemeClr val="dk1"/>
              </a:buClr>
              <a:buSzPts val="2400"/>
              <a:buNone/>
            </a:pPr>
            <a:endParaRPr sz="2400" dirty="0"/>
          </a:p>
          <a:p>
            <a:pPr marL="228600" lvl="0" indent="-76200" algn="l" rtl="0">
              <a:lnSpc>
                <a:spcPct val="90000"/>
              </a:lnSpc>
              <a:spcBef>
                <a:spcPts val="1000"/>
              </a:spcBef>
              <a:spcAft>
                <a:spcPts val="0"/>
              </a:spcAft>
              <a:buClr>
                <a:schemeClr val="dk1"/>
              </a:buClr>
              <a:buSzPts val="2400"/>
              <a:buNone/>
            </a:pPr>
            <a:endParaRPr sz="2400" dirty="0"/>
          </a:p>
        </p:txBody>
      </p:sp>
      <p:pic>
        <p:nvPicPr>
          <p:cNvPr id="958" name="Google Shape;958;p122" descr="A picture containing animal&#10;&#10;Description automatically generated"/>
          <p:cNvPicPr preferRelativeResize="0"/>
          <p:nvPr/>
        </p:nvPicPr>
        <p:blipFill rotWithShape="1">
          <a:blip r:embed="rId3">
            <a:alphaModFix/>
          </a:blip>
          <a:srcRect l="7023" t="3862" r="11060" b="32906"/>
          <a:stretch/>
        </p:blipFill>
        <p:spPr>
          <a:xfrm>
            <a:off x="1300162" y="2498439"/>
            <a:ext cx="9272587" cy="4137022"/>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047"/>
        <p:cNvGrpSpPr/>
        <p:nvPr/>
      </p:nvGrpSpPr>
      <p:grpSpPr>
        <a:xfrm>
          <a:off x="0" y="0"/>
          <a:ext cx="0" cy="0"/>
          <a:chOff x="0" y="0"/>
          <a:chExt cx="0" cy="0"/>
        </a:xfrm>
      </p:grpSpPr>
      <p:pic>
        <p:nvPicPr>
          <p:cNvPr id="1049" name="Google Shape;1049;p136" descr="http://upload.wikimedia.org/wikipedia/commons/thumb/d/d0/Aedes_aegypti.jpg/1280px-Aedes_aegypti.jpg"/>
          <p:cNvPicPr preferRelativeResize="0"/>
          <p:nvPr/>
        </p:nvPicPr>
        <p:blipFill rotWithShape="1">
          <a:blip r:embed="rId3">
            <a:alphaModFix/>
          </a:blip>
          <a:srcRect l="8666" t="-578" r="22390" b="577"/>
          <a:stretch/>
        </p:blipFill>
        <p:spPr>
          <a:xfrm>
            <a:off x="5843186" y="342900"/>
            <a:ext cx="6036580" cy="5834063"/>
          </a:xfrm>
          <a:prstGeom prst="rect">
            <a:avLst/>
          </a:prstGeom>
          <a:noFill/>
          <a:ln>
            <a:noFill/>
          </a:ln>
        </p:spPr>
      </p:pic>
      <p:sp>
        <p:nvSpPr>
          <p:cNvPr id="4" name="Text Placeholder 5">
            <a:extLst>
              <a:ext uri="{FF2B5EF4-FFF2-40B4-BE49-F238E27FC236}">
                <a16:creationId xmlns:a16="http://schemas.microsoft.com/office/drawing/2014/main" id="{72D14991-D89E-7E47-11F7-6BFED22D322E}"/>
              </a:ext>
            </a:extLst>
          </p:cNvPr>
          <p:cNvSpPr txBox="1">
            <a:spLocks/>
          </p:cNvSpPr>
          <p:nvPr/>
        </p:nvSpPr>
        <p:spPr>
          <a:xfrm>
            <a:off x="414337" y="481012"/>
            <a:ext cx="5183188" cy="5834063"/>
          </a:xfrm>
          <a:prstGeom prst="rect">
            <a:avLst/>
          </a:prstGeom>
        </p:spPr>
        <p:txBody>
          <a:bodyPr>
            <a:normAutofit fontScale="925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j-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57200" indent="-457200">
              <a:spcBef>
                <a:spcPts val="500"/>
              </a:spcBef>
              <a:buSzPts val="2800"/>
              <a:buFont typeface="Arial" panose="020B0604020202020204" pitchFamily="34" charset="0"/>
              <a:buChar char="•"/>
            </a:pPr>
            <a:r>
              <a:rPr lang="en-US" sz="2800" i="1" dirty="0"/>
              <a:t>Aedes aegypti </a:t>
            </a:r>
            <a:r>
              <a:rPr lang="en-US" sz="2800" dirty="0"/>
              <a:t>is from tropical Africa and most likely spread throughout the world via slave and trading ships during 17</a:t>
            </a:r>
            <a:r>
              <a:rPr lang="en-US" sz="2800" baseline="30000" dirty="0"/>
              <a:t>th</a:t>
            </a:r>
            <a:r>
              <a:rPr lang="en-US" sz="2800" dirty="0"/>
              <a:t> to 19</a:t>
            </a:r>
            <a:r>
              <a:rPr lang="en-US" sz="2800" baseline="30000" dirty="0"/>
              <a:t>th</a:t>
            </a:r>
            <a:r>
              <a:rPr lang="en-US" sz="2800" dirty="0"/>
              <a:t> centuries</a:t>
            </a:r>
            <a:endParaRPr lang="en-US" dirty="0"/>
          </a:p>
          <a:p>
            <a:pPr marL="457200" indent="-457200">
              <a:spcBef>
                <a:spcPts val="500"/>
              </a:spcBef>
              <a:buSzPts val="2800"/>
              <a:buFont typeface="Arial" panose="020B0604020202020204" pitchFamily="34" charset="0"/>
              <a:buChar char="•"/>
            </a:pPr>
            <a:r>
              <a:rPr lang="en-US" sz="2800" dirty="0"/>
              <a:t>Feeds mostly at dusk and dawn and in shady places</a:t>
            </a:r>
            <a:endParaRPr lang="en-US" dirty="0"/>
          </a:p>
          <a:p>
            <a:pPr marL="457200" indent="-457200">
              <a:spcBef>
                <a:spcPts val="500"/>
              </a:spcBef>
              <a:buSzPts val="2800"/>
              <a:buFont typeface="Arial" panose="020B0604020202020204" pitchFamily="34" charset="0"/>
              <a:buChar char="•"/>
            </a:pPr>
            <a:r>
              <a:rPr lang="en-US" sz="2800" dirty="0"/>
              <a:t>Two subspecies of </a:t>
            </a:r>
            <a:r>
              <a:rPr lang="en-US" sz="2800" i="1" dirty="0"/>
              <a:t>Aedes aegypti</a:t>
            </a:r>
            <a:r>
              <a:rPr lang="en-US" sz="2800" dirty="0"/>
              <a:t>: </a:t>
            </a:r>
            <a:r>
              <a:rPr lang="en-US" sz="2800" i="1" dirty="0"/>
              <a:t>Aedes aegypti formosus</a:t>
            </a:r>
            <a:r>
              <a:rPr lang="en-US" sz="2800" dirty="0"/>
              <a:t> in sub-Saharan Africa and </a:t>
            </a:r>
            <a:r>
              <a:rPr lang="en-US" sz="2800" i="1" dirty="0"/>
              <a:t>Aedes aegypti Formosus</a:t>
            </a:r>
            <a:r>
              <a:rPr lang="en-US" sz="2800" dirty="0"/>
              <a:t> </a:t>
            </a:r>
          </a:p>
          <a:p>
            <a:pPr marL="457200" indent="-457200">
              <a:spcBef>
                <a:spcPts val="500"/>
              </a:spcBef>
              <a:buSzPts val="2800"/>
              <a:buFont typeface="Arial" panose="020B0604020202020204" pitchFamily="34" charset="0"/>
              <a:buChar char="•"/>
            </a:pPr>
            <a:r>
              <a:rPr lang="en-US" sz="2800" i="1" dirty="0"/>
              <a:t>Aedes aegypti aegypti</a:t>
            </a:r>
            <a:r>
              <a:rPr lang="en-US" sz="2800" dirty="0"/>
              <a:t> is the mosquito that has spread around the tropical and subtropical world outside Africa.</a:t>
            </a:r>
            <a:endParaRPr lang="en-US" dirty="0"/>
          </a:p>
          <a:p>
            <a:endParaRPr lang="en-US" dirty="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968"/>
        <p:cNvGrpSpPr/>
        <p:nvPr/>
      </p:nvGrpSpPr>
      <p:grpSpPr>
        <a:xfrm>
          <a:off x="0" y="0"/>
          <a:ext cx="0" cy="0"/>
          <a:chOff x="0" y="0"/>
          <a:chExt cx="0" cy="0"/>
        </a:xfrm>
      </p:grpSpPr>
      <p:pic>
        <p:nvPicPr>
          <p:cNvPr id="969" name="Google Shape;969;p124"/>
          <p:cNvPicPr preferRelativeResize="0">
            <a:picLocks noGrp="1"/>
          </p:cNvPicPr>
          <p:nvPr>
            <p:ph type="body" idx="1"/>
          </p:nvPr>
        </p:nvPicPr>
        <p:blipFill rotWithShape="1">
          <a:blip r:embed="rId3">
            <a:alphaModFix/>
          </a:blip>
          <a:srcRect/>
          <a:stretch/>
        </p:blipFill>
        <p:spPr>
          <a:xfrm>
            <a:off x="1739146" y="179144"/>
            <a:ext cx="8160351" cy="6499712"/>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974"/>
        <p:cNvGrpSpPr/>
        <p:nvPr/>
      </p:nvGrpSpPr>
      <p:grpSpPr>
        <a:xfrm>
          <a:off x="0" y="0"/>
          <a:ext cx="0" cy="0"/>
          <a:chOff x="0" y="0"/>
          <a:chExt cx="0" cy="0"/>
        </a:xfrm>
      </p:grpSpPr>
      <p:sp>
        <p:nvSpPr>
          <p:cNvPr id="975" name="Google Shape;975;p125"/>
          <p:cNvSpPr txBox="1">
            <a:spLocks noGrp="1"/>
          </p:cNvSpPr>
          <p:nvPr>
            <p:ph type="title"/>
          </p:nvPr>
        </p:nvSpPr>
        <p:spPr>
          <a:xfrm>
            <a:off x="863600" y="221839"/>
            <a:ext cx="43688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i="1" dirty="0"/>
              <a:t>Aedes albopictus</a:t>
            </a:r>
            <a:endParaRPr dirty="0"/>
          </a:p>
        </p:txBody>
      </p:sp>
      <p:sp>
        <p:nvSpPr>
          <p:cNvPr id="976" name="Google Shape;976;p125"/>
          <p:cNvSpPr txBox="1">
            <a:spLocks noGrp="1"/>
          </p:cNvSpPr>
          <p:nvPr>
            <p:ph type="body" idx="1"/>
          </p:nvPr>
        </p:nvSpPr>
        <p:spPr>
          <a:xfrm>
            <a:off x="525780" y="1547402"/>
            <a:ext cx="5290820" cy="4839414"/>
          </a:xfrm>
          <a:prstGeom prst="rect">
            <a:avLst/>
          </a:prstGeom>
          <a:noFill/>
          <a:ln>
            <a:noFill/>
          </a:ln>
        </p:spPr>
        <p:txBody>
          <a:bodyPr spcFirstLastPara="1" wrap="square" lIns="91425" tIns="45700" rIns="91425" bIns="45700" anchor="t" anchorCtr="0">
            <a:normAutofit fontScale="85000" lnSpcReduction="20000"/>
          </a:bodyPr>
          <a:lstStyle/>
          <a:p>
            <a:pPr marL="228600" lvl="0" indent="-228600" algn="l" rtl="0">
              <a:lnSpc>
                <a:spcPct val="90000"/>
              </a:lnSpc>
              <a:spcBef>
                <a:spcPts val="0"/>
              </a:spcBef>
              <a:spcAft>
                <a:spcPts val="0"/>
              </a:spcAft>
              <a:buClr>
                <a:schemeClr val="dk1"/>
              </a:buClr>
              <a:buSzPct val="100000"/>
              <a:buChar char="•"/>
            </a:pPr>
            <a:r>
              <a:rPr lang="en-US" sz="3100" dirty="0"/>
              <a:t>Native to Southeast Asia</a:t>
            </a:r>
            <a:endParaRPr dirty="0"/>
          </a:p>
          <a:p>
            <a:pPr marL="228600" lvl="0" indent="-228600" algn="l" rtl="0">
              <a:lnSpc>
                <a:spcPct val="90000"/>
              </a:lnSpc>
              <a:spcBef>
                <a:spcPts val="1000"/>
              </a:spcBef>
              <a:spcAft>
                <a:spcPts val="0"/>
              </a:spcAft>
              <a:buClr>
                <a:schemeClr val="dk1"/>
              </a:buClr>
              <a:buSzPct val="100000"/>
              <a:buChar char="•"/>
            </a:pPr>
            <a:r>
              <a:rPr lang="en-US" sz="3100" dirty="0"/>
              <a:t>Also known as the Asian tiger mosquito</a:t>
            </a:r>
            <a:endParaRPr dirty="0"/>
          </a:p>
          <a:p>
            <a:pPr marL="228600" lvl="0" indent="-228600" algn="l" rtl="0">
              <a:lnSpc>
                <a:spcPct val="90000"/>
              </a:lnSpc>
              <a:spcBef>
                <a:spcPts val="1000"/>
              </a:spcBef>
              <a:spcAft>
                <a:spcPts val="0"/>
              </a:spcAft>
              <a:buClr>
                <a:schemeClr val="dk1"/>
              </a:buClr>
              <a:buSzPct val="100000"/>
              <a:buChar char="•"/>
            </a:pPr>
            <a:r>
              <a:rPr lang="en-US" sz="3100" dirty="0"/>
              <a:t>Prior to 1979, found only in Asia and Western Pacific</a:t>
            </a:r>
            <a:endParaRPr dirty="0"/>
          </a:p>
          <a:p>
            <a:pPr marL="228600" lvl="0" indent="-228600" algn="l" rtl="0">
              <a:lnSpc>
                <a:spcPct val="90000"/>
              </a:lnSpc>
              <a:spcBef>
                <a:spcPts val="1000"/>
              </a:spcBef>
              <a:spcAft>
                <a:spcPts val="0"/>
              </a:spcAft>
              <a:buClr>
                <a:schemeClr val="dk1"/>
              </a:buClr>
              <a:buSzPct val="100000"/>
              <a:buChar char="•"/>
            </a:pPr>
            <a:r>
              <a:rPr lang="en-US" sz="3100" dirty="0"/>
              <a:t>Spotted in Houston in 1985</a:t>
            </a:r>
            <a:endParaRPr dirty="0"/>
          </a:p>
          <a:p>
            <a:pPr marL="228600" lvl="0" indent="-228600" algn="l" rtl="0">
              <a:lnSpc>
                <a:spcPct val="90000"/>
              </a:lnSpc>
              <a:spcBef>
                <a:spcPts val="1000"/>
              </a:spcBef>
              <a:spcAft>
                <a:spcPts val="0"/>
              </a:spcAft>
              <a:buClr>
                <a:schemeClr val="dk1"/>
              </a:buClr>
              <a:buSzPct val="100000"/>
              <a:buChar char="•"/>
            </a:pPr>
            <a:r>
              <a:rPr lang="en-US" sz="3100" dirty="0"/>
              <a:t>Hypothesized to have arrived via shipment of tires from Japan</a:t>
            </a:r>
            <a:endParaRPr dirty="0"/>
          </a:p>
          <a:p>
            <a:pPr marL="228600" lvl="0" indent="-228600" algn="l" rtl="0">
              <a:lnSpc>
                <a:spcPct val="90000"/>
              </a:lnSpc>
              <a:spcBef>
                <a:spcPts val="1000"/>
              </a:spcBef>
              <a:spcAft>
                <a:spcPts val="0"/>
              </a:spcAft>
              <a:buClr>
                <a:schemeClr val="dk1"/>
              </a:buClr>
              <a:buSzPct val="100000"/>
              <a:buChar char="•"/>
            </a:pPr>
            <a:r>
              <a:rPr lang="en-US" sz="3100" dirty="0"/>
              <a:t>Remains active and bites all day</a:t>
            </a:r>
            <a:endParaRPr dirty="0"/>
          </a:p>
          <a:p>
            <a:pPr marL="228600" lvl="0" indent="-228600" algn="l" rtl="0">
              <a:lnSpc>
                <a:spcPct val="90000"/>
              </a:lnSpc>
              <a:spcBef>
                <a:spcPts val="1000"/>
              </a:spcBef>
              <a:spcAft>
                <a:spcPts val="0"/>
              </a:spcAft>
              <a:buClr>
                <a:schemeClr val="dk1"/>
              </a:buClr>
              <a:buSzPct val="100000"/>
              <a:buChar char="•"/>
            </a:pPr>
            <a:r>
              <a:rPr lang="en-US" sz="3100" dirty="0"/>
              <a:t>Prefers human habitats over wetlands more than </a:t>
            </a:r>
            <a:r>
              <a:rPr lang="en-US" sz="3100" i="1" dirty="0"/>
              <a:t>Aedes aegypti  </a:t>
            </a:r>
            <a:r>
              <a:rPr lang="en-US" sz="3100" dirty="0"/>
              <a:t>and will lay eggs in water-filled artificial containers </a:t>
            </a:r>
            <a:endParaRPr dirty="0"/>
          </a:p>
          <a:p>
            <a:pPr marL="228600" lvl="0" indent="-77470" algn="l" rtl="0">
              <a:lnSpc>
                <a:spcPct val="90000"/>
              </a:lnSpc>
              <a:spcBef>
                <a:spcPts val="1000"/>
              </a:spcBef>
              <a:spcAft>
                <a:spcPts val="0"/>
              </a:spcAft>
              <a:buClr>
                <a:schemeClr val="dk1"/>
              </a:buClr>
              <a:buSzPct val="100000"/>
              <a:buNone/>
            </a:pPr>
            <a:endParaRPr dirty="0"/>
          </a:p>
        </p:txBody>
      </p:sp>
      <p:pic>
        <p:nvPicPr>
          <p:cNvPr id="977" name="Google Shape;977;p125"/>
          <p:cNvPicPr preferRelativeResize="0"/>
          <p:nvPr/>
        </p:nvPicPr>
        <p:blipFill rotWithShape="1">
          <a:blip r:embed="rId3">
            <a:alphaModFix/>
          </a:blip>
          <a:srcRect/>
          <a:stretch/>
        </p:blipFill>
        <p:spPr>
          <a:xfrm>
            <a:off x="6096000" y="225467"/>
            <a:ext cx="5837483" cy="6161349"/>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982"/>
        <p:cNvGrpSpPr/>
        <p:nvPr/>
      </p:nvGrpSpPr>
      <p:grpSpPr>
        <a:xfrm>
          <a:off x="0" y="0"/>
          <a:ext cx="0" cy="0"/>
          <a:chOff x="0" y="0"/>
          <a:chExt cx="0" cy="0"/>
        </a:xfrm>
      </p:grpSpPr>
      <p:sp>
        <p:nvSpPr>
          <p:cNvPr id="983" name="Google Shape;983;p126"/>
          <p:cNvSpPr txBox="1">
            <a:spLocks noGrp="1"/>
          </p:cNvSpPr>
          <p:nvPr>
            <p:ph type="body" idx="1"/>
          </p:nvPr>
        </p:nvSpPr>
        <p:spPr>
          <a:xfrm>
            <a:off x="192988" y="1030492"/>
            <a:ext cx="3731312" cy="5664592"/>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600"/>
              <a:buChar char="•"/>
            </a:pPr>
            <a:r>
              <a:rPr lang="en-US" sz="2600" dirty="0"/>
              <a:t>Range of </a:t>
            </a:r>
            <a:r>
              <a:rPr lang="en-US" sz="2600" i="1" dirty="0"/>
              <a:t>A. albopictus </a:t>
            </a:r>
            <a:r>
              <a:rPr lang="en-US" sz="2600" dirty="0"/>
              <a:t>stretches farther north than that of </a:t>
            </a:r>
            <a:r>
              <a:rPr lang="en-US" sz="2600" i="1" dirty="0"/>
              <a:t>A. aegypti</a:t>
            </a:r>
            <a:r>
              <a:rPr lang="en-US" sz="2600" dirty="0"/>
              <a:t>, and its eggs are somewhat resistant to subfreezing temperatures, raising the possibility that </a:t>
            </a:r>
            <a:r>
              <a:rPr lang="en-US" sz="2600" i="1" dirty="0"/>
              <a:t>A. albopictus </a:t>
            </a:r>
            <a:r>
              <a:rPr lang="en-US" sz="2600" dirty="0"/>
              <a:t>could mediate a re-emergence of dengue in the United States</a:t>
            </a:r>
            <a:endParaRPr dirty="0"/>
          </a:p>
          <a:p>
            <a:pPr marL="228600" lvl="0" indent="-50800" algn="l" rtl="0">
              <a:lnSpc>
                <a:spcPct val="90000"/>
              </a:lnSpc>
              <a:spcBef>
                <a:spcPts val="1000"/>
              </a:spcBef>
              <a:spcAft>
                <a:spcPts val="0"/>
              </a:spcAft>
              <a:buClr>
                <a:schemeClr val="dk1"/>
              </a:buClr>
              <a:buSzPts val="2800"/>
              <a:buNone/>
            </a:pPr>
            <a:endParaRPr dirty="0"/>
          </a:p>
        </p:txBody>
      </p:sp>
      <p:pic>
        <p:nvPicPr>
          <p:cNvPr id="984" name="Google Shape;984;p126"/>
          <p:cNvPicPr preferRelativeResize="0"/>
          <p:nvPr/>
        </p:nvPicPr>
        <p:blipFill rotWithShape="1">
          <a:blip r:embed="rId3">
            <a:alphaModFix/>
          </a:blip>
          <a:srcRect/>
          <a:stretch/>
        </p:blipFill>
        <p:spPr>
          <a:xfrm>
            <a:off x="3924300" y="2002460"/>
            <a:ext cx="8267700" cy="3095625"/>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002"/>
        <p:cNvGrpSpPr/>
        <p:nvPr/>
      </p:nvGrpSpPr>
      <p:grpSpPr>
        <a:xfrm>
          <a:off x="0" y="0"/>
          <a:ext cx="0" cy="0"/>
          <a:chOff x="0" y="0"/>
          <a:chExt cx="0" cy="0"/>
        </a:xfrm>
      </p:grpSpPr>
      <p:pic>
        <p:nvPicPr>
          <p:cNvPr id="1003" name="Google Shape;1003;p129" descr="A person standing on top of a grass covered field&#10;&#10;Description automatically generated"/>
          <p:cNvPicPr preferRelativeResize="0">
            <a:picLocks noGrp="1"/>
          </p:cNvPicPr>
          <p:nvPr>
            <p:ph type="body" idx="1"/>
          </p:nvPr>
        </p:nvPicPr>
        <p:blipFill rotWithShape="1">
          <a:blip r:embed="rId3">
            <a:alphaModFix/>
          </a:blip>
          <a:srcRect t="17629"/>
          <a:stretch/>
        </p:blipFill>
        <p:spPr>
          <a:xfrm>
            <a:off x="96534" y="94410"/>
            <a:ext cx="12071388" cy="6632067"/>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ptos"/>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1178</TotalTime>
  <Words>10814</Words>
  <Application>Microsoft Office PowerPoint</Application>
  <PresentationFormat>Widescreen</PresentationFormat>
  <Paragraphs>688</Paragraphs>
  <Slides>132</Slides>
  <Notes>124</Notes>
  <HiddenSlides>0</HiddenSlides>
  <MMClips>7</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132</vt:i4>
      </vt:variant>
    </vt:vector>
  </HeadingPairs>
  <TitlesOfParts>
    <vt:vector size="136" baseType="lpstr">
      <vt:lpstr>Calibri Light</vt:lpstr>
      <vt:lpstr>Calibri</vt:lpstr>
      <vt:lpstr>Arial</vt:lpstr>
      <vt:lpstr>Office Theme</vt:lpstr>
      <vt:lpstr>PowerPoint Presentation</vt:lpstr>
      <vt:lpstr>PowerPoint Presentation</vt:lpstr>
      <vt:lpstr>The global mosquito</vt:lpstr>
      <vt:lpstr>PowerPoint Presentation</vt:lpstr>
      <vt:lpstr>PowerPoint Presentation</vt:lpstr>
      <vt:lpstr>Malaria</vt:lpstr>
      <vt:lpstr>PowerPoint Presentation</vt:lpstr>
      <vt:lpstr>PowerPoint Presentation</vt:lpstr>
      <vt:lpstr>PowerPoint Presentation</vt:lpstr>
      <vt:lpstr>The genus Plasmodium</vt:lpstr>
      <vt:lpstr>Complex life cycle of malaria makes it hard to eradicate</vt:lpstr>
      <vt:lpstr>Malaria: the epidemic of the poor</vt:lpstr>
      <vt:lpstr>Mobility of people challenges malaria control</vt:lpstr>
      <vt:lpstr>Airport and luggage malaria </vt:lpstr>
      <vt:lpstr>Sri Lanka eliminated endemic malaria in 2012 and certified as malaria free in 2016 </vt:lpstr>
      <vt:lpstr>Imported malaria in the US</vt:lpstr>
      <vt:lpstr>Locally acquired malaria in the USA in 2023</vt:lpstr>
      <vt:lpstr>Mobility of mosquitoes also challenges control and eradication</vt:lpstr>
      <vt:lpstr>PowerPoint Presentation</vt:lpstr>
      <vt:lpstr>PowerPoint Presentation</vt:lpstr>
      <vt:lpstr>Malaria is surging in Ethiopia and reversing a decade of progress</vt:lpstr>
      <vt:lpstr>Mosquitoes are abundant and diverse</vt:lpstr>
      <vt:lpstr>PowerPoint Presentation</vt:lpstr>
      <vt:lpstr>PowerPoint Presentation</vt:lpstr>
      <vt:lpstr>PowerPoint Presentation</vt:lpstr>
      <vt:lpstr>PowerPoint Presentation</vt:lpstr>
      <vt:lpstr>Human influence on mosquito evolution</vt:lpstr>
      <vt:lpstr>Plasmodium is highly successful evolutionarily and ecologically</vt:lpstr>
      <vt:lpstr>PowerPoint Presentation</vt:lpstr>
      <vt:lpstr>PowerPoint Presentation</vt:lpstr>
      <vt:lpstr>Plasmodium parasites emerging in humans</vt:lpstr>
      <vt:lpstr>PowerPoint Presentation</vt:lpstr>
      <vt:lpstr>Dantu blood group</vt:lpstr>
      <vt:lpstr>Plasmodium falciparum – the malaria of sub-Saharan Africa</vt:lpstr>
      <vt:lpstr>Plasmodium vivax –  the once global malaria</vt:lpstr>
      <vt:lpstr>Plasmodium vivax</vt:lpstr>
      <vt:lpstr>Duffy negative</vt:lpstr>
      <vt:lpstr>PowerPoint Presentation</vt:lpstr>
      <vt:lpstr>PowerPoint Presentation</vt:lpstr>
      <vt:lpstr>PowerPoint Presentation</vt:lpstr>
      <vt:lpstr>Controlling malaria: the colonial-global history of quinine</vt:lpstr>
      <vt:lpstr>PowerPoint Presentation</vt:lpstr>
      <vt:lpstr>PowerPoint Presentation</vt:lpstr>
      <vt:lpstr>PowerPoint Presentation</vt:lpstr>
      <vt:lpstr>PowerPoint Presentation</vt:lpstr>
      <vt:lpstr>Four Pests Campaign</vt:lpstr>
      <vt:lpstr>1955 – 1969: the first global malaria eradication campaign (World Health Organization)</vt:lpstr>
      <vt:lpstr>PowerPoint Presentation</vt:lpstr>
      <vt:lpstr>PowerPoint Presentation</vt:lpstr>
      <vt:lpstr>2000: Second global campaign to eliminate malaria begins</vt:lpstr>
      <vt:lpstr>Plasmodium falciparum rates of transmission 2000-20015 </vt:lpstr>
      <vt:lpstr>Interventions in second eradication campaign</vt:lpstr>
      <vt:lpstr>Insecticide  treated nets</vt:lpstr>
      <vt:lpstr>PowerPoint Presentation</vt:lpstr>
      <vt:lpstr>The second eradication campaign had artemisinin to treat and prevent malaria</vt:lpstr>
      <vt:lpstr>PowerPoint Presentation</vt:lpstr>
      <vt:lpstr>PowerPoint Presentation</vt:lpstr>
      <vt:lpstr>Artemisinin combination therapy (ACT)</vt:lpstr>
      <vt:lpstr>Leveling off of the successes of second global campaign</vt:lpstr>
      <vt:lpstr>PowerPoint Presentation</vt:lpstr>
      <vt:lpstr>PowerPoint Presentation</vt:lpstr>
      <vt:lpstr>PowerPoint Presentation</vt:lpstr>
      <vt:lpstr>PowerPoint Presentation</vt:lpstr>
      <vt:lpstr>Mosquitoes continue to evolve resistance to insecticides</vt:lpstr>
      <vt:lpstr>PowerPoint Presentation</vt:lpstr>
      <vt:lpstr>Emergence of artemisinin resistance (ART-R) in southeast Asia during second global campaign</vt:lpstr>
      <vt:lpstr>Reasons ART-R developed in southeast Asia</vt:lpstr>
      <vt:lpstr>PowerPoint Presentation</vt:lpstr>
      <vt:lpstr>Counterfeit anti-malarial drugs remain a problem in south Asia as well as sub-Saharan Africa</vt:lpstr>
      <vt:lpstr>PowerPoint Presentation</vt:lpstr>
      <vt:lpstr>High diversity of Anopheles in SE Asia</vt:lpstr>
      <vt:lpstr>Slowing of ART-R in southeast Asia achieved through the Regional Artemisinin-resistance Initiative (RAI)</vt:lpstr>
      <vt:lpstr>PowerPoint Presentation</vt:lpstr>
      <vt:lpstr>2020: start of the third eradication campaign </vt:lpstr>
      <vt:lpstr>Improvements in tests to detect malaria</vt:lpstr>
      <vt:lpstr>PowerPoint Presentation</vt:lpstr>
      <vt:lpstr>PowerPoint Presentation</vt:lpstr>
      <vt:lpstr>Malaria vaccines: RTS,S/AS01(Mosquirix) and R21/Matrix-M</vt:lpstr>
      <vt:lpstr>RTS,S/AS01 (Mosquirix) versus Ozempic</vt:lpstr>
      <vt:lpstr>PowerPoint Presentation</vt:lpstr>
      <vt:lpstr>Do vaccines take a lot of money away from simpler solutions?</vt:lpstr>
      <vt:lpstr>How will climate change impact the distribution of malaria?</vt:lpstr>
      <vt:lpstr>PowerPoint Presentation</vt:lpstr>
      <vt:lpstr>Deforestation and urbanization trends will also shape mosquito disease potential</vt:lpstr>
      <vt:lpstr>PowerPoint Presentation</vt:lpstr>
      <vt:lpstr>PowerPoint Presentation</vt:lpstr>
      <vt:lpstr>PowerPoint Presentation</vt:lpstr>
      <vt:lpstr>Dengue</vt:lpstr>
      <vt:lpstr>PowerPoint Presentation</vt:lpstr>
      <vt:lpstr>PowerPoint Presentation</vt:lpstr>
      <vt:lpstr>More places are seeing local transmission of dengue for the first time</vt:lpstr>
      <vt:lpstr>Local transmission of dengue in the US</vt:lpstr>
      <vt:lpstr>PowerPoint Presentation</vt:lpstr>
      <vt:lpstr>PowerPoint Presentation</vt:lpstr>
      <vt:lpstr>PowerPoint Presentation</vt:lpstr>
      <vt:lpstr>PowerPoint Presentation</vt:lpstr>
      <vt:lpstr>Aedes albopictus</vt:lpstr>
      <vt:lpstr>PowerPoint Presentation</vt:lpstr>
      <vt:lpstr>PowerPoint Presentation</vt:lpstr>
      <vt:lpstr>Urbanization  and dengue</vt:lpstr>
      <vt:lpstr>PowerPoint Presentation</vt:lpstr>
      <vt:lpstr>PowerPoint Presentation</vt:lpstr>
      <vt:lpstr>PowerPoint Presentation</vt:lpstr>
      <vt:lpstr>Four distinct dengue viral serotypes</vt:lpstr>
      <vt:lpstr>Origins of dengue and the Aedes mosquito</vt:lpstr>
      <vt:lpstr>PowerPoint Presentation</vt:lpstr>
      <vt:lpstr>PowerPoint Presentation</vt:lpstr>
      <vt:lpstr>Dengvaxia vaccine for dengue</vt:lpstr>
      <vt:lpstr>Dengvaxia in the Philippines</vt:lpstr>
      <vt:lpstr>PowerPoint Presentation</vt:lpstr>
      <vt:lpstr>PowerPoint Presentation</vt:lpstr>
      <vt:lpstr>Qdenga</vt:lpstr>
      <vt:lpstr>Butantan-DV</vt:lpstr>
      <vt:lpstr>PowerPoint Presentation</vt:lpstr>
      <vt:lpstr>PowerPoint Presentation</vt:lpstr>
      <vt:lpstr>PowerPoint Presentation</vt:lpstr>
      <vt:lpstr>PowerPoint Presentation</vt:lpstr>
      <vt:lpstr>Other causes for Brazil’s current dengue crisis:</vt:lpstr>
      <vt:lpstr>PowerPoint Presentation</vt:lpstr>
      <vt:lpstr>PowerPoint Presentation</vt:lpstr>
      <vt:lpstr>Targeted methods of mosquito control</vt:lpstr>
      <vt:lpstr>Precision public health </vt:lpstr>
      <vt:lpstr>Sterile insect treatments</vt:lpstr>
      <vt:lpstr>PowerPoint Presentation</vt:lpstr>
      <vt:lpstr>PowerPoint Presentation</vt:lpstr>
      <vt:lpstr>Wolbachia biocontrol</vt:lpstr>
      <vt:lpstr>PowerPoint Presentation</vt:lpstr>
      <vt:lpstr>PowerPoint Presentation</vt:lpstr>
      <vt:lpstr>PowerPoint Presentation</vt:lpstr>
      <vt:lpstr>PowerPoint Presentation</vt:lpstr>
      <vt:lpstr>Gene drives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global mosquito</dc:title>
  <dc:creator>Jon Stallins</dc:creator>
  <cp:lastModifiedBy>Stallins, Jon A.</cp:lastModifiedBy>
  <cp:revision>32</cp:revision>
  <dcterms:created xsi:type="dcterms:W3CDTF">2013-11-05T14:03:08Z</dcterms:created>
  <dcterms:modified xsi:type="dcterms:W3CDTF">2024-12-05T16:03:58Z</dcterms:modified>
</cp:coreProperties>
</file>