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86"/>
  </p:notesMasterIdLst>
  <p:sldIdLst>
    <p:sldId id="701" r:id="rId2"/>
    <p:sldId id="318" r:id="rId3"/>
    <p:sldId id="317" r:id="rId4"/>
    <p:sldId id="678" r:id="rId5"/>
    <p:sldId id="679" r:id="rId6"/>
    <p:sldId id="319" r:id="rId7"/>
    <p:sldId id="686" r:id="rId8"/>
    <p:sldId id="320" r:id="rId9"/>
    <p:sldId id="552" r:id="rId10"/>
    <p:sldId id="359" r:id="rId11"/>
    <p:sldId id="362" r:id="rId12"/>
    <p:sldId id="534" r:id="rId13"/>
    <p:sldId id="555" r:id="rId14"/>
    <p:sldId id="520" r:id="rId15"/>
    <p:sldId id="537" r:id="rId16"/>
    <p:sldId id="562" r:id="rId17"/>
    <p:sldId id="558" r:id="rId18"/>
    <p:sldId id="408" r:id="rId19"/>
    <p:sldId id="409" r:id="rId20"/>
    <p:sldId id="410" r:id="rId21"/>
    <p:sldId id="435" r:id="rId22"/>
    <p:sldId id="411" r:id="rId23"/>
    <p:sldId id="432" r:id="rId24"/>
    <p:sldId id="573" r:id="rId25"/>
    <p:sldId id="339" r:id="rId26"/>
    <p:sldId id="478" r:id="rId27"/>
    <p:sldId id="572" r:id="rId28"/>
    <p:sldId id="340" r:id="rId29"/>
    <p:sldId id="571" r:id="rId30"/>
    <p:sldId id="326" r:id="rId31"/>
    <p:sldId id="265" r:id="rId32"/>
    <p:sldId id="275" r:id="rId33"/>
    <p:sldId id="268" r:id="rId34"/>
    <p:sldId id="569" r:id="rId35"/>
    <p:sldId id="570" r:id="rId36"/>
    <p:sldId id="389" r:id="rId37"/>
    <p:sldId id="390" r:id="rId38"/>
    <p:sldId id="514" r:id="rId39"/>
    <p:sldId id="516" r:id="rId40"/>
    <p:sldId id="583" r:id="rId41"/>
    <p:sldId id="383" r:id="rId42"/>
    <p:sldId id="584" r:id="rId43"/>
    <p:sldId id="506" r:id="rId44"/>
    <p:sldId id="263" r:id="rId45"/>
    <p:sldId id="517" r:id="rId46"/>
    <p:sldId id="582" r:id="rId47"/>
    <p:sldId id="526" r:id="rId48"/>
    <p:sldId id="527" r:id="rId49"/>
    <p:sldId id="575" r:id="rId50"/>
    <p:sldId id="377" r:id="rId51"/>
    <p:sldId id="378" r:id="rId52"/>
    <p:sldId id="449" r:id="rId53"/>
    <p:sldId id="450" r:id="rId54"/>
    <p:sldId id="393" r:id="rId55"/>
    <p:sldId id="682" r:id="rId56"/>
    <p:sldId id="684" r:id="rId57"/>
    <p:sldId id="681" r:id="rId58"/>
    <p:sldId id="685" r:id="rId59"/>
    <p:sldId id="691" r:id="rId60"/>
    <p:sldId id="690" r:id="rId61"/>
    <p:sldId id="466" r:id="rId62"/>
    <p:sldId id="695" r:id="rId63"/>
    <p:sldId id="546" r:id="rId64"/>
    <p:sldId id="696" r:id="rId65"/>
    <p:sldId id="260" r:id="rId66"/>
    <p:sldId id="261" r:id="rId67"/>
    <p:sldId id="259" r:id="rId68"/>
    <p:sldId id="494" r:id="rId69"/>
    <p:sldId id="671" r:id="rId70"/>
    <p:sldId id="677" r:id="rId71"/>
    <p:sldId id="674" r:id="rId72"/>
    <p:sldId id="512" r:id="rId73"/>
    <p:sldId id="699" r:id="rId74"/>
    <p:sldId id="346" r:id="rId75"/>
    <p:sldId id="700" r:id="rId76"/>
    <p:sldId id="303" r:id="rId77"/>
    <p:sldId id="464" r:id="rId78"/>
    <p:sldId id="503" r:id="rId79"/>
    <p:sldId id="479" r:id="rId80"/>
    <p:sldId id="419" r:id="rId81"/>
    <p:sldId id="563" r:id="rId82"/>
    <p:sldId id="542" r:id="rId83"/>
    <p:sldId id="451" r:id="rId84"/>
    <p:sldId id="688" r:id="rId8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F12E4FC7-E709-444B-8FA3-DB8E3EE61B57}">
          <p14:sldIdLst>
            <p14:sldId id="701"/>
            <p14:sldId id="318"/>
            <p14:sldId id="317"/>
            <p14:sldId id="678"/>
            <p14:sldId id="679"/>
            <p14:sldId id="319"/>
            <p14:sldId id="686"/>
            <p14:sldId id="320"/>
            <p14:sldId id="552"/>
          </p14:sldIdLst>
        </p14:section>
        <p14:section name="Mechanisms and terms" id="{F96B9ADE-FE34-4205-BD6D-17B9CAED25D4}">
          <p14:sldIdLst>
            <p14:sldId id="359"/>
            <p14:sldId id="362"/>
            <p14:sldId id="534"/>
            <p14:sldId id="555"/>
            <p14:sldId id="520"/>
            <p14:sldId id="537"/>
            <p14:sldId id="562"/>
            <p14:sldId id="558"/>
          </p14:sldIdLst>
        </p14:section>
        <p14:section name="Zoonoses harder to control as number of interacting hosts increases" id="{C7566776-189C-4A78-A062-E8C48C019460}">
          <p14:sldIdLst>
            <p14:sldId id="408"/>
            <p14:sldId id="409"/>
            <p14:sldId id="410"/>
            <p14:sldId id="435"/>
            <p14:sldId id="411"/>
            <p14:sldId id="432"/>
            <p14:sldId id="573"/>
          </p14:sldIdLst>
        </p14:section>
        <p14:section name="Plague" id="{C292EBD0-A47B-4B3A-874E-887779CC058C}">
          <p14:sldIdLst>
            <p14:sldId id="339"/>
            <p14:sldId id="478"/>
            <p14:sldId id="572"/>
            <p14:sldId id="340"/>
            <p14:sldId id="571"/>
            <p14:sldId id="326"/>
            <p14:sldId id="265"/>
            <p14:sldId id="275"/>
            <p14:sldId id="268"/>
            <p14:sldId id="569"/>
            <p14:sldId id="570"/>
          </p14:sldIdLst>
        </p14:section>
        <p14:section name="Zika: role of environmental change and human vulnerabilities in zoonoses" id="{B8CB81A0-5C6B-42FC-99DB-30B0C33B52FB}">
          <p14:sldIdLst>
            <p14:sldId id="389"/>
            <p14:sldId id="390"/>
            <p14:sldId id="514"/>
            <p14:sldId id="516"/>
            <p14:sldId id="583"/>
            <p14:sldId id="383"/>
            <p14:sldId id="584"/>
            <p14:sldId id="506"/>
            <p14:sldId id="263"/>
            <p14:sldId id="517"/>
            <p14:sldId id="582"/>
          </p14:sldIdLst>
        </p14:section>
        <p14:section name="Global dimensions of yellow fever resurgence" id="{29A08E82-552A-4793-9B09-3088DC94071D}">
          <p14:sldIdLst>
            <p14:sldId id="526"/>
            <p14:sldId id="527"/>
            <p14:sldId id="575"/>
            <p14:sldId id="377"/>
            <p14:sldId id="378"/>
            <p14:sldId id="449"/>
            <p14:sldId id="450"/>
            <p14:sldId id="393"/>
          </p14:sldIdLst>
        </p14:section>
        <p14:section name="Schistosomiasis and integrated strategies to address zoonoses" id="{CA597494-B406-4CED-9690-BF956A29DCC7}">
          <p14:sldIdLst>
            <p14:sldId id="682"/>
            <p14:sldId id="684"/>
            <p14:sldId id="681"/>
            <p14:sldId id="685"/>
            <p14:sldId id="691"/>
            <p14:sldId id="690"/>
          </p14:sldIdLst>
        </p14:section>
        <p14:section name="Living with other life forms" id="{79BC8D0E-FE1E-429F-9F38-721E3943024F}">
          <p14:sldIdLst>
            <p14:sldId id="466"/>
            <p14:sldId id="695"/>
            <p14:sldId id="546"/>
          </p14:sldIdLst>
        </p14:section>
        <p14:section name="Germ theory, host theory, non-centric theory" id="{81876364-2DEE-4BCB-A167-965F42C8F1DA}">
          <p14:sldIdLst>
            <p14:sldId id="696"/>
            <p14:sldId id="260"/>
            <p14:sldId id="261"/>
            <p14:sldId id="259"/>
          </p14:sldIdLst>
        </p14:section>
        <p14:section name="Old Friends Hypothesis" id="{11B2675F-9465-4F5E-90FE-3CF1848C5987}">
          <p14:sldIdLst/>
        </p14:section>
        <p14:section name="Coronaviruses" id="{24555E0F-F27E-4163-B3CD-AB5EB5E644E1}">
          <p14:sldIdLst>
            <p14:sldId id="494"/>
            <p14:sldId id="671"/>
          </p14:sldIdLst>
        </p14:section>
        <p14:section name="Why bats?" id="{E51063CC-EB5B-410D-949D-89F9AA8A5162}">
          <p14:sldIdLst>
            <p14:sldId id="677"/>
            <p14:sldId id="674"/>
            <p14:sldId id="512"/>
          </p14:sldIdLst>
        </p14:section>
        <p14:section name="Rabies" id="{C0F7D076-D5C7-472B-91C3-ECA8B6C3C6D1}">
          <p14:sldIdLst>
            <p14:sldId id="699"/>
            <p14:sldId id="346"/>
            <p14:sldId id="700"/>
          </p14:sldIdLst>
        </p14:section>
        <p14:section name="Closing" id="{4D1E99F0-1853-4E46-BAAF-002965BA62D2}">
          <p14:sldIdLst>
            <p14:sldId id="303"/>
            <p14:sldId id="464"/>
            <p14:sldId id="503"/>
            <p14:sldId id="479"/>
            <p14:sldId id="419"/>
            <p14:sldId id="563"/>
            <p14:sldId id="542"/>
            <p14:sldId id="451"/>
            <p14:sldId id="688"/>
          </p14:sldIdLst>
        </p14:section>
      </p14:sectionLst>
    </p:ext>
    <p:ext uri="{EFAFB233-063F-42B5-8137-9DF3F51BA10A}">
      <p15:sldGuideLst xmlns:p15="http://schemas.microsoft.com/office/powerpoint/2012/main">
        <p15:guide id="1" orient="horz" pos="2184"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6624"/>
    <a:srgbClr val="F6F5F5"/>
    <a:srgbClr val="FF7C80"/>
    <a:srgbClr val="D7CCF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6625" autoAdjust="0"/>
    <p:restoredTop sz="58431" autoAdjust="0"/>
  </p:normalViewPr>
  <p:slideViewPr>
    <p:cSldViewPr snapToGrid="0" showGuides="1">
      <p:cViewPr varScale="1">
        <p:scale>
          <a:sx n="48" d="100"/>
          <a:sy n="48" d="100"/>
        </p:scale>
        <p:origin x="1061" y="48"/>
      </p:cViewPr>
      <p:guideLst>
        <p:guide orient="horz" pos="2184"/>
        <p:guide pos="3840"/>
      </p:guideLst>
    </p:cSldViewPr>
  </p:slideViewPr>
  <p:outlineViewPr>
    <p:cViewPr>
      <p:scale>
        <a:sx n="33" d="100"/>
        <a:sy n="33" d="100"/>
      </p:scale>
      <p:origin x="0" y="-38966"/>
    </p:cViewPr>
  </p:outlineViewPr>
  <p:notesTextViewPr>
    <p:cViewPr>
      <p:scale>
        <a:sx n="100" d="100"/>
        <a:sy n="100" d="100"/>
      </p:scale>
      <p:origin x="0" y="0"/>
    </p:cViewPr>
  </p:notesTextViewPr>
  <p:sorterViewPr>
    <p:cViewPr varScale="1">
      <p:scale>
        <a:sx n="100" d="100"/>
        <a:sy n="100" d="100"/>
      </p:scale>
      <p:origin x="0" y="-34800"/>
    </p:cViewPr>
  </p:sorterViewPr>
  <p:notesViewPr>
    <p:cSldViewPr snapToGrid="0" showGuides="1">
      <p:cViewPr varScale="1">
        <p:scale>
          <a:sx n="65" d="100"/>
          <a:sy n="65" d="100"/>
        </p:scale>
        <p:origin x="3154" y="4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tableStyles" Target="tableStyles.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822F6E-6543-42C8-A52C-26A44666DA2A}" type="datetimeFigureOut">
              <a:rPr lang="en-US" smtClean="0"/>
              <a:t>11/6/2024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87FE66-7A6D-4EF3-8B5A-57507620A53C}" type="slidenum">
              <a:rPr lang="en-US" smtClean="0"/>
              <a:t>‹#›</a:t>
            </a:fld>
            <a:endParaRPr lang="en-US" dirty="0"/>
          </a:p>
        </p:txBody>
      </p:sp>
    </p:spTree>
    <p:extLst>
      <p:ext uri="{BB962C8B-B14F-4D97-AF65-F5344CB8AC3E}">
        <p14:creationId xmlns:p14="http://schemas.microsoft.com/office/powerpoint/2010/main" val="1670210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journals.asm.org/doi/10.1128/jcm.01610-22#core-B5"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Covid-19, the SARS-CoV-2 virus, a zoonotic disease</a:t>
            </a:r>
          </a:p>
        </p:txBody>
      </p:sp>
      <p:sp>
        <p:nvSpPr>
          <p:cNvPr id="4" name="Slide Number Placeholder 3"/>
          <p:cNvSpPr>
            <a:spLocks noGrp="1"/>
          </p:cNvSpPr>
          <p:nvPr>
            <p:ph type="sldNum" sz="quarter" idx="5"/>
          </p:nvPr>
        </p:nvSpPr>
        <p:spPr/>
        <p:txBody>
          <a:bodyPr/>
          <a:lstStyle/>
          <a:p>
            <a:fld id="{6287FE66-7A6D-4EF3-8B5A-57507620A53C}" type="slidenum">
              <a:rPr lang="en-US" smtClean="0"/>
              <a:t>1</a:t>
            </a:fld>
            <a:endParaRPr lang="en-US" dirty="0"/>
          </a:p>
        </p:txBody>
      </p:sp>
    </p:spTree>
    <p:extLst>
      <p:ext uri="{BB962C8B-B14F-4D97-AF65-F5344CB8AC3E}">
        <p14:creationId xmlns:p14="http://schemas.microsoft.com/office/powerpoint/2010/main" val="29383290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br>
              <a:rPr lang="en-US" dirty="0">
                <a:solidFill>
                  <a:srgbClr val="FF0000"/>
                </a:solidFill>
              </a:rPr>
            </a:br>
            <a:endParaRPr lang="en-US" dirty="0">
              <a:solidFill>
                <a:srgbClr val="FF0000"/>
              </a:solidFill>
            </a:endParaRPr>
          </a:p>
          <a:p>
            <a:br>
              <a:rPr lang="en-US" dirty="0">
                <a:solidFill>
                  <a:srgbClr val="FF0000"/>
                </a:solidFill>
              </a:rPr>
            </a:br>
            <a:br>
              <a:rPr lang="en-US" dirty="0">
                <a:solidFill>
                  <a:srgbClr val="FF0000"/>
                </a:solidFill>
              </a:rPr>
            </a:br>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A63FED15-28D7-444D-9406-6AB1BBF56573}" type="slidenum">
              <a:rPr lang="en-US" smtClean="0"/>
              <a:t>11</a:t>
            </a:fld>
            <a:endParaRPr lang="en-US" dirty="0"/>
          </a:p>
        </p:txBody>
      </p:sp>
    </p:spTree>
    <p:extLst>
      <p:ext uri="{BB962C8B-B14F-4D97-AF65-F5344CB8AC3E}">
        <p14:creationId xmlns:p14="http://schemas.microsoft.com/office/powerpoint/2010/main" val="12623163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6000" dirty="0"/>
              <a:t>Conceptualizations of spillover versus reality</a:t>
            </a:r>
            <a:br>
              <a:rPr lang="en-US" sz="6000" dirty="0"/>
            </a:br>
            <a:br>
              <a:rPr lang="en-US" sz="6000" dirty="0"/>
            </a:br>
            <a:r>
              <a:rPr lang="en-US" sz="1800" b="0" i="0" u="none" strike="noStrike" baseline="0" dirty="0">
                <a:latin typeface="AdvOTa59ec3b8"/>
              </a:rPr>
              <a:t>Because most pathogens that jump to humans have multiple nonhuman hosts it is time for the scientific community to at last put to rest the myth of there being</a:t>
            </a:r>
          </a:p>
          <a:p>
            <a:pPr algn="l"/>
            <a:r>
              <a:rPr lang="en-US" sz="1800" b="0" i="0" u="none" strike="noStrike" baseline="0" dirty="0">
                <a:latin typeface="AdvOTa59ec3b8+20"/>
              </a:rPr>
              <a:t>“</a:t>
            </a:r>
            <a:r>
              <a:rPr lang="en-US" sz="1800" b="0" i="0" u="none" strike="noStrike" baseline="0" dirty="0">
                <a:latin typeface="AdvOTa59ec3b8"/>
              </a:rPr>
              <a:t>a reservoir</a:t>
            </a:r>
            <a:r>
              <a:rPr lang="en-US" sz="1800" b="0" i="0" u="none" strike="noStrike" baseline="0" dirty="0">
                <a:latin typeface="AdvOTa59ec3b8+20"/>
              </a:rPr>
              <a:t>” </a:t>
            </a:r>
            <a:r>
              <a:rPr lang="en-US" sz="1800" b="0" i="0" u="none" strike="noStrike" baseline="0" dirty="0">
                <a:latin typeface="AdvOTa59ec3b8"/>
              </a:rPr>
              <a:t>for most pathogens </a:t>
            </a:r>
            <a:br>
              <a:rPr lang="en-US" sz="1800" b="0" i="0" u="none" strike="noStrike" baseline="0" dirty="0">
                <a:latin typeface="AdvOTa59ec3b8"/>
              </a:rPr>
            </a:br>
            <a:br>
              <a:rPr lang="en-US" sz="1800" b="0" i="0" u="none" strike="noStrike" baseline="0" dirty="0">
                <a:latin typeface="AdvOTa59ec3b8"/>
              </a:rPr>
            </a:br>
            <a:r>
              <a:rPr lang="en-US" b="0" i="0" dirty="0">
                <a:solidFill>
                  <a:srgbClr val="222222"/>
                </a:solidFill>
                <a:effectLst/>
                <a:latin typeface="Arial" panose="020B0604020202020204" pitchFamily="34" charset="0"/>
              </a:rPr>
              <a:t>Keesing, F., &amp; Ostfeld, R. S. (2021). Impacts of biodiversity and biodiversity loss on zoonotic diseases. </a:t>
            </a:r>
            <a:r>
              <a:rPr lang="en-US" b="0" i="1" dirty="0">
                <a:solidFill>
                  <a:srgbClr val="222222"/>
                </a:solidFill>
                <a:effectLst/>
                <a:latin typeface="Arial" panose="020B0604020202020204" pitchFamily="34" charset="0"/>
              </a:rPr>
              <a:t>Proceedings of the National Academy of Sciences</a:t>
            </a:r>
            <a:r>
              <a:rPr lang="en-US" b="0" i="0" dirty="0">
                <a:solidFill>
                  <a:srgbClr val="222222"/>
                </a:solidFill>
                <a:effectLst/>
                <a:latin typeface="Arial" panose="020B0604020202020204" pitchFamily="34" charset="0"/>
              </a:rPr>
              <a:t>, </a:t>
            </a:r>
            <a:r>
              <a:rPr lang="en-US" b="0" i="1" dirty="0">
                <a:solidFill>
                  <a:srgbClr val="222222"/>
                </a:solidFill>
                <a:effectLst/>
                <a:latin typeface="Arial" panose="020B0604020202020204" pitchFamily="34" charset="0"/>
              </a:rPr>
              <a:t>118</a:t>
            </a:r>
            <a:r>
              <a:rPr lang="en-US" b="0" i="0" dirty="0">
                <a:solidFill>
                  <a:srgbClr val="222222"/>
                </a:solidFill>
                <a:effectLst/>
                <a:latin typeface="Arial" panose="020B0604020202020204" pitchFamily="34" charset="0"/>
              </a:rPr>
              <a:t>(17).</a:t>
            </a:r>
            <a:endParaRPr lang="en-US" dirty="0"/>
          </a:p>
        </p:txBody>
      </p:sp>
      <p:sp>
        <p:nvSpPr>
          <p:cNvPr id="4" name="Slide Number Placeholder 3"/>
          <p:cNvSpPr>
            <a:spLocks noGrp="1"/>
          </p:cNvSpPr>
          <p:nvPr>
            <p:ph type="sldNum" sz="quarter" idx="5"/>
          </p:nvPr>
        </p:nvSpPr>
        <p:spPr/>
        <p:txBody>
          <a:bodyPr/>
          <a:lstStyle/>
          <a:p>
            <a:fld id="{6287FE66-7A6D-4EF3-8B5A-57507620A53C}" type="slidenum">
              <a:rPr lang="en-US" smtClean="0"/>
              <a:t>12</a:t>
            </a:fld>
            <a:endParaRPr lang="en-US" dirty="0"/>
          </a:p>
        </p:txBody>
      </p:sp>
    </p:spTree>
    <p:extLst>
      <p:ext uri="{BB962C8B-B14F-4D97-AF65-F5344CB8AC3E}">
        <p14:creationId xmlns:p14="http://schemas.microsoft.com/office/powerpoint/2010/main" val="29785265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Amoroso, C. R., &amp; Nunn, C. L. (2021). Epidemiological transitions in human evolution and the richness of viruses, helminths, and protozoa. </a:t>
            </a:r>
            <a:r>
              <a:rPr lang="en-US" i="1" dirty="0"/>
              <a:t>Evolution, medicine, and public health</a:t>
            </a:r>
            <a:r>
              <a:rPr lang="en-US" dirty="0"/>
              <a:t>, </a:t>
            </a:r>
            <a:r>
              <a:rPr lang="en-US" i="1" dirty="0"/>
              <a:t>9</a:t>
            </a:r>
            <a:r>
              <a:rPr lang="en-US" dirty="0"/>
              <a:t>(1), 139-148.</a:t>
            </a:r>
          </a:p>
          <a:p>
            <a:endParaRPr lang="en-US" dirty="0"/>
          </a:p>
        </p:txBody>
      </p:sp>
      <p:sp>
        <p:nvSpPr>
          <p:cNvPr id="4" name="Slide Number Placeholder 3"/>
          <p:cNvSpPr>
            <a:spLocks noGrp="1"/>
          </p:cNvSpPr>
          <p:nvPr>
            <p:ph type="sldNum" sz="quarter" idx="5"/>
          </p:nvPr>
        </p:nvSpPr>
        <p:spPr/>
        <p:txBody>
          <a:bodyPr/>
          <a:lstStyle/>
          <a:p>
            <a:fld id="{6287FE66-7A6D-4EF3-8B5A-57507620A53C}" type="slidenum">
              <a:rPr lang="en-US" smtClean="0"/>
              <a:t>13</a:t>
            </a:fld>
            <a:endParaRPr lang="en-US" dirty="0"/>
          </a:p>
        </p:txBody>
      </p:sp>
    </p:spTree>
    <p:extLst>
      <p:ext uri="{BB962C8B-B14F-4D97-AF65-F5344CB8AC3E}">
        <p14:creationId xmlns:p14="http://schemas.microsoft.com/office/powerpoint/2010/main" val="34531285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One would say that river blindness was endemic in Uganda</a:t>
            </a:r>
            <a:br>
              <a:rPr lang="en-US" dirty="0"/>
            </a:br>
            <a:endParaRPr lang="en-US" dirty="0"/>
          </a:p>
          <a:p>
            <a:endParaRPr lang="en-US" dirty="0"/>
          </a:p>
        </p:txBody>
      </p:sp>
      <p:sp>
        <p:nvSpPr>
          <p:cNvPr id="4" name="Slide Number Placeholder 3"/>
          <p:cNvSpPr>
            <a:spLocks noGrp="1"/>
          </p:cNvSpPr>
          <p:nvPr>
            <p:ph type="sldNum" sz="quarter" idx="10"/>
          </p:nvPr>
        </p:nvSpPr>
        <p:spPr/>
        <p:txBody>
          <a:bodyPr/>
          <a:lstStyle/>
          <a:p>
            <a:fld id="{A63FED15-28D7-444D-9406-6AB1BBF56573}" type="slidenum">
              <a:rPr lang="en-US" smtClean="0"/>
              <a:t>14</a:t>
            </a:fld>
            <a:endParaRPr lang="en-US" dirty="0"/>
          </a:p>
        </p:txBody>
      </p:sp>
    </p:spTree>
    <p:extLst>
      <p:ext uri="{BB962C8B-B14F-4D97-AF65-F5344CB8AC3E}">
        <p14:creationId xmlns:p14="http://schemas.microsoft.com/office/powerpoint/2010/main" val="34592503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22222"/>
                </a:solidFill>
                <a:effectLst/>
                <a:latin typeface="Arial" panose="020B0604020202020204" pitchFamily="34" charset="0"/>
              </a:rPr>
              <a:t>Fagre, A., Cohen, L. E., Eskew, E. A., Farrell, M., Glennon, E., Joseph, M. B., ... &amp; Albery, G. (2021). Spillback in the Anthropocene: the risk of human-to-wildlife pathogen transmission for conservation and public health.</a:t>
            </a:r>
          </a:p>
          <a:p>
            <a:endParaRPr lang="en-US" b="0" i="0" dirty="0">
              <a:solidFill>
                <a:srgbClr val="222222"/>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Sparrer, M. N., Hodges, N. F., Sherman, T., VandeWoude, S., Bosco-Lauth, A. M., &amp; Mayo, C. E. (2023). Role of Spillover and Spillback in SARS-CoV-2 Transmission and the Importance of One Health in Understanding the Dynamics of the COVID-19 Pandemic. </a:t>
            </a:r>
            <a:r>
              <a:rPr lang="en-US" i="1" dirty="0"/>
              <a:t>Journal of Clinical Microbiology</a:t>
            </a:r>
            <a:r>
              <a:rPr lang="en-US" dirty="0"/>
              <a:t>, e01610-22.</a:t>
            </a:r>
          </a:p>
          <a:p>
            <a:endParaRPr lang="en-US" b="0" i="0" dirty="0">
              <a:solidFill>
                <a:srgbClr val="222222"/>
              </a:solidFill>
              <a:effectLst/>
              <a:latin typeface="Arial" panose="020B0604020202020204" pitchFamily="34" charset="0"/>
            </a:endParaRPr>
          </a:p>
          <a:p>
            <a:r>
              <a:rPr lang="en-US" dirty="0"/>
              <a:t>There are at least 31 animal species that are known to be susceptible to SARS-CoV-2, including mink (Neovison vison), white-tailed deer (Odocoileus virginianus), domestic cats (Felis catus </a:t>
            </a:r>
            <a:r>
              <a:rPr lang="en-US" i="1" dirty="0"/>
              <a:t>domesticus</a:t>
            </a:r>
            <a:r>
              <a:rPr lang="en-US" dirty="0"/>
              <a:t>), domestic dogs (Canis lupus familiaris), nondomestic felid species (genus </a:t>
            </a:r>
            <a:r>
              <a:rPr lang="en-US" i="1" dirty="0"/>
              <a:t>Panthera</a:t>
            </a:r>
            <a:r>
              <a:rPr lang="en-US" dirty="0"/>
              <a:t>), and golden hamsters (Mesocricetus auratus). These species have become infected via reverse zoonosis on multiple occasions, and all but domestic dogs seem to be capable of spreading SARS-CoV-2 between each other or potentially to humans (</a:t>
            </a:r>
            <a:r>
              <a:rPr lang="en-US" dirty="0">
                <a:hlinkClick r:id="rId3"/>
              </a:rPr>
              <a:t>5</a:t>
            </a:r>
            <a:r>
              <a:rPr lang="en-US" dirty="0"/>
              <a:t>). There is concern that viral mutations may accumulate within these species, in particular, mink and white-tailed deer, which have been shown to spread SARS-CoV-2 rapidly within populations.The virus could potentially spread back into humans from these species, bringing with it new mutations that affect viral pathogenicity, virulence, and existing immunity in humans</a:t>
            </a:r>
            <a:endParaRPr lang="en-US" b="0" i="0" dirty="0">
              <a:solidFill>
                <a:srgbClr val="222222"/>
              </a:solidFill>
              <a:effectLst/>
              <a:latin typeface="Arial" panose="020B0604020202020204" pitchFamily="34" charset="0"/>
            </a:endParaRPr>
          </a:p>
          <a:p>
            <a:endParaRPr lang="en-US" b="0" i="0" dirty="0">
              <a:solidFill>
                <a:srgbClr val="222222"/>
              </a:solidFill>
              <a:effectLst/>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6287FE66-7A6D-4EF3-8B5A-57507620A53C}" type="slidenum">
              <a:rPr lang="en-US" smtClean="0"/>
              <a:t>15</a:t>
            </a:fld>
            <a:endParaRPr lang="en-US" dirty="0"/>
          </a:p>
        </p:txBody>
      </p:sp>
    </p:spTree>
    <p:extLst>
      <p:ext uri="{BB962C8B-B14F-4D97-AF65-F5344CB8AC3E}">
        <p14:creationId xmlns:p14="http://schemas.microsoft.com/office/powerpoint/2010/main" val="21888623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https://www.nytimes.com/2022/01/19/magazine/spillback-animal-disease.html</a:t>
            </a:r>
          </a:p>
        </p:txBody>
      </p:sp>
      <p:sp>
        <p:nvSpPr>
          <p:cNvPr id="4" name="Slide Number Placeholder 3"/>
          <p:cNvSpPr>
            <a:spLocks noGrp="1"/>
          </p:cNvSpPr>
          <p:nvPr>
            <p:ph type="sldNum" sz="quarter" idx="5"/>
          </p:nvPr>
        </p:nvSpPr>
        <p:spPr/>
        <p:txBody>
          <a:bodyPr/>
          <a:lstStyle/>
          <a:p>
            <a:fld id="{6287FE66-7A6D-4EF3-8B5A-57507620A53C}" type="slidenum">
              <a:rPr lang="en-US" smtClean="0"/>
              <a:t>16</a:t>
            </a:fld>
            <a:endParaRPr lang="en-US" dirty="0"/>
          </a:p>
        </p:txBody>
      </p:sp>
    </p:spTree>
    <p:extLst>
      <p:ext uri="{BB962C8B-B14F-4D97-AF65-F5344CB8AC3E}">
        <p14:creationId xmlns:p14="http://schemas.microsoft.com/office/powerpoint/2010/main" val="27390766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https://www.nature.com/articles/d41586-022-01112-4</a:t>
            </a:r>
          </a:p>
          <a:p>
            <a:endParaRPr lang="en-US" dirty="0"/>
          </a:p>
        </p:txBody>
      </p:sp>
      <p:sp>
        <p:nvSpPr>
          <p:cNvPr id="4" name="Slide Number Placeholder 3"/>
          <p:cNvSpPr>
            <a:spLocks noGrp="1"/>
          </p:cNvSpPr>
          <p:nvPr>
            <p:ph type="sldNum" sz="quarter" idx="5"/>
          </p:nvPr>
        </p:nvSpPr>
        <p:spPr/>
        <p:txBody>
          <a:bodyPr/>
          <a:lstStyle/>
          <a:p>
            <a:fld id="{6287FE66-7A6D-4EF3-8B5A-57507620A53C}" type="slidenum">
              <a:rPr lang="en-US" smtClean="0"/>
              <a:t>17</a:t>
            </a:fld>
            <a:endParaRPr lang="en-US" dirty="0"/>
          </a:p>
        </p:txBody>
      </p:sp>
    </p:spTree>
    <p:extLst>
      <p:ext uri="{BB962C8B-B14F-4D97-AF65-F5344CB8AC3E}">
        <p14:creationId xmlns:p14="http://schemas.microsoft.com/office/powerpoint/2010/main" val="31704761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latin typeface="+mj-lt"/>
              </a:rPr>
              <a:t>The guinea worm offers a good example of this difficulty of addressing zoonotic disease when it is embedded in ecosystems and animals</a:t>
            </a:r>
            <a:br>
              <a:rPr lang="en-US" dirty="0"/>
            </a:br>
            <a:endParaRPr lang="en-US" dirty="0"/>
          </a:p>
        </p:txBody>
      </p:sp>
      <p:sp>
        <p:nvSpPr>
          <p:cNvPr id="4" name="Slide Number Placeholder 3"/>
          <p:cNvSpPr>
            <a:spLocks noGrp="1"/>
          </p:cNvSpPr>
          <p:nvPr>
            <p:ph type="sldNum" sz="quarter" idx="10"/>
          </p:nvPr>
        </p:nvSpPr>
        <p:spPr/>
        <p:txBody>
          <a:bodyPr/>
          <a:lstStyle/>
          <a:p>
            <a:fld id="{A81E3B35-B373-4AA8-94EE-B3E16EF9EF81}" type="slidenum">
              <a:rPr lang="en-US" smtClean="0"/>
              <a:pPr/>
              <a:t>18</a:t>
            </a:fld>
            <a:endParaRPr lang="en-US" dirty="0"/>
          </a:p>
        </p:txBody>
      </p:sp>
    </p:spTree>
    <p:extLst>
      <p:ext uri="{BB962C8B-B14F-4D97-AF65-F5344CB8AC3E}">
        <p14:creationId xmlns:p14="http://schemas.microsoft.com/office/powerpoint/2010/main" val="27189227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Dracunculiasis, or “affliction with little dragons”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pain drives the victim to dunk the leg in water, and the worm releases millions of larvae, starting the cycle anew.</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Because most worms emerge in July, the middle of the growing season, crops can’t be tended. Besides the pain, the community will not be productive and will be faced with hunger. To get water or prepare a meal is a nightmare.”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A63FED15-28D7-444D-9406-6AB1BBF56573}" type="slidenum">
              <a:rPr lang="en-US" smtClean="0"/>
              <a:t>19</a:t>
            </a:fld>
            <a:endParaRPr lang="en-US" dirty="0"/>
          </a:p>
        </p:txBody>
      </p:sp>
    </p:spTree>
    <p:extLst>
      <p:ext uri="{BB962C8B-B14F-4D97-AF65-F5344CB8AC3E}">
        <p14:creationId xmlns:p14="http://schemas.microsoft.com/office/powerpoint/2010/main" val="29116902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https://www.cartercenter.org/health/guinea_worm/</a:t>
            </a:r>
          </a:p>
          <a:p>
            <a:endParaRPr lang="en-US" dirty="0"/>
          </a:p>
          <a:p>
            <a:r>
              <a:rPr lang="en-US" dirty="0"/>
              <a:t>"I'd like for the last Guinea worm to die before I do," President Carter told reporters in 2015 When The Carter Center assumed leadership of the Guinea Worm Eradication Program in 1986, there were an estimated 3.5 million human cases annually in 21 countries in Africa and Asia.</a:t>
            </a:r>
            <a:br>
              <a:rPr lang="en-US" dirty="0"/>
            </a:br>
            <a:br>
              <a:rPr lang="en-US" dirty="0"/>
            </a:br>
            <a:r>
              <a:rPr lang="en-US" dirty="0"/>
              <a:t>https://ourworldindata.org/grapher/number-of-reported-guinea-worm-dracunculiasis-cases?time=earliest..2023</a:t>
            </a:r>
          </a:p>
        </p:txBody>
      </p:sp>
      <p:sp>
        <p:nvSpPr>
          <p:cNvPr id="4" name="Slide Number Placeholder 3"/>
          <p:cNvSpPr>
            <a:spLocks noGrp="1"/>
          </p:cNvSpPr>
          <p:nvPr>
            <p:ph type="sldNum" sz="quarter" idx="10"/>
          </p:nvPr>
        </p:nvSpPr>
        <p:spPr/>
        <p:txBody>
          <a:bodyPr/>
          <a:lstStyle/>
          <a:p>
            <a:fld id="{A81E3B35-B373-4AA8-94EE-B3E16EF9EF81}" type="slidenum">
              <a:rPr lang="en-US" smtClean="0"/>
              <a:pPr/>
              <a:t>20</a:t>
            </a:fld>
            <a:endParaRPr lang="en-US" dirty="0"/>
          </a:p>
        </p:txBody>
      </p:sp>
    </p:spTree>
    <p:extLst>
      <p:ext uri="{BB962C8B-B14F-4D97-AF65-F5344CB8AC3E}">
        <p14:creationId xmlns:p14="http://schemas.microsoft.com/office/powerpoint/2010/main" val="2789944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Another recent outbreak of zoonotic disease, Ebola virus</a:t>
            </a:r>
            <a:br>
              <a:rPr lang="en-US" sz="1200" dirty="0"/>
            </a:br>
            <a:br>
              <a:rPr lang="en-US" sz="1200" dirty="0"/>
            </a:br>
            <a:r>
              <a:rPr lang="en-US" sz="1200" dirty="0"/>
              <a:t>The Ebola outbreak in several west African countries in 2014 – 2015 caused 12,000 fatalities. It was the largest outbreak of Ebola observed to date and 2 out of every 5 people who contracted it died. At that time, there was no vaccine for this strain of Ebola, only treatments to alleviate symptoms, which require close monitoring and hospitalization to survive for many of the infected</a:t>
            </a:r>
            <a:br>
              <a:rPr lang="en-US" sz="1200" dirty="0"/>
            </a:br>
            <a:br>
              <a:rPr lang="en-US" sz="1200" dirty="0"/>
            </a:br>
            <a:r>
              <a:rPr lang="en-US" sz="1200" dirty="0"/>
              <a:t>Bats are a reservoir for Ebola, although the virus also resides in primate species.</a:t>
            </a:r>
            <a:endParaRPr lang="en-US" dirty="0"/>
          </a:p>
          <a:p>
            <a:endParaRPr lang="en-US" dirty="0"/>
          </a:p>
          <a:p>
            <a:r>
              <a:rPr lang="en-US" dirty="0"/>
              <a:t>https://www.theatlantic.com/photo/2014/08/liberia-battles-ebola-epidemic/100795/</a:t>
            </a:r>
            <a:br>
              <a:rPr lang="en-US" dirty="0"/>
            </a:br>
            <a:br>
              <a:rPr lang="en-US" dirty="0"/>
            </a:br>
            <a:r>
              <a:rPr lang="en-US" dirty="0"/>
              <a:t>The two most common types of Ebola virus are Zaire ebolavirus and Sudan ebolavirus. The 2014-2015 outbreak was Zaire ebolavirus, for which there is now an effective vaccine.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6287FE66-7A6D-4EF3-8B5A-57507620A53C}" type="slidenum">
              <a:rPr lang="en-US" smtClean="0"/>
              <a:t>2</a:t>
            </a:fld>
            <a:endParaRPr lang="en-US" dirty="0"/>
          </a:p>
        </p:txBody>
      </p:sp>
    </p:spTree>
    <p:extLst>
      <p:ext uri="{BB962C8B-B14F-4D97-AF65-F5344CB8AC3E}">
        <p14:creationId xmlns:p14="http://schemas.microsoft.com/office/powerpoint/2010/main" val="6819852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https://www.cartercenter.org/news/pr/guinea-worm-worldwide-cases-jan2019.html</a:t>
            </a:r>
          </a:p>
          <a:p>
            <a:r>
              <a:rPr lang="en-US" dirty="0"/>
              <a:t>https://www.nytimes.com/2018/03/22/health/south-sudan-guinea-worms.html</a:t>
            </a:r>
          </a:p>
        </p:txBody>
      </p:sp>
      <p:sp>
        <p:nvSpPr>
          <p:cNvPr id="4" name="Slide Number Placeholder 3"/>
          <p:cNvSpPr>
            <a:spLocks noGrp="1"/>
          </p:cNvSpPr>
          <p:nvPr>
            <p:ph type="sldNum" sz="quarter" idx="10"/>
          </p:nvPr>
        </p:nvSpPr>
        <p:spPr/>
        <p:txBody>
          <a:bodyPr/>
          <a:lstStyle/>
          <a:p>
            <a:fld id="{6287FE66-7A6D-4EF3-8B5A-57507620A53C}" type="slidenum">
              <a:rPr lang="en-US" smtClean="0"/>
              <a:t>21</a:t>
            </a:fld>
            <a:endParaRPr lang="en-US" dirty="0"/>
          </a:p>
        </p:txBody>
      </p:sp>
    </p:spTree>
    <p:extLst>
      <p:ext uri="{BB962C8B-B14F-4D97-AF65-F5344CB8AC3E}">
        <p14:creationId xmlns:p14="http://schemas.microsoft.com/office/powerpoint/2010/main" val="2105296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http://www.npr.org/sections/goatsandsoda/2016/08/09/489330803/why-the-world-isn-t-close-to-eradicating-guinea-worm</a:t>
            </a:r>
            <a:br>
              <a:rPr lang="en-US" dirty="0"/>
            </a:br>
            <a:br>
              <a:rPr lang="en-US" dirty="0"/>
            </a:br>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A63FED15-28D7-444D-9406-6AB1BBF56573}" type="slidenum">
              <a:rPr lang="en-US" smtClean="0"/>
              <a:t>22</a:t>
            </a:fld>
            <a:endParaRPr lang="en-US" dirty="0"/>
          </a:p>
        </p:txBody>
      </p:sp>
    </p:spTree>
    <p:extLst>
      <p:ext uri="{BB962C8B-B14F-4D97-AF65-F5344CB8AC3E}">
        <p14:creationId xmlns:p14="http://schemas.microsoft.com/office/powerpoint/2010/main" val="13713186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https://www.nytimes.com/2018/06/18/health/guinea-worms-dogs-chad.html</a:t>
            </a:r>
          </a:p>
          <a:p>
            <a:br>
              <a:rPr lang="en-US" dirty="0"/>
            </a:br>
            <a:r>
              <a:rPr lang="en-US" dirty="0"/>
              <a:t>Unlike the deer that were able to host the SARS-CoV-2 (Covid-19) virus, dogs provided a means for the parasite to reinfect humans. Deer-to-human transmissions of Covid did not take place, at least not within our modes of disease surveillance. </a:t>
            </a:r>
          </a:p>
          <a:p>
            <a:endParaRPr lang="en-US" dirty="0"/>
          </a:p>
        </p:txBody>
      </p:sp>
      <p:sp>
        <p:nvSpPr>
          <p:cNvPr id="4" name="Slide Number Placeholder 3"/>
          <p:cNvSpPr>
            <a:spLocks noGrp="1"/>
          </p:cNvSpPr>
          <p:nvPr>
            <p:ph type="sldNum" sz="quarter" idx="10"/>
          </p:nvPr>
        </p:nvSpPr>
        <p:spPr/>
        <p:txBody>
          <a:bodyPr/>
          <a:lstStyle/>
          <a:p>
            <a:fld id="{6287FE66-7A6D-4EF3-8B5A-57507620A53C}" type="slidenum">
              <a:rPr lang="en-US" smtClean="0"/>
              <a:t>23</a:t>
            </a:fld>
            <a:endParaRPr lang="en-US" dirty="0"/>
          </a:p>
        </p:txBody>
      </p:sp>
    </p:spTree>
    <p:extLst>
      <p:ext uri="{BB962C8B-B14F-4D97-AF65-F5344CB8AC3E}">
        <p14:creationId xmlns:p14="http://schemas.microsoft.com/office/powerpoint/2010/main" val="14674892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2021, there were only 15 cases in the world. Spread in dogs was controlled. </a:t>
            </a:r>
          </a:p>
          <a:p>
            <a:br>
              <a:rPr lang="en-US" dirty="0"/>
            </a:br>
            <a:r>
              <a:rPr lang="en-US" dirty="0"/>
              <a:t>https://ourworldindata.org/guinea-worm-path-eradication</a:t>
            </a:r>
          </a:p>
        </p:txBody>
      </p:sp>
      <p:sp>
        <p:nvSpPr>
          <p:cNvPr id="4" name="Slide Number Placeholder 3"/>
          <p:cNvSpPr>
            <a:spLocks noGrp="1"/>
          </p:cNvSpPr>
          <p:nvPr>
            <p:ph type="sldNum" sz="quarter" idx="5"/>
          </p:nvPr>
        </p:nvSpPr>
        <p:spPr/>
        <p:txBody>
          <a:bodyPr/>
          <a:lstStyle/>
          <a:p>
            <a:fld id="{6287FE66-7A6D-4EF3-8B5A-57507620A53C}" type="slidenum">
              <a:rPr lang="en-US" smtClean="0"/>
              <a:t>24</a:t>
            </a:fld>
            <a:endParaRPr lang="en-US" dirty="0"/>
          </a:p>
        </p:txBody>
      </p:sp>
    </p:spTree>
    <p:extLst>
      <p:ext uri="{BB962C8B-B14F-4D97-AF65-F5344CB8AC3E}">
        <p14:creationId xmlns:p14="http://schemas.microsoft.com/office/powerpoint/2010/main" val="15754146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The Black Death was one of the most devastating pandemics in human history, peaking in Europe in the years 1346–53. The Black Death spread throughout Europe, the Middle East and northern Africa and wiped out up to 30% to 50% of the population. The plague occurred in waves. </a:t>
            </a:r>
          </a:p>
          <a:p>
            <a:endParaRPr lang="en-US" dirty="0"/>
          </a:p>
          <a:p>
            <a:r>
              <a:rPr lang="en-US" dirty="0"/>
              <a:t>The Black Death killed 75 to 200 million people.  </a:t>
            </a:r>
            <a:br>
              <a:rPr lang="en-US" dirty="0"/>
            </a:br>
            <a:endParaRPr lang="en-US" dirty="0"/>
          </a:p>
          <a:p>
            <a:r>
              <a:rPr lang="en-US" dirty="0"/>
              <a:t>The aftermath of the plague created a series of religious, social, and economic upheavals, which had profound effects on the course of European history. </a:t>
            </a:r>
          </a:p>
          <a:p>
            <a:endParaRPr lang="en-US" dirty="0"/>
          </a:p>
        </p:txBody>
      </p:sp>
      <p:sp>
        <p:nvSpPr>
          <p:cNvPr id="4" name="Slide Number Placeholder 3"/>
          <p:cNvSpPr>
            <a:spLocks noGrp="1"/>
          </p:cNvSpPr>
          <p:nvPr>
            <p:ph type="sldNum" sz="quarter" idx="10"/>
          </p:nvPr>
        </p:nvSpPr>
        <p:spPr/>
        <p:txBody>
          <a:bodyPr/>
          <a:lstStyle/>
          <a:p>
            <a:fld id="{A81E3B35-B373-4AA8-94EE-B3E16EF9EF81}" type="slidenum">
              <a:rPr lang="en-US" smtClean="0"/>
              <a:pPr/>
              <a:t>25</a:t>
            </a:fld>
            <a:endParaRPr lang="en-US" dirty="0"/>
          </a:p>
        </p:txBody>
      </p:sp>
    </p:spTree>
    <p:extLst>
      <p:ext uri="{BB962C8B-B14F-4D97-AF65-F5344CB8AC3E}">
        <p14:creationId xmlns:p14="http://schemas.microsoft.com/office/powerpoint/2010/main" val="7592075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https://www.nytimes.com/2020/07/15/sunday-review/coronavirus-history-pandemics.html</a:t>
            </a:r>
          </a:p>
        </p:txBody>
      </p:sp>
      <p:sp>
        <p:nvSpPr>
          <p:cNvPr id="4" name="Slide Number Placeholder 3"/>
          <p:cNvSpPr>
            <a:spLocks noGrp="1"/>
          </p:cNvSpPr>
          <p:nvPr>
            <p:ph type="sldNum" sz="quarter" idx="5"/>
          </p:nvPr>
        </p:nvSpPr>
        <p:spPr/>
        <p:txBody>
          <a:bodyPr/>
          <a:lstStyle/>
          <a:p>
            <a:fld id="{6287FE66-7A6D-4EF3-8B5A-57507620A53C}" type="slidenum">
              <a:rPr lang="en-US" smtClean="0"/>
              <a:t>26</a:t>
            </a:fld>
            <a:endParaRPr lang="en-US" dirty="0"/>
          </a:p>
        </p:txBody>
      </p:sp>
    </p:spTree>
    <p:extLst>
      <p:ext uri="{BB962C8B-B14F-4D97-AF65-F5344CB8AC3E}">
        <p14:creationId xmlns:p14="http://schemas.microsoft.com/office/powerpoint/2010/main" val="24180347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Roosen, J., &amp; Curtis, D. R. (2018). Dangers of noncritical use of historical plague data. </a:t>
            </a:r>
            <a:r>
              <a:rPr lang="en-US" i="1" dirty="0"/>
              <a:t>Emerging Infectious Diseases</a:t>
            </a:r>
            <a:r>
              <a:rPr lang="en-US" dirty="0"/>
              <a:t>, </a:t>
            </a:r>
            <a:r>
              <a:rPr lang="en-US" i="1" dirty="0"/>
              <a:t>24</a:t>
            </a:r>
            <a:r>
              <a:rPr lang="en-US" dirty="0"/>
              <a:t>(1), 103.</a:t>
            </a:r>
          </a:p>
          <a:p>
            <a:endParaRPr lang="en-US" dirty="0"/>
          </a:p>
        </p:txBody>
      </p:sp>
      <p:sp>
        <p:nvSpPr>
          <p:cNvPr id="4" name="Slide Number Placeholder 3"/>
          <p:cNvSpPr>
            <a:spLocks noGrp="1"/>
          </p:cNvSpPr>
          <p:nvPr>
            <p:ph type="sldNum" sz="quarter" idx="5"/>
          </p:nvPr>
        </p:nvSpPr>
        <p:spPr/>
        <p:txBody>
          <a:bodyPr/>
          <a:lstStyle/>
          <a:p>
            <a:fld id="{6287FE66-7A6D-4EF3-8B5A-57507620A53C}" type="slidenum">
              <a:rPr lang="en-US" smtClean="0"/>
              <a:t>27</a:t>
            </a:fld>
            <a:endParaRPr lang="en-US" dirty="0"/>
          </a:p>
        </p:txBody>
      </p:sp>
    </p:spTree>
    <p:extLst>
      <p:ext uri="{BB962C8B-B14F-4D97-AF65-F5344CB8AC3E}">
        <p14:creationId xmlns:p14="http://schemas.microsoft.com/office/powerpoint/2010/main" val="31816708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fontScale="92500" lnSpcReduction="10000"/>
          </a:bodyPr>
          <a:lstStyle/>
          <a:p>
            <a:r>
              <a:rPr lang="en-US" baseline="0" dirty="0"/>
              <a:t>Climate records taken from tree rings and incidents of plague suggest that a more dry-adapted rodent like the wild gerbil instead of rats were responsible for the plague</a:t>
            </a:r>
          </a:p>
          <a:p>
            <a:br>
              <a:rPr lang="en-US" baseline="0" dirty="0"/>
            </a:br>
            <a:r>
              <a:rPr lang="en-US" baseline="0" dirty="0"/>
              <a:t>Wet springs and warm summers in Central Asia were correlated with European plague outbreaks..  A couple of years after a wet spring and warm summer in Central Asia an outbreak of plague would occur in Europe. Gerbil populations are a reservoir of plague bacteria (as are many small rodents), and when their numbers increased during these favorable wet springs and warm summers, fleas would increase too and spread to rats. The plague-bearing fleas and rats would disperse along the Silk Road, a major source of trade between Europe and Central Asia during the time period of the Black Death</a:t>
            </a:r>
          </a:p>
          <a:p>
            <a:endParaRPr lang="en-US" baseline="0" dirty="0"/>
          </a:p>
          <a:p>
            <a:r>
              <a:rPr lang="en-US" dirty="0"/>
              <a:t>The microbial pathogen responsible was the </a:t>
            </a:r>
            <a:r>
              <a:rPr lang="en-US" i="1" dirty="0"/>
              <a:t>Yersinia pestis, </a:t>
            </a:r>
            <a:r>
              <a:rPr lang="en-US" i="0" dirty="0"/>
              <a:t>a</a:t>
            </a:r>
            <a:r>
              <a:rPr lang="en-US" i="1" dirty="0"/>
              <a:t> </a:t>
            </a:r>
            <a:r>
              <a:rPr lang="en-US" dirty="0"/>
              <a:t>bacterium. It still results in several hundred deaths per year. Untreated pneumonic plague has a mortality of nearly 100%. The hand in the image has the bubonic form in which the bacteria infects the lymphatic system and sometimes blood. </a:t>
            </a:r>
            <a:endParaRPr lang="en-US" baseline="0" dirty="0"/>
          </a:p>
          <a:p>
            <a:endParaRPr lang="en-US" dirty="0"/>
          </a:p>
          <a:p>
            <a:r>
              <a:rPr lang="en-US" dirty="0"/>
              <a:t>http://www.nytimes.com/2015/02/25/science/rats-may-be-exonerated-in-european-plague-say-scientists-with-a-gerbil-theory.html?ref=science&amp;_r=0</a:t>
            </a:r>
          </a:p>
          <a:p>
            <a:r>
              <a:rPr lang="en-US" baseline="0" dirty="0"/>
              <a:t>https://www.cbsnews.com/pictures/ore-man-survives-black-death-plague-graphic-images</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https://www.bbc.com/news/science-environment-31588671</a:t>
            </a:r>
          </a:p>
          <a:p>
            <a:endParaRPr lang="en-US" baseline="0" dirty="0"/>
          </a:p>
          <a:p>
            <a:endParaRPr lang="en-US" baseline="0" dirty="0"/>
          </a:p>
          <a:p>
            <a:r>
              <a:rPr lang="en-US" baseline="0" dirty="0"/>
              <a:t>/</a:t>
            </a:r>
          </a:p>
        </p:txBody>
      </p:sp>
      <p:sp>
        <p:nvSpPr>
          <p:cNvPr id="4" name="Slide Number Placeholder 3"/>
          <p:cNvSpPr>
            <a:spLocks noGrp="1"/>
          </p:cNvSpPr>
          <p:nvPr>
            <p:ph type="sldNum" sz="quarter" idx="10"/>
          </p:nvPr>
        </p:nvSpPr>
        <p:spPr/>
        <p:txBody>
          <a:bodyPr/>
          <a:lstStyle/>
          <a:p>
            <a:fld id="{A81E3B35-B373-4AA8-94EE-B3E16EF9EF81}" type="slidenum">
              <a:rPr lang="en-US" smtClean="0"/>
              <a:pPr/>
              <a:t>28</a:t>
            </a:fld>
            <a:endParaRPr lang="en-US" dirty="0"/>
          </a:p>
        </p:txBody>
      </p:sp>
    </p:spTree>
    <p:extLst>
      <p:ext uri="{BB962C8B-B14F-4D97-AF65-F5344CB8AC3E}">
        <p14:creationId xmlns:p14="http://schemas.microsoft.com/office/powerpoint/2010/main" val="4577994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Schmid, B. V., Büntgen, U., Easterday, W. R., Ginzler, C., Walløe, L., Bramanti, B., &amp; Stenseth, N. C. (2015). Climate-driven introduction of the Black Death and successive plague reintroductions into Europe. </a:t>
            </a:r>
            <a:r>
              <a:rPr lang="en-US" i="1" dirty="0"/>
              <a:t>Proceedings of the National Academy of Sciences</a:t>
            </a:r>
            <a:r>
              <a:rPr lang="en-US" dirty="0"/>
              <a:t>, </a:t>
            </a:r>
            <a:r>
              <a:rPr lang="en-US" i="1" dirty="0"/>
              <a:t>112</a:t>
            </a:r>
            <a:r>
              <a:rPr lang="en-US" dirty="0"/>
              <a:t>(10), 3020-3025.</a:t>
            </a:r>
          </a:p>
          <a:p>
            <a:endParaRPr lang="en-US" dirty="0"/>
          </a:p>
        </p:txBody>
      </p:sp>
      <p:sp>
        <p:nvSpPr>
          <p:cNvPr id="4" name="Slide Number Placeholder 3"/>
          <p:cNvSpPr>
            <a:spLocks noGrp="1"/>
          </p:cNvSpPr>
          <p:nvPr>
            <p:ph type="sldNum" sz="quarter" idx="5"/>
          </p:nvPr>
        </p:nvSpPr>
        <p:spPr/>
        <p:txBody>
          <a:bodyPr/>
          <a:lstStyle/>
          <a:p>
            <a:fld id="{6287FE66-7A6D-4EF3-8B5A-57507620A53C}" type="slidenum">
              <a:rPr lang="en-US" smtClean="0"/>
              <a:t>29</a:t>
            </a:fld>
            <a:endParaRPr lang="en-US" dirty="0"/>
          </a:p>
        </p:txBody>
      </p:sp>
    </p:spTree>
    <p:extLst>
      <p:ext uri="{BB962C8B-B14F-4D97-AF65-F5344CB8AC3E}">
        <p14:creationId xmlns:p14="http://schemas.microsoft.com/office/powerpoint/2010/main" val="18729323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http://www.who.int/csr/don/27-november-2017-plague-madagascar/en/</a:t>
            </a:r>
            <a:br>
              <a:rPr lang="en-US" dirty="0"/>
            </a:br>
            <a:r>
              <a:rPr lang="en-US" dirty="0"/>
              <a:t>https://youtu.be/WT2XgejsXpY?si=sl5ntf0O5DL3KCCm</a:t>
            </a:r>
            <a:br>
              <a:rPr lang="en-US" dirty="0"/>
            </a:br>
            <a:br>
              <a:rPr lang="en-US" dirty="0"/>
            </a:br>
            <a:r>
              <a:rPr lang="en-US" dirty="0"/>
              <a:t>202</a:t>
            </a:r>
            <a:r>
              <a:rPr lang="en-US" baseline="0" dirty="0"/>
              <a:t> deaths as of Nov 2017 in Madagascar during recent plague</a:t>
            </a:r>
          </a:p>
          <a:p>
            <a:endParaRPr lang="en-US" baseline="0" dirty="0"/>
          </a:p>
          <a:p>
            <a:r>
              <a:rPr lang="en-US" baseline="0" dirty="0"/>
              <a:t>The pneumonic form of the plague was mainly responsible for this outbreak in Madagascar, a form that can be spread through exhaled aerosols</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3E787169-1321-4E3B-AB36-13CF3D9F2C91}" type="slidenum">
              <a:rPr lang="en-US" smtClean="0"/>
              <a:t>30</a:t>
            </a:fld>
            <a:endParaRPr lang="en-US" dirty="0"/>
          </a:p>
        </p:txBody>
      </p:sp>
    </p:spTree>
    <p:extLst>
      <p:ext uri="{BB962C8B-B14F-4D97-AF65-F5344CB8AC3E}">
        <p14:creationId xmlns:p14="http://schemas.microsoft.com/office/powerpoint/2010/main" val="39844603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 zoonotic disease that killed many people over decades. It is no longer a terminal disease due to antiviral drugs which can prevent infection and arrest the replication of the virus in the human body. </a:t>
            </a:r>
            <a:br>
              <a:rPr lang="en-US" sz="1200" dirty="0"/>
            </a:br>
            <a:br>
              <a:rPr lang="en-US" sz="1200" dirty="0"/>
            </a:br>
            <a:r>
              <a:rPr lang="en-US" sz="1200" dirty="0"/>
              <a:t>Since the beginning of the AIDS pandemic, nearly 78 million people have contracted HIV and close to 39 million have died of AIDS-related causes. </a:t>
            </a:r>
          </a:p>
          <a:p>
            <a:endParaRPr lang="en-US" baseline="0" dirty="0"/>
          </a:p>
          <a:p>
            <a:r>
              <a:rPr lang="en-US" baseline="0" dirty="0"/>
              <a:t>Monkeys, not chimpanzees, a primate, are the origin of HIV. </a:t>
            </a:r>
            <a:r>
              <a:rPr lang="en-US" dirty="0"/>
              <a:t>Red-capped mangabeys and greater spot-nosed monkeys were eaten by chimpanzees.</a:t>
            </a:r>
            <a:r>
              <a:rPr lang="en-US" baseline="0" dirty="0"/>
              <a:t> Chimps acquired SIV (simian immunodeficiency virus) from these monkeys. When humans hunted, cleaned and consumed chimpanzees, SIV spilled over into the human population and became SIV.</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A81E3B35-B373-4AA8-94EE-B3E16EF9EF81}" type="slidenum">
              <a:rPr lang="en-US" smtClean="0"/>
              <a:pPr/>
              <a:t>3</a:t>
            </a:fld>
            <a:endParaRPr lang="en-US" dirty="0"/>
          </a:p>
        </p:txBody>
      </p:sp>
    </p:spTree>
    <p:extLst>
      <p:ext uri="{BB962C8B-B14F-4D97-AF65-F5344CB8AC3E}">
        <p14:creationId xmlns:p14="http://schemas.microsoft.com/office/powerpoint/2010/main" val="92540089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https://news.emory.edu/stories/2024/04/esc_identifying_flea_infestation_30-04-2024/story.html</a:t>
            </a:r>
          </a:p>
        </p:txBody>
      </p:sp>
      <p:sp>
        <p:nvSpPr>
          <p:cNvPr id="4" name="Slide Number Placeholder 3"/>
          <p:cNvSpPr>
            <a:spLocks noGrp="1"/>
          </p:cNvSpPr>
          <p:nvPr>
            <p:ph type="sldNum" sz="quarter" idx="5"/>
          </p:nvPr>
        </p:nvSpPr>
        <p:spPr/>
        <p:txBody>
          <a:bodyPr/>
          <a:lstStyle/>
          <a:p>
            <a:fld id="{1700FE7D-BC7E-412D-9DED-CB67BE714793}" type="slidenum">
              <a:rPr lang="en-US" smtClean="0"/>
              <a:t>31</a:t>
            </a:fld>
            <a:endParaRPr lang="en-US" dirty="0"/>
          </a:p>
        </p:txBody>
      </p:sp>
    </p:spTree>
    <p:extLst>
      <p:ext uri="{BB962C8B-B14F-4D97-AF65-F5344CB8AC3E}">
        <p14:creationId xmlns:p14="http://schemas.microsoft.com/office/powerpoint/2010/main" val="369451267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custom of “famadihana” in Madagascar increases the potential for the spread of plague</a:t>
            </a:r>
            <a:br>
              <a:rPr lang="en-US" dirty="0"/>
            </a:br>
            <a:br>
              <a:rPr lang="en-US" dirty="0"/>
            </a:br>
            <a:r>
              <a:rPr lang="en-US" dirty="0"/>
              <a:t>https://youtu.be/S4dVWOhoiPY?si=ej6m3wbB2nbjzgo0</a:t>
            </a:r>
            <a:br>
              <a:rPr lang="en-US" dirty="0"/>
            </a:br>
            <a:br>
              <a:rPr lang="en-US" dirty="0"/>
            </a:br>
            <a:r>
              <a:rPr lang="en-US" dirty="0"/>
              <a:t>https://sg.news.yahoo.com/plague-alert-over-madagascars-dance-dead-030315553.html</a:t>
            </a:r>
            <a:br>
              <a:rPr lang="en-US" dirty="0"/>
            </a:br>
            <a:br>
              <a:rPr lang="en-US" dirty="0"/>
            </a:br>
            <a:r>
              <a:rPr lang="en-US" dirty="0"/>
              <a:t>In Madagascar, ceremonies in which families exhume the remains of dead relatives, rewrap them in fresh cloth and dance with the corpses are a sacred ritual. But an outbreak of plague sweeping the Indian Ocean island nation has prompted warnings that the macabre spectacle, known as the turning of the bones or body turning, presents a serious risk of contamination. </a:t>
            </a:r>
          </a:p>
          <a:p>
            <a:endParaRPr lang="en-US" dirty="0"/>
          </a:p>
        </p:txBody>
      </p:sp>
      <p:sp>
        <p:nvSpPr>
          <p:cNvPr id="4" name="Slide Number Placeholder 3"/>
          <p:cNvSpPr>
            <a:spLocks noGrp="1"/>
          </p:cNvSpPr>
          <p:nvPr>
            <p:ph type="sldNum" sz="quarter" idx="5"/>
          </p:nvPr>
        </p:nvSpPr>
        <p:spPr/>
        <p:txBody>
          <a:bodyPr/>
          <a:lstStyle/>
          <a:p>
            <a:fld id="{1700FE7D-BC7E-412D-9DED-CB67BE714793}" type="slidenum">
              <a:rPr lang="en-US" smtClean="0"/>
              <a:t>33</a:t>
            </a:fld>
            <a:endParaRPr lang="en-US" dirty="0"/>
          </a:p>
        </p:txBody>
      </p:sp>
    </p:spTree>
    <p:extLst>
      <p:ext uri="{BB962C8B-B14F-4D97-AF65-F5344CB8AC3E}">
        <p14:creationId xmlns:p14="http://schemas.microsoft.com/office/powerpoint/2010/main" val="330672687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https://www.nature.com/articles/d41586-022-03160-2</a:t>
            </a:r>
          </a:p>
        </p:txBody>
      </p:sp>
      <p:sp>
        <p:nvSpPr>
          <p:cNvPr id="4" name="Slide Number Placeholder 3"/>
          <p:cNvSpPr>
            <a:spLocks noGrp="1"/>
          </p:cNvSpPr>
          <p:nvPr>
            <p:ph type="sldNum" sz="quarter" idx="5"/>
          </p:nvPr>
        </p:nvSpPr>
        <p:spPr/>
        <p:txBody>
          <a:bodyPr/>
          <a:lstStyle/>
          <a:p>
            <a:fld id="{6287FE66-7A6D-4EF3-8B5A-57507620A53C}" type="slidenum">
              <a:rPr lang="en-US" smtClean="0"/>
              <a:t>34</a:t>
            </a:fld>
            <a:endParaRPr lang="en-US" dirty="0"/>
          </a:p>
        </p:txBody>
      </p:sp>
    </p:spTree>
    <p:extLst>
      <p:ext uri="{BB962C8B-B14F-4D97-AF65-F5344CB8AC3E}">
        <p14:creationId xmlns:p14="http://schemas.microsoft.com/office/powerpoint/2010/main" val="21857663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latin typeface="HardingText-Regular"/>
              </a:rPr>
              <a:t>Such rapid and strong selection is highly unlikely to occur for human traits other than immune defense. No other set of traits is under such strong evolutionary pressure. </a:t>
            </a:r>
            <a:br>
              <a:rPr lang="en-US" sz="1800" b="0" i="0" u="none" strike="noStrike" baseline="0" dirty="0">
                <a:latin typeface="HardingText-Regular"/>
              </a:rPr>
            </a:br>
            <a:br>
              <a:rPr lang="en-US" sz="1800" b="0" i="0" u="none" strike="noStrike" baseline="0" dirty="0">
                <a:latin typeface="HardingText-Regular"/>
              </a:rPr>
            </a:br>
            <a:r>
              <a:rPr lang="en-US" sz="1800" b="0" i="0" u="none" strike="noStrike" baseline="0" dirty="0">
                <a:latin typeface="HardingText-Regular"/>
              </a:rPr>
              <a:t>https://www.nature.com/articles/d41586-022-03160-2</a:t>
            </a:r>
            <a:endParaRPr lang="en-US" dirty="0"/>
          </a:p>
        </p:txBody>
      </p:sp>
      <p:sp>
        <p:nvSpPr>
          <p:cNvPr id="4" name="Slide Number Placeholder 3"/>
          <p:cNvSpPr>
            <a:spLocks noGrp="1"/>
          </p:cNvSpPr>
          <p:nvPr>
            <p:ph type="sldNum" sz="quarter" idx="5"/>
          </p:nvPr>
        </p:nvSpPr>
        <p:spPr/>
        <p:txBody>
          <a:bodyPr/>
          <a:lstStyle/>
          <a:p>
            <a:fld id="{6287FE66-7A6D-4EF3-8B5A-57507620A53C}" type="slidenum">
              <a:rPr lang="en-US" smtClean="0"/>
              <a:t>35</a:t>
            </a:fld>
            <a:endParaRPr lang="en-US" dirty="0"/>
          </a:p>
        </p:txBody>
      </p:sp>
    </p:spTree>
    <p:extLst>
      <p:ext uri="{BB962C8B-B14F-4D97-AF65-F5344CB8AC3E}">
        <p14:creationId xmlns:p14="http://schemas.microsoft.com/office/powerpoint/2010/main" val="211858368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http://www.nytimes.com/2016/02/02/health/zika-virus-world-health-organization.html</a:t>
            </a:r>
            <a:br>
              <a:rPr lang="en-US" dirty="0"/>
            </a:br>
            <a:br>
              <a:rPr lang="en-US" dirty="0"/>
            </a:br>
            <a:br>
              <a:rPr lang="en-US" dirty="0"/>
            </a:br>
            <a:br>
              <a:rPr lang="en-US" dirty="0"/>
            </a:br>
            <a:endParaRPr lang="en-US" dirty="0"/>
          </a:p>
        </p:txBody>
      </p:sp>
      <p:sp>
        <p:nvSpPr>
          <p:cNvPr id="4" name="Slide Number Placeholder 3"/>
          <p:cNvSpPr>
            <a:spLocks noGrp="1"/>
          </p:cNvSpPr>
          <p:nvPr>
            <p:ph type="sldNum" sz="quarter" idx="10"/>
          </p:nvPr>
        </p:nvSpPr>
        <p:spPr/>
        <p:txBody>
          <a:bodyPr/>
          <a:lstStyle/>
          <a:p>
            <a:fld id="{A63FED15-28D7-444D-9406-6AB1BBF56573}" type="slidenum">
              <a:rPr lang="en-US" smtClean="0"/>
              <a:t>36</a:t>
            </a:fld>
            <a:endParaRPr lang="en-US" dirty="0"/>
          </a:p>
        </p:txBody>
      </p:sp>
    </p:spTree>
    <p:extLst>
      <p:ext uri="{BB962C8B-B14F-4D97-AF65-F5344CB8AC3E}">
        <p14:creationId xmlns:p14="http://schemas.microsoft.com/office/powerpoint/2010/main" val="51998811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The Zika virus pandemic will have long lasting social and economic effects for an entire generation of mothers and children.  Poorer families in which a woman contracted Zika and had a baby with microcephaly are not as able to meet their needs and those of the child. </a:t>
            </a:r>
          </a:p>
        </p:txBody>
      </p:sp>
      <p:sp>
        <p:nvSpPr>
          <p:cNvPr id="4" name="Slide Number Placeholder 3"/>
          <p:cNvSpPr>
            <a:spLocks noGrp="1"/>
          </p:cNvSpPr>
          <p:nvPr>
            <p:ph type="sldNum" sz="quarter" idx="10"/>
          </p:nvPr>
        </p:nvSpPr>
        <p:spPr/>
        <p:txBody>
          <a:bodyPr/>
          <a:lstStyle/>
          <a:p>
            <a:fld id="{A81E3B35-B373-4AA8-94EE-B3E16EF9EF81}" type="slidenum">
              <a:rPr lang="en-US" smtClean="0"/>
              <a:pPr/>
              <a:t>37</a:t>
            </a:fld>
            <a:endParaRPr lang="en-US" dirty="0"/>
          </a:p>
        </p:txBody>
      </p:sp>
    </p:spTree>
    <p:extLst>
      <p:ext uri="{BB962C8B-B14F-4D97-AF65-F5344CB8AC3E}">
        <p14:creationId xmlns:p14="http://schemas.microsoft.com/office/powerpoint/2010/main" val="353984141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https://www.nytimes.com/2016/04/06/world/africa/uganda-zika-forest-mosquitoes.html</a:t>
            </a:r>
            <a:br>
              <a:rPr lang="en-US" dirty="0"/>
            </a:br>
            <a:br>
              <a:rPr lang="en-US" dirty="0"/>
            </a:br>
            <a:r>
              <a:rPr lang="en-US" dirty="0"/>
              <a:t> In 1947, Uganda’s population was about 4.5 million; today, it is nearly 40 million.</a:t>
            </a:r>
          </a:p>
        </p:txBody>
      </p:sp>
      <p:sp>
        <p:nvSpPr>
          <p:cNvPr id="4" name="Slide Number Placeholder 3"/>
          <p:cNvSpPr>
            <a:spLocks noGrp="1"/>
          </p:cNvSpPr>
          <p:nvPr>
            <p:ph type="sldNum" sz="quarter" idx="5"/>
          </p:nvPr>
        </p:nvSpPr>
        <p:spPr/>
        <p:txBody>
          <a:bodyPr/>
          <a:lstStyle/>
          <a:p>
            <a:fld id="{6287FE66-7A6D-4EF3-8B5A-57507620A53C}" type="slidenum">
              <a:rPr lang="en-US" smtClean="0"/>
              <a:t>38</a:t>
            </a:fld>
            <a:endParaRPr lang="en-US" dirty="0"/>
          </a:p>
        </p:txBody>
      </p:sp>
    </p:spTree>
    <p:extLst>
      <p:ext uri="{BB962C8B-B14F-4D97-AF65-F5344CB8AC3E}">
        <p14:creationId xmlns:p14="http://schemas.microsoft.com/office/powerpoint/2010/main" val="175037179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5 million people in Uganda to 40 million today – and with it has come altered ecosystems, land use change, and a more mobile human population</a:t>
            </a:r>
          </a:p>
        </p:txBody>
      </p:sp>
      <p:sp>
        <p:nvSpPr>
          <p:cNvPr id="4" name="Slide Number Placeholder 3"/>
          <p:cNvSpPr>
            <a:spLocks noGrp="1"/>
          </p:cNvSpPr>
          <p:nvPr>
            <p:ph type="sldNum" sz="quarter" idx="5"/>
          </p:nvPr>
        </p:nvSpPr>
        <p:spPr/>
        <p:txBody>
          <a:bodyPr/>
          <a:lstStyle/>
          <a:p>
            <a:fld id="{6287FE66-7A6D-4EF3-8B5A-57507620A53C}" type="slidenum">
              <a:rPr lang="en-US" smtClean="0"/>
              <a:t>39</a:t>
            </a:fld>
            <a:endParaRPr lang="en-US" dirty="0"/>
          </a:p>
        </p:txBody>
      </p:sp>
    </p:spTree>
    <p:extLst>
      <p:ext uri="{BB962C8B-B14F-4D97-AF65-F5344CB8AC3E}">
        <p14:creationId xmlns:p14="http://schemas.microsoft.com/office/powerpoint/2010/main" val="51847545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Gubler, D. J., Vasilakis, N., &amp; Musso, D. (2017). History and emergence of Zika virus. </a:t>
            </a:r>
            <a:r>
              <a:rPr lang="en-US" i="1" dirty="0"/>
              <a:t>The Journal of Infectious Diseases</a:t>
            </a:r>
            <a:r>
              <a:rPr lang="en-US" dirty="0"/>
              <a:t>, </a:t>
            </a:r>
            <a:r>
              <a:rPr lang="en-US" i="1" dirty="0"/>
              <a:t>216;</a:t>
            </a:r>
            <a:r>
              <a:rPr lang="en-US" dirty="0"/>
              <a:t> S860-S867.</a:t>
            </a:r>
            <a:br>
              <a:rPr lang="en-US" dirty="0"/>
            </a:br>
            <a:br>
              <a:rPr lang="en-US" dirty="0"/>
            </a:br>
            <a:r>
              <a:rPr lang="en-US" dirty="0"/>
              <a:t>https://academic.oup.com/jid/article/216/suppl_10/S860/4753677</a:t>
            </a:r>
            <a:br>
              <a:rPr lang="en-US" dirty="0"/>
            </a:br>
            <a:r>
              <a:rPr lang="en-US" dirty="0"/>
              <a:t>https://www.who.int/emergencies/zika-virus/timeline/en/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6287FE66-7A6D-4EF3-8B5A-57507620A53C}" type="slidenum">
              <a:rPr lang="en-US" smtClean="0"/>
              <a:t>40</a:t>
            </a:fld>
            <a:endParaRPr lang="en-US" dirty="0"/>
          </a:p>
        </p:txBody>
      </p:sp>
    </p:spTree>
    <p:extLst>
      <p:ext uri="{BB962C8B-B14F-4D97-AF65-F5344CB8AC3E}">
        <p14:creationId xmlns:p14="http://schemas.microsoft.com/office/powerpoint/2010/main" val="147814137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https://directorsblog.nih.gov/2018/05/29/tracing-spread-of-zika-virus-in-the-americas/</a:t>
            </a:r>
          </a:p>
        </p:txBody>
      </p:sp>
      <p:sp>
        <p:nvSpPr>
          <p:cNvPr id="4" name="Slide Number Placeholder 3"/>
          <p:cNvSpPr>
            <a:spLocks noGrp="1"/>
          </p:cNvSpPr>
          <p:nvPr>
            <p:ph type="sldNum" sz="quarter" idx="5"/>
          </p:nvPr>
        </p:nvSpPr>
        <p:spPr/>
        <p:txBody>
          <a:bodyPr/>
          <a:lstStyle/>
          <a:p>
            <a:fld id="{6287FE66-7A6D-4EF3-8B5A-57507620A53C}" type="slidenum">
              <a:rPr lang="en-US" smtClean="0"/>
              <a:t>41</a:t>
            </a:fld>
            <a:endParaRPr lang="en-US" dirty="0"/>
          </a:p>
        </p:txBody>
      </p:sp>
    </p:spTree>
    <p:extLst>
      <p:ext uri="{BB962C8B-B14F-4D97-AF65-F5344CB8AC3E}">
        <p14:creationId xmlns:p14="http://schemas.microsoft.com/office/powerpoint/2010/main" val="37247257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upsurge in zoonotic diseases in the last few decades is shown in these graphs. </a:t>
            </a:r>
            <a:br>
              <a:rPr lang="en-US" dirty="0"/>
            </a:br>
            <a:br>
              <a:rPr lang="en-US" dirty="0"/>
            </a:br>
            <a:r>
              <a:rPr lang="en-US" dirty="0"/>
              <a:t>Keusch, G. T., Amuasi, J. H., Anderson, D. E., Daszak, P., Eckerle, I., Field, H., ... &amp; Saif, L. (2022). Pandemic origins and a One Health approach to preparedness and prevention: Solutions based on SARS-CoV-2 and other RNA viruses. </a:t>
            </a:r>
            <a:r>
              <a:rPr lang="en-US" i="1" dirty="0"/>
              <a:t>Proceedings of the National Academy of Sciences</a:t>
            </a:r>
            <a:r>
              <a:rPr lang="en-US" dirty="0"/>
              <a:t>, </a:t>
            </a:r>
            <a:r>
              <a:rPr lang="en-US" i="1" dirty="0"/>
              <a:t>119</a:t>
            </a:r>
            <a:r>
              <a:rPr lang="en-US" dirty="0"/>
              <a:t>(42), e2202871119.</a:t>
            </a:r>
          </a:p>
          <a:p>
            <a:endParaRPr lang="en-US" dirty="0"/>
          </a:p>
        </p:txBody>
      </p:sp>
      <p:sp>
        <p:nvSpPr>
          <p:cNvPr id="4" name="Slide Number Placeholder 3"/>
          <p:cNvSpPr>
            <a:spLocks noGrp="1"/>
          </p:cNvSpPr>
          <p:nvPr>
            <p:ph type="sldNum" sz="quarter" idx="5"/>
          </p:nvPr>
        </p:nvSpPr>
        <p:spPr/>
        <p:txBody>
          <a:bodyPr/>
          <a:lstStyle/>
          <a:p>
            <a:fld id="{6287FE66-7A6D-4EF3-8B5A-57507620A53C}" type="slidenum">
              <a:rPr lang="en-US" smtClean="0"/>
              <a:t>4</a:t>
            </a:fld>
            <a:endParaRPr lang="en-US" dirty="0"/>
          </a:p>
        </p:txBody>
      </p:sp>
    </p:spTree>
    <p:extLst>
      <p:ext uri="{BB962C8B-B14F-4D97-AF65-F5344CB8AC3E}">
        <p14:creationId xmlns:p14="http://schemas.microsoft.com/office/powerpoint/2010/main" val="217528749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Brazil versus Tahiti</a:t>
            </a:r>
            <a:br>
              <a:rPr lang="en-US" dirty="0"/>
            </a:br>
            <a:br>
              <a:rPr lang="en-US" dirty="0"/>
            </a:br>
            <a:r>
              <a:rPr lang="en-US" dirty="0"/>
              <a:t>The soccer game that may have brought Zika back to Brazil from Tahiti, part of French Polynesia. Brazilians travelled there in large numbers for this tournament and then went home to Brazil</a:t>
            </a:r>
          </a:p>
        </p:txBody>
      </p:sp>
      <p:sp>
        <p:nvSpPr>
          <p:cNvPr id="4" name="Slide Number Placeholder 3"/>
          <p:cNvSpPr>
            <a:spLocks noGrp="1"/>
          </p:cNvSpPr>
          <p:nvPr>
            <p:ph type="sldNum" sz="quarter" idx="5"/>
          </p:nvPr>
        </p:nvSpPr>
        <p:spPr/>
        <p:txBody>
          <a:bodyPr/>
          <a:lstStyle/>
          <a:p>
            <a:fld id="{6287FE66-7A6D-4EF3-8B5A-57507620A53C}" type="slidenum">
              <a:rPr lang="en-US" smtClean="0"/>
              <a:t>42</a:t>
            </a:fld>
            <a:endParaRPr lang="en-US" dirty="0"/>
          </a:p>
        </p:txBody>
      </p:sp>
    </p:spTree>
    <p:extLst>
      <p:ext uri="{BB962C8B-B14F-4D97-AF65-F5344CB8AC3E}">
        <p14:creationId xmlns:p14="http://schemas.microsoft.com/office/powerpoint/2010/main" val="224308863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87FE66-7A6D-4EF3-8B5A-57507620A53C}" type="slidenum">
              <a:rPr lang="en-US" smtClean="0"/>
              <a:t>43</a:t>
            </a:fld>
            <a:endParaRPr lang="en-US" dirty="0"/>
          </a:p>
        </p:txBody>
      </p:sp>
    </p:spTree>
    <p:extLst>
      <p:ext uri="{BB962C8B-B14F-4D97-AF65-F5344CB8AC3E}">
        <p14:creationId xmlns:p14="http://schemas.microsoft.com/office/powerpoint/2010/main" val="224308863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52" name="Google Shape;152;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latin typeface="Times New Roman" panose="02020603050405020304" pitchFamily="18" charset="0"/>
              </a:rPr>
              <a:t>Genetic changes in the virus likely resulted in emergence of a virus strain with increased transmissibility leading to greater epidemic potential and perhaps virulence </a:t>
            </a:r>
          </a:p>
          <a:p>
            <a:endParaRPr lang="en-US" dirty="0">
              <a:effectLst/>
              <a:latin typeface="Times New Roman" panose="02020603050405020304" pitchFamily="18" charset="0"/>
            </a:endParaRPr>
          </a:p>
          <a:p>
            <a:r>
              <a:rPr lang="en-US" dirty="0"/>
              <a:t>Aedes aegypti, the yellow fever mosquito, is a mosquito that can spread dengue fever, chikungunya, Zika fever, and yellow fever.</a:t>
            </a:r>
          </a:p>
          <a:p>
            <a:endParaRPr lang="en-US" dirty="0"/>
          </a:p>
          <a:p>
            <a:pPr algn="l" fontAlgn="base"/>
            <a:r>
              <a:rPr lang="en-US" b="0" i="0" dirty="0">
                <a:effectLst/>
                <a:latin typeface="nyt-imperial"/>
              </a:rPr>
              <a:t>Scientists have established that a mutation in Zika allowed it to cross the barrier of the placenta in the womb — a first for a mosquito-borne virus — but they don’t know why the babies of some pregnant women who caught Zika escaped unscathed. Between 7 percent and 14 percent of babies born to mothers who caught Zika while pregnant have congenital Zika syndrome, the spectrum of symptoms observed in infants exposed to the Zika virus in utero. In about 3 percent, the effects include microcephaly.</a:t>
            </a:r>
            <a:br>
              <a:rPr lang="en-US" b="0" i="0" dirty="0">
                <a:effectLst/>
                <a:latin typeface="nyt-imperial"/>
              </a:rPr>
            </a:br>
            <a:br>
              <a:rPr lang="en-US" b="0" i="0" dirty="0">
                <a:effectLst/>
                <a:latin typeface="nyt-imperial"/>
              </a:rPr>
            </a:br>
            <a:r>
              <a:rPr lang="en-US" b="0" i="0" dirty="0">
                <a:solidFill>
                  <a:srgbClr val="727272"/>
                </a:solidFill>
                <a:effectLst/>
                <a:latin typeface="nyt-imperial"/>
              </a:rPr>
              <a:t>Researchers say new cases of congenital Zika syndrome are occurring and that the virus is still circulating in Brazil and beyond (2022)</a:t>
            </a:r>
            <a:endParaRPr lang="en-US" b="0" i="0" dirty="0">
              <a:effectLst/>
              <a:latin typeface="nyt-imperial"/>
            </a:endParaRPr>
          </a:p>
          <a:p>
            <a:br>
              <a:rPr lang="en-US" dirty="0"/>
            </a:br>
            <a:endParaRPr lang="en-US" dirty="0"/>
          </a:p>
        </p:txBody>
      </p:sp>
      <p:sp>
        <p:nvSpPr>
          <p:cNvPr id="4" name="Slide Number Placeholder 3"/>
          <p:cNvSpPr>
            <a:spLocks noGrp="1"/>
          </p:cNvSpPr>
          <p:nvPr>
            <p:ph type="sldNum" sz="quarter" idx="5"/>
          </p:nvPr>
        </p:nvSpPr>
        <p:spPr/>
        <p:txBody>
          <a:bodyPr/>
          <a:lstStyle/>
          <a:p>
            <a:fld id="{6287FE66-7A6D-4EF3-8B5A-57507620A53C}" type="slidenum">
              <a:rPr lang="en-US" smtClean="0"/>
              <a:t>45</a:t>
            </a:fld>
            <a:endParaRPr lang="en-US" dirty="0"/>
          </a:p>
        </p:txBody>
      </p:sp>
    </p:spTree>
    <p:extLst>
      <p:ext uri="{BB962C8B-B14F-4D97-AF65-F5344CB8AC3E}">
        <p14:creationId xmlns:p14="http://schemas.microsoft.com/office/powerpoint/2010/main" val="75757556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https://www.who.int/csr/don/11-february-2019-yellow-fever-brazil/en/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6287FE66-7A6D-4EF3-8B5A-57507620A53C}" type="slidenum">
              <a:rPr lang="en-US" smtClean="0"/>
              <a:t>47</a:t>
            </a:fld>
            <a:endParaRPr lang="en-US" dirty="0"/>
          </a:p>
        </p:txBody>
      </p:sp>
    </p:spTree>
    <p:extLst>
      <p:ext uri="{BB962C8B-B14F-4D97-AF65-F5344CB8AC3E}">
        <p14:creationId xmlns:p14="http://schemas.microsoft.com/office/powerpoint/2010/main" val="192465633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Norrby, E. (2007). Yellow fever and Max Theiler: the only Nobel Prize for a virus vaccine. </a:t>
            </a:r>
            <a:r>
              <a:rPr lang="en-US" i="1" dirty="0"/>
              <a:t>Journal of Experimental Medicine</a:t>
            </a:r>
            <a:r>
              <a:rPr lang="en-US" dirty="0"/>
              <a:t>, </a:t>
            </a:r>
            <a:r>
              <a:rPr lang="en-US" i="1" dirty="0"/>
              <a:t>204</a:t>
            </a:r>
            <a:r>
              <a:rPr lang="en-US" dirty="0"/>
              <a:t>(12), 2779-2784.</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first confirmed outbreaks of yellow fever in the American colonies occurred in Charleston, Virginia, and Philadelphia, Pennsylvania, in 1699. A Quaker diarist in Philadelphia wrote that there were “few houses, if any, free of the sickness.” A 1793 outbreak in Philadelphia killed about 10% of the city’s population. Eventually the colonists would discover that yellow fever was somehow being imported by ships from the West Indies and implement quarantine policies, but it was not until 1900 that U.S. Army researchers pinpointed mosquitoes as the transmission vector for the disease.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https://www.historyofvaccines.org/index.php/content/articles/yellow-fever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Only through mosquito control measures has the disease been eliminated in the southeastern US. </a:t>
            </a:r>
          </a:p>
          <a:p>
            <a:endParaRPr lang="en-US" dirty="0"/>
          </a:p>
          <a:p>
            <a:endParaRPr lang="en-US" dirty="0"/>
          </a:p>
        </p:txBody>
      </p:sp>
      <p:sp>
        <p:nvSpPr>
          <p:cNvPr id="4" name="Slide Number Placeholder 3"/>
          <p:cNvSpPr>
            <a:spLocks noGrp="1"/>
          </p:cNvSpPr>
          <p:nvPr>
            <p:ph type="sldNum" sz="quarter" idx="5"/>
          </p:nvPr>
        </p:nvSpPr>
        <p:spPr/>
        <p:txBody>
          <a:bodyPr/>
          <a:lstStyle/>
          <a:p>
            <a:fld id="{6287FE66-7A6D-4EF3-8B5A-57507620A53C}" type="slidenum">
              <a:rPr lang="en-US" smtClean="0"/>
              <a:t>48</a:t>
            </a:fld>
            <a:endParaRPr lang="en-US" dirty="0"/>
          </a:p>
        </p:txBody>
      </p:sp>
    </p:spTree>
    <p:extLst>
      <p:ext uri="{BB962C8B-B14F-4D97-AF65-F5344CB8AC3E}">
        <p14:creationId xmlns:p14="http://schemas.microsoft.com/office/powerpoint/2010/main" val="66298682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https://www.who.int/csr/don/11-february-2019-yellow-fever-brazil/en/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6.32 million people in Rio de Janiero (above)</a:t>
            </a:r>
            <a:br>
              <a:rPr lang="en-US" dirty="0"/>
            </a:br>
            <a:br>
              <a:rPr lang="en-US" dirty="0"/>
            </a:br>
            <a:r>
              <a:rPr lang="en-US" dirty="0"/>
              <a:t>12 million people in Sao Paulo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6287FE66-7A6D-4EF3-8B5A-57507620A53C}" type="slidenum">
              <a:rPr lang="en-US" smtClean="0"/>
              <a:t>50</a:t>
            </a:fld>
            <a:endParaRPr lang="en-US" dirty="0"/>
          </a:p>
        </p:txBody>
      </p:sp>
    </p:spTree>
    <p:extLst>
      <p:ext uri="{BB962C8B-B14F-4D97-AF65-F5344CB8AC3E}">
        <p14:creationId xmlns:p14="http://schemas.microsoft.com/office/powerpoint/2010/main" val="26911218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https://www.who.int/csr/don/11-february-2019-yellow-fever-brazil/en/</a:t>
            </a:r>
          </a:p>
          <a:p>
            <a:endParaRPr lang="en-US" dirty="0"/>
          </a:p>
          <a:p>
            <a:r>
              <a:rPr lang="en-US" dirty="0"/>
              <a:t>The last documented outbreak of urban yellow fever in Brazil was recorded in 1942.</a:t>
            </a:r>
            <a:br>
              <a:rPr lang="en-US" dirty="0"/>
            </a:br>
            <a:br>
              <a:rPr lang="en-US" dirty="0"/>
            </a:br>
            <a:r>
              <a:rPr lang="en-US" dirty="0"/>
              <a:t>Large cities in eastern Brazil, where immunization rates can be low, would be very susceptible to an urban-cycle epidemic of yellow fever, and large numbers of deaths would be likely. Covid-19 has also lowered vaccination rates for yellow fever</a:t>
            </a:r>
          </a:p>
          <a:p>
            <a:endParaRPr lang="en-US" dirty="0"/>
          </a:p>
          <a:p>
            <a:r>
              <a:rPr lang="en-US" dirty="0"/>
              <a:t>https://www.aljazeera.com/news/2018/01/brazil-millions-vaccinated-yellow-fever-outbreak-180129184934186.html</a:t>
            </a:r>
          </a:p>
          <a:p>
            <a:r>
              <a:rPr lang="en-US" dirty="0"/>
              <a:t>https://www.npr.org/sections/goatsandsoda/2018/04/12/601871150/yellow-fever-encroaches-megacities-straining-global-vaccine-supply</a:t>
            </a:r>
          </a:p>
        </p:txBody>
      </p:sp>
      <p:sp>
        <p:nvSpPr>
          <p:cNvPr id="4" name="Slide Number Placeholder 3"/>
          <p:cNvSpPr>
            <a:spLocks noGrp="1"/>
          </p:cNvSpPr>
          <p:nvPr>
            <p:ph type="sldNum" sz="quarter" idx="5"/>
          </p:nvPr>
        </p:nvSpPr>
        <p:spPr/>
        <p:txBody>
          <a:bodyPr/>
          <a:lstStyle/>
          <a:p>
            <a:fld id="{6287FE66-7A6D-4EF3-8B5A-57507620A53C}" type="slidenum">
              <a:rPr lang="en-US" smtClean="0"/>
              <a:t>51</a:t>
            </a:fld>
            <a:endParaRPr lang="en-US" dirty="0"/>
          </a:p>
        </p:txBody>
      </p:sp>
    </p:spTree>
    <p:extLst>
      <p:ext uri="{BB962C8B-B14F-4D97-AF65-F5344CB8AC3E}">
        <p14:creationId xmlns:p14="http://schemas.microsoft.com/office/powerpoint/2010/main" val="324871839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photo teams from MSF carry out fumigation efforts in the Yolo Sud neighborhood of Kinshasa, Democratic Republic of Congo, in a bid to kill the mosquitos that transmit yellow fever. Photo: AP</a:t>
            </a:r>
          </a:p>
          <a:p>
            <a:endParaRPr lang="en-US" dirty="0"/>
          </a:p>
        </p:txBody>
      </p:sp>
      <p:sp>
        <p:nvSpPr>
          <p:cNvPr id="4" name="Slide Number Placeholder 3"/>
          <p:cNvSpPr>
            <a:spLocks noGrp="1"/>
          </p:cNvSpPr>
          <p:nvPr>
            <p:ph type="sldNum" sz="quarter" idx="5"/>
          </p:nvPr>
        </p:nvSpPr>
        <p:spPr/>
        <p:txBody>
          <a:bodyPr/>
          <a:lstStyle/>
          <a:p>
            <a:fld id="{6287FE66-7A6D-4EF3-8B5A-57507620A53C}" type="slidenum">
              <a:rPr lang="en-US" smtClean="0"/>
              <a:t>52</a:t>
            </a:fld>
            <a:endParaRPr lang="en-US" dirty="0"/>
          </a:p>
        </p:txBody>
      </p:sp>
    </p:spTree>
    <p:extLst>
      <p:ext uri="{BB962C8B-B14F-4D97-AF65-F5344CB8AC3E}">
        <p14:creationId xmlns:p14="http://schemas.microsoft.com/office/powerpoint/2010/main" val="121919800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Wasserman, S., Tambyah, P. A., &amp; Lim, P. L. (2016). Yellow fever cases in Asia: primed for an epidemic. </a:t>
            </a:r>
            <a:r>
              <a:rPr lang="en-US" i="1" dirty="0"/>
              <a:t>International Journal of Infectious Diseases</a:t>
            </a:r>
            <a:r>
              <a:rPr lang="en-US" dirty="0"/>
              <a:t>, </a:t>
            </a:r>
            <a:r>
              <a:rPr lang="en-US" i="1" dirty="0"/>
              <a:t>48</a:t>
            </a:r>
            <a:r>
              <a:rPr lang="en-US" dirty="0"/>
              <a:t>, 98-103.</a:t>
            </a:r>
            <a:br>
              <a:rPr lang="en-US" dirty="0"/>
            </a:br>
            <a:br>
              <a:rPr lang="en-US" dirty="0"/>
            </a:br>
            <a:r>
              <a:rPr lang="en-US" dirty="0"/>
              <a:t>Yellow fever travelled to China but did not become established.</a:t>
            </a:r>
          </a:p>
          <a:p>
            <a:endParaRPr lang="en-US" dirty="0"/>
          </a:p>
          <a:p>
            <a:r>
              <a:rPr lang="en-US" sz="1800" b="0" i="0" u="none" strike="noStrike" baseline="0" dirty="0">
                <a:solidFill>
                  <a:srgbClr val="000000"/>
                </a:solidFill>
                <a:latin typeface="ALAKI B+ Adv O T 863180fb"/>
              </a:rPr>
              <a:t>Despite the success of YF vaccination in controlling outbreaks and protecting persons living in or traveling to YF-endemic areas, large numbers of Chinese workers appear to travel to yellow fever endemic areas of Africa without a pre-travel yellow fever vaccination </a:t>
            </a:r>
          </a:p>
          <a:p>
            <a:endParaRPr lang="en-US" sz="1800" b="0" i="0" u="none" strike="noStrike" baseline="0" dirty="0">
              <a:solidFill>
                <a:srgbClr val="000000"/>
              </a:solidFill>
              <a:latin typeface="ALAKI B+ Adv O T 863180fb"/>
            </a:endParaRPr>
          </a:p>
          <a:p>
            <a:r>
              <a:rPr lang="en-US" dirty="0"/>
              <a:t>Map showing the distribution of </a:t>
            </a:r>
            <a:r>
              <a:rPr lang="en-US" i="1" dirty="0"/>
              <a:t>Aedes aegypti </a:t>
            </a:r>
            <a:r>
              <a:rPr lang="en-US" dirty="0"/>
              <a:t>across Africa and the Asia-Pacific region (areas shaded pink). The red outline delineates yellow fever-endemic regions. Yellow dots represent the location of yellow fever cases related to the Angolan outbreak (source: HealthMap). Commercial flight routes with direct connections between Luanda and Beijing and indirect connections from Luanda to South and Southeast Asia via Dubai (source: FLIRT) are also represented. (This map appears in Wasserman et al: </a:t>
            </a:r>
            <a:r>
              <a:rPr lang="en-US" i="1" dirty="0"/>
              <a:t>International Journal of Infectious Diseases</a:t>
            </a:r>
            <a:r>
              <a:rPr lang="en-US" dirty="0"/>
              <a:t>)</a:t>
            </a:r>
            <a:endParaRPr lang="en-US" sz="1800" b="0" i="0" u="none" strike="noStrike" baseline="0" dirty="0">
              <a:solidFill>
                <a:srgbClr val="000000"/>
              </a:solidFill>
              <a:latin typeface="ALAKI B+ Adv O T 863180fb"/>
            </a:endParaRPr>
          </a:p>
          <a:p>
            <a:endParaRPr lang="en-US" sz="1800" b="0" i="0" u="none" strike="noStrike" baseline="0" dirty="0">
              <a:solidFill>
                <a:srgbClr val="000000"/>
              </a:solidFill>
              <a:latin typeface="ALAKI B+ Adv O T 863180fb"/>
            </a:endParaRPr>
          </a:p>
          <a:p>
            <a:r>
              <a:rPr lang="en-US" dirty="0"/>
              <a:t>https://www.elsevier.com/connect/yellow-fever-epidemic-threatens-to-spread-from-angola-to-china</a:t>
            </a:r>
          </a:p>
        </p:txBody>
      </p:sp>
      <p:sp>
        <p:nvSpPr>
          <p:cNvPr id="4" name="Slide Number Placeholder 3"/>
          <p:cNvSpPr>
            <a:spLocks noGrp="1"/>
          </p:cNvSpPr>
          <p:nvPr>
            <p:ph type="sldNum" sz="quarter" idx="5"/>
          </p:nvPr>
        </p:nvSpPr>
        <p:spPr/>
        <p:txBody>
          <a:bodyPr/>
          <a:lstStyle/>
          <a:p>
            <a:fld id="{6287FE66-7A6D-4EF3-8B5A-57507620A53C}" type="slidenum">
              <a:rPr lang="en-US" smtClean="0"/>
              <a:t>53</a:t>
            </a:fld>
            <a:endParaRPr lang="en-US" dirty="0"/>
          </a:p>
        </p:txBody>
      </p:sp>
    </p:spTree>
    <p:extLst>
      <p:ext uri="{BB962C8B-B14F-4D97-AF65-F5344CB8AC3E}">
        <p14:creationId xmlns:p14="http://schemas.microsoft.com/office/powerpoint/2010/main" val="33101833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Keusch, G. T., Amuasi, J. H., Anderson, D. E., Daszak, P., Eckerle, I., Field, H., ... &amp; Saif, L. (2022). Pandemic origins and a One Health approach to preparedness and prevention: Solutions based on SARS-CoV-2 and other RNA viruses. </a:t>
            </a:r>
            <a:r>
              <a:rPr lang="en-US" i="1" dirty="0"/>
              <a:t>Proceedings of the National Academy of Sciences</a:t>
            </a:r>
            <a:r>
              <a:rPr lang="en-US" dirty="0"/>
              <a:t>, </a:t>
            </a:r>
            <a:r>
              <a:rPr lang="en-US" i="1" dirty="0"/>
              <a:t>119</a:t>
            </a:r>
            <a:r>
              <a:rPr lang="en-US" dirty="0"/>
              <a:t>(42), e2202871119.</a:t>
            </a:r>
          </a:p>
          <a:p>
            <a:endParaRPr lang="en-US" dirty="0"/>
          </a:p>
        </p:txBody>
      </p:sp>
      <p:sp>
        <p:nvSpPr>
          <p:cNvPr id="4" name="Slide Number Placeholder 3"/>
          <p:cNvSpPr>
            <a:spLocks noGrp="1"/>
          </p:cNvSpPr>
          <p:nvPr>
            <p:ph type="sldNum" sz="quarter" idx="5"/>
          </p:nvPr>
        </p:nvSpPr>
        <p:spPr/>
        <p:txBody>
          <a:bodyPr/>
          <a:lstStyle/>
          <a:p>
            <a:fld id="{6287FE66-7A6D-4EF3-8B5A-57507620A53C}" type="slidenum">
              <a:rPr lang="en-US" smtClean="0"/>
              <a:t>5</a:t>
            </a:fld>
            <a:endParaRPr lang="en-US" dirty="0"/>
          </a:p>
        </p:txBody>
      </p:sp>
    </p:spTree>
    <p:extLst>
      <p:ext uri="{BB962C8B-B14F-4D97-AF65-F5344CB8AC3E}">
        <p14:creationId xmlns:p14="http://schemas.microsoft.com/office/powerpoint/2010/main" val="105149604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https://www.latimes.com/science/sciencenow/la-sci-sn-yellow-fever-americas-20170308-story.html</a:t>
            </a:r>
          </a:p>
          <a:p>
            <a:endParaRPr lang="en-US" dirty="0"/>
          </a:p>
          <a:p>
            <a:endParaRPr lang="en-US" dirty="0"/>
          </a:p>
        </p:txBody>
      </p:sp>
      <p:sp>
        <p:nvSpPr>
          <p:cNvPr id="4" name="Slide Number Placeholder 3"/>
          <p:cNvSpPr>
            <a:spLocks noGrp="1"/>
          </p:cNvSpPr>
          <p:nvPr>
            <p:ph type="sldNum" sz="quarter" idx="10"/>
          </p:nvPr>
        </p:nvSpPr>
        <p:spPr/>
        <p:txBody>
          <a:bodyPr/>
          <a:lstStyle/>
          <a:p>
            <a:fld id="{A63FED15-28D7-444D-9406-6AB1BBF56573}" type="slidenum">
              <a:rPr lang="en-US" smtClean="0"/>
              <a:t>54</a:t>
            </a:fld>
            <a:endParaRPr lang="en-US" dirty="0"/>
          </a:p>
        </p:txBody>
      </p:sp>
    </p:spTree>
    <p:extLst>
      <p:ext uri="{BB962C8B-B14F-4D97-AF65-F5344CB8AC3E}">
        <p14:creationId xmlns:p14="http://schemas.microsoft.com/office/powerpoint/2010/main" val="68619452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latin typeface="HardingText-Regular"/>
              </a:rPr>
              <a:t>S</a:t>
            </a:r>
            <a:r>
              <a:rPr lang="en-US" sz="1800" b="0" i="0" u="none" strike="noStrike" baseline="0" dirty="0">
                <a:latin typeface="HardingText-Regular"/>
              </a:rPr>
              <a:t>chistosomiasis reinforces poverty, adversely affects the health of children and adults, and defies control efforts, because even when infections are treated with drugs, people can quickly get re-infected when they return to snail-infested waterbodies.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i="0" u="none" strike="noStrike" baseline="0" dirty="0">
              <a:latin typeface="HardingText-Regular"/>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5400" dirty="0"/>
              <a:t>Although schistosomiasis only kills a relatively small proportion of the people who are infected, and then usually only after many years, the disease causes a great deal of disability and reduces the educational and work performance of infected individuals. It is thus known as a ‘disease of poverty’, both resulting from and contributing to lower socioeconomic conditions in the areas where it is endemic</a:t>
            </a:r>
            <a:endParaRPr lang="en-US" sz="4000" dirty="0"/>
          </a:p>
          <a:p>
            <a:pPr algn="l"/>
            <a:br>
              <a:rPr lang="en-US" sz="1800" b="0" i="0" u="none" strike="noStrike" baseline="0" dirty="0">
                <a:latin typeface="HardingText-Regular"/>
              </a:rPr>
            </a:br>
            <a:r>
              <a:rPr lang="en-US" sz="1800" b="0" i="0" u="none" strike="noStrike" baseline="0" dirty="0">
                <a:latin typeface="HardingText-Regular"/>
              </a:rPr>
              <a:t>Over the past two decades, global campaigns using antiparasitic medication have been carried out to combat the scourge of the disease. In 2022, the World Health Organization released guidelines to further expand the scale of these mass-treatment campaigns, with the goal of eliminating schistosomiasis as a public health problem by 2030. Although this strategy has yielded clear public-health benefits, the following key question remains: what solutions can be devised to further combat schistosomiasis and forge a sustainable future?</a:t>
            </a:r>
          </a:p>
          <a:p>
            <a:pPr algn="l"/>
            <a:endParaRPr lang="en-US" sz="1800" b="0" i="0" u="none" strike="noStrike" baseline="0" dirty="0">
              <a:latin typeface="HardingText-Regular"/>
            </a:endParaRPr>
          </a:p>
          <a:p>
            <a:pPr algn="l"/>
            <a:r>
              <a:rPr lang="en-US" sz="1800" b="0" i="0" u="none" strike="noStrike" baseline="0" dirty="0">
                <a:latin typeface="HardingText-Regular"/>
              </a:rPr>
              <a:t>The parasitic worm’s life cycle includes an intermediate stage in a freshwater snail host of the genus </a:t>
            </a:r>
            <a:r>
              <a:rPr lang="en-US" sz="1800" b="0" i="1" u="none" strike="noStrike" baseline="0" dirty="0">
                <a:latin typeface="HardingText-RegularItalic"/>
              </a:rPr>
              <a:t>Biomphalaria </a:t>
            </a:r>
            <a:r>
              <a:rPr lang="en-US" sz="1800" b="0" i="0" u="none" strike="noStrike" baseline="0" dirty="0">
                <a:latin typeface="HardingText-Regular"/>
              </a:rPr>
              <a:t>or </a:t>
            </a:r>
            <a:r>
              <a:rPr lang="en-US" sz="1800" b="0" i="1" u="none" strike="noStrike" baseline="0" dirty="0">
                <a:latin typeface="HardingText-RegularItalic"/>
              </a:rPr>
              <a:t>Bulinus</a:t>
            </a:r>
            <a:r>
              <a:rPr lang="en-US" sz="1800" b="0" i="0" u="none" strike="noStrike" baseline="0" dirty="0">
                <a:latin typeface="HardingText-Regular"/>
              </a:rPr>
              <a:t>. Human infection, caused by worms of the genus </a:t>
            </a:r>
            <a:r>
              <a:rPr lang="en-US" sz="1800" b="0" i="1" u="none" strike="noStrike" baseline="0" dirty="0">
                <a:latin typeface="HardingText-RegularItalic"/>
              </a:rPr>
              <a:t>Schistosoma</a:t>
            </a:r>
            <a:r>
              <a:rPr lang="en-US" sz="1800" b="0" i="0" u="none" strike="noStrike" baseline="0" dirty="0">
                <a:latin typeface="HardingText-Regular"/>
              </a:rPr>
              <a:t>, occurs with freshwater exposure (such as in a lake), when skin-burrowing juvenile parasites enter and migrate through the human body. The worms produce eggs that are excreted from the body in urine or stools. If these eggs reach areas of fresh water, hatch and find a snail, and then infect a human host, their complex life cycle is completed.</a:t>
            </a:r>
            <a:br>
              <a:rPr lang="en-US" sz="1800" b="0" i="0" u="none" strike="noStrike" baseline="0" dirty="0">
                <a:latin typeface="HardingText-Regular"/>
              </a:rPr>
            </a:br>
            <a:br>
              <a:rPr lang="en-US" sz="1800" b="0" i="0" u="none" strike="noStrike" baseline="0" dirty="0">
                <a:latin typeface="HardingText-Regular"/>
              </a:rPr>
            </a:br>
            <a:r>
              <a:rPr lang="en-US" sz="1800" b="0" i="0" u="none" strike="noStrike" baseline="0" dirty="0">
                <a:latin typeface="HardingText-Regular"/>
              </a:rPr>
              <a:t>Because of the parasite’s requirement for snails as part of its life cycle, there is a long history of public-health interventions aimed at reducing the snail population. Such approaches have focused on chemically treating freshwater bodies. These interventions have shown public-health benefits, but their adoption rates have been low, partly because of ecological concerns about the use of chemicals.</a:t>
            </a:r>
            <a:endParaRPr lang="en-US" dirty="0"/>
          </a:p>
        </p:txBody>
      </p:sp>
      <p:sp>
        <p:nvSpPr>
          <p:cNvPr id="4" name="Slide Number Placeholder 3"/>
          <p:cNvSpPr>
            <a:spLocks noGrp="1"/>
          </p:cNvSpPr>
          <p:nvPr>
            <p:ph type="sldNum" sz="quarter" idx="5"/>
          </p:nvPr>
        </p:nvSpPr>
        <p:spPr/>
        <p:txBody>
          <a:bodyPr/>
          <a:lstStyle/>
          <a:p>
            <a:fld id="{6287FE66-7A6D-4EF3-8B5A-57507620A53C}" type="slidenum">
              <a:rPr lang="en-US" smtClean="0"/>
              <a:t>55</a:t>
            </a:fld>
            <a:endParaRPr lang="en-US" dirty="0"/>
          </a:p>
        </p:txBody>
      </p:sp>
    </p:spTree>
    <p:extLst>
      <p:ext uri="{BB962C8B-B14F-4D97-AF65-F5344CB8AC3E}">
        <p14:creationId xmlns:p14="http://schemas.microsoft.com/office/powerpoint/2010/main" val="374022555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After the Diama Dam was completed in 1986, the people living around the dam experienced the world’s largest recorded outbreak of intestinal schistosomiasis. Even decades later, in some villages upstream of the dam, almost all of the kids may be infected. </a:t>
            </a:r>
            <a:br>
              <a:rPr lang="en-US" sz="1800" dirty="0"/>
            </a:br>
            <a:br>
              <a:rPr lang="en-US" sz="1800" dirty="0"/>
            </a:br>
            <a:r>
              <a:rPr lang="en-US" sz="1800" dirty="0"/>
              <a:t>The eggs produced by the flatworms end up dispersed throughout the body. The immune system then encapsulates the eggs in non-functioning, bony tissue. Bladder function diminishes, they suffer from chronic abdominal pain and distension of the abdomen, and it can ultimately culminate in bladder cancer.  </a:t>
            </a:r>
          </a:p>
          <a:p>
            <a:pPr algn="l"/>
            <a:endParaRPr lang="en-US" sz="1800" b="0" i="0" u="none" strike="noStrike" baseline="0" dirty="0">
              <a:latin typeface="HardingText-Regular"/>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baseline="0" dirty="0">
                <a:latin typeface="HardingText-Regular"/>
              </a:rPr>
              <a:t>Dams are associated with restricted movement and altered abundances of fish and other aquatic animals. Crayfish are a natural predator of snails and with the construction of dams, they may decline because of restricted mobility and alteration of the natural flood regime of the former rivers. </a:t>
            </a:r>
            <a:r>
              <a:rPr lang="en-US" sz="1800" dirty="0"/>
              <a:t>This leads to the increase in snails and schstosomiasis.</a:t>
            </a:r>
            <a:br>
              <a:rPr lang="en-US" sz="1800" dirty="0"/>
            </a:br>
            <a:br>
              <a:rPr lang="en-US" sz="1800" dirty="0"/>
            </a:br>
            <a:r>
              <a:rPr lang="en-US" sz="1800" b="0" i="0" u="none" strike="noStrike" baseline="0" dirty="0">
                <a:latin typeface="HardingText-Regular"/>
              </a:rPr>
              <a:t>Dams are often accompanied by a substantial increase in fertilizer use since the main reason for building dams is often to make water available for irrigation. Fertilizer use can lead to nutrient enrichment of local waters and increased growth of aquatic vegetation that hosts the snail that hosts the flatworm that causes schistosomiasis</a:t>
            </a:r>
            <a:endParaRPr lang="en-US" dirty="0"/>
          </a:p>
        </p:txBody>
      </p:sp>
      <p:sp>
        <p:nvSpPr>
          <p:cNvPr id="4" name="Slide Number Placeholder 3"/>
          <p:cNvSpPr>
            <a:spLocks noGrp="1"/>
          </p:cNvSpPr>
          <p:nvPr>
            <p:ph type="sldNum" sz="quarter" idx="5"/>
          </p:nvPr>
        </p:nvSpPr>
        <p:spPr/>
        <p:txBody>
          <a:bodyPr/>
          <a:lstStyle/>
          <a:p>
            <a:fld id="{6287FE66-7A6D-4EF3-8B5A-57507620A53C}" type="slidenum">
              <a:rPr lang="en-US" smtClean="0"/>
              <a:t>56</a:t>
            </a:fld>
            <a:endParaRPr lang="en-US" dirty="0"/>
          </a:p>
        </p:txBody>
      </p:sp>
    </p:spTree>
    <p:extLst>
      <p:ext uri="{BB962C8B-B14F-4D97-AF65-F5344CB8AC3E}">
        <p14:creationId xmlns:p14="http://schemas.microsoft.com/office/powerpoint/2010/main" val="137078727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latin typeface="HardingText-Regular"/>
              </a:rPr>
              <a:t>Disease, food and water challenges intersect in many ways, such as through widespread poverty–disease traps, whereby disease exacerbates malnutrition, stunts physical and cognitive development and reduces educational attainment, labor supply and incomes, all of which impede economic growth that can improve sanitation and access to energy, water, education and healthcare.. Despite their interdependence, disease, food and water challenges are typically addressed independently by governmental and non-governmental organizations, practitioners and researchers.</a:t>
            </a:r>
            <a:endParaRPr lang="en-US" dirty="0"/>
          </a:p>
        </p:txBody>
      </p:sp>
      <p:sp>
        <p:nvSpPr>
          <p:cNvPr id="4" name="Slide Number Placeholder 3"/>
          <p:cNvSpPr>
            <a:spLocks noGrp="1"/>
          </p:cNvSpPr>
          <p:nvPr>
            <p:ph type="sldNum" sz="quarter" idx="5"/>
          </p:nvPr>
        </p:nvSpPr>
        <p:spPr/>
        <p:txBody>
          <a:bodyPr/>
          <a:lstStyle/>
          <a:p>
            <a:fld id="{6287FE66-7A6D-4EF3-8B5A-57507620A53C}" type="slidenum">
              <a:rPr lang="en-US" smtClean="0"/>
              <a:t>57</a:t>
            </a:fld>
            <a:endParaRPr lang="en-US" dirty="0"/>
          </a:p>
        </p:txBody>
      </p:sp>
    </p:spTree>
    <p:extLst>
      <p:ext uri="{BB962C8B-B14F-4D97-AF65-F5344CB8AC3E}">
        <p14:creationId xmlns:p14="http://schemas.microsoft.com/office/powerpoint/2010/main" val="249710123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https://www.youtube.com/watch?v=uoWQDA1Syok</a:t>
            </a:r>
          </a:p>
        </p:txBody>
      </p:sp>
      <p:sp>
        <p:nvSpPr>
          <p:cNvPr id="4" name="Slide Number Placeholder 3"/>
          <p:cNvSpPr>
            <a:spLocks noGrp="1"/>
          </p:cNvSpPr>
          <p:nvPr>
            <p:ph type="sldNum" sz="quarter" idx="5"/>
          </p:nvPr>
        </p:nvSpPr>
        <p:spPr/>
        <p:txBody>
          <a:bodyPr/>
          <a:lstStyle/>
          <a:p>
            <a:fld id="{6287FE66-7A6D-4EF3-8B5A-57507620A53C}" type="slidenum">
              <a:rPr lang="en-US" smtClean="0"/>
              <a:t>58</a:t>
            </a:fld>
            <a:endParaRPr lang="en-US" dirty="0"/>
          </a:p>
        </p:txBody>
      </p:sp>
    </p:spTree>
    <p:extLst>
      <p:ext uri="{BB962C8B-B14F-4D97-AF65-F5344CB8AC3E}">
        <p14:creationId xmlns:p14="http://schemas.microsoft.com/office/powerpoint/2010/main" val="103145525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87FE66-7A6D-4EF3-8B5A-57507620A53C}" type="slidenum">
              <a:rPr lang="en-US" smtClean="0"/>
              <a:t>59</a:t>
            </a:fld>
            <a:endParaRPr lang="en-US" dirty="0"/>
          </a:p>
        </p:txBody>
      </p:sp>
    </p:spTree>
    <p:extLst>
      <p:ext uri="{BB962C8B-B14F-4D97-AF65-F5344CB8AC3E}">
        <p14:creationId xmlns:p14="http://schemas.microsoft.com/office/powerpoint/2010/main" val="120325800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https://www.youtube.com/watch?v=NcV5vRO0K1U</a:t>
            </a:r>
          </a:p>
        </p:txBody>
      </p:sp>
      <p:sp>
        <p:nvSpPr>
          <p:cNvPr id="4" name="Slide Number Placeholder 3"/>
          <p:cNvSpPr>
            <a:spLocks noGrp="1"/>
          </p:cNvSpPr>
          <p:nvPr>
            <p:ph type="sldNum" sz="quarter" idx="5"/>
          </p:nvPr>
        </p:nvSpPr>
        <p:spPr/>
        <p:txBody>
          <a:bodyPr/>
          <a:lstStyle/>
          <a:p>
            <a:fld id="{6287FE66-7A6D-4EF3-8B5A-57507620A53C}" type="slidenum">
              <a:rPr lang="en-US" smtClean="0"/>
              <a:t>60</a:t>
            </a:fld>
            <a:endParaRPr lang="en-US" dirty="0"/>
          </a:p>
        </p:txBody>
      </p:sp>
    </p:spTree>
    <p:extLst>
      <p:ext uri="{BB962C8B-B14F-4D97-AF65-F5344CB8AC3E}">
        <p14:creationId xmlns:p14="http://schemas.microsoft.com/office/powerpoint/2010/main" val="41384781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87FE66-7A6D-4EF3-8B5A-57507620A53C}" type="slidenum">
              <a:rPr lang="en-US" smtClean="0"/>
              <a:t>61</a:t>
            </a:fld>
            <a:endParaRPr lang="en-US" dirty="0"/>
          </a:p>
        </p:txBody>
      </p:sp>
    </p:spTree>
    <p:extLst>
      <p:ext uri="{BB962C8B-B14F-4D97-AF65-F5344CB8AC3E}">
        <p14:creationId xmlns:p14="http://schemas.microsoft.com/office/powerpoint/2010/main" val="207542053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t>Bosch, T. C., Wigley, M., Colomina, B., Bohannan, B., Meggers, F., Amato, K. R., ... &amp; Melby, M. K. (2024). The potential importance of the built-environment microbiome and its impact on human health. </a:t>
            </a:r>
            <a:r>
              <a:rPr lang="en-US" sz="2800" i="1" dirty="0"/>
              <a:t>Proceedings of the National Academy of Sciences</a:t>
            </a:r>
            <a:r>
              <a:rPr lang="en-US" sz="2800" dirty="0"/>
              <a:t>, </a:t>
            </a:r>
            <a:r>
              <a:rPr lang="en-US" sz="2800" i="1" dirty="0"/>
              <a:t>121</a:t>
            </a:r>
            <a:r>
              <a:rPr lang="en-US" sz="2800" dirty="0"/>
              <a:t>(20), e2313971121.</a:t>
            </a:r>
          </a:p>
          <a:p>
            <a:pPr algn="l"/>
            <a:br>
              <a:rPr lang="en-US" sz="1800" b="0" i="0" u="none" strike="noStrike" baseline="0" dirty="0">
                <a:latin typeface="OpenSans"/>
              </a:rPr>
            </a:br>
            <a:r>
              <a:rPr lang="en-US" sz="1800" b="0" i="0" u="none" strike="noStrike" baseline="0" dirty="0">
                <a:latin typeface="OpenSans"/>
              </a:rPr>
              <a:t>Architectural design often reduces natural elements such as soil and trees, and there is a reduction of environmental microbes from nature entering the building. It is estimated that 90% of contemporary human life in “developed” economies is now spent “indoors”</a:t>
            </a:r>
          </a:p>
          <a:p>
            <a:pPr algn="l"/>
            <a:endParaRPr lang="en-US" sz="1800" b="0" i="0" u="none" strike="noStrike" baseline="0" dirty="0">
              <a:latin typeface="OpenSans"/>
            </a:endParaRPr>
          </a:p>
        </p:txBody>
      </p:sp>
      <p:sp>
        <p:nvSpPr>
          <p:cNvPr id="4" name="Slide Number Placeholder 3"/>
          <p:cNvSpPr>
            <a:spLocks noGrp="1"/>
          </p:cNvSpPr>
          <p:nvPr>
            <p:ph type="sldNum" sz="quarter" idx="5"/>
          </p:nvPr>
        </p:nvSpPr>
        <p:spPr/>
        <p:txBody>
          <a:bodyPr/>
          <a:lstStyle/>
          <a:p>
            <a:fld id="{1700FE7D-BC7E-412D-9DED-CB67BE714793}" type="slidenum">
              <a:rPr lang="en-US" smtClean="0"/>
              <a:t>62</a:t>
            </a:fld>
            <a:endParaRPr lang="en-US" dirty="0"/>
          </a:p>
        </p:txBody>
      </p:sp>
    </p:spTree>
    <p:extLst>
      <p:ext uri="{BB962C8B-B14F-4D97-AF65-F5344CB8AC3E}">
        <p14:creationId xmlns:p14="http://schemas.microsoft.com/office/powerpoint/2010/main" val="389965047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https://www.nytimes.com/2021/07/19/health/human-microbiome-hadza-rewilding.html</a:t>
            </a:r>
          </a:p>
        </p:txBody>
      </p:sp>
      <p:sp>
        <p:nvSpPr>
          <p:cNvPr id="4" name="Slide Number Placeholder 3"/>
          <p:cNvSpPr>
            <a:spLocks noGrp="1"/>
          </p:cNvSpPr>
          <p:nvPr>
            <p:ph type="sldNum" sz="quarter" idx="5"/>
          </p:nvPr>
        </p:nvSpPr>
        <p:spPr/>
        <p:txBody>
          <a:bodyPr/>
          <a:lstStyle/>
          <a:p>
            <a:fld id="{6287FE66-7A6D-4EF3-8B5A-57507620A53C}" type="slidenum">
              <a:rPr lang="en-US" smtClean="0"/>
              <a:t>63</a:t>
            </a:fld>
            <a:endParaRPr lang="en-US" dirty="0"/>
          </a:p>
        </p:txBody>
      </p:sp>
    </p:spTree>
    <p:extLst>
      <p:ext uri="{BB962C8B-B14F-4D97-AF65-F5344CB8AC3E}">
        <p14:creationId xmlns:p14="http://schemas.microsoft.com/office/powerpoint/2010/main" val="12793370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Polio is not a zoonotic disease. </a:t>
            </a:r>
            <a:br>
              <a:rPr lang="en-US" sz="1200" dirty="0"/>
            </a:br>
            <a:br>
              <a:rPr lang="en-US" sz="1200" dirty="0"/>
            </a:br>
            <a:endParaRPr lang="en-US" dirty="0"/>
          </a:p>
        </p:txBody>
      </p:sp>
      <p:sp>
        <p:nvSpPr>
          <p:cNvPr id="4" name="Slide Number Placeholder 3"/>
          <p:cNvSpPr>
            <a:spLocks noGrp="1"/>
          </p:cNvSpPr>
          <p:nvPr>
            <p:ph type="sldNum" sz="quarter" idx="10"/>
          </p:nvPr>
        </p:nvSpPr>
        <p:spPr/>
        <p:txBody>
          <a:bodyPr/>
          <a:lstStyle/>
          <a:p>
            <a:fld id="{A81E3B35-B373-4AA8-94EE-B3E16EF9EF81}" type="slidenum">
              <a:rPr lang="en-US" smtClean="0"/>
              <a:pPr/>
              <a:t>6</a:t>
            </a:fld>
            <a:endParaRPr lang="en-US" dirty="0"/>
          </a:p>
        </p:txBody>
      </p:sp>
    </p:spTree>
    <p:extLst>
      <p:ext uri="{BB962C8B-B14F-4D97-AF65-F5344CB8AC3E}">
        <p14:creationId xmlns:p14="http://schemas.microsoft.com/office/powerpoint/2010/main" val="204046749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latin typeface="OpenSans"/>
              </a:rPr>
              <a:t>The germ theory of disease was developed in the mid/late 19th century and is arguably the most important paradigm in the history of medicine. It states that microbial pathogens are responsible for causing infectious diseases,</a:t>
            </a:r>
            <a:br>
              <a:rPr lang="en-US" sz="1800" b="0" i="0" u="none" strike="noStrike" baseline="0" dirty="0">
                <a:latin typeface="OpenSans"/>
              </a:rPr>
            </a:br>
            <a:br>
              <a:rPr lang="en-US" sz="1800" b="0" i="0" u="none" strike="noStrike" baseline="0" dirty="0">
                <a:latin typeface="OpenSans"/>
              </a:rPr>
            </a:br>
            <a:r>
              <a:rPr lang="en-US" dirty="0"/>
              <a:t>Carlsson, F., &amp; Råberg, L. (2024). The germ theory revisited: A noncentric view on infection outcome. </a:t>
            </a:r>
            <a:r>
              <a:rPr lang="en-US" i="1" dirty="0"/>
              <a:t>Proceedings of the National Academy of Sciences</a:t>
            </a:r>
            <a:r>
              <a:rPr lang="en-US" dirty="0"/>
              <a:t>, </a:t>
            </a:r>
            <a:r>
              <a:rPr lang="en-US" i="1" dirty="0"/>
              <a:t>121</a:t>
            </a:r>
            <a:r>
              <a:rPr lang="en-US" dirty="0"/>
              <a:t>(17), e2319605121.</a:t>
            </a:r>
            <a:br>
              <a:rPr lang="en-US" dirty="0"/>
            </a:br>
            <a:br>
              <a:rPr lang="en-US" dirty="0"/>
            </a:br>
            <a:r>
              <a:rPr lang="en-US" dirty="0"/>
              <a:t>Photo: Mycobacterium tuberculosis, the bacterial causative agent of tuberculosis was identified and described for the first time in 1882 by Robert Koch, </a:t>
            </a:r>
          </a:p>
          <a:p>
            <a:pPr algn="l"/>
            <a:endParaRPr lang="en-US" dirty="0"/>
          </a:p>
        </p:txBody>
      </p:sp>
      <p:sp>
        <p:nvSpPr>
          <p:cNvPr id="4" name="Slide Number Placeholder 3"/>
          <p:cNvSpPr>
            <a:spLocks noGrp="1"/>
          </p:cNvSpPr>
          <p:nvPr>
            <p:ph type="sldNum" sz="quarter" idx="5"/>
          </p:nvPr>
        </p:nvSpPr>
        <p:spPr/>
        <p:txBody>
          <a:bodyPr/>
          <a:lstStyle/>
          <a:p>
            <a:fld id="{C27F558C-3FE5-441A-BAFB-D5677A231E85}" type="slidenum">
              <a:rPr lang="en-US" smtClean="0"/>
              <a:t>64</a:t>
            </a:fld>
            <a:endParaRPr lang="en-US" dirty="0"/>
          </a:p>
        </p:txBody>
      </p:sp>
    </p:spTree>
    <p:extLst>
      <p:ext uri="{BB962C8B-B14F-4D97-AF65-F5344CB8AC3E}">
        <p14:creationId xmlns:p14="http://schemas.microsoft.com/office/powerpoint/2010/main" val="160359400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Typhoid Mary did not suffer the effects of typhoid even though she was capable of passing it on – an example of how Koch’s postulates are not always true</a:t>
            </a:r>
          </a:p>
        </p:txBody>
      </p:sp>
      <p:sp>
        <p:nvSpPr>
          <p:cNvPr id="4" name="Slide Number Placeholder 3"/>
          <p:cNvSpPr>
            <a:spLocks noGrp="1"/>
          </p:cNvSpPr>
          <p:nvPr>
            <p:ph type="sldNum" sz="quarter" idx="5"/>
          </p:nvPr>
        </p:nvSpPr>
        <p:spPr/>
        <p:txBody>
          <a:bodyPr/>
          <a:lstStyle/>
          <a:p>
            <a:fld id="{C27F558C-3FE5-441A-BAFB-D5677A231E85}" type="slidenum">
              <a:rPr lang="en-US" smtClean="0"/>
              <a:t>65</a:t>
            </a:fld>
            <a:endParaRPr lang="en-US" dirty="0"/>
          </a:p>
        </p:txBody>
      </p:sp>
    </p:spTree>
    <p:extLst>
      <p:ext uri="{BB962C8B-B14F-4D97-AF65-F5344CB8AC3E}">
        <p14:creationId xmlns:p14="http://schemas.microsoft.com/office/powerpoint/2010/main" val="250473268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people in the photos were not susceptible to HIV. Their immune systems controlled it. This control has not been linked to past environmental conditions:  they had unique immune systems as a result of distinctive gene expressions in the cells of their immune systems. Only 1% of people are estimated to have these kinds of immune systems.</a:t>
            </a:r>
            <a:br>
              <a:rPr lang="en-US" dirty="0"/>
            </a:br>
            <a:br>
              <a:rPr lang="en-US" dirty="0"/>
            </a:br>
            <a:r>
              <a:rPr lang="en-US" dirty="0"/>
              <a:t>Carlsson, F., &amp; Råberg, L. (2024). The germ theory revisited: A noncentric view on infection outcome. </a:t>
            </a:r>
            <a:r>
              <a:rPr lang="en-US" i="1" dirty="0"/>
              <a:t>Proceedings of the National Academy of Sciences</a:t>
            </a:r>
            <a:r>
              <a:rPr lang="en-US" dirty="0"/>
              <a:t>, </a:t>
            </a:r>
            <a:r>
              <a:rPr lang="en-US" i="1" dirty="0"/>
              <a:t>121</a:t>
            </a:r>
            <a:r>
              <a:rPr lang="en-US" dirty="0"/>
              <a:t>(17), e2319605121.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https://www.scientificamerican.com/article/genetic-clues-hiv-elite-controllers-better-vaccines-cancer-treatments/</a:t>
            </a:r>
          </a:p>
          <a:p>
            <a:endParaRPr lang="en-US" dirty="0"/>
          </a:p>
        </p:txBody>
      </p:sp>
      <p:sp>
        <p:nvSpPr>
          <p:cNvPr id="4" name="Slide Number Placeholder 3"/>
          <p:cNvSpPr>
            <a:spLocks noGrp="1"/>
          </p:cNvSpPr>
          <p:nvPr>
            <p:ph type="sldNum" sz="quarter" idx="5"/>
          </p:nvPr>
        </p:nvSpPr>
        <p:spPr/>
        <p:txBody>
          <a:bodyPr/>
          <a:lstStyle/>
          <a:p>
            <a:fld id="{C27F558C-3FE5-441A-BAFB-D5677A231E85}" type="slidenum">
              <a:rPr lang="en-US" smtClean="0"/>
              <a:t>66</a:t>
            </a:fld>
            <a:endParaRPr lang="en-US" dirty="0"/>
          </a:p>
        </p:txBody>
      </p:sp>
    </p:spTree>
    <p:extLst>
      <p:ext uri="{BB962C8B-B14F-4D97-AF65-F5344CB8AC3E}">
        <p14:creationId xmlns:p14="http://schemas.microsoft.com/office/powerpoint/2010/main" val="400948542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alibri Light" panose="020F0302020204030204" pitchFamily="34" charset="0"/>
                <a:ea typeface="Calibri Light" panose="020F0302020204030204" pitchFamily="34" charset="0"/>
                <a:cs typeface="Calibri Light" panose="020F0302020204030204" pitchFamily="34" charset="0"/>
              </a:rPr>
              <a:t>The non-centric view r</a:t>
            </a:r>
            <a:r>
              <a:rPr lang="en-US" sz="1200" b="0" i="0" u="none" strike="noStrike" baseline="0" dirty="0">
                <a:latin typeface="Calibri Light" panose="020F0302020204030204" pitchFamily="34" charset="0"/>
                <a:ea typeface="Calibri Light" panose="020F0302020204030204" pitchFamily="34" charset="0"/>
                <a:cs typeface="Calibri Light" panose="020F0302020204030204" pitchFamily="34" charset="0"/>
              </a:rPr>
              <a:t>ecognizes key roles for both the microbe as in germ theory but also includes the role of the host’s immune system in dictating infection outcome.</a:t>
            </a:r>
            <a:br>
              <a:rPr lang="en-US" sz="1200" b="0" i="0" u="none" strike="noStrike" baseline="0" dirty="0">
                <a:latin typeface="Calibri Light" panose="020F0302020204030204" pitchFamily="34" charset="0"/>
                <a:ea typeface="Calibri Light" panose="020F0302020204030204" pitchFamily="34" charset="0"/>
                <a:cs typeface="Calibri Light" panose="020F0302020204030204" pitchFamily="34" charset="0"/>
              </a:rPr>
            </a:br>
            <a:br>
              <a:rPr lang="en-US" sz="1200" b="0" i="0" u="none" strike="noStrike" baseline="0" dirty="0">
                <a:latin typeface="Calibri Light" panose="020F0302020204030204" pitchFamily="34" charset="0"/>
                <a:ea typeface="Calibri Light" panose="020F0302020204030204" pitchFamily="34" charset="0"/>
                <a:cs typeface="Calibri Light" panose="020F0302020204030204" pitchFamily="34" charset="0"/>
              </a:rPr>
            </a:br>
            <a:r>
              <a:rPr lang="en-US" sz="1200" b="0" i="0" u="none" strike="noStrike" baseline="0" dirty="0">
                <a:latin typeface="Calibri Light" panose="020F0302020204030204" pitchFamily="34" charset="0"/>
                <a:ea typeface="Calibri Light" panose="020F0302020204030204" pitchFamily="34" charset="0"/>
                <a:cs typeface="Calibri Light" panose="020F0302020204030204" pitchFamily="34" charset="0"/>
              </a:rPr>
              <a:t>As we explain in the next slides, host theory accounts for how in one part of the world, intestinal parasites cause disease that can be debilitating, but in other part of the world, having intestinal parasites, can improve aspects of one’s health. The woman on the right is intentionally ingesting intestinal parasites. </a:t>
            </a:r>
            <a:br>
              <a:rPr lang="en-US" sz="1200" b="0" i="0" u="none" strike="noStrike" baseline="0" dirty="0">
                <a:latin typeface="Calibri Light" panose="020F0302020204030204" pitchFamily="34" charset="0"/>
                <a:ea typeface="Calibri Light" panose="020F0302020204030204" pitchFamily="34" charset="0"/>
                <a:cs typeface="Calibri Light" panose="020F0302020204030204" pitchFamily="34" charset="0"/>
              </a:rPr>
            </a:br>
            <a:br>
              <a:rPr lang="en-US" sz="1200" b="0" i="0" u="none" strike="noStrike" baseline="0" dirty="0">
                <a:latin typeface="Calibri Light" panose="020F0302020204030204" pitchFamily="34" charset="0"/>
                <a:ea typeface="Calibri Light" panose="020F0302020204030204" pitchFamily="34" charset="0"/>
                <a:cs typeface="Calibri Light" panose="020F0302020204030204" pitchFamily="34" charset="0"/>
              </a:rPr>
            </a:br>
            <a:endParaRPr lang="en-US" sz="1200" dirty="0">
              <a:latin typeface="Calibri Light" panose="020F0302020204030204" pitchFamily="34" charset="0"/>
              <a:ea typeface="Calibri Light" panose="020F0302020204030204" pitchFamily="34" charset="0"/>
              <a:cs typeface="Calibri Light" panose="020F0302020204030204" pitchFamily="34" charset="0"/>
            </a:endParaRPr>
          </a:p>
          <a:p>
            <a:endParaRPr lang="en-US" dirty="0"/>
          </a:p>
        </p:txBody>
      </p:sp>
      <p:sp>
        <p:nvSpPr>
          <p:cNvPr id="4" name="Slide Number Placeholder 3"/>
          <p:cNvSpPr>
            <a:spLocks noGrp="1"/>
          </p:cNvSpPr>
          <p:nvPr>
            <p:ph type="sldNum" sz="quarter" idx="5"/>
          </p:nvPr>
        </p:nvSpPr>
        <p:spPr/>
        <p:txBody>
          <a:bodyPr/>
          <a:lstStyle/>
          <a:p>
            <a:fld id="{6287FE66-7A6D-4EF3-8B5A-57507620A53C}" type="slidenum">
              <a:rPr lang="en-US" smtClean="0"/>
              <a:t>67</a:t>
            </a:fld>
            <a:endParaRPr lang="en-US" dirty="0"/>
          </a:p>
        </p:txBody>
      </p:sp>
    </p:spTree>
    <p:extLst>
      <p:ext uri="{BB962C8B-B14F-4D97-AF65-F5344CB8AC3E}">
        <p14:creationId xmlns:p14="http://schemas.microsoft.com/office/powerpoint/2010/main" val="350267806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build airports and transportation systems that move humans millions of humans daily. We build huge cities with millions of people who are in close contact with each other. We have crowded into the natural environments where the animals that harbor coronaviruses live. In some parts of the world, we eat animals that carry coronavirus, and although this may be for cultural or ceremonial systems, sometimes wildlife consumption is a backup system for when our food systems falter. These animal products can also be shipped around the world, </a:t>
            </a:r>
            <a:br>
              <a:rPr lang="en-US" dirty="0"/>
            </a:br>
            <a:br>
              <a:rPr lang="en-US" dirty="0"/>
            </a:br>
            <a:r>
              <a:rPr lang="en-US" dirty="0"/>
              <a:t>Our recent coronavirus pandemic was not our first. It was the worst though. </a:t>
            </a:r>
          </a:p>
        </p:txBody>
      </p:sp>
      <p:sp>
        <p:nvSpPr>
          <p:cNvPr id="4" name="Slide Number Placeholder 3"/>
          <p:cNvSpPr>
            <a:spLocks noGrp="1"/>
          </p:cNvSpPr>
          <p:nvPr>
            <p:ph type="sldNum" sz="quarter" idx="5"/>
          </p:nvPr>
        </p:nvSpPr>
        <p:spPr/>
        <p:txBody>
          <a:bodyPr/>
          <a:lstStyle/>
          <a:p>
            <a:fld id="{6287FE66-7A6D-4EF3-8B5A-57507620A53C}" type="slidenum">
              <a:rPr lang="en-US" smtClean="0"/>
              <a:t>68</a:t>
            </a:fld>
            <a:endParaRPr lang="en-US" dirty="0"/>
          </a:p>
        </p:txBody>
      </p:sp>
    </p:spTree>
    <p:extLst>
      <p:ext uri="{BB962C8B-B14F-4D97-AF65-F5344CB8AC3E}">
        <p14:creationId xmlns:p14="http://schemas.microsoft.com/office/powerpoint/2010/main" val="345320533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22222"/>
                </a:solidFill>
                <a:effectLst/>
                <a:latin typeface="Arial" panose="020B0604020202020204" pitchFamily="34" charset="0"/>
              </a:rPr>
              <a:t>Cyranoski, D. (2020). Profile of a killer: the complex biology powering the coronavirus pandemic. </a:t>
            </a:r>
            <a:r>
              <a:rPr lang="en-US" b="0" i="1" dirty="0">
                <a:solidFill>
                  <a:srgbClr val="222222"/>
                </a:solidFill>
                <a:effectLst/>
                <a:latin typeface="Arial" panose="020B0604020202020204" pitchFamily="34" charset="0"/>
              </a:rPr>
              <a:t>Nature</a:t>
            </a:r>
            <a:r>
              <a:rPr lang="en-US" b="0" i="0" dirty="0">
                <a:solidFill>
                  <a:srgbClr val="222222"/>
                </a:solidFill>
                <a:effectLst/>
                <a:latin typeface="Arial" panose="020B0604020202020204" pitchFamily="34" charset="0"/>
              </a:rPr>
              <a:t>, </a:t>
            </a:r>
            <a:r>
              <a:rPr lang="en-US" b="0" i="1" dirty="0">
                <a:solidFill>
                  <a:srgbClr val="222222"/>
                </a:solidFill>
                <a:effectLst/>
                <a:latin typeface="Arial" panose="020B0604020202020204" pitchFamily="34" charset="0"/>
              </a:rPr>
              <a:t>581</a:t>
            </a:r>
            <a:r>
              <a:rPr lang="en-US" b="0" i="0" dirty="0">
                <a:solidFill>
                  <a:srgbClr val="222222"/>
                </a:solidFill>
                <a:effectLst/>
                <a:latin typeface="Arial" panose="020B0604020202020204" pitchFamily="34" charset="0"/>
              </a:rPr>
              <a:t>(7806), 22-26.</a:t>
            </a:r>
            <a:br>
              <a:rPr lang="en-US" b="0" i="0" dirty="0">
                <a:solidFill>
                  <a:srgbClr val="222222"/>
                </a:solidFill>
                <a:effectLst/>
                <a:latin typeface="Arial" panose="020B0604020202020204" pitchFamily="34" charset="0"/>
              </a:rPr>
            </a:br>
            <a:endParaRPr lang="en-US" b="0" i="0" dirty="0">
              <a:solidFill>
                <a:srgbClr val="222222"/>
              </a:solidFill>
              <a:effectLst/>
              <a:latin typeface="Arial" panose="020B0604020202020204" pitchFamily="34" charset="0"/>
            </a:endParaRPr>
          </a:p>
          <a:p>
            <a:r>
              <a:rPr lang="en-US" b="0" i="0" dirty="0">
                <a:solidFill>
                  <a:srgbClr val="222222"/>
                </a:solidFill>
                <a:effectLst/>
                <a:latin typeface="Arial" panose="020B0604020202020204" pitchFamily="34" charset="0"/>
              </a:rPr>
              <a:t>OC43 shown on the right. </a:t>
            </a:r>
            <a:br>
              <a:rPr lang="en-US" b="0" i="0" dirty="0">
                <a:solidFill>
                  <a:srgbClr val="222222"/>
                </a:solidFill>
                <a:effectLst/>
                <a:latin typeface="Arial" panose="020B0604020202020204" pitchFamily="34" charset="0"/>
              </a:rPr>
            </a:br>
            <a:br>
              <a:rPr lang="en-US" b="0" i="0" dirty="0">
                <a:solidFill>
                  <a:srgbClr val="222222"/>
                </a:solidFill>
                <a:effectLst/>
                <a:latin typeface="Arial" panose="020B0604020202020204" pitchFamily="34" charset="0"/>
              </a:rPr>
            </a:br>
            <a:r>
              <a:rPr lang="en-US" b="0" i="0" dirty="0">
                <a:solidFill>
                  <a:srgbClr val="222222"/>
                </a:solidFill>
                <a:effectLst/>
                <a:latin typeface="Arial" panose="020B0604020202020204" pitchFamily="34" charset="0"/>
              </a:rPr>
              <a:t>Bats are a major reservoir for coronaviruses, although they may not be the animal responsible directly for the virus spillover into humans. I</a:t>
            </a:r>
            <a:r>
              <a:rPr lang="en-US" sz="2400" b="0" i="0" u="none" strike="noStrike" baseline="0" dirty="0">
                <a:latin typeface="+mj-lt"/>
              </a:rPr>
              <a:t>ntermediary hosts often carry these viruses into humans:</a:t>
            </a:r>
            <a:br>
              <a:rPr lang="en-US" sz="2400" b="0" i="0" u="none" strike="noStrike" baseline="0" dirty="0">
                <a:latin typeface="+mj-lt"/>
              </a:rPr>
            </a:br>
            <a:r>
              <a:rPr lang="en-US" sz="1800" b="0" i="0" u="none" strike="noStrike" baseline="0" dirty="0">
                <a:latin typeface="+mj-lt"/>
              </a:rPr>
              <a:t>With SARS-CoV-1, the intermediary was civet cats, which are sold in live-animal markets in China. </a:t>
            </a:r>
            <a:br>
              <a:rPr lang="en-US" sz="1800" b="0" i="0" u="none" strike="noStrike" baseline="0" dirty="0">
                <a:latin typeface="+mj-lt"/>
              </a:rPr>
            </a:br>
            <a:r>
              <a:rPr lang="en-US" sz="1800" dirty="0">
                <a:latin typeface="+mj-lt"/>
              </a:rPr>
              <a:t>With MERS, the intermediary are camels</a:t>
            </a:r>
            <a:br>
              <a:rPr lang="en-US" sz="1800" dirty="0">
                <a:latin typeface="+mj-lt"/>
              </a:rPr>
            </a:br>
            <a:r>
              <a:rPr lang="en-US" sz="1800" b="0" i="0" u="none" strike="noStrike" baseline="0" dirty="0">
                <a:latin typeface="+mj-lt"/>
              </a:rPr>
              <a:t>With SARS-CoV-2, the intermediary was </a:t>
            </a:r>
            <a:r>
              <a:rPr lang="en-US" sz="1800" dirty="0">
                <a:latin typeface="+mj-lt"/>
              </a:rPr>
              <a:t>likely </a:t>
            </a:r>
            <a:r>
              <a:rPr lang="en-US" sz="1800" b="0" i="0" u="none" strike="noStrike" baseline="0" dirty="0">
                <a:latin typeface="+mj-lt"/>
              </a:rPr>
              <a:t>a pangolin, another animal in the live-animal trade.</a:t>
            </a:r>
          </a:p>
          <a:p>
            <a:endParaRPr lang="en-US" b="0" i="0" dirty="0">
              <a:solidFill>
                <a:srgbClr val="222222"/>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MERS had a case fatality rate of 33% but this may be an overestimate because there may have been milder cases that remain undocumented.  SARS-1 has mortality rates around 10%, with the rate for people older than 64 years being as high as 50%.  SARS-2, aka Covid-19 is close to 2%. </a:t>
            </a:r>
            <a:br>
              <a:rPr lang="en-US" dirty="0"/>
            </a:br>
            <a:br>
              <a:rPr lang="en-US" dirty="0"/>
            </a:br>
            <a:r>
              <a:rPr lang="en-US" dirty="0"/>
              <a:t>https://www.cidrap.umn.edu/news-perspective/2003/05/estimates-sars-death-rates-revised-upward</a:t>
            </a:r>
          </a:p>
          <a:p>
            <a:endParaRPr lang="en-US" dirty="0"/>
          </a:p>
        </p:txBody>
      </p:sp>
      <p:sp>
        <p:nvSpPr>
          <p:cNvPr id="4" name="Slide Number Placeholder 3"/>
          <p:cNvSpPr>
            <a:spLocks noGrp="1"/>
          </p:cNvSpPr>
          <p:nvPr>
            <p:ph type="sldNum" sz="quarter" idx="5"/>
          </p:nvPr>
        </p:nvSpPr>
        <p:spPr/>
        <p:txBody>
          <a:bodyPr/>
          <a:lstStyle/>
          <a:p>
            <a:fld id="{7CE8AA4F-FE83-4E53-B972-CCAF774F6EE9}" type="slidenum">
              <a:rPr lang="en-US" smtClean="0"/>
              <a:t>69</a:t>
            </a:fld>
            <a:endParaRPr lang="en-US" dirty="0"/>
          </a:p>
        </p:txBody>
      </p:sp>
    </p:spTree>
    <p:extLst>
      <p:ext uri="{BB962C8B-B14F-4D97-AF65-F5344CB8AC3E}">
        <p14:creationId xmlns:p14="http://schemas.microsoft.com/office/powerpoint/2010/main" val="279950274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Information in the graph is for mammals on Earth. Note that bats are the most numerous individuals. </a:t>
            </a:r>
            <a:br>
              <a:rPr lang="en-US" dirty="0"/>
            </a:br>
            <a:br>
              <a:rPr lang="en-US" dirty="0"/>
            </a:br>
            <a:r>
              <a:rPr lang="en-US" dirty="0"/>
              <a:t>Humans and livestock are not included on this graph</a:t>
            </a:r>
            <a:br>
              <a:rPr lang="en-US" dirty="0"/>
            </a:br>
            <a:br>
              <a:rPr lang="en-US" dirty="0"/>
            </a:br>
            <a:r>
              <a:rPr lang="en-US" dirty="0"/>
              <a:t>Greenspoon, L., Krieger, E., Sender, R., Rosenberg, Y., Bar-On, Y. M., Moran, U., ... &amp; Milo, R. (2023). The global biomass of wild mammals. </a:t>
            </a:r>
            <a:r>
              <a:rPr lang="en-US" i="1" dirty="0"/>
              <a:t>Proceedings of the National Academy of Sciences</a:t>
            </a:r>
            <a:r>
              <a:rPr lang="en-US" dirty="0"/>
              <a:t>, </a:t>
            </a:r>
            <a:r>
              <a:rPr lang="en-US" i="1" dirty="0"/>
              <a:t>120</a:t>
            </a:r>
            <a:r>
              <a:rPr lang="en-US" dirty="0"/>
              <a:t>(10), e2204892120.</a:t>
            </a:r>
          </a:p>
          <a:p>
            <a:endParaRPr lang="en-US" dirty="0"/>
          </a:p>
        </p:txBody>
      </p:sp>
      <p:sp>
        <p:nvSpPr>
          <p:cNvPr id="4" name="Slide Number Placeholder 3"/>
          <p:cNvSpPr>
            <a:spLocks noGrp="1"/>
          </p:cNvSpPr>
          <p:nvPr>
            <p:ph type="sldNum" sz="quarter" idx="5"/>
          </p:nvPr>
        </p:nvSpPr>
        <p:spPr/>
        <p:txBody>
          <a:bodyPr/>
          <a:lstStyle/>
          <a:p>
            <a:fld id="{6287FE66-7A6D-4EF3-8B5A-57507620A53C}" type="slidenum">
              <a:rPr lang="en-US" smtClean="0"/>
              <a:t>70</a:t>
            </a:fld>
            <a:endParaRPr lang="en-US" dirty="0"/>
          </a:p>
        </p:txBody>
      </p:sp>
    </p:spTree>
    <p:extLst>
      <p:ext uri="{BB962C8B-B14F-4D97-AF65-F5344CB8AC3E}">
        <p14:creationId xmlns:p14="http://schemas.microsoft.com/office/powerpoint/2010/main" val="100804007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https://doi.org/10.1016/j.chom.2018.01.006</a:t>
            </a:r>
            <a:br>
              <a:rPr lang="en-US" dirty="0"/>
            </a:br>
            <a:r>
              <a:rPr lang="en-US" dirty="0"/>
              <a:t>https://www.nature.com/articles/d41586-023-00791-x</a:t>
            </a:r>
          </a:p>
          <a:p>
            <a:endParaRPr lang="en-US" dirty="0"/>
          </a:p>
          <a:p>
            <a:r>
              <a:rPr lang="en-US" dirty="0"/>
              <a:t>Byproducts of oxidative metabolism and stress are known to cause DNA damage, resulting in the escape of self-DNA from the nucleus, mitochondria, or lysosomes into the cytoplasm </a:t>
            </a:r>
          </a:p>
          <a:p>
            <a:endParaRPr lang="en-US" dirty="0"/>
          </a:p>
          <a:p>
            <a:r>
              <a:rPr lang="en-US" dirty="0"/>
              <a:t>When pathogens do intrude, bats typically don’t overreact with an outsized inflammatory response, which is often responsible for much of the damage caused from an infection. Bats have several ways to tame the inflammatory response. Instead of spending huge amounts of energy getting rid of a virus completely, they seem to tolerate low levels of its presence in a kind of ‘peace treaty’ between bats and the pathogens they host</a:t>
            </a:r>
          </a:p>
          <a:p>
            <a:endParaRPr lang="en-US" dirty="0"/>
          </a:p>
        </p:txBody>
      </p:sp>
      <p:sp>
        <p:nvSpPr>
          <p:cNvPr id="4" name="Slide Number Placeholder 3"/>
          <p:cNvSpPr>
            <a:spLocks noGrp="1"/>
          </p:cNvSpPr>
          <p:nvPr>
            <p:ph type="sldNum" sz="quarter" idx="5"/>
          </p:nvPr>
        </p:nvSpPr>
        <p:spPr/>
        <p:txBody>
          <a:bodyPr/>
          <a:lstStyle/>
          <a:p>
            <a:fld id="{6287FE66-7A6D-4EF3-8B5A-57507620A53C}" type="slidenum">
              <a:rPr lang="en-US" smtClean="0"/>
              <a:t>71</a:t>
            </a:fld>
            <a:endParaRPr lang="en-US" dirty="0"/>
          </a:p>
        </p:txBody>
      </p:sp>
    </p:spTree>
    <p:extLst>
      <p:ext uri="{BB962C8B-B14F-4D97-AF65-F5344CB8AC3E}">
        <p14:creationId xmlns:p14="http://schemas.microsoft.com/office/powerpoint/2010/main" val="168494883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global dimensions of bats as a source of zoonotic disease on Earth. </a:t>
            </a:r>
            <a:br>
              <a:rPr lang="en-US" dirty="0"/>
            </a:br>
            <a:br>
              <a:rPr lang="en-US" dirty="0"/>
            </a:br>
            <a:r>
              <a:rPr lang="en-US" dirty="0"/>
              <a:t>Streicker, D. G., &amp; Gilbert, A. T. (2020). Contextualizing bats as viral reservoirs. </a:t>
            </a:r>
            <a:r>
              <a:rPr lang="en-US" i="1" dirty="0"/>
              <a:t>Science</a:t>
            </a:r>
            <a:r>
              <a:rPr lang="en-US" dirty="0"/>
              <a:t>, </a:t>
            </a:r>
            <a:r>
              <a:rPr lang="en-US" i="1" dirty="0"/>
              <a:t>370</a:t>
            </a:r>
            <a:r>
              <a:rPr lang="en-US" dirty="0"/>
              <a:t>(6513), 172-173.</a:t>
            </a:r>
          </a:p>
        </p:txBody>
      </p:sp>
      <p:sp>
        <p:nvSpPr>
          <p:cNvPr id="4" name="Slide Number Placeholder 3"/>
          <p:cNvSpPr>
            <a:spLocks noGrp="1"/>
          </p:cNvSpPr>
          <p:nvPr>
            <p:ph type="sldNum" sz="quarter" idx="5"/>
          </p:nvPr>
        </p:nvSpPr>
        <p:spPr/>
        <p:txBody>
          <a:bodyPr/>
          <a:lstStyle/>
          <a:p>
            <a:fld id="{6287FE66-7A6D-4EF3-8B5A-57507620A53C}" type="slidenum">
              <a:rPr lang="en-US" smtClean="0"/>
              <a:t>72</a:t>
            </a:fld>
            <a:endParaRPr lang="en-US" dirty="0"/>
          </a:p>
        </p:txBody>
      </p:sp>
    </p:spTree>
    <p:extLst>
      <p:ext uri="{BB962C8B-B14F-4D97-AF65-F5344CB8AC3E}">
        <p14:creationId xmlns:p14="http://schemas.microsoft.com/office/powerpoint/2010/main" val="137837386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Other factors:</a:t>
            </a:r>
            <a:br>
              <a:rPr lang="en-US" dirty="0"/>
            </a:br>
            <a:br>
              <a:rPr lang="en-US" dirty="0"/>
            </a:br>
            <a:r>
              <a:rPr lang="en-US" dirty="0"/>
              <a:t>Livestock are more prized, so dogs receive less attention</a:t>
            </a:r>
            <a:br>
              <a:rPr lang="en-US" dirty="0"/>
            </a:br>
            <a:endParaRPr lang="en-US" dirty="0"/>
          </a:p>
          <a:p>
            <a:r>
              <a:rPr lang="en-US" dirty="0"/>
              <a:t>Dogs are valued as pets in some cultures and places, in others they are not </a:t>
            </a:r>
            <a:br>
              <a:rPr lang="en-US" dirty="0"/>
            </a:br>
            <a:endParaRPr lang="en-US" dirty="0"/>
          </a:p>
          <a:p>
            <a:r>
              <a:rPr lang="en-US" dirty="0"/>
              <a:t>Legal requirements regarding the registration and vaccination</a:t>
            </a:r>
          </a:p>
          <a:p>
            <a:endParaRPr lang="en-US" dirty="0"/>
          </a:p>
        </p:txBody>
      </p:sp>
      <p:sp>
        <p:nvSpPr>
          <p:cNvPr id="4" name="Slide Number Placeholder 3"/>
          <p:cNvSpPr>
            <a:spLocks noGrp="1"/>
          </p:cNvSpPr>
          <p:nvPr>
            <p:ph type="sldNum" sz="quarter" idx="10"/>
          </p:nvPr>
        </p:nvSpPr>
        <p:spPr/>
        <p:txBody>
          <a:bodyPr/>
          <a:lstStyle/>
          <a:p>
            <a:fld id="{A81E3B35-B373-4AA8-94EE-B3E16EF9EF81}" type="slidenum">
              <a:rPr lang="en-US" smtClean="0"/>
              <a:pPr/>
              <a:t>73</a:t>
            </a:fld>
            <a:endParaRPr lang="en-US" dirty="0"/>
          </a:p>
        </p:txBody>
      </p:sp>
    </p:spTree>
    <p:extLst>
      <p:ext uri="{BB962C8B-B14F-4D97-AF65-F5344CB8AC3E}">
        <p14:creationId xmlns:p14="http://schemas.microsoft.com/office/powerpoint/2010/main" val="10842591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https://www.nytimes.com/2020/06/17/magazine/animal-disease-covid.html</a:t>
            </a:r>
          </a:p>
        </p:txBody>
      </p:sp>
      <p:sp>
        <p:nvSpPr>
          <p:cNvPr id="4" name="Slide Number Placeholder 3"/>
          <p:cNvSpPr>
            <a:spLocks noGrp="1"/>
          </p:cNvSpPr>
          <p:nvPr>
            <p:ph type="sldNum" sz="quarter" idx="5"/>
          </p:nvPr>
        </p:nvSpPr>
        <p:spPr/>
        <p:txBody>
          <a:bodyPr/>
          <a:lstStyle/>
          <a:p>
            <a:fld id="{6287FE66-7A6D-4EF3-8B5A-57507620A53C}" type="slidenum">
              <a:rPr lang="en-US" smtClean="0"/>
              <a:t>7</a:t>
            </a:fld>
            <a:endParaRPr lang="en-US" dirty="0"/>
          </a:p>
        </p:txBody>
      </p:sp>
    </p:spTree>
    <p:extLst>
      <p:ext uri="{BB962C8B-B14F-4D97-AF65-F5344CB8AC3E}">
        <p14:creationId xmlns:p14="http://schemas.microsoft.com/office/powerpoint/2010/main" val="428301537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 low rank score represents a theoretically quicker pathway toward elimination. Note that many of the regions where rabies has a high elimination score, there are some countries experiencing war or political instability</a:t>
            </a:r>
          </a:p>
        </p:txBody>
      </p:sp>
      <p:sp>
        <p:nvSpPr>
          <p:cNvPr id="4" name="Slide Number Placeholder 3"/>
          <p:cNvSpPr>
            <a:spLocks noGrp="1"/>
          </p:cNvSpPr>
          <p:nvPr>
            <p:ph type="sldNum" sz="quarter" idx="10"/>
          </p:nvPr>
        </p:nvSpPr>
        <p:spPr/>
        <p:txBody>
          <a:bodyPr/>
          <a:lstStyle/>
          <a:p>
            <a:fld id="{A81E3B35-B373-4AA8-94EE-B3E16EF9EF81}" type="slidenum">
              <a:rPr lang="en-US" smtClean="0"/>
              <a:pPr/>
              <a:t>74</a:t>
            </a:fld>
            <a:endParaRPr lang="en-US" dirty="0"/>
          </a:p>
        </p:txBody>
      </p:sp>
    </p:spTree>
    <p:extLst>
      <p:ext uri="{BB962C8B-B14F-4D97-AF65-F5344CB8AC3E}">
        <p14:creationId xmlns:p14="http://schemas.microsoft.com/office/powerpoint/2010/main" val="278182203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 low rank score represents a theoretically quicker pathway toward elimination. Note that many of the regions where rabies has a high elimination score, there are some countries experiencing war or political instability</a:t>
            </a:r>
          </a:p>
          <a:p>
            <a:endParaRPr lang="en-US" dirty="0"/>
          </a:p>
        </p:txBody>
      </p:sp>
      <p:sp>
        <p:nvSpPr>
          <p:cNvPr id="4" name="Slide Number Placeholder 3"/>
          <p:cNvSpPr>
            <a:spLocks noGrp="1"/>
          </p:cNvSpPr>
          <p:nvPr>
            <p:ph type="sldNum" sz="quarter" idx="10"/>
          </p:nvPr>
        </p:nvSpPr>
        <p:spPr/>
        <p:txBody>
          <a:bodyPr/>
          <a:lstStyle/>
          <a:p>
            <a:fld id="{068D8E80-3C1C-4642-A3E2-7A62498FBF58}" type="slidenum">
              <a:rPr lang="en-US" smtClean="0"/>
              <a:t>75</a:t>
            </a:fld>
            <a:endParaRPr lang="en-US" dirty="0"/>
          </a:p>
        </p:txBody>
      </p:sp>
    </p:spTree>
    <p:extLst>
      <p:ext uri="{BB962C8B-B14F-4D97-AF65-F5344CB8AC3E}">
        <p14:creationId xmlns:p14="http://schemas.microsoft.com/office/powerpoint/2010/main" val="92347708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MacDonald, A. J., &amp; Mordecai, E. A. (2019). Amazon deforestation drives malaria transmission, and malaria burden reduces forest clearing: a retrospective study. </a:t>
            </a:r>
            <a:r>
              <a:rPr lang="en-US" i="1" dirty="0"/>
              <a:t>The Lancet Planetary Health</a:t>
            </a:r>
            <a:r>
              <a:rPr lang="en-US" dirty="0"/>
              <a:t>, </a:t>
            </a:r>
            <a:r>
              <a:rPr lang="en-US" i="1" dirty="0"/>
              <a:t>3</a:t>
            </a:r>
            <a:r>
              <a:rPr lang="en-US" dirty="0"/>
              <a:t>, S13.</a:t>
            </a:r>
          </a:p>
          <a:p>
            <a:endParaRPr lang="en-US" dirty="0"/>
          </a:p>
          <a:p>
            <a:r>
              <a:rPr lang="en-US" dirty="0"/>
              <a:t>https://doi.org/10.1016/S2542-5196(19)30156-1</a:t>
            </a:r>
          </a:p>
          <a:p>
            <a:endParaRPr lang="en-US" dirty="0"/>
          </a:p>
          <a:p>
            <a:r>
              <a:rPr lang="en-US" sz="1200" b="0" i="0" u="none" strike="noStrike" kern="1200" baseline="0" dirty="0">
                <a:solidFill>
                  <a:schemeClr val="tx1"/>
                </a:solidFill>
                <a:latin typeface="+mn-lt"/>
                <a:ea typeface="+mn-ea"/>
                <a:cs typeface="+mn-cs"/>
              </a:rPr>
              <a:t>The effects of deforestation on malaria are largest in the early stages of deforestation in the interior of the Amazon as forest edge habitat increases, promoting mosquito vector breeding habitat, survival, and human biting rate, but the effects attenuate as forest loss progresses, forest edge area declines, and human settlements become larger and further removed from forest. The key implication is that forest clearing has a direct impact on human health</a:t>
            </a:r>
          </a:p>
          <a:p>
            <a:endParaRPr lang="en-US"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Socioecological feedbacks develop in which high malaria incidence simultaneously reduces forest clearing. Malaria reduces economic activity. In other words, elevated malaria burden may also reduce rates of deforestation.</a:t>
            </a:r>
            <a:br>
              <a:rPr lang="en-US" sz="1200" b="0" i="0" u="none" strike="noStrike" kern="1200" baseline="0" dirty="0">
                <a:solidFill>
                  <a:schemeClr val="tx1"/>
                </a:solidFill>
                <a:latin typeface="+mn-lt"/>
                <a:ea typeface="+mn-ea"/>
                <a:cs typeface="+mn-cs"/>
              </a:rPr>
            </a:br>
            <a:br>
              <a:rPr lang="en-US" sz="1200" b="0" i="0" u="none" strike="noStrike" kern="1200" baseline="0" dirty="0">
                <a:solidFill>
                  <a:schemeClr val="tx1"/>
                </a:solidFill>
                <a:latin typeface="+mn-lt"/>
                <a:ea typeface="+mn-ea"/>
                <a:cs typeface="+mn-cs"/>
              </a:rPr>
            </a:br>
            <a:r>
              <a:rPr lang="en-US" sz="1200" b="0" i="0" u="none" strike="noStrike" kern="1200" baseline="0" dirty="0">
                <a:solidFill>
                  <a:schemeClr val="tx1"/>
                </a:solidFill>
                <a:latin typeface="+mn-lt"/>
                <a:ea typeface="+mn-ea"/>
                <a:cs typeface="+mn-cs"/>
              </a:rPr>
              <a:t>https://doi.org/10.1073/pnas.2409583121</a:t>
            </a:r>
            <a:br>
              <a:rPr lang="en-US" sz="1200" b="0" i="0" u="none" strike="noStrike" kern="1200" baseline="0" dirty="0">
                <a:solidFill>
                  <a:schemeClr val="tx1"/>
                </a:solidFill>
                <a:latin typeface="+mn-lt"/>
                <a:ea typeface="+mn-ea"/>
                <a:cs typeface="+mn-cs"/>
              </a:rPr>
            </a:br>
            <a:r>
              <a:rPr lang="en-US" sz="1200" b="0" i="0" u="none" strike="noStrike" kern="1200" baseline="0" dirty="0">
                <a:solidFill>
                  <a:schemeClr val="tx1"/>
                </a:solidFill>
                <a:latin typeface="+mn-lt"/>
                <a:ea typeface="+mn-ea"/>
                <a:cs typeface="+mn-cs"/>
              </a:rPr>
              <a:t>There is likely more heterogeneity in the relationship between malaria and deforestation from state to state in Brazil, and within states and localities. </a:t>
            </a:r>
            <a:br>
              <a:rPr lang="en-US" sz="1200" b="0" i="0" u="none" strike="noStrike" kern="1200" baseline="0" dirty="0">
                <a:solidFill>
                  <a:schemeClr val="tx1"/>
                </a:solidFill>
                <a:latin typeface="+mn-lt"/>
                <a:ea typeface="+mn-ea"/>
                <a:cs typeface="+mn-cs"/>
              </a:rPr>
            </a:br>
            <a:r>
              <a:rPr lang="en-US" dirty="0" err="1"/>
              <a:t>Arisco</a:t>
            </a:r>
            <a:r>
              <a:rPr lang="en-US" dirty="0"/>
              <a:t>, N. J., Peterka, C., </a:t>
            </a:r>
            <a:r>
              <a:rPr lang="en-US" dirty="0" err="1"/>
              <a:t>Diniz</a:t>
            </a:r>
            <a:r>
              <a:rPr lang="en-US" dirty="0"/>
              <a:t>, C., Singer, B. H., &amp; Castro, M. C. (2024). Ecological change increases malaria risk in the Brazilian Amazon. </a:t>
            </a:r>
            <a:r>
              <a:rPr lang="en-US" i="1"/>
              <a:t>Proceedings of the National Academy of Sciences</a:t>
            </a:r>
            <a:r>
              <a:rPr lang="en-US"/>
              <a:t>, </a:t>
            </a:r>
            <a:r>
              <a:rPr lang="en-US" i="1"/>
              <a:t>121</a:t>
            </a:r>
            <a:r>
              <a:rPr lang="en-US"/>
              <a:t>(44), e2409583121.</a:t>
            </a:r>
          </a:p>
          <a:p>
            <a:br>
              <a:rPr lang="en-US" sz="1200" b="0" i="0" u="none" strike="noStrike" kern="1200" baseline="0" dirty="0">
                <a:solidFill>
                  <a:schemeClr val="tx1"/>
                </a:solidFill>
                <a:latin typeface="+mn-lt"/>
                <a:ea typeface="+mn-ea"/>
                <a:cs typeface="+mn-cs"/>
              </a:rPr>
            </a:br>
            <a:br>
              <a:rPr lang="en-US" sz="1200" b="0" i="0" u="none" strike="noStrike" kern="1200" baseline="0" dirty="0">
                <a:solidFill>
                  <a:schemeClr val="tx1"/>
                </a:solidFill>
                <a:latin typeface="+mn-lt"/>
                <a:ea typeface="+mn-ea"/>
                <a:cs typeface="+mn-cs"/>
              </a:rPr>
            </a:br>
            <a:endParaRPr lang="en-US" dirty="0"/>
          </a:p>
        </p:txBody>
      </p:sp>
      <p:sp>
        <p:nvSpPr>
          <p:cNvPr id="4" name="Slide Number Placeholder 3"/>
          <p:cNvSpPr>
            <a:spLocks noGrp="1"/>
          </p:cNvSpPr>
          <p:nvPr>
            <p:ph type="sldNum" sz="quarter" idx="5"/>
          </p:nvPr>
        </p:nvSpPr>
        <p:spPr/>
        <p:txBody>
          <a:bodyPr/>
          <a:lstStyle/>
          <a:p>
            <a:fld id="{6287FE66-7A6D-4EF3-8B5A-57507620A53C}" type="slidenum">
              <a:rPr lang="en-US" smtClean="0"/>
              <a:t>77</a:t>
            </a:fld>
            <a:endParaRPr lang="en-US" dirty="0"/>
          </a:p>
        </p:txBody>
      </p:sp>
    </p:spTree>
    <p:extLst>
      <p:ext uri="{BB962C8B-B14F-4D97-AF65-F5344CB8AC3E}">
        <p14:creationId xmlns:p14="http://schemas.microsoft.com/office/powerpoint/2010/main" val="8516922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 less costly? Investing in conservation-oriented approaches to prevent zoonoses from becoming pandemics, or just paying the costs that accrue with pandemics?</a:t>
            </a:r>
            <a:br>
              <a:rPr lang="en-US" dirty="0"/>
            </a:br>
            <a:br>
              <a:rPr lang="en-US" dirty="0"/>
            </a:br>
            <a:r>
              <a:rPr lang="en-US" dirty="0"/>
              <a:t>Investments to prevent tropical deforestation and to limit wildlife trade will protect against future zoonosis outbreaks and in the long run cost less than the pandemics</a:t>
            </a:r>
          </a:p>
          <a:p>
            <a:endParaRPr lang="en-US" dirty="0"/>
          </a:p>
          <a:p>
            <a:r>
              <a:rPr lang="en-US" dirty="0"/>
              <a:t>Dobson, A. P., Pimm, S. L., Hannah, L., Kaufman, L., Ahumada, J. A., Ando, A. W. &amp; Kinnaird, M. F. (2020). Ecology and economics for pandemic prevention. </a:t>
            </a:r>
            <a:r>
              <a:rPr lang="en-US" i="1" dirty="0"/>
              <a:t>Science</a:t>
            </a:r>
            <a:r>
              <a:rPr lang="en-US" dirty="0"/>
              <a:t>, </a:t>
            </a:r>
            <a:r>
              <a:rPr lang="en-US" i="1" dirty="0"/>
              <a:t>369</a:t>
            </a:r>
            <a:r>
              <a:rPr lang="en-US" dirty="0"/>
              <a:t>(6502), 379-381.</a:t>
            </a:r>
          </a:p>
        </p:txBody>
      </p:sp>
      <p:sp>
        <p:nvSpPr>
          <p:cNvPr id="4" name="Slide Number Placeholder 3"/>
          <p:cNvSpPr>
            <a:spLocks noGrp="1"/>
          </p:cNvSpPr>
          <p:nvPr>
            <p:ph type="sldNum" sz="quarter" idx="5"/>
          </p:nvPr>
        </p:nvSpPr>
        <p:spPr/>
        <p:txBody>
          <a:bodyPr/>
          <a:lstStyle/>
          <a:p>
            <a:fld id="{7E834470-BACF-46C2-868E-7DAFAA07F340}" type="slidenum">
              <a:rPr lang="en-US" smtClean="0"/>
              <a:t>78</a:t>
            </a:fld>
            <a:endParaRPr lang="en-US" dirty="0"/>
          </a:p>
        </p:txBody>
      </p:sp>
    </p:spTree>
    <p:extLst>
      <p:ext uri="{BB962C8B-B14F-4D97-AF65-F5344CB8AC3E}">
        <p14:creationId xmlns:p14="http://schemas.microsoft.com/office/powerpoint/2010/main" val="30986853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https://harpers.org/archive/2020/06/findings-june-2020/</a:t>
            </a:r>
          </a:p>
        </p:txBody>
      </p:sp>
      <p:sp>
        <p:nvSpPr>
          <p:cNvPr id="4" name="Slide Number Placeholder 3"/>
          <p:cNvSpPr>
            <a:spLocks noGrp="1"/>
          </p:cNvSpPr>
          <p:nvPr>
            <p:ph type="sldNum" sz="quarter" idx="5"/>
          </p:nvPr>
        </p:nvSpPr>
        <p:spPr/>
        <p:txBody>
          <a:bodyPr/>
          <a:lstStyle/>
          <a:p>
            <a:fld id="{6287FE66-7A6D-4EF3-8B5A-57507620A53C}" type="slidenum">
              <a:rPr lang="en-US" smtClean="0"/>
              <a:t>79</a:t>
            </a:fld>
            <a:endParaRPr lang="en-US" dirty="0"/>
          </a:p>
        </p:txBody>
      </p:sp>
    </p:spTree>
    <p:extLst>
      <p:ext uri="{BB962C8B-B14F-4D97-AF65-F5344CB8AC3E}">
        <p14:creationId xmlns:p14="http://schemas.microsoft.com/office/powerpoint/2010/main" val="178893342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Numbers in color legend indicate predicted number of ‘missing zoonoses. </a:t>
            </a:r>
            <a:br>
              <a:rPr lang="en-US" dirty="0"/>
            </a:br>
            <a:br>
              <a:rPr lang="en-US" dirty="0"/>
            </a:br>
            <a:r>
              <a:rPr lang="en-US" sz="1200" b="0" i="0" u="none" strike="noStrike" kern="1200" baseline="0" dirty="0">
                <a:solidFill>
                  <a:schemeClr val="tx1"/>
                </a:solidFill>
                <a:latin typeface="+mn-lt"/>
                <a:ea typeface="+mn-ea"/>
                <a:cs typeface="+mn-cs"/>
              </a:rPr>
              <a:t>Despite having a large number of bat species, there are missing bat zoonoses in South America. Viruses in bats don’t jump around as much in South America as in Africa, suggesting that evolutionary history, as well as biological and ecological interactions may be keeping these viruses from spilling over into other animals and potentially humans. </a:t>
            </a:r>
          </a:p>
          <a:p>
            <a:endParaRPr lang="en-US" sz="1200" b="0" i="0" u="none" strike="noStrike" kern="1200" baseline="0" dirty="0">
              <a:solidFill>
                <a:schemeClr val="tx1"/>
              </a:solidFill>
              <a:latin typeface="+mn-lt"/>
              <a:ea typeface="+mn-ea"/>
              <a:cs typeface="+mn-cs"/>
            </a:endParaRPr>
          </a:p>
          <a:p>
            <a:r>
              <a:rPr lang="en-US" dirty="0"/>
              <a:t>Olival, K. J., Hosseini, P. R., Zambrana-Torrelio, C., Ross, N., Bogich, T. L., &amp; Daszak, P. (2017). Host and viral traits predict zoonotic spillover from mammals. </a:t>
            </a:r>
            <a:r>
              <a:rPr lang="en-US" i="1" dirty="0"/>
              <a:t>Nature</a:t>
            </a:r>
            <a:r>
              <a:rPr lang="en-US" dirty="0"/>
              <a:t>, </a:t>
            </a:r>
            <a:r>
              <a:rPr lang="en-US" i="1" dirty="0"/>
              <a:t>546</a:t>
            </a:r>
            <a:r>
              <a:rPr lang="en-US" dirty="0"/>
              <a:t>(7660), 646.</a:t>
            </a:r>
          </a:p>
          <a:p>
            <a:endParaRPr lang="en-US" dirty="0"/>
          </a:p>
          <a:p>
            <a:r>
              <a:rPr lang="en-US" dirty="0"/>
              <a:t>Warmer colors highlight areas predicted to be of greatest value for discovering novel zoonotic viruses. </a:t>
            </a:r>
            <a:r>
              <a:rPr lang="en-US" b="0" dirty="0"/>
              <a:t>c, Even-toed ungulates (order Cetartiodactyla, </a:t>
            </a:r>
            <a:r>
              <a:rPr lang="en-US" b="0" i="1" dirty="0"/>
              <a:t>n</a:t>
            </a:r>
            <a:r>
              <a:rPr lang="en-US" b="0" dirty="0"/>
              <a:t> = 70). d, Bats (order Chiroptera, </a:t>
            </a:r>
            <a:r>
              <a:rPr lang="en-US" b="0" i="1" dirty="0"/>
              <a:t>n</a:t>
            </a:r>
            <a:r>
              <a:rPr lang="en-US" b="0" dirty="0"/>
              <a:t> = 157). e, Primates (order Primates, </a:t>
            </a:r>
            <a:r>
              <a:rPr lang="en-US" b="0" i="1" dirty="0"/>
              <a:t>n</a:t>
            </a:r>
            <a:r>
              <a:rPr lang="en-US" b="0" dirty="0"/>
              <a:t> = 73). f, Rodents (order Rodentia, </a:t>
            </a:r>
            <a:r>
              <a:rPr lang="en-US" b="0" i="1" dirty="0"/>
              <a:t>n</a:t>
            </a:r>
            <a:r>
              <a:rPr lang="en-US" b="0" dirty="0"/>
              <a:t> = 183). </a:t>
            </a:r>
          </a:p>
        </p:txBody>
      </p:sp>
      <p:sp>
        <p:nvSpPr>
          <p:cNvPr id="4" name="Slide Number Placeholder 3"/>
          <p:cNvSpPr>
            <a:spLocks noGrp="1"/>
          </p:cNvSpPr>
          <p:nvPr>
            <p:ph type="sldNum" sz="quarter" idx="10"/>
          </p:nvPr>
        </p:nvSpPr>
        <p:spPr/>
        <p:txBody>
          <a:bodyPr/>
          <a:lstStyle/>
          <a:p>
            <a:fld id="{6287FE66-7A6D-4EF3-8B5A-57507620A53C}" type="slidenum">
              <a:rPr lang="en-US" smtClean="0"/>
              <a:t>80</a:t>
            </a:fld>
            <a:endParaRPr lang="en-US" dirty="0"/>
          </a:p>
        </p:txBody>
      </p:sp>
    </p:spTree>
    <p:extLst>
      <p:ext uri="{BB962C8B-B14F-4D97-AF65-F5344CB8AC3E}">
        <p14:creationId xmlns:p14="http://schemas.microsoft.com/office/powerpoint/2010/main" val="253249858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https://www.nytimes.com/2022/09/29/health/pandemic-preparedness-covid-monkeypox.html</a:t>
            </a:r>
          </a:p>
        </p:txBody>
      </p:sp>
      <p:sp>
        <p:nvSpPr>
          <p:cNvPr id="4" name="Slide Number Placeholder 3"/>
          <p:cNvSpPr>
            <a:spLocks noGrp="1"/>
          </p:cNvSpPr>
          <p:nvPr>
            <p:ph type="sldNum" sz="quarter" idx="5"/>
          </p:nvPr>
        </p:nvSpPr>
        <p:spPr/>
        <p:txBody>
          <a:bodyPr/>
          <a:lstStyle/>
          <a:p>
            <a:fld id="{6287FE66-7A6D-4EF3-8B5A-57507620A53C}" type="slidenum">
              <a:rPr lang="en-US" smtClean="0"/>
              <a:t>81</a:t>
            </a:fld>
            <a:endParaRPr lang="en-US" dirty="0"/>
          </a:p>
        </p:txBody>
      </p:sp>
    </p:spTree>
    <p:extLst>
      <p:ext uri="{BB962C8B-B14F-4D97-AF65-F5344CB8AC3E}">
        <p14:creationId xmlns:p14="http://schemas.microsoft.com/office/powerpoint/2010/main" val="58023419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baseline="0" dirty="0">
                <a:latin typeface="MillerDaily-Roman"/>
              </a:rPr>
              <a:t>Evidence was taken from analysis of chemical composition of skeletal bones that can determine factors about the health of the person when they were alive</a:t>
            </a:r>
            <a:br>
              <a:rPr lang="en-US" sz="1200" b="0" i="0" u="none" strike="noStrike" baseline="0" dirty="0">
                <a:latin typeface="MillerDaily-Roman"/>
              </a:rPr>
            </a:br>
            <a:br>
              <a:rPr lang="en-US" sz="1200" b="0" i="0" u="none" strike="noStrike" baseline="0" dirty="0">
                <a:latin typeface="MillerDaily-Roman"/>
              </a:rPr>
            </a:br>
            <a:r>
              <a:rPr lang="en-US" dirty="0"/>
              <a:t>https://www.nytimes.com/2020/04/09/opinion/sunday/coronavirus-economy-history.html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baseline="0" dirty="0">
              <a:latin typeface="MillerDaily-Roman"/>
            </a:endParaRPr>
          </a:p>
          <a:p>
            <a:endParaRPr lang="en-US" dirty="0"/>
          </a:p>
        </p:txBody>
      </p:sp>
      <p:sp>
        <p:nvSpPr>
          <p:cNvPr id="4" name="Slide Number Placeholder 3"/>
          <p:cNvSpPr>
            <a:spLocks noGrp="1"/>
          </p:cNvSpPr>
          <p:nvPr>
            <p:ph type="sldNum" sz="quarter" idx="5"/>
          </p:nvPr>
        </p:nvSpPr>
        <p:spPr/>
        <p:txBody>
          <a:bodyPr/>
          <a:lstStyle/>
          <a:p>
            <a:fld id="{2E84C011-BF57-4A7F-A2BA-47A1B8A638B1}" type="slidenum">
              <a:rPr lang="en-US" smtClean="0"/>
              <a:t>83</a:t>
            </a:fld>
            <a:endParaRPr lang="en-US" dirty="0"/>
          </a:p>
        </p:txBody>
      </p:sp>
    </p:spTree>
    <p:extLst>
      <p:ext uri="{BB962C8B-B14F-4D97-AF65-F5344CB8AC3E}">
        <p14:creationId xmlns:p14="http://schemas.microsoft.com/office/powerpoint/2010/main" val="4498846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https://www.nytimes.com/2022/12/27/health/pandemic-prevention-preparedness.html</a:t>
            </a:r>
          </a:p>
        </p:txBody>
      </p:sp>
      <p:sp>
        <p:nvSpPr>
          <p:cNvPr id="4" name="Slide Number Placeholder 3"/>
          <p:cNvSpPr>
            <a:spLocks noGrp="1"/>
          </p:cNvSpPr>
          <p:nvPr>
            <p:ph type="sldNum" sz="quarter" idx="5"/>
          </p:nvPr>
        </p:nvSpPr>
        <p:spPr/>
        <p:txBody>
          <a:bodyPr/>
          <a:lstStyle/>
          <a:p>
            <a:fld id="{6287FE66-7A6D-4EF3-8B5A-57507620A53C}" type="slidenum">
              <a:rPr lang="en-US" smtClean="0"/>
              <a:t>84</a:t>
            </a:fld>
            <a:endParaRPr lang="en-US" dirty="0"/>
          </a:p>
        </p:txBody>
      </p:sp>
    </p:spTree>
    <p:extLst>
      <p:ext uri="{BB962C8B-B14F-4D97-AF65-F5344CB8AC3E}">
        <p14:creationId xmlns:p14="http://schemas.microsoft.com/office/powerpoint/2010/main" val="14298310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This list was made in 2015</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 can add SARS-CoV2 to this list</a:t>
            </a:r>
            <a:br>
              <a:rPr lang="en-US" dirty="0"/>
            </a:br>
            <a:br>
              <a:rPr lang="en-US" dirty="0"/>
            </a:br>
            <a:r>
              <a:rPr lang="en-US" dirty="0"/>
              <a:t>There has also been a global pandemic of monkeypox, near the end of our recent SARS-CoV2 pandemic</a:t>
            </a:r>
            <a:br>
              <a:rPr lang="en-US" dirty="0"/>
            </a:br>
            <a:br>
              <a:rPr lang="en-US" dirty="0"/>
            </a:br>
            <a:r>
              <a:rPr lang="en-US" sz="1200" dirty="0"/>
              <a:t>While not every newly identified infectious disease has major public health implications, some result in significant epidemics or global pandemics. Such outbreaks can lead to significant economic costs and interruptions in trade and travel. For example, SARS created an estimated $30 billion in economic losses in 2003, primarily from reduced commerce, travel and trade. Zika cost six U.S. states an estimated $0.5 to $2 billion.  </a:t>
            </a:r>
            <a:br>
              <a:rPr lang="en-US" sz="1200" dirty="0"/>
            </a:br>
            <a:br>
              <a:rPr lang="en-US" sz="1200" dirty="0"/>
            </a:br>
            <a:r>
              <a:rPr lang="en-US" sz="1200" dirty="0"/>
              <a:t>Costs for our recent SARS-CoV2 pandemic in the US is estimated to be 14 million by then end of 2023. </a:t>
            </a:r>
            <a:endParaRPr lang="en-US" dirty="0"/>
          </a:p>
        </p:txBody>
      </p:sp>
      <p:sp>
        <p:nvSpPr>
          <p:cNvPr id="4" name="Slide Number Placeholder 3"/>
          <p:cNvSpPr>
            <a:spLocks noGrp="1"/>
          </p:cNvSpPr>
          <p:nvPr>
            <p:ph type="sldNum" sz="quarter" idx="10"/>
          </p:nvPr>
        </p:nvSpPr>
        <p:spPr/>
        <p:txBody>
          <a:bodyPr/>
          <a:lstStyle/>
          <a:p>
            <a:fld id="{3E787169-1321-4E3B-AB36-13CF3D9F2C91}" type="slidenum">
              <a:rPr lang="en-US" smtClean="0"/>
              <a:t>8</a:t>
            </a:fld>
            <a:endParaRPr lang="en-US" dirty="0"/>
          </a:p>
        </p:txBody>
      </p:sp>
    </p:spTree>
    <p:extLst>
      <p:ext uri="{BB962C8B-B14F-4D97-AF65-F5344CB8AC3E}">
        <p14:creationId xmlns:p14="http://schemas.microsoft.com/office/powerpoint/2010/main" val="16013862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Polio is not zoonotic. The virus can reside in the soil, although it may be likely that some microbial processes may be part of its capacity to survive outside of the human body</a:t>
            </a:r>
            <a:br>
              <a:rPr lang="en-US" dirty="0"/>
            </a:br>
            <a:br>
              <a:rPr lang="en-US" dirty="0"/>
            </a:br>
            <a:r>
              <a:rPr lang="en-US" dirty="0"/>
              <a:t>Criteria used by WHO and member states when considering whether to declare or report a Public Health</a:t>
            </a:r>
          </a:p>
          <a:p>
            <a:r>
              <a:rPr lang="en-US" dirty="0"/>
              <a:t>Emergency of International Concern: </a:t>
            </a:r>
          </a:p>
          <a:p>
            <a:r>
              <a:rPr lang="en-US" dirty="0"/>
              <a:t>Is the public health impact of the event serious?</a:t>
            </a:r>
          </a:p>
          <a:p>
            <a:r>
              <a:rPr lang="en-US" dirty="0"/>
              <a:t>Is the event unusual or unexpected?</a:t>
            </a:r>
          </a:p>
          <a:p>
            <a:r>
              <a:rPr lang="en-US" dirty="0"/>
              <a:t>Is there a substantial risk for international spread?</a:t>
            </a:r>
          </a:p>
          <a:p>
            <a:r>
              <a:rPr lang="en-US" dirty="0"/>
              <a:t>Is there a substantial risk for international travel or trade restrictions?</a:t>
            </a:r>
            <a:br>
              <a:rPr lang="en-US" dirty="0"/>
            </a:br>
            <a:br>
              <a:rPr lang="en-US" dirty="0"/>
            </a:br>
            <a:r>
              <a:rPr lang="en-US" dirty="0"/>
              <a:t>Criticisms have been raised that PHEICs are too binary, either there is or there is not a global pandemic. Calls are being made for a new, objective epidemic scale that better communicates the potential severity of an epidemic</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member states and the public, and the necessity of activating proportional responses</a:t>
            </a:r>
            <a:br>
              <a:rPr lang="en-US" dirty="0"/>
            </a:br>
            <a:br>
              <a:rPr lang="en-US" dirty="0"/>
            </a:br>
            <a:r>
              <a:rPr lang="en-US" dirty="0"/>
              <a:t>Fan, Victoria Y., Richard Cash, Stefano Bertozzi, and Muhammed Pate. "The when is less important than the what: an epidemic scale as an alternative to the WHO's Public Health Emergency of International Concern." </a:t>
            </a:r>
            <a:r>
              <a:rPr lang="en-US" i="1" dirty="0"/>
              <a:t>The Lancet Global Health</a:t>
            </a:r>
            <a:r>
              <a:rPr lang="en-US" dirty="0"/>
              <a:t> (2023).</a:t>
            </a:r>
          </a:p>
          <a:p>
            <a:endParaRPr lang="en-US" dirty="0"/>
          </a:p>
        </p:txBody>
      </p:sp>
      <p:sp>
        <p:nvSpPr>
          <p:cNvPr id="4" name="Slide Number Placeholder 3"/>
          <p:cNvSpPr>
            <a:spLocks noGrp="1"/>
          </p:cNvSpPr>
          <p:nvPr>
            <p:ph type="sldNum" sz="quarter" idx="5"/>
          </p:nvPr>
        </p:nvSpPr>
        <p:spPr/>
        <p:txBody>
          <a:bodyPr/>
          <a:lstStyle/>
          <a:p>
            <a:fld id="{6287FE66-7A6D-4EF3-8B5A-57507620A53C}" type="slidenum">
              <a:rPr lang="en-US" smtClean="0"/>
              <a:t>9</a:t>
            </a:fld>
            <a:endParaRPr lang="en-US" dirty="0"/>
          </a:p>
        </p:txBody>
      </p:sp>
    </p:spTree>
    <p:extLst>
      <p:ext uri="{BB962C8B-B14F-4D97-AF65-F5344CB8AC3E}">
        <p14:creationId xmlns:p14="http://schemas.microsoft.com/office/powerpoint/2010/main" val="38801519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6B44B28-2FDF-4A3A-993B-36450C3E3FAD}" type="datetimeFigureOut">
              <a:rPr lang="en-US" smtClean="0"/>
              <a:t>11/6/2024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C2E13B4-32A1-4B35-8B7D-4E2AA1EDFD76}" type="slidenum">
              <a:rPr lang="en-US" smtClean="0"/>
              <a:t>‹#›</a:t>
            </a:fld>
            <a:endParaRPr lang="en-US" dirty="0"/>
          </a:p>
        </p:txBody>
      </p:sp>
    </p:spTree>
    <p:extLst>
      <p:ext uri="{BB962C8B-B14F-4D97-AF65-F5344CB8AC3E}">
        <p14:creationId xmlns:p14="http://schemas.microsoft.com/office/powerpoint/2010/main" val="24989470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6B44B28-2FDF-4A3A-993B-36450C3E3FAD}" type="datetimeFigureOut">
              <a:rPr lang="en-US" smtClean="0"/>
              <a:t>11/6/2024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C2E13B4-32A1-4B35-8B7D-4E2AA1EDFD76}" type="slidenum">
              <a:rPr lang="en-US" smtClean="0"/>
              <a:t>‹#›</a:t>
            </a:fld>
            <a:endParaRPr lang="en-US" dirty="0"/>
          </a:p>
        </p:txBody>
      </p:sp>
    </p:spTree>
    <p:extLst>
      <p:ext uri="{BB962C8B-B14F-4D97-AF65-F5344CB8AC3E}">
        <p14:creationId xmlns:p14="http://schemas.microsoft.com/office/powerpoint/2010/main" val="38961193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6B44B28-2FDF-4A3A-993B-36450C3E3FAD}" type="datetimeFigureOut">
              <a:rPr lang="en-US" smtClean="0"/>
              <a:t>11/6/2024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C2E13B4-32A1-4B35-8B7D-4E2AA1EDFD76}" type="slidenum">
              <a:rPr lang="en-US" smtClean="0"/>
              <a:t>‹#›</a:t>
            </a:fld>
            <a:endParaRPr lang="en-US" dirty="0"/>
          </a:p>
        </p:txBody>
      </p:sp>
    </p:spTree>
    <p:extLst>
      <p:ext uri="{BB962C8B-B14F-4D97-AF65-F5344CB8AC3E}">
        <p14:creationId xmlns:p14="http://schemas.microsoft.com/office/powerpoint/2010/main" val="36040820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6B44B28-2FDF-4A3A-993B-36450C3E3FAD}" type="datetimeFigureOut">
              <a:rPr lang="en-US" smtClean="0"/>
              <a:t>11/6/2024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C2E13B4-32A1-4B35-8B7D-4E2AA1EDFD76}" type="slidenum">
              <a:rPr lang="en-US" smtClean="0"/>
              <a:t>‹#›</a:t>
            </a:fld>
            <a:endParaRPr lang="en-US" dirty="0"/>
          </a:p>
        </p:txBody>
      </p:sp>
    </p:spTree>
    <p:extLst>
      <p:ext uri="{BB962C8B-B14F-4D97-AF65-F5344CB8AC3E}">
        <p14:creationId xmlns:p14="http://schemas.microsoft.com/office/powerpoint/2010/main" val="33435443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6B44B28-2FDF-4A3A-993B-36450C3E3FAD}" type="datetimeFigureOut">
              <a:rPr lang="en-US" smtClean="0"/>
              <a:t>11/6/2024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C2E13B4-32A1-4B35-8B7D-4E2AA1EDFD76}" type="slidenum">
              <a:rPr lang="en-US" smtClean="0"/>
              <a:t>‹#›</a:t>
            </a:fld>
            <a:endParaRPr lang="en-US" dirty="0"/>
          </a:p>
        </p:txBody>
      </p:sp>
    </p:spTree>
    <p:extLst>
      <p:ext uri="{BB962C8B-B14F-4D97-AF65-F5344CB8AC3E}">
        <p14:creationId xmlns:p14="http://schemas.microsoft.com/office/powerpoint/2010/main" val="38273290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6B44B28-2FDF-4A3A-993B-36450C3E3FAD}" type="datetimeFigureOut">
              <a:rPr lang="en-US" smtClean="0"/>
              <a:t>11/6/2024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C2E13B4-32A1-4B35-8B7D-4E2AA1EDFD76}" type="slidenum">
              <a:rPr lang="en-US" smtClean="0"/>
              <a:t>‹#›</a:t>
            </a:fld>
            <a:endParaRPr lang="en-US" dirty="0"/>
          </a:p>
        </p:txBody>
      </p:sp>
    </p:spTree>
    <p:extLst>
      <p:ext uri="{BB962C8B-B14F-4D97-AF65-F5344CB8AC3E}">
        <p14:creationId xmlns:p14="http://schemas.microsoft.com/office/powerpoint/2010/main" val="31048662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6B44B28-2FDF-4A3A-993B-36450C3E3FAD}" type="datetimeFigureOut">
              <a:rPr lang="en-US" smtClean="0"/>
              <a:t>11/6/2024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1C2E13B4-32A1-4B35-8B7D-4E2AA1EDFD76}" type="slidenum">
              <a:rPr lang="en-US" smtClean="0"/>
              <a:t>‹#›</a:t>
            </a:fld>
            <a:endParaRPr lang="en-US" dirty="0"/>
          </a:p>
        </p:txBody>
      </p:sp>
    </p:spTree>
    <p:extLst>
      <p:ext uri="{BB962C8B-B14F-4D97-AF65-F5344CB8AC3E}">
        <p14:creationId xmlns:p14="http://schemas.microsoft.com/office/powerpoint/2010/main" val="22250437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6B44B28-2FDF-4A3A-993B-36450C3E3FAD}" type="datetimeFigureOut">
              <a:rPr lang="en-US" smtClean="0"/>
              <a:t>11/6/2024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1C2E13B4-32A1-4B35-8B7D-4E2AA1EDFD76}" type="slidenum">
              <a:rPr lang="en-US" smtClean="0"/>
              <a:t>‹#›</a:t>
            </a:fld>
            <a:endParaRPr lang="en-US" dirty="0"/>
          </a:p>
        </p:txBody>
      </p:sp>
    </p:spTree>
    <p:extLst>
      <p:ext uri="{BB962C8B-B14F-4D97-AF65-F5344CB8AC3E}">
        <p14:creationId xmlns:p14="http://schemas.microsoft.com/office/powerpoint/2010/main" val="15573413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6B44B28-2FDF-4A3A-993B-36450C3E3FAD}" type="datetimeFigureOut">
              <a:rPr lang="en-US" smtClean="0"/>
              <a:t>11/6/2024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1C2E13B4-32A1-4B35-8B7D-4E2AA1EDFD76}" type="slidenum">
              <a:rPr lang="en-US" smtClean="0"/>
              <a:t>‹#›</a:t>
            </a:fld>
            <a:endParaRPr lang="en-US" dirty="0"/>
          </a:p>
        </p:txBody>
      </p:sp>
    </p:spTree>
    <p:extLst>
      <p:ext uri="{BB962C8B-B14F-4D97-AF65-F5344CB8AC3E}">
        <p14:creationId xmlns:p14="http://schemas.microsoft.com/office/powerpoint/2010/main" val="9536624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6B44B28-2FDF-4A3A-993B-36450C3E3FAD}" type="datetimeFigureOut">
              <a:rPr lang="en-US" smtClean="0"/>
              <a:t>11/6/2024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C2E13B4-32A1-4B35-8B7D-4E2AA1EDFD76}" type="slidenum">
              <a:rPr lang="en-US" smtClean="0"/>
              <a:t>‹#›</a:t>
            </a:fld>
            <a:endParaRPr lang="en-US" dirty="0"/>
          </a:p>
        </p:txBody>
      </p:sp>
    </p:spTree>
    <p:extLst>
      <p:ext uri="{BB962C8B-B14F-4D97-AF65-F5344CB8AC3E}">
        <p14:creationId xmlns:p14="http://schemas.microsoft.com/office/powerpoint/2010/main" val="30173020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6B44B28-2FDF-4A3A-993B-36450C3E3FAD}" type="datetimeFigureOut">
              <a:rPr lang="en-US" smtClean="0"/>
              <a:t>11/6/2024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C2E13B4-32A1-4B35-8B7D-4E2AA1EDFD76}" type="slidenum">
              <a:rPr lang="en-US" smtClean="0"/>
              <a:t>‹#›</a:t>
            </a:fld>
            <a:endParaRPr lang="en-US" dirty="0"/>
          </a:p>
        </p:txBody>
      </p:sp>
    </p:spTree>
    <p:extLst>
      <p:ext uri="{BB962C8B-B14F-4D97-AF65-F5344CB8AC3E}">
        <p14:creationId xmlns:p14="http://schemas.microsoft.com/office/powerpoint/2010/main" val="4626072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6B44B28-2FDF-4A3A-993B-36450C3E3FAD}" type="datetimeFigureOut">
              <a:rPr lang="en-US" smtClean="0"/>
              <a:t>11/6/2024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C2E13B4-32A1-4B35-8B7D-4E2AA1EDFD76}" type="slidenum">
              <a:rPr lang="en-US" smtClean="0"/>
              <a:t>‹#›</a:t>
            </a:fld>
            <a:endParaRPr lang="en-US" dirty="0"/>
          </a:p>
        </p:txBody>
      </p:sp>
    </p:spTree>
    <p:extLst>
      <p:ext uri="{BB962C8B-B14F-4D97-AF65-F5344CB8AC3E}">
        <p14:creationId xmlns:p14="http://schemas.microsoft.com/office/powerpoint/2010/main" val="47957073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jpg"/><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video" Target="https://www.youtube.com/embed/NZH4aobqK0Y?feature=oembed" TargetMode="External"/><Relationship Id="rId4" Type="http://schemas.openxmlformats.org/officeDocument/2006/relationships/image" Target="../media/image20.jpe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www.youtube.com/watch?v=oCB1A2gFvuU"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4.jpg"/></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video" Target="https://www.youtube.com/embed/37Y66ijZwao?feature=oembed" TargetMode="External"/><Relationship Id="rId4" Type="http://schemas.openxmlformats.org/officeDocument/2006/relationships/image" Target="../media/image27.jpeg"/></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23.xml.rels><?xml version="1.0" encoding="UTF-8" standalone="yes"?>
<Relationships xmlns="http://schemas.openxmlformats.org/package/2006/relationships"><Relationship Id="rId3" Type="http://schemas.openxmlformats.org/officeDocument/2006/relationships/hyperlink" Target="https://www.nytimes.com/2018/06/18/health/guinea-worms-dogs-chad.html"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www.youtube.com/watch?v=1LKJ5ZzzL0w"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video" Target="https://www.youtube.com/embed/WT2XgejsXpY?feature=oembed" TargetMode="External"/><Relationship Id="rId5" Type="http://schemas.openxmlformats.org/officeDocument/2006/relationships/image" Target="../media/image41.jpeg"/><Relationship Id="rId4" Type="http://schemas.openxmlformats.org/officeDocument/2006/relationships/image" Target="../media/image40.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video" Target="https://www.youtube.com/embed/ZLm9pOfzL5E?feature=oembed" TargetMode="External"/><Relationship Id="rId4" Type="http://schemas.openxmlformats.org/officeDocument/2006/relationships/image" Target="../media/image43.jpeg"/></Relationships>
</file>

<file path=ppt/slides/_rels/slide3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s://www.nytimes.com/2016/04/06/world/africa/uganda-zika-forest-mosquitoes.html" TargetMode="External"/><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3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hyperlink" Target="https://www.nytimes.com/2016/03/09/world/americas/after-living-brazils-dream-family-confronts-microcephaly-and-economic-crisis.html" TargetMode="External"/><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4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 Id="rId4" Type="http://schemas.openxmlformats.org/officeDocument/2006/relationships/hyperlink" Target="https://www.nytimes.com/2022/08/16/health/zika-children-research.htm"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hyperlink" Target="https://www.aljazeera.com/news/2018/01/brazil-millions-vaccinated-yellow-fever-outbreak-180129184934186.html"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image" Target="../media/image61.jpg"/><Relationship Id="rId4" Type="http://schemas.openxmlformats.org/officeDocument/2006/relationships/image" Target="../media/image60.png"/></Relationships>
</file>

<file path=ppt/slides/_rels/slide5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7.xml"/><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hyperlink" Target="https://www.nytimes.com/2018/03/05/health/brazil-yellow-fever" TargetMode="External"/></Relationships>
</file>

<file path=ppt/slides/_rels/slide52.xml.rels><?xml version="1.0" encoding="UTF-8" standalone="yes"?>
<Relationships xmlns="http://schemas.openxmlformats.org/package/2006/relationships"><Relationship Id="rId3" Type="http://schemas.openxmlformats.org/officeDocument/2006/relationships/hyperlink" Target="https://www.msf.ie/article/yellow-fever-how-vaccinate-370-000-people-10-days" TargetMode="External"/><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64.jpg"/></Relationships>
</file>

<file path=ppt/slides/_rels/slide53.xml.rels><?xml version="1.0" encoding="UTF-8" standalone="yes"?>
<Relationships xmlns="http://schemas.openxmlformats.org/package/2006/relationships"><Relationship Id="rId3" Type="http://schemas.openxmlformats.org/officeDocument/2006/relationships/hyperlink" Target="https://www.theguardian.com/cities/gallery/2017/jul/07/luanda-angola-expensive-city-divided-oil-in-pictures" TargetMode="External"/><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5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2.xml"/><Relationship Id="rId1" Type="http://schemas.openxmlformats.org/officeDocument/2006/relationships/video" Target="https://www.youtube.com/embed/uoWQDA1Syok?feature=oembed" TargetMode="External"/><Relationship Id="rId4" Type="http://schemas.openxmlformats.org/officeDocument/2006/relationships/image" Target="../media/image70.jpeg"/></Relationships>
</file>

<file path=ppt/slides/_rels/slide5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www.nytimes.com/2012/07/15/sunday-review/the-ecology-of-disease.html?pagewanted=2"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2.xml"/><Relationship Id="rId1" Type="http://schemas.openxmlformats.org/officeDocument/2006/relationships/video" Target="https://www.youtube.com/embed/NcV5vRO0K1U?feature=oembed" TargetMode="External"/><Relationship Id="rId4" Type="http://schemas.openxmlformats.org/officeDocument/2006/relationships/image" Target="../media/image72.jpeg"/></Relationships>
</file>

<file path=ppt/slides/_rels/slide6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63.xml"/><Relationship Id="rId1" Type="http://schemas.openxmlformats.org/officeDocument/2006/relationships/slideLayout" Target="../slideLayouts/slideLayout2.xml"/><Relationship Id="rId5" Type="http://schemas.openxmlformats.org/officeDocument/2006/relationships/image" Target="../media/image81.jpeg"/><Relationship Id="rId4" Type="http://schemas.openxmlformats.org/officeDocument/2006/relationships/image" Target="../media/image80.jpeg"/></Relationships>
</file>

<file path=ppt/slides/_rels/slide68.xml.rels><?xml version="1.0" encoding="UTF-8" standalone="yes"?>
<Relationships xmlns="http://schemas.openxmlformats.org/package/2006/relationships"><Relationship Id="rId3" Type="http://schemas.openxmlformats.org/officeDocument/2006/relationships/hyperlink" Target="https://www.nytimes.com/2020/01/28/opinion/coronavirus-china.html" TargetMode="External"/><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69.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7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72.xml"/><Relationship Id="rId1" Type="http://schemas.openxmlformats.org/officeDocument/2006/relationships/slideLayout" Target="../slideLayouts/slideLayout2.xml"/><Relationship Id="rId4" Type="http://schemas.openxmlformats.org/officeDocument/2006/relationships/image" Target="../media/image90.png"/></Relationships>
</file>

<file path=ppt/slides/_rels/slide7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73.xml"/><Relationship Id="rId1" Type="http://schemas.openxmlformats.org/officeDocument/2006/relationships/slideLayout" Target="../slideLayouts/slideLayout2.xml"/><Relationship Id="rId4" Type="http://schemas.openxmlformats.org/officeDocument/2006/relationships/image" Target="../media/image92.png"/></Relationships>
</file>

<file path=ppt/slides/_rels/slide79.xml.rels><?xml version="1.0" encoding="UTF-8" standalone="yes"?>
<Relationships xmlns="http://schemas.openxmlformats.org/package/2006/relationships"><Relationship Id="rId3" Type="http://schemas.openxmlformats.org/officeDocument/2006/relationships/hyperlink" Target="https://harpers.org/archive/2020/06/findings-june-2020/" TargetMode="External"/><Relationship Id="rId2" Type="http://schemas.openxmlformats.org/officeDocument/2006/relationships/notesSlide" Target="../notesSlides/notesSlide74.xml"/><Relationship Id="rId1" Type="http://schemas.openxmlformats.org/officeDocument/2006/relationships/slideLayout" Target="../slideLayouts/slideLayout2.xml"/><Relationship Id="rId4" Type="http://schemas.openxmlformats.org/officeDocument/2006/relationships/image" Target="../media/image93.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hyperlink" Target="https://www.nytimes.com/2022/09/29/health/pandemic-preparedness-covid-monkeypox.html" TargetMode="External"/><Relationship Id="rId2" Type="http://schemas.openxmlformats.org/officeDocument/2006/relationships/notesSlide" Target="../notesSlides/notesSlide76.xml"/><Relationship Id="rId1" Type="http://schemas.openxmlformats.org/officeDocument/2006/relationships/slideLayout" Target="../slideLayouts/slideLayout2.xml"/><Relationship Id="rId4" Type="http://schemas.openxmlformats.org/officeDocument/2006/relationships/image" Target="../media/image95.png"/></Relationships>
</file>

<file path=ppt/slides/_rels/slide82.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77.xml"/><Relationship Id="rId1" Type="http://schemas.openxmlformats.org/officeDocument/2006/relationships/slideLayout" Target="../slideLayouts/slideLayout2.xml"/><Relationship Id="rId5" Type="http://schemas.openxmlformats.org/officeDocument/2006/relationships/image" Target="../media/image98.png"/><Relationship Id="rId4" Type="http://schemas.openxmlformats.org/officeDocument/2006/relationships/hyperlink" Target="https://www.nytimes.com/2020/04/09/opinion/sunday/coronavirus-economy-history.html" TargetMode="External"/></Relationships>
</file>

<file path=ppt/slides/_rels/slide8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78.xml"/><Relationship Id="rId1" Type="http://schemas.openxmlformats.org/officeDocument/2006/relationships/slideLayout" Target="../slideLayouts/slideLayout2.xml"/><Relationship Id="rId4" Type="http://schemas.openxmlformats.org/officeDocument/2006/relationships/image" Target="../media/image100.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person in a hospital bed with oxygen mask&#10;&#10;Description automatically generated">
            <a:extLst>
              <a:ext uri="{FF2B5EF4-FFF2-40B4-BE49-F238E27FC236}">
                <a16:creationId xmlns:a16="http://schemas.microsoft.com/office/drawing/2014/main" id="{95B908F9-C434-89AB-045E-8A16BD68A650}"/>
              </a:ext>
            </a:extLst>
          </p:cNvPr>
          <p:cNvPicPr>
            <a:picLocks noChangeAspect="1"/>
          </p:cNvPicPr>
          <p:nvPr/>
        </p:nvPicPr>
        <p:blipFill>
          <a:blip r:embed="rId3">
            <a:extLst>
              <a:ext uri="{28A0092B-C50C-407E-A947-70E740481C1C}">
                <a14:useLocalDpi xmlns:a14="http://schemas.microsoft.com/office/drawing/2010/main" val="0"/>
              </a:ext>
            </a:extLst>
          </a:blip>
          <a:srcRect l="20144"/>
          <a:stretch/>
        </p:blipFill>
        <p:spPr>
          <a:xfrm>
            <a:off x="647268" y="-54919"/>
            <a:ext cx="8282614" cy="6912919"/>
          </a:xfrm>
          <a:prstGeom prst="rect">
            <a:avLst/>
          </a:prstGeom>
        </p:spPr>
      </p:pic>
      <p:pic>
        <p:nvPicPr>
          <p:cNvPr id="8" name="Content Placeholder 7" descr="An animal on a cage&#10;&#10;Description automatically generated">
            <a:extLst>
              <a:ext uri="{FF2B5EF4-FFF2-40B4-BE49-F238E27FC236}">
                <a16:creationId xmlns:a16="http://schemas.microsoft.com/office/drawing/2014/main" id="{C5FA0A50-581D-B8B7-0812-173AFF8E7CA0}"/>
              </a:ext>
            </a:extLst>
          </p:cNvPr>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7302749" y="-54919"/>
            <a:ext cx="4837611" cy="3640303"/>
          </a:xfrm>
        </p:spPr>
      </p:pic>
      <p:pic>
        <p:nvPicPr>
          <p:cNvPr id="12" name="Picture 11" descr="A bat with wings spread&#10;&#10;Description automatically generated">
            <a:extLst>
              <a:ext uri="{FF2B5EF4-FFF2-40B4-BE49-F238E27FC236}">
                <a16:creationId xmlns:a16="http://schemas.microsoft.com/office/drawing/2014/main" id="{B082CF69-D5A5-F2D2-667D-6088280145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02749" y="3585384"/>
            <a:ext cx="4958908" cy="3309090"/>
          </a:xfrm>
          <a:prstGeom prst="rect">
            <a:avLst/>
          </a:prstGeom>
        </p:spPr>
      </p:pic>
      <p:pic>
        <p:nvPicPr>
          <p:cNvPr id="14" name="Picture 13" descr="A group of white rectangular objects with text&#10;&#10;Description automatically generated">
            <a:extLst>
              <a:ext uri="{FF2B5EF4-FFF2-40B4-BE49-F238E27FC236}">
                <a16:creationId xmlns:a16="http://schemas.microsoft.com/office/drawing/2014/main" id="{D3320B69-BD00-8E4D-DF4C-6621B2586337}"/>
              </a:ext>
            </a:extLst>
          </p:cNvPr>
          <p:cNvPicPr>
            <a:picLocks noChangeAspect="1"/>
          </p:cNvPicPr>
          <p:nvPr/>
        </p:nvPicPr>
        <p:blipFill>
          <a:blip r:embed="rId6">
            <a:extLst>
              <a:ext uri="{28A0092B-C50C-407E-A947-70E740481C1C}">
                <a14:useLocalDpi xmlns:a14="http://schemas.microsoft.com/office/drawing/2010/main" val="0"/>
              </a:ext>
            </a:extLst>
          </a:blip>
          <a:srcRect l="72213" t="19448" r="18637" b="17334"/>
          <a:stretch/>
        </p:blipFill>
        <p:spPr>
          <a:xfrm>
            <a:off x="-1" y="-174830"/>
            <a:ext cx="1852627" cy="7069303"/>
          </a:xfrm>
          <a:prstGeom prst="rect">
            <a:avLst/>
          </a:prstGeom>
        </p:spPr>
      </p:pic>
    </p:spTree>
    <p:extLst>
      <p:ext uri="{BB962C8B-B14F-4D97-AF65-F5344CB8AC3E}">
        <p14:creationId xmlns:p14="http://schemas.microsoft.com/office/powerpoint/2010/main" val="33839230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88791" y="1955383"/>
            <a:ext cx="7356929" cy="4802781"/>
          </a:xfrm>
        </p:spPr>
        <p:txBody>
          <a:bodyPr>
            <a:normAutofit/>
          </a:bodyPr>
          <a:lstStyle/>
          <a:p>
            <a:r>
              <a:rPr lang="en-US" dirty="0"/>
              <a:t>Zoonotic disease can have multiple non-human animal </a:t>
            </a:r>
            <a:r>
              <a:rPr lang="en-US" b="1" dirty="0"/>
              <a:t>reservoirs </a:t>
            </a:r>
            <a:r>
              <a:rPr lang="en-US" dirty="0"/>
              <a:t>where pathogens can reside</a:t>
            </a:r>
            <a:r>
              <a:rPr lang="en-US" b="1" dirty="0"/>
              <a:t>.</a:t>
            </a:r>
            <a:r>
              <a:rPr lang="en-US" dirty="0"/>
              <a:t> </a:t>
            </a:r>
          </a:p>
          <a:p>
            <a:r>
              <a:rPr lang="en-US" dirty="0"/>
              <a:t>There are also </a:t>
            </a:r>
            <a:r>
              <a:rPr lang="en-US" b="1" dirty="0"/>
              <a:t>vector species </a:t>
            </a:r>
            <a:r>
              <a:rPr lang="en-US" dirty="0"/>
              <a:t>and </a:t>
            </a:r>
            <a:r>
              <a:rPr lang="en-US" b="1" dirty="0"/>
              <a:t>amplifier species</a:t>
            </a:r>
          </a:p>
          <a:p>
            <a:pPr marL="0" indent="0">
              <a:buNone/>
            </a:pPr>
            <a:br>
              <a:rPr lang="en-US" sz="2800" dirty="0"/>
            </a:br>
            <a:endParaRPr lang="en-US" sz="2800" dirty="0"/>
          </a:p>
          <a:p>
            <a:pPr marL="0" indent="0">
              <a:buNone/>
            </a:pPr>
            <a:br>
              <a:rPr lang="en-US" dirty="0">
                <a:solidFill>
                  <a:srgbClr val="FF0000"/>
                </a:solidFill>
              </a:rPr>
            </a:br>
            <a:br>
              <a:rPr lang="en-US" dirty="0">
                <a:solidFill>
                  <a:srgbClr val="FF0000"/>
                </a:solidFill>
              </a:rPr>
            </a:br>
            <a:endParaRPr lang="en-US" dirty="0">
              <a:solidFill>
                <a:srgbClr val="FF0000"/>
              </a:solidFill>
            </a:endParaRPr>
          </a:p>
          <a:p>
            <a:endParaRPr lang="en-US" dirty="0"/>
          </a:p>
        </p:txBody>
      </p:sp>
      <p:pic>
        <p:nvPicPr>
          <p:cNvPr id="5" name="Picture 4">
            <a:extLst>
              <a:ext uri="{FF2B5EF4-FFF2-40B4-BE49-F238E27FC236}">
                <a16:creationId xmlns:a16="http://schemas.microsoft.com/office/drawing/2014/main" id="{9FB50C4A-3122-4F13-A9AA-8FA0A329F851}"/>
              </a:ext>
            </a:extLst>
          </p:cNvPr>
          <p:cNvPicPr>
            <a:picLocks noChangeAspect="1"/>
          </p:cNvPicPr>
          <p:nvPr/>
        </p:nvPicPr>
        <p:blipFill rotWithShape="1">
          <a:blip r:embed="rId2" cstate="print"/>
          <a:srcRect t="13232" r="10298" b="54794"/>
          <a:stretch/>
        </p:blipFill>
        <p:spPr>
          <a:xfrm>
            <a:off x="488792" y="4199899"/>
            <a:ext cx="7585804" cy="1681489"/>
          </a:xfrm>
          <a:prstGeom prst="rect">
            <a:avLst/>
          </a:prstGeom>
          <a:ln>
            <a:solidFill>
              <a:schemeClr val="tx1"/>
            </a:solidFill>
          </a:ln>
        </p:spPr>
      </p:pic>
      <p:pic>
        <p:nvPicPr>
          <p:cNvPr id="6" name="Picture 5">
            <a:extLst>
              <a:ext uri="{FF2B5EF4-FFF2-40B4-BE49-F238E27FC236}">
                <a16:creationId xmlns:a16="http://schemas.microsoft.com/office/drawing/2014/main" id="{3E383D2B-5BE2-44CB-A664-6185AB10E4B6}"/>
              </a:ext>
            </a:extLst>
          </p:cNvPr>
          <p:cNvPicPr>
            <a:picLocks noChangeAspect="1"/>
          </p:cNvPicPr>
          <p:nvPr/>
        </p:nvPicPr>
        <p:blipFill rotWithShape="1">
          <a:blip r:embed="rId3" cstate="print"/>
          <a:srcRect t="12089"/>
          <a:stretch/>
        </p:blipFill>
        <p:spPr>
          <a:xfrm>
            <a:off x="8258588" y="194558"/>
            <a:ext cx="3628612" cy="6468883"/>
          </a:xfrm>
          <a:prstGeom prst="rect">
            <a:avLst/>
          </a:prstGeom>
          <a:ln>
            <a:solidFill>
              <a:schemeClr val="tx1"/>
            </a:solidFill>
          </a:ln>
        </p:spPr>
      </p:pic>
      <p:sp>
        <p:nvSpPr>
          <p:cNvPr id="2" name="Title 1">
            <a:extLst>
              <a:ext uri="{FF2B5EF4-FFF2-40B4-BE49-F238E27FC236}">
                <a16:creationId xmlns:a16="http://schemas.microsoft.com/office/drawing/2014/main" id="{279CCADA-2395-CC14-A41D-CEB1779A3FFA}"/>
              </a:ext>
            </a:extLst>
          </p:cNvPr>
          <p:cNvSpPr>
            <a:spLocks noGrp="1"/>
          </p:cNvSpPr>
          <p:nvPr>
            <p:ph type="title"/>
          </p:nvPr>
        </p:nvSpPr>
        <p:spPr>
          <a:xfrm>
            <a:off x="514280" y="415825"/>
            <a:ext cx="7305950" cy="1325563"/>
          </a:xfrm>
        </p:spPr>
        <p:txBody>
          <a:bodyPr/>
          <a:lstStyle/>
          <a:p>
            <a:r>
              <a:rPr lang="en-US" dirty="0"/>
              <a:t>Chains of infection characterize zoonotic disease</a:t>
            </a:r>
          </a:p>
        </p:txBody>
      </p:sp>
    </p:spTree>
    <p:extLst>
      <p:ext uri="{BB962C8B-B14F-4D97-AF65-F5344CB8AC3E}">
        <p14:creationId xmlns:p14="http://schemas.microsoft.com/office/powerpoint/2010/main" val="22109242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66406" y="292592"/>
            <a:ext cx="8376554" cy="6565408"/>
          </a:xfrm>
          <a:prstGeom prst="rect">
            <a:avLst/>
          </a:prstGeom>
        </p:spPr>
      </p:pic>
      <p:sp>
        <p:nvSpPr>
          <p:cNvPr id="3" name="Content Placeholder 2">
            <a:extLst>
              <a:ext uri="{FF2B5EF4-FFF2-40B4-BE49-F238E27FC236}">
                <a16:creationId xmlns:a16="http://schemas.microsoft.com/office/drawing/2014/main" id="{1FD19CF1-5C79-4DD5-ACF3-89B93CDB5412}"/>
              </a:ext>
            </a:extLst>
          </p:cNvPr>
          <p:cNvSpPr txBox="1">
            <a:spLocks/>
          </p:cNvSpPr>
          <p:nvPr/>
        </p:nvSpPr>
        <p:spPr>
          <a:xfrm>
            <a:off x="8442960" y="178265"/>
            <a:ext cx="3749040" cy="623523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600" dirty="0"/>
              <a:t>Gorillas are an amplifier species for Ebola virus. The Ebola virus builds up in their tissues and results in mortality. </a:t>
            </a:r>
          </a:p>
          <a:p>
            <a:r>
              <a:rPr lang="en-US" sz="2600" dirty="0"/>
              <a:t>Bats are a reservoir of the Ebola virus but are asymptomatic. </a:t>
            </a:r>
          </a:p>
          <a:p>
            <a:r>
              <a:rPr lang="en-US" sz="2600" dirty="0"/>
              <a:t>Bats or gorillas can pass Ebola to humans</a:t>
            </a:r>
          </a:p>
          <a:p>
            <a:pPr marL="0" indent="0">
              <a:buNone/>
            </a:pPr>
            <a:br>
              <a:rPr lang="en-US" sz="2600" dirty="0"/>
            </a:br>
            <a:endParaRPr lang="en-US" sz="2600" dirty="0"/>
          </a:p>
        </p:txBody>
      </p:sp>
    </p:spTree>
    <p:extLst>
      <p:ext uri="{BB962C8B-B14F-4D97-AF65-F5344CB8AC3E}">
        <p14:creationId xmlns:p14="http://schemas.microsoft.com/office/powerpoint/2010/main" val="29524127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FBDACBF3-103E-42AD-89AE-BCCE7364B3ED}"/>
              </a:ext>
            </a:extLst>
          </p:cNvPr>
          <p:cNvPicPr>
            <a:picLocks noGrp="1" noChangeAspect="1"/>
          </p:cNvPicPr>
          <p:nvPr>
            <p:ph idx="1"/>
          </p:nvPr>
        </p:nvPicPr>
        <p:blipFill>
          <a:blip r:embed="rId3"/>
          <a:stretch>
            <a:fillRect/>
          </a:stretch>
        </p:blipFill>
        <p:spPr>
          <a:xfrm>
            <a:off x="1019172" y="300445"/>
            <a:ext cx="10455399" cy="6439989"/>
          </a:xfrm>
        </p:spPr>
      </p:pic>
    </p:spTree>
    <p:extLst>
      <p:ext uri="{BB962C8B-B14F-4D97-AF65-F5344CB8AC3E}">
        <p14:creationId xmlns:p14="http://schemas.microsoft.com/office/powerpoint/2010/main" val="38232620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84BE2CB-F998-0F9A-8B10-F4407E66EDC7}"/>
              </a:ext>
            </a:extLst>
          </p:cNvPr>
          <p:cNvSpPr>
            <a:spLocks noGrp="1"/>
          </p:cNvSpPr>
          <p:nvPr>
            <p:ph idx="1"/>
          </p:nvPr>
        </p:nvSpPr>
        <p:spPr>
          <a:xfrm>
            <a:off x="365761" y="1959429"/>
            <a:ext cx="4966981" cy="4583294"/>
          </a:xfrm>
        </p:spPr>
        <p:txBody>
          <a:bodyPr>
            <a:normAutofit fontScale="92500" lnSpcReduction="10000"/>
          </a:bodyPr>
          <a:lstStyle/>
          <a:p>
            <a:pPr algn="l"/>
            <a:r>
              <a:rPr lang="en-US" dirty="0">
                <a:latin typeface="+mj-lt"/>
              </a:rPr>
              <a:t>H</a:t>
            </a:r>
            <a:r>
              <a:rPr lang="en-US" b="0" i="0" u="none" strike="noStrike" baseline="0" dirty="0">
                <a:latin typeface="+mj-lt"/>
              </a:rPr>
              <a:t>umans have more viral zoonotic pathogens, but fewer helminths (parasitic worms) and protozoa (single-celled organisms) pathogens than expected based on analyses of parasitism in other primates.</a:t>
            </a:r>
          </a:p>
          <a:p>
            <a:pPr algn="l"/>
            <a:r>
              <a:rPr lang="en-US" dirty="0">
                <a:latin typeface="+mj-lt"/>
              </a:rPr>
              <a:t>This is because our built environments and infrastructure create conditions unfavorable for helminths and protozoa and more favorable for viral spillovers and spread</a:t>
            </a:r>
          </a:p>
        </p:txBody>
      </p:sp>
      <p:pic>
        <p:nvPicPr>
          <p:cNvPr id="5" name="Picture 4" descr="Diagram&#10;&#10;Description automatically generated">
            <a:extLst>
              <a:ext uri="{FF2B5EF4-FFF2-40B4-BE49-F238E27FC236}">
                <a16:creationId xmlns:a16="http://schemas.microsoft.com/office/drawing/2014/main" id="{83FC6D80-BC77-0350-D543-1132B37F0D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07061" y="1606732"/>
            <a:ext cx="5691928" cy="5064543"/>
          </a:xfrm>
          <a:prstGeom prst="rect">
            <a:avLst/>
          </a:prstGeom>
        </p:spPr>
      </p:pic>
      <p:sp>
        <p:nvSpPr>
          <p:cNvPr id="2" name="Title 1">
            <a:extLst>
              <a:ext uri="{FF2B5EF4-FFF2-40B4-BE49-F238E27FC236}">
                <a16:creationId xmlns:a16="http://schemas.microsoft.com/office/drawing/2014/main" id="{D859D46F-EC5F-84F3-E962-88B5C78F4262}"/>
              </a:ext>
            </a:extLst>
          </p:cNvPr>
          <p:cNvSpPr>
            <a:spLocks noGrp="1"/>
          </p:cNvSpPr>
          <p:nvPr>
            <p:ph type="title"/>
          </p:nvPr>
        </p:nvSpPr>
        <p:spPr>
          <a:xfrm>
            <a:off x="182880" y="79474"/>
            <a:ext cx="11642306" cy="1377962"/>
          </a:xfrm>
        </p:spPr>
        <p:txBody>
          <a:bodyPr>
            <a:noAutofit/>
          </a:bodyPr>
          <a:lstStyle/>
          <a:p>
            <a:pPr algn="ctr"/>
            <a:r>
              <a:rPr lang="en-US" sz="4000" dirty="0"/>
              <a:t>Human culture and ways of living today make us more vulnerable to viral zoonotic disease</a:t>
            </a:r>
          </a:p>
        </p:txBody>
      </p:sp>
    </p:spTree>
    <p:extLst>
      <p:ext uri="{BB962C8B-B14F-4D97-AF65-F5344CB8AC3E}">
        <p14:creationId xmlns:p14="http://schemas.microsoft.com/office/powerpoint/2010/main" val="36059257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17511" y="520908"/>
            <a:ext cx="6618186" cy="1377962"/>
          </a:xfrm>
        </p:spPr>
        <p:txBody>
          <a:bodyPr>
            <a:noAutofit/>
          </a:bodyPr>
          <a:lstStyle/>
          <a:p>
            <a:pPr algn="ctr"/>
            <a:r>
              <a:rPr lang="en-US" sz="4000" b="1" dirty="0"/>
              <a:t>Endemic</a:t>
            </a:r>
            <a:r>
              <a:rPr lang="en-US" sz="4000" dirty="0"/>
              <a:t> zoonotic disease</a:t>
            </a:r>
          </a:p>
        </p:txBody>
      </p:sp>
      <p:sp>
        <p:nvSpPr>
          <p:cNvPr id="3" name="Content Placeholder 2"/>
          <p:cNvSpPr>
            <a:spLocks noGrp="1"/>
          </p:cNvSpPr>
          <p:nvPr>
            <p:ph idx="1"/>
          </p:nvPr>
        </p:nvSpPr>
        <p:spPr>
          <a:xfrm>
            <a:off x="469901" y="317501"/>
            <a:ext cx="4572000" cy="6324600"/>
          </a:xfrm>
        </p:spPr>
        <p:txBody>
          <a:bodyPr>
            <a:normAutofit/>
          </a:bodyPr>
          <a:lstStyle/>
          <a:p>
            <a:r>
              <a:rPr lang="en-US" dirty="0"/>
              <a:t>A pathogen may spillover into a human population and then disappear. </a:t>
            </a:r>
          </a:p>
          <a:p>
            <a:r>
              <a:rPr lang="en-US" dirty="0"/>
              <a:t>However, the pathogen may become </a:t>
            </a:r>
            <a:r>
              <a:rPr lang="en-US" b="1" dirty="0"/>
              <a:t>endemic</a:t>
            </a:r>
            <a:r>
              <a:rPr lang="en-US" dirty="0"/>
              <a:t> to a human population in two ways.</a:t>
            </a:r>
          </a:p>
          <a:p>
            <a:pPr lvl="1"/>
            <a:r>
              <a:rPr lang="en-US" dirty="0"/>
              <a:t>The pathogen persists in local animal populations and routinely spills over from animal into human populations (river blindness).</a:t>
            </a:r>
          </a:p>
          <a:p>
            <a:pPr lvl="1"/>
            <a:r>
              <a:rPr lang="en-US" dirty="0"/>
              <a:t>The pathogen becomes established in the human population to the extent that in no longer requires an animal reservoir (measles or influenza B) </a:t>
            </a:r>
          </a:p>
        </p:txBody>
      </p:sp>
      <p:pic>
        <p:nvPicPr>
          <p:cNvPr id="4" name="Online Media 3" title="Success Against River Blindness in Uganda (The Carter Center)">
            <a:hlinkClick r:id="" action="ppaction://media"/>
            <a:extLst>
              <a:ext uri="{FF2B5EF4-FFF2-40B4-BE49-F238E27FC236}">
                <a16:creationId xmlns:a16="http://schemas.microsoft.com/office/drawing/2014/main" id="{0B820223-FD71-88C9-A1CA-FF60D72D0FC4}"/>
              </a:ext>
            </a:extLst>
          </p:cNvPr>
          <p:cNvPicPr>
            <a:picLocks noRot="1" noChangeAspect="1"/>
          </p:cNvPicPr>
          <p:nvPr>
            <a:videoFile r:link="rId1"/>
          </p:nvPr>
        </p:nvPicPr>
        <p:blipFill>
          <a:blip r:embed="rId4"/>
          <a:stretch>
            <a:fillRect/>
          </a:stretch>
        </p:blipFill>
        <p:spPr>
          <a:xfrm>
            <a:off x="5494734" y="2047245"/>
            <a:ext cx="6227365" cy="3515710"/>
          </a:xfrm>
          <a:prstGeom prst="rect">
            <a:avLst/>
          </a:prstGeom>
        </p:spPr>
      </p:pic>
    </p:spTree>
    <p:extLst>
      <p:ext uri="{BB962C8B-B14F-4D97-AF65-F5344CB8AC3E}">
        <p14:creationId xmlns:p14="http://schemas.microsoft.com/office/powerpoint/2010/main" val="2640227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6CC9EA-9B2C-4B09-968D-5AC2980DE862}"/>
              </a:ext>
            </a:extLst>
          </p:cNvPr>
          <p:cNvSpPr>
            <a:spLocks noGrp="1"/>
          </p:cNvSpPr>
          <p:nvPr>
            <p:ph type="title"/>
          </p:nvPr>
        </p:nvSpPr>
        <p:spPr>
          <a:xfrm>
            <a:off x="82193" y="365125"/>
            <a:ext cx="7321907" cy="1325563"/>
          </a:xfrm>
        </p:spPr>
        <p:txBody>
          <a:bodyPr>
            <a:normAutofit/>
          </a:bodyPr>
          <a:lstStyle/>
          <a:p>
            <a:pPr algn="ctr"/>
            <a:r>
              <a:rPr lang="en-US" dirty="0"/>
              <a:t>Reverse zoonoses and </a:t>
            </a:r>
            <a:br>
              <a:rPr lang="en-US" dirty="0"/>
            </a:br>
            <a:r>
              <a:rPr lang="en-US" dirty="0"/>
              <a:t>secondary spillover</a:t>
            </a:r>
          </a:p>
        </p:txBody>
      </p:sp>
      <p:sp>
        <p:nvSpPr>
          <p:cNvPr id="3" name="Content Placeholder 2">
            <a:extLst>
              <a:ext uri="{FF2B5EF4-FFF2-40B4-BE49-F238E27FC236}">
                <a16:creationId xmlns:a16="http://schemas.microsoft.com/office/drawing/2014/main" id="{5EB8B3D3-4263-460D-AD5C-097985757180}"/>
              </a:ext>
            </a:extLst>
          </p:cNvPr>
          <p:cNvSpPr>
            <a:spLocks noGrp="1"/>
          </p:cNvSpPr>
          <p:nvPr>
            <p:ph idx="1"/>
          </p:nvPr>
        </p:nvSpPr>
        <p:spPr>
          <a:xfrm>
            <a:off x="396937" y="1869423"/>
            <a:ext cx="6676963" cy="4351338"/>
          </a:xfrm>
        </p:spPr>
        <p:txBody>
          <a:bodyPr>
            <a:noAutofit/>
          </a:bodyPr>
          <a:lstStyle/>
          <a:p>
            <a:r>
              <a:rPr lang="en-US" b="0" i="0" u="none" strike="noStrike" baseline="0" dirty="0">
                <a:solidFill>
                  <a:srgbClr val="000000"/>
                </a:solidFill>
                <a:latin typeface="Calibri Light "/>
              </a:rPr>
              <a:t>During the SARS-CoV-2 pandemic there were concerns about transmission of pathogens from humans to novel animal reserviors, </a:t>
            </a:r>
            <a:r>
              <a:rPr lang="en-US" dirty="0">
                <a:solidFill>
                  <a:srgbClr val="000000"/>
                </a:solidFill>
                <a:latin typeface="Calibri Light "/>
              </a:rPr>
              <a:t>in what are called</a:t>
            </a:r>
            <a:r>
              <a:rPr lang="en-US" b="0" i="0" u="none" strike="noStrike" baseline="0" dirty="0">
                <a:solidFill>
                  <a:srgbClr val="000000"/>
                </a:solidFill>
                <a:latin typeface="Calibri Light "/>
              </a:rPr>
              <a:t> “</a:t>
            </a:r>
            <a:r>
              <a:rPr lang="en-US" b="1" i="0" u="none" strike="noStrike" baseline="0" dirty="0">
                <a:solidFill>
                  <a:srgbClr val="000000"/>
                </a:solidFill>
                <a:latin typeface="Calibri Light "/>
              </a:rPr>
              <a:t>reverse zoonoses</a:t>
            </a:r>
            <a:r>
              <a:rPr lang="en-US" b="0" i="0" u="none" strike="noStrike" baseline="0" dirty="0">
                <a:solidFill>
                  <a:srgbClr val="000000"/>
                </a:solidFill>
                <a:latin typeface="Calibri Light "/>
              </a:rPr>
              <a:t>”  </a:t>
            </a:r>
          </a:p>
          <a:p>
            <a:r>
              <a:rPr lang="en-US" b="0" i="0" u="none" strike="noStrike" baseline="0" dirty="0">
                <a:solidFill>
                  <a:srgbClr val="000000"/>
                </a:solidFill>
                <a:latin typeface="Calibri Light "/>
              </a:rPr>
              <a:t>This can set the stage for a </a:t>
            </a:r>
            <a:r>
              <a:rPr lang="en-US" b="1" i="0" u="none" strike="noStrike" baseline="0" dirty="0">
                <a:solidFill>
                  <a:srgbClr val="000000"/>
                </a:solidFill>
                <a:latin typeface="Calibri Light "/>
              </a:rPr>
              <a:t>secondary spillover</a:t>
            </a:r>
            <a:r>
              <a:rPr lang="en-US" b="0" i="0" u="none" strike="noStrike" baseline="0" dirty="0">
                <a:solidFill>
                  <a:srgbClr val="000000"/>
                </a:solidFill>
                <a:latin typeface="Calibri Light "/>
              </a:rPr>
              <a:t> back into humans</a:t>
            </a:r>
          </a:p>
          <a:p>
            <a:r>
              <a:rPr lang="en-US" dirty="0">
                <a:solidFill>
                  <a:srgbClr val="000000"/>
                </a:solidFill>
                <a:latin typeface="Calibri Light "/>
              </a:rPr>
              <a:t>Approximately 30 </a:t>
            </a:r>
            <a:r>
              <a:rPr lang="en-US" b="0" i="0" u="none" strike="noStrike" baseline="0" dirty="0">
                <a:solidFill>
                  <a:srgbClr val="000000"/>
                </a:solidFill>
                <a:latin typeface="Calibri Light "/>
              </a:rPr>
              <a:t>animal species have been identified as becoming infected by SARS-CoV2 transmitted by humans.</a:t>
            </a:r>
          </a:p>
        </p:txBody>
      </p:sp>
      <p:pic>
        <p:nvPicPr>
          <p:cNvPr id="4" name="Content Placeholder 4">
            <a:extLst>
              <a:ext uri="{FF2B5EF4-FFF2-40B4-BE49-F238E27FC236}">
                <a16:creationId xmlns:a16="http://schemas.microsoft.com/office/drawing/2014/main" id="{11703D80-2CAE-4B0E-B4A9-9181BCCDB833}"/>
              </a:ext>
            </a:extLst>
          </p:cNvPr>
          <p:cNvPicPr>
            <a:picLocks noChangeAspect="1"/>
          </p:cNvPicPr>
          <p:nvPr/>
        </p:nvPicPr>
        <p:blipFill rotWithShape="1">
          <a:blip r:embed="rId3"/>
          <a:srcRect r="69427"/>
          <a:stretch/>
        </p:blipFill>
        <p:spPr>
          <a:xfrm>
            <a:off x="7206712" y="0"/>
            <a:ext cx="3272793" cy="6476791"/>
          </a:xfrm>
          <a:prstGeom prst="rect">
            <a:avLst/>
          </a:prstGeom>
        </p:spPr>
      </p:pic>
    </p:spTree>
    <p:extLst>
      <p:ext uri="{BB962C8B-B14F-4D97-AF65-F5344CB8AC3E}">
        <p14:creationId xmlns:p14="http://schemas.microsoft.com/office/powerpoint/2010/main" val="3739636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0D44D7C3-9966-AF40-27F0-F4A20288BE0B}"/>
              </a:ext>
            </a:extLst>
          </p:cNvPr>
          <p:cNvPicPr>
            <a:picLocks noGrp="1" noChangeAspect="1"/>
          </p:cNvPicPr>
          <p:nvPr>
            <p:ph idx="1"/>
          </p:nvPr>
        </p:nvPicPr>
        <p:blipFill>
          <a:blip r:embed="rId3"/>
          <a:stretch>
            <a:fillRect/>
          </a:stretch>
        </p:blipFill>
        <p:spPr>
          <a:xfrm>
            <a:off x="101600" y="750462"/>
            <a:ext cx="12090399" cy="5426501"/>
          </a:xfrm>
        </p:spPr>
      </p:pic>
      <p:sp>
        <p:nvSpPr>
          <p:cNvPr id="6" name="TextBox 5">
            <a:extLst>
              <a:ext uri="{FF2B5EF4-FFF2-40B4-BE49-F238E27FC236}">
                <a16:creationId xmlns:a16="http://schemas.microsoft.com/office/drawing/2014/main" id="{99CA7568-B211-43F6-2253-649B3AC65797}"/>
              </a:ext>
            </a:extLst>
          </p:cNvPr>
          <p:cNvSpPr txBox="1"/>
          <p:nvPr/>
        </p:nvSpPr>
        <p:spPr>
          <a:xfrm>
            <a:off x="7140163" y="5915353"/>
            <a:ext cx="3497945" cy="523220"/>
          </a:xfrm>
          <a:prstGeom prst="rect">
            <a:avLst/>
          </a:prstGeom>
          <a:solidFill>
            <a:srgbClr val="00B050"/>
          </a:solidFill>
          <a:ln>
            <a:solidFill>
              <a:schemeClr val="tx1"/>
            </a:solidFill>
          </a:ln>
        </p:spPr>
        <p:txBody>
          <a:bodyPr wrap="none" rtlCol="0">
            <a:spAutoFit/>
          </a:bodyPr>
          <a:lstStyle/>
          <a:p>
            <a:r>
              <a:rPr lang="en-US" sz="2800" dirty="0"/>
              <a:t>Readings/Questions 10</a:t>
            </a:r>
          </a:p>
        </p:txBody>
      </p:sp>
    </p:spTree>
    <p:extLst>
      <p:ext uri="{BB962C8B-B14F-4D97-AF65-F5344CB8AC3E}">
        <p14:creationId xmlns:p14="http://schemas.microsoft.com/office/powerpoint/2010/main" val="23243771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4">
            <a:extLst>
              <a:ext uri="{FF2B5EF4-FFF2-40B4-BE49-F238E27FC236}">
                <a16:creationId xmlns:a16="http://schemas.microsoft.com/office/drawing/2014/main" id="{A4007479-6DEE-F121-D0FA-DBFA98A7B688}"/>
              </a:ext>
            </a:extLst>
          </p:cNvPr>
          <p:cNvPicPr>
            <a:picLocks noChangeAspect="1"/>
          </p:cNvPicPr>
          <p:nvPr/>
        </p:nvPicPr>
        <p:blipFill>
          <a:blip r:embed="rId3"/>
          <a:stretch>
            <a:fillRect/>
          </a:stretch>
        </p:blipFill>
        <p:spPr>
          <a:xfrm>
            <a:off x="2693570" y="156018"/>
            <a:ext cx="6120230" cy="6209072"/>
          </a:xfrm>
          <a:prstGeom prst="rect">
            <a:avLst/>
          </a:prstGeom>
        </p:spPr>
      </p:pic>
    </p:spTree>
    <p:extLst>
      <p:ext uri="{BB962C8B-B14F-4D97-AF65-F5344CB8AC3E}">
        <p14:creationId xmlns:p14="http://schemas.microsoft.com/office/powerpoint/2010/main" val="15884963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Content Placeholder 5">
            <a:hlinkClick r:id="rId3"/>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t="14543" b="19725"/>
          <a:stretch/>
        </p:blipFill>
        <p:spPr>
          <a:xfrm>
            <a:off x="1205250" y="1873471"/>
            <a:ext cx="9357089" cy="4654470"/>
          </a:xfrm>
          <a:ln w="63500">
            <a:solidFill>
              <a:schemeClr val="accent1"/>
            </a:solidFill>
          </a:ln>
        </p:spPr>
      </p:pic>
      <p:sp>
        <p:nvSpPr>
          <p:cNvPr id="2" name="TextBox 1">
            <a:extLst>
              <a:ext uri="{FF2B5EF4-FFF2-40B4-BE49-F238E27FC236}">
                <a16:creationId xmlns:a16="http://schemas.microsoft.com/office/drawing/2014/main" id="{60068407-C754-4A8F-9132-EB00F4BB949E}"/>
              </a:ext>
            </a:extLst>
          </p:cNvPr>
          <p:cNvSpPr txBox="1"/>
          <p:nvPr/>
        </p:nvSpPr>
        <p:spPr>
          <a:xfrm>
            <a:off x="10055630" y="5953881"/>
            <a:ext cx="1013419" cy="523220"/>
          </a:xfrm>
          <a:prstGeom prst="rect">
            <a:avLst/>
          </a:prstGeom>
          <a:solidFill>
            <a:srgbClr val="00B050"/>
          </a:solidFill>
          <a:ln>
            <a:solidFill>
              <a:schemeClr val="tx1"/>
            </a:solidFill>
          </a:ln>
        </p:spPr>
        <p:txBody>
          <a:bodyPr wrap="none" rtlCol="0">
            <a:spAutoFit/>
          </a:bodyPr>
          <a:lstStyle/>
          <a:p>
            <a:r>
              <a:rPr lang="en-US" sz="2800" dirty="0"/>
              <a:t>Video</a:t>
            </a:r>
          </a:p>
        </p:txBody>
      </p:sp>
      <p:sp>
        <p:nvSpPr>
          <p:cNvPr id="4" name="TextBox 3">
            <a:extLst>
              <a:ext uri="{FF2B5EF4-FFF2-40B4-BE49-F238E27FC236}">
                <a16:creationId xmlns:a16="http://schemas.microsoft.com/office/drawing/2014/main" id="{434D08C3-E434-A71C-0DC6-E87CDFDD540F}"/>
              </a:ext>
            </a:extLst>
          </p:cNvPr>
          <p:cNvSpPr txBox="1"/>
          <p:nvPr/>
        </p:nvSpPr>
        <p:spPr>
          <a:xfrm>
            <a:off x="3050005" y="3105835"/>
            <a:ext cx="6100010" cy="646331"/>
          </a:xfrm>
          <a:prstGeom prst="rect">
            <a:avLst/>
          </a:prstGeom>
          <a:noFill/>
        </p:spPr>
        <p:txBody>
          <a:bodyPr wrap="square">
            <a:spAutoFit/>
          </a:bodyPr>
          <a:lstStyle/>
          <a:p>
            <a:r>
              <a:rPr lang="en-US" sz="1800" dirty="0">
                <a:latin typeface="+mj-lt"/>
              </a:rPr>
              <a:t>Zoonotic disease becomes more difficult to control or eradicate as the number of host species and their interactions increase</a:t>
            </a:r>
            <a:endParaRPr lang="en-US" dirty="0"/>
          </a:p>
        </p:txBody>
      </p:sp>
      <p:sp>
        <p:nvSpPr>
          <p:cNvPr id="5" name="Title 1">
            <a:extLst>
              <a:ext uri="{FF2B5EF4-FFF2-40B4-BE49-F238E27FC236}">
                <a16:creationId xmlns:a16="http://schemas.microsoft.com/office/drawing/2014/main" id="{F9C383B6-BC2E-2DDA-D53B-4E081C2061B5}"/>
              </a:ext>
            </a:extLst>
          </p:cNvPr>
          <p:cNvSpPr>
            <a:spLocks noGrp="1"/>
          </p:cNvSpPr>
          <p:nvPr>
            <p:ph type="title"/>
          </p:nvPr>
        </p:nvSpPr>
        <p:spPr>
          <a:xfrm>
            <a:off x="240632" y="330059"/>
            <a:ext cx="11951368" cy="1325563"/>
          </a:xfrm>
        </p:spPr>
        <p:txBody>
          <a:bodyPr>
            <a:normAutofit/>
          </a:bodyPr>
          <a:lstStyle/>
          <a:p>
            <a:pPr algn="ctr"/>
            <a:r>
              <a:rPr lang="en-US" sz="4400" dirty="0">
                <a:latin typeface="+mj-lt"/>
              </a:rPr>
              <a:t>Zoonoses become difficult to control as number of reservoir species and their interactions increase</a:t>
            </a:r>
            <a:endParaRPr lang="en-US" dirty="0"/>
          </a:p>
        </p:txBody>
      </p:sp>
    </p:spTree>
    <p:extLst>
      <p:ext uri="{BB962C8B-B14F-4D97-AF65-F5344CB8AC3E}">
        <p14:creationId xmlns:p14="http://schemas.microsoft.com/office/powerpoint/2010/main" val="13231706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95350" y="242047"/>
            <a:ext cx="10401300" cy="1325563"/>
          </a:xfrm>
        </p:spPr>
        <p:txBody>
          <a:bodyPr>
            <a:normAutofit/>
          </a:bodyPr>
          <a:lstStyle/>
          <a:p>
            <a:pPr algn="ctr"/>
            <a:r>
              <a:rPr lang="en-US" dirty="0"/>
              <a:t>Ecological interactions associated with Guinea-worm disease (Dracunculiasis)</a:t>
            </a:r>
            <a:endParaRPr lang="en-US" dirty="0">
              <a:solidFill>
                <a:schemeClr val="accent6">
                  <a:lumMod val="75000"/>
                </a:schemeClr>
              </a:solidFill>
            </a:endParaRPr>
          </a:p>
        </p:txBody>
      </p:sp>
      <p:sp>
        <p:nvSpPr>
          <p:cNvPr id="3" name="Content Placeholder 2"/>
          <p:cNvSpPr>
            <a:spLocks noGrp="1"/>
          </p:cNvSpPr>
          <p:nvPr>
            <p:ph idx="1"/>
          </p:nvPr>
        </p:nvSpPr>
        <p:spPr>
          <a:xfrm>
            <a:off x="419101" y="1825625"/>
            <a:ext cx="4532668" cy="4790328"/>
          </a:xfrm>
        </p:spPr>
        <p:txBody>
          <a:bodyPr>
            <a:normAutofit fontScale="62500" lnSpcReduction="20000"/>
          </a:bodyPr>
          <a:lstStyle/>
          <a:p>
            <a:r>
              <a:rPr lang="en-US" sz="3400" dirty="0"/>
              <a:t>Reservoirs are copepods</a:t>
            </a:r>
          </a:p>
          <a:p>
            <a:r>
              <a:rPr lang="en-US" sz="3400" dirty="0"/>
              <a:t>Caused by drinking water with larvae of the parasitic worm  living in copepods </a:t>
            </a:r>
          </a:p>
          <a:p>
            <a:r>
              <a:rPr lang="en-US" sz="3400" dirty="0"/>
              <a:t>Symptoms develop one year after infestation: fever, swelling and pain at worm site</a:t>
            </a:r>
          </a:p>
          <a:p>
            <a:r>
              <a:rPr lang="en-US" sz="3400" dirty="0"/>
              <a:t>90% of  worms come out in legs and feet.</a:t>
            </a:r>
          </a:p>
          <a:p>
            <a:r>
              <a:rPr lang="en-US" sz="3400" dirty="0"/>
              <a:t>Removing worm can take several days to weeks and is very painful, slow, and debilitating.</a:t>
            </a:r>
          </a:p>
          <a:p>
            <a:r>
              <a:rPr lang="en-US" sz="3400" dirty="0"/>
              <a:t>Secondary bacterial infections often develop as a result of open wounds.</a:t>
            </a:r>
          </a:p>
          <a:p>
            <a:r>
              <a:rPr lang="en-US" sz="3400" dirty="0"/>
              <a:t>No drug, no vaccine to prevent re-infection</a:t>
            </a:r>
          </a:p>
          <a:p>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1769" y="1649964"/>
            <a:ext cx="6821130" cy="5003696"/>
          </a:xfrm>
          <a:prstGeom prst="rect">
            <a:avLst/>
          </a:prstGeom>
        </p:spPr>
      </p:pic>
    </p:spTree>
    <p:extLst>
      <p:ext uri="{BB962C8B-B14F-4D97-AF65-F5344CB8AC3E}">
        <p14:creationId xmlns:p14="http://schemas.microsoft.com/office/powerpoint/2010/main" val="1730286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descr="A person standing next to a pile of meat&#10;&#10;Description automatically generated">
            <a:extLst>
              <a:ext uri="{FF2B5EF4-FFF2-40B4-BE49-F238E27FC236}">
                <a16:creationId xmlns:a16="http://schemas.microsoft.com/office/drawing/2014/main" id="{170B3485-EAA8-F0CA-D8C4-2A1325FAEC05}"/>
              </a:ext>
            </a:extLst>
          </p:cNvPr>
          <p:cNvPicPr>
            <a:picLocks noChangeAspect="1"/>
          </p:cNvPicPr>
          <p:nvPr/>
        </p:nvPicPr>
        <p:blipFill>
          <a:blip r:embed="rId3">
            <a:extLst>
              <a:ext uri="{28A0092B-C50C-407E-A947-70E740481C1C}">
                <a14:useLocalDpi xmlns:a14="http://schemas.microsoft.com/office/drawing/2010/main" val="0"/>
              </a:ext>
            </a:extLst>
          </a:blip>
          <a:srcRect l="4502" r="30576"/>
          <a:stretch/>
        </p:blipFill>
        <p:spPr>
          <a:xfrm>
            <a:off x="0" y="1"/>
            <a:ext cx="6571682" cy="6858000"/>
          </a:xfrm>
          <a:prstGeom prst="rect">
            <a:avLst/>
          </a:prstGeom>
        </p:spPr>
      </p:pic>
      <p:pic>
        <p:nvPicPr>
          <p:cNvPr id="15" name="Picture 14" descr="A group of people in protective suits walking on a dirt road&#10;&#10;Description automatically generated">
            <a:extLst>
              <a:ext uri="{FF2B5EF4-FFF2-40B4-BE49-F238E27FC236}">
                <a16:creationId xmlns:a16="http://schemas.microsoft.com/office/drawing/2014/main" id="{C7759BAF-8EA1-EFEF-104F-F164333DB50B}"/>
              </a:ext>
            </a:extLst>
          </p:cNvPr>
          <p:cNvPicPr>
            <a:picLocks noChangeAspect="1"/>
          </p:cNvPicPr>
          <p:nvPr/>
        </p:nvPicPr>
        <p:blipFill>
          <a:blip r:embed="rId4">
            <a:extLst>
              <a:ext uri="{28A0092B-C50C-407E-A947-70E740481C1C}">
                <a14:useLocalDpi xmlns:a14="http://schemas.microsoft.com/office/drawing/2010/main" val="0"/>
              </a:ext>
            </a:extLst>
          </a:blip>
          <a:srcRect l="29827" r="24978"/>
          <a:stretch/>
        </p:blipFill>
        <p:spPr>
          <a:xfrm>
            <a:off x="6571682" y="-113723"/>
            <a:ext cx="5608320" cy="6971722"/>
          </a:xfrm>
          <a:prstGeom prst="rect">
            <a:avLst/>
          </a:prstGeom>
        </p:spPr>
      </p:pic>
    </p:spTree>
    <p:extLst>
      <p:ext uri="{BB962C8B-B14F-4D97-AF65-F5344CB8AC3E}">
        <p14:creationId xmlns:p14="http://schemas.microsoft.com/office/powerpoint/2010/main" val="1222752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52412690-C0B4-42F1-8E9E-7E815E2E7447}"/>
              </a:ext>
            </a:extLst>
          </p:cNvPr>
          <p:cNvSpPr txBox="1">
            <a:spLocks/>
          </p:cNvSpPr>
          <p:nvPr/>
        </p:nvSpPr>
        <p:spPr>
          <a:xfrm>
            <a:off x="228601" y="178676"/>
            <a:ext cx="3849413" cy="6552324"/>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Downward trend in infection over time due to eradication efforts</a:t>
            </a:r>
          </a:p>
          <a:p>
            <a:r>
              <a:rPr lang="en-US" dirty="0"/>
              <a:t>Could be the first parasitic disease to be eradicated</a:t>
            </a:r>
          </a:p>
          <a:p>
            <a:r>
              <a:rPr lang="en-US" dirty="0"/>
              <a:t>The eradication strategy involves:</a:t>
            </a:r>
          </a:p>
          <a:p>
            <a:pPr lvl="1"/>
            <a:r>
              <a:rPr lang="en-US" dirty="0"/>
              <a:t>Establishing community-based surveillance systems</a:t>
            </a:r>
          </a:p>
          <a:p>
            <a:pPr lvl="1"/>
            <a:r>
              <a:rPr lang="en-US" dirty="0"/>
              <a:t>Implementing effective case containment measures</a:t>
            </a:r>
          </a:p>
          <a:p>
            <a:pPr lvl="1"/>
            <a:r>
              <a:rPr lang="en-US" dirty="0"/>
              <a:t>Filtering of drinking water</a:t>
            </a:r>
          </a:p>
          <a:p>
            <a:pPr lvl="1"/>
            <a:r>
              <a:rPr lang="en-US" dirty="0"/>
              <a:t>Health education and community mobilization</a:t>
            </a:r>
          </a:p>
          <a:p>
            <a:pPr lvl="1"/>
            <a:r>
              <a:rPr lang="en-US" dirty="0"/>
              <a:t>Insecticides    </a:t>
            </a:r>
          </a:p>
          <a:p>
            <a:endParaRPr lang="en-US" dirty="0"/>
          </a:p>
          <a:p>
            <a:endParaRPr lang="en-US" dirty="0"/>
          </a:p>
        </p:txBody>
      </p:sp>
      <p:pic>
        <p:nvPicPr>
          <p:cNvPr id="5" name="Content Placeholder 4">
            <a:extLst>
              <a:ext uri="{FF2B5EF4-FFF2-40B4-BE49-F238E27FC236}">
                <a16:creationId xmlns:a16="http://schemas.microsoft.com/office/drawing/2014/main" id="{3B3BADEE-8AC1-9FAE-0C20-22004DEA6184}"/>
              </a:ext>
            </a:extLst>
          </p:cNvPr>
          <p:cNvPicPr>
            <a:picLocks noGrp="1" noChangeAspect="1"/>
          </p:cNvPicPr>
          <p:nvPr>
            <p:ph idx="1"/>
          </p:nvPr>
        </p:nvPicPr>
        <p:blipFill>
          <a:blip r:embed="rId3"/>
          <a:srcRect r="2101"/>
          <a:stretch/>
        </p:blipFill>
        <p:spPr>
          <a:xfrm>
            <a:off x="4185699" y="1189529"/>
            <a:ext cx="7856578" cy="4654221"/>
          </a:xfrm>
        </p:spPr>
      </p:pic>
    </p:spTree>
    <p:extLst>
      <p:ext uri="{BB962C8B-B14F-4D97-AF65-F5344CB8AC3E}">
        <p14:creationId xmlns:p14="http://schemas.microsoft.com/office/powerpoint/2010/main" val="36307720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D9BFD65D-B384-4814-8502-0E8952EC3F0E}"/>
              </a:ext>
            </a:extLst>
          </p:cNvPr>
          <p:cNvSpPr txBox="1">
            <a:spLocks/>
          </p:cNvSpPr>
          <p:nvPr/>
        </p:nvSpPr>
        <p:spPr>
          <a:xfrm>
            <a:off x="352938" y="582874"/>
            <a:ext cx="5339407" cy="569225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in 1986, there were an estimated 3.5 million human cases annually in 21 countries in Africa and Asia.</a:t>
            </a:r>
          </a:p>
          <a:p>
            <a:r>
              <a:rPr lang="en-US" dirty="0"/>
              <a:t>Came close to eradication in 2010’s until a resurgence occurred in 2017-2019 when the guinea worm began infecting dogs</a:t>
            </a:r>
          </a:p>
          <a:p>
            <a:r>
              <a:rPr lang="en-US" dirty="0"/>
              <a:t>That has been brought under control and in 2023 there were only 14 cases, although this number may be higher because of the challenges of documenting all infections</a:t>
            </a:r>
          </a:p>
          <a:p>
            <a:pPr marL="0" indent="0">
              <a:buNone/>
            </a:pPr>
            <a:endParaRPr lang="en-US" dirty="0"/>
          </a:p>
        </p:txBody>
      </p:sp>
      <p:pic>
        <p:nvPicPr>
          <p:cNvPr id="2" name="Online Media 1" title="Major Progress against Guinea Worm in Chad">
            <a:hlinkClick r:id="" action="ppaction://media"/>
            <a:extLst>
              <a:ext uri="{FF2B5EF4-FFF2-40B4-BE49-F238E27FC236}">
                <a16:creationId xmlns:a16="http://schemas.microsoft.com/office/drawing/2014/main" id="{740DD2F0-C3AB-21AE-816C-EFE603F4519D}"/>
              </a:ext>
            </a:extLst>
          </p:cNvPr>
          <p:cNvPicPr>
            <a:picLocks noRot="1" noChangeAspect="1"/>
          </p:cNvPicPr>
          <p:nvPr>
            <a:videoFile r:link="rId1"/>
          </p:nvPr>
        </p:nvPicPr>
        <p:blipFill>
          <a:blip r:embed="rId4"/>
          <a:srcRect l="20021" r="9468"/>
          <a:stretch/>
        </p:blipFill>
        <p:spPr>
          <a:xfrm>
            <a:off x="6096000" y="1062317"/>
            <a:ext cx="5374341" cy="4303059"/>
          </a:xfrm>
          <a:prstGeom prst="rect">
            <a:avLst/>
          </a:prstGeom>
        </p:spPr>
      </p:pic>
    </p:spTree>
    <p:extLst>
      <p:ext uri="{BB962C8B-B14F-4D97-AF65-F5344CB8AC3E}">
        <p14:creationId xmlns:p14="http://schemas.microsoft.com/office/powerpoint/2010/main" val="2966069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5275839"/>
            <a:ext cx="10972800" cy="1098836"/>
          </a:xfrm>
        </p:spPr>
        <p:txBody>
          <a:bodyPr>
            <a:normAutofit fontScale="92500" lnSpcReduction="10000"/>
          </a:bodyPr>
          <a:lstStyle/>
          <a:p>
            <a:pPr marL="0" indent="0">
              <a:buNone/>
            </a:pPr>
            <a:r>
              <a:rPr lang="en-US" dirty="0"/>
              <a:t>Most of Chad’s cases have occurred among fishing communities along the Chari River</a:t>
            </a:r>
            <a:r>
              <a:rPr lang="en-US" baseline="0" dirty="0"/>
              <a:t> where </a:t>
            </a:r>
            <a:r>
              <a:rPr lang="en-US" dirty="0"/>
              <a:t>dogs are eating the entrails of gutted, copepod-eating fish. Dogs then reintroduce the worms to humans by reintroducing the larvae into water.</a:t>
            </a:r>
          </a:p>
          <a:p>
            <a:pPr marL="0" indent="0">
              <a:buNone/>
            </a:pPr>
            <a:endParaRPr lang="en-US" dirty="0">
              <a:solidFill>
                <a:srgbClr val="FF0000"/>
              </a:solidFill>
            </a:endParaRPr>
          </a:p>
        </p:txBody>
      </p:sp>
      <p:pic>
        <p:nvPicPr>
          <p:cNvPr id="1026" name="Picture 2" descr="http://www.nature.com.ezproxy.uky.edu/polopoly_fs/7.32995.1451997431!/image/nature-guinea-worm-7.01.16-online.png_gen/derivatives/landscape_630/nature-guinea-worm-7.01.16-onlin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5221" y="483325"/>
            <a:ext cx="7077106" cy="449340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dogs guinea worm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62327" y="483325"/>
            <a:ext cx="3361647" cy="44934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67959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a:hlinkClick r:id="rId3"/>
          </p:cNvPr>
          <p:cNvPicPr>
            <a:picLocks noGrp="1" noChangeAspect="1"/>
          </p:cNvPicPr>
          <p:nvPr>
            <p:ph idx="1"/>
          </p:nvPr>
        </p:nvPicPr>
        <p:blipFill>
          <a:blip r:embed="rId4"/>
          <a:stretch>
            <a:fillRect/>
          </a:stretch>
        </p:blipFill>
        <p:spPr>
          <a:xfrm>
            <a:off x="0" y="609600"/>
            <a:ext cx="12190792" cy="5638800"/>
          </a:xfrm>
          <a:prstGeom prst="rect">
            <a:avLst/>
          </a:prstGeom>
          <a:ln w="38100">
            <a:solidFill>
              <a:schemeClr val="accent1"/>
            </a:solidFill>
          </a:ln>
        </p:spPr>
      </p:pic>
      <p:sp>
        <p:nvSpPr>
          <p:cNvPr id="3" name="TextBox 2">
            <a:extLst>
              <a:ext uri="{FF2B5EF4-FFF2-40B4-BE49-F238E27FC236}">
                <a16:creationId xmlns:a16="http://schemas.microsoft.com/office/drawing/2014/main" id="{E0247FA0-B016-4196-82C4-0D00CDF0D111}"/>
              </a:ext>
            </a:extLst>
          </p:cNvPr>
          <p:cNvSpPr txBox="1"/>
          <p:nvPr/>
        </p:nvSpPr>
        <p:spPr>
          <a:xfrm>
            <a:off x="2949163" y="5986790"/>
            <a:ext cx="3497945" cy="523220"/>
          </a:xfrm>
          <a:prstGeom prst="rect">
            <a:avLst/>
          </a:prstGeom>
          <a:solidFill>
            <a:srgbClr val="00B050"/>
          </a:solidFill>
          <a:ln>
            <a:solidFill>
              <a:schemeClr val="tx1"/>
            </a:solidFill>
          </a:ln>
        </p:spPr>
        <p:txBody>
          <a:bodyPr wrap="none" rtlCol="0">
            <a:spAutoFit/>
          </a:bodyPr>
          <a:lstStyle/>
          <a:p>
            <a:r>
              <a:rPr lang="en-US" sz="2800" dirty="0"/>
              <a:t>Readings/Questions 10</a:t>
            </a:r>
          </a:p>
        </p:txBody>
      </p:sp>
    </p:spTree>
    <p:extLst>
      <p:ext uri="{BB962C8B-B14F-4D97-AF65-F5344CB8AC3E}">
        <p14:creationId xmlns:p14="http://schemas.microsoft.com/office/powerpoint/2010/main" val="31514081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8DB4134-A591-A7CF-BBB1-8AA3AA3CB98E}"/>
              </a:ext>
            </a:extLst>
          </p:cNvPr>
          <p:cNvPicPr>
            <a:picLocks noChangeAspect="1"/>
          </p:cNvPicPr>
          <p:nvPr/>
        </p:nvPicPr>
        <p:blipFill>
          <a:blip r:embed="rId3"/>
          <a:stretch>
            <a:fillRect/>
          </a:stretch>
        </p:blipFill>
        <p:spPr>
          <a:xfrm>
            <a:off x="1669043" y="0"/>
            <a:ext cx="8853914" cy="6858000"/>
          </a:xfrm>
          <a:prstGeom prst="rect">
            <a:avLst/>
          </a:prstGeom>
        </p:spPr>
      </p:pic>
    </p:spTree>
    <p:extLst>
      <p:ext uri="{BB962C8B-B14F-4D97-AF65-F5344CB8AC3E}">
        <p14:creationId xmlns:p14="http://schemas.microsoft.com/office/powerpoint/2010/main" val="17862107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997075" y="4881563"/>
            <a:ext cx="8071975" cy="4683054"/>
          </a:xfrm>
        </p:spPr>
        <p:txBody>
          <a:bodyPr/>
          <a:lstStyle/>
          <a:p>
            <a:r>
              <a:rPr lang="en-US" dirty="0"/>
              <a:t>Plague</a:t>
            </a:r>
          </a:p>
        </p:txBody>
      </p:sp>
      <p:pic>
        <p:nvPicPr>
          <p:cNvPr id="1026" name="Picture 2" descr="http://www.cvltnation.com/wp-content/uploads/2014/08/plague-in-london-1625-science-sourc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74800" y="-43002"/>
            <a:ext cx="9341708" cy="69440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57368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3880797-E0A5-4D38-8D69-7809E8A1ACB9}"/>
              </a:ext>
            </a:extLst>
          </p:cNvPr>
          <p:cNvPicPr>
            <a:picLocks noChangeAspect="1"/>
          </p:cNvPicPr>
          <p:nvPr/>
        </p:nvPicPr>
        <p:blipFill>
          <a:blip r:embed="rId3"/>
          <a:stretch>
            <a:fillRect/>
          </a:stretch>
        </p:blipFill>
        <p:spPr>
          <a:xfrm>
            <a:off x="190659" y="6026003"/>
            <a:ext cx="12192000" cy="659423"/>
          </a:xfrm>
          <a:prstGeom prst="rect">
            <a:avLst/>
          </a:prstGeom>
        </p:spPr>
      </p:pic>
      <p:pic>
        <p:nvPicPr>
          <p:cNvPr id="12" name="Content Placeholder 11">
            <a:extLst>
              <a:ext uri="{FF2B5EF4-FFF2-40B4-BE49-F238E27FC236}">
                <a16:creationId xmlns:a16="http://schemas.microsoft.com/office/drawing/2014/main" id="{9E0F00C4-2630-4C0B-9619-A946AB1D085B}"/>
              </a:ext>
            </a:extLst>
          </p:cNvPr>
          <p:cNvPicPr>
            <a:picLocks noGrp="1" noChangeAspect="1"/>
          </p:cNvPicPr>
          <p:nvPr>
            <p:ph idx="1"/>
          </p:nvPr>
        </p:nvPicPr>
        <p:blipFill>
          <a:blip r:embed="rId4"/>
          <a:stretch>
            <a:fillRect/>
          </a:stretch>
        </p:blipFill>
        <p:spPr>
          <a:xfrm>
            <a:off x="190659" y="621664"/>
            <a:ext cx="11810681" cy="5245735"/>
          </a:xfrm>
        </p:spPr>
      </p:pic>
    </p:spTree>
    <p:extLst>
      <p:ext uri="{BB962C8B-B14F-4D97-AF65-F5344CB8AC3E}">
        <p14:creationId xmlns:p14="http://schemas.microsoft.com/office/powerpoint/2010/main" val="41779449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B7E52192-59DF-BFC3-5521-CE47D3EE96B1}"/>
              </a:ext>
            </a:extLst>
          </p:cNvPr>
          <p:cNvPicPr>
            <a:picLocks noGrp="1" noChangeAspect="1"/>
          </p:cNvPicPr>
          <p:nvPr>
            <p:ph idx="1"/>
          </p:nvPr>
        </p:nvPicPr>
        <p:blipFill rotWithShape="1">
          <a:blip r:embed="rId3"/>
          <a:srcRect t="8897" r="27253"/>
          <a:stretch/>
        </p:blipFill>
        <p:spPr>
          <a:xfrm>
            <a:off x="255561" y="685799"/>
            <a:ext cx="11363800" cy="5880101"/>
          </a:xfrm>
        </p:spPr>
      </p:pic>
    </p:spTree>
    <p:extLst>
      <p:ext uri="{BB962C8B-B14F-4D97-AF65-F5344CB8AC3E}">
        <p14:creationId xmlns:p14="http://schemas.microsoft.com/office/powerpoint/2010/main" val="12810499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64EFC62-371F-441D-A1CF-8CC5DFBC44CB}"/>
              </a:ext>
            </a:extLst>
          </p:cNvPr>
          <p:cNvPicPr>
            <a:picLocks noChangeAspect="1"/>
          </p:cNvPicPr>
          <p:nvPr/>
        </p:nvPicPr>
        <p:blipFill rotWithShape="1">
          <a:blip r:embed="rId3"/>
          <a:srcRect t="7304" r="12077"/>
          <a:stretch/>
        </p:blipFill>
        <p:spPr>
          <a:xfrm>
            <a:off x="4320903" y="325738"/>
            <a:ext cx="7871097" cy="6280566"/>
          </a:xfrm>
          <a:prstGeom prst="rect">
            <a:avLst/>
          </a:prstGeom>
        </p:spPr>
      </p:pic>
      <p:pic>
        <p:nvPicPr>
          <p:cNvPr id="1026" name="Picture 2"/>
          <p:cNvPicPr>
            <a:picLocks noGrp="1" noChangeAspect="1" noChangeArrowheads="1"/>
          </p:cNvPicPr>
          <p:nvPr>
            <p:ph idx="1"/>
          </p:nvPr>
        </p:nvPicPr>
        <p:blipFill rotWithShape="1">
          <a:blip r:embed="rId4" cstate="print"/>
          <a:srcRect l="12675" r="47228" b="8920"/>
          <a:stretch/>
        </p:blipFill>
        <p:spPr bwMode="auto">
          <a:xfrm>
            <a:off x="0" y="234199"/>
            <a:ext cx="4610100" cy="6372105"/>
          </a:xfrm>
          <a:prstGeom prst="rect">
            <a:avLst/>
          </a:prstGeom>
          <a:noFill/>
          <a:ln w="9525">
            <a:noFill/>
            <a:miter lim="800000"/>
            <a:headEnd/>
            <a:tailEnd/>
          </a:ln>
        </p:spPr>
      </p:pic>
      <p:pic>
        <p:nvPicPr>
          <p:cNvPr id="2" name="Picture 1">
            <a:extLst>
              <a:ext uri="{FF2B5EF4-FFF2-40B4-BE49-F238E27FC236}">
                <a16:creationId xmlns:a16="http://schemas.microsoft.com/office/drawing/2014/main" id="{357B00B5-ACF1-4C3F-94D4-B0AB9BD73C41}"/>
              </a:ext>
            </a:extLst>
          </p:cNvPr>
          <p:cNvPicPr>
            <a:picLocks noChangeAspect="1"/>
          </p:cNvPicPr>
          <p:nvPr/>
        </p:nvPicPr>
        <p:blipFill>
          <a:blip r:embed="rId5"/>
          <a:stretch>
            <a:fillRect/>
          </a:stretch>
        </p:blipFill>
        <p:spPr>
          <a:xfrm>
            <a:off x="4345206" y="250202"/>
            <a:ext cx="3352016" cy="6356102"/>
          </a:xfrm>
          <a:prstGeom prst="rect">
            <a:avLst/>
          </a:prstGeom>
        </p:spPr>
      </p:pic>
    </p:spTree>
    <p:extLst>
      <p:ext uri="{BB962C8B-B14F-4D97-AF65-F5344CB8AC3E}">
        <p14:creationId xmlns:p14="http://schemas.microsoft.com/office/powerpoint/2010/main" val="17470296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0E33D37C-2804-546D-BEC0-0091BD8B50EE}"/>
              </a:ext>
            </a:extLst>
          </p:cNvPr>
          <p:cNvPicPr>
            <a:picLocks noGrp="1" noChangeAspect="1"/>
          </p:cNvPicPr>
          <p:nvPr>
            <p:ph idx="1"/>
          </p:nvPr>
        </p:nvPicPr>
        <p:blipFill rotWithShape="1">
          <a:blip r:embed="rId3"/>
          <a:srcRect b="47181"/>
          <a:stretch/>
        </p:blipFill>
        <p:spPr>
          <a:xfrm>
            <a:off x="-102016" y="596588"/>
            <a:ext cx="12396031" cy="5664823"/>
          </a:xfrm>
        </p:spPr>
      </p:pic>
    </p:spTree>
    <p:extLst>
      <p:ext uri="{BB962C8B-B14F-4D97-AF65-F5344CB8AC3E}">
        <p14:creationId xmlns:p14="http://schemas.microsoft.com/office/powerpoint/2010/main" val="3803559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0"/>
            <a:ext cx="5295901" cy="6965168"/>
          </a:xfrm>
          <a:prstGeom prst="rect">
            <a:avLst/>
          </a:prstGeom>
          <a:ln w="63500">
            <a:solidFill>
              <a:schemeClr val="accent5"/>
            </a:solidFill>
          </a:ln>
        </p:spPr>
      </p:pic>
      <p:pic>
        <p:nvPicPr>
          <p:cNvPr id="2052" name="Picture 4" descr="Image result for red-capped mangabeys and greater spot-nosed monkey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95899" y="27940"/>
            <a:ext cx="6844527" cy="340106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Image result for chimpanzee hunti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5148" t="17831" r="12906"/>
          <a:stretch/>
        </p:blipFill>
        <p:spPr bwMode="auto">
          <a:xfrm>
            <a:off x="5173593" y="3339122"/>
            <a:ext cx="7018407" cy="35188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74829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E0854B5-B8AD-416F-B393-649BBB2DE19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975694"/>
            <a:ext cx="5473200" cy="4351338"/>
          </a:xfrm>
          <a:prstGeom prst="rect">
            <a:avLst/>
          </a:prstGeom>
        </p:spPr>
      </p:pic>
      <p:sp>
        <p:nvSpPr>
          <p:cNvPr id="6" name="Rectangle 5">
            <a:extLst>
              <a:ext uri="{FF2B5EF4-FFF2-40B4-BE49-F238E27FC236}">
                <a16:creationId xmlns:a16="http://schemas.microsoft.com/office/drawing/2014/main" id="{2E499D3F-C701-4357-A816-84186209F85A}"/>
              </a:ext>
            </a:extLst>
          </p:cNvPr>
          <p:cNvSpPr/>
          <p:nvPr/>
        </p:nvSpPr>
        <p:spPr>
          <a:xfrm>
            <a:off x="308251" y="5003866"/>
            <a:ext cx="3702636" cy="830997"/>
          </a:xfrm>
          <a:prstGeom prst="rect">
            <a:avLst/>
          </a:prstGeom>
          <a:solidFill>
            <a:schemeClr val="bg1"/>
          </a:solidFill>
          <a:ln>
            <a:solidFill>
              <a:schemeClr val="tx1"/>
            </a:solidFill>
          </a:ln>
        </p:spPr>
        <p:txBody>
          <a:bodyPr wrap="square">
            <a:spAutoFit/>
          </a:bodyPr>
          <a:lstStyle/>
          <a:p>
            <a:r>
              <a:rPr lang="en-US" sz="2400" i="1" dirty="0"/>
              <a:t>Yersinia pestis</a:t>
            </a:r>
            <a:r>
              <a:rPr lang="en-US" sz="2400" dirty="0"/>
              <a:t>, the bacterial agent of the plague</a:t>
            </a:r>
          </a:p>
        </p:txBody>
      </p:sp>
      <p:pic>
        <p:nvPicPr>
          <p:cNvPr id="8" name="Online Media 7" title="Madagascar plague: 30 killed as public panic over disease">
            <a:hlinkClick r:id="" action="ppaction://media"/>
            <a:extLst>
              <a:ext uri="{FF2B5EF4-FFF2-40B4-BE49-F238E27FC236}">
                <a16:creationId xmlns:a16="http://schemas.microsoft.com/office/drawing/2014/main" id="{A23A83C0-72D9-B70B-7B2F-79DCB4C4D1AC}"/>
              </a:ext>
            </a:extLst>
          </p:cNvPr>
          <p:cNvPicPr>
            <a:picLocks noGrp="1" noRot="1" noChangeAspect="1"/>
          </p:cNvPicPr>
          <p:nvPr>
            <p:ph idx="1"/>
            <a:videoFile r:link="rId1"/>
          </p:nvPr>
        </p:nvPicPr>
        <p:blipFill>
          <a:blip r:embed="rId5"/>
          <a:stretch>
            <a:fillRect/>
          </a:stretch>
        </p:blipFill>
        <p:spPr>
          <a:xfrm>
            <a:off x="4594785" y="975694"/>
            <a:ext cx="7707313" cy="4351338"/>
          </a:xfrm>
          <a:prstGeom prst="rect">
            <a:avLst/>
          </a:prstGeom>
        </p:spPr>
      </p:pic>
    </p:spTree>
    <p:extLst>
      <p:ext uri="{BB962C8B-B14F-4D97-AF65-F5344CB8AC3E}">
        <p14:creationId xmlns:p14="http://schemas.microsoft.com/office/powerpoint/2010/main" val="240988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DAE127-7C6E-F006-E163-FA5A670A143F}"/>
              </a:ext>
            </a:extLst>
          </p:cNvPr>
          <p:cNvSpPr>
            <a:spLocks noGrp="1"/>
          </p:cNvSpPr>
          <p:nvPr>
            <p:ph type="title"/>
          </p:nvPr>
        </p:nvSpPr>
        <p:spPr/>
        <p:txBody>
          <a:bodyPr/>
          <a:lstStyle/>
          <a:p>
            <a:pPr algn="ctr"/>
            <a:r>
              <a:rPr lang="en-US" dirty="0"/>
              <a:t>How housing and burial practices link to plague</a:t>
            </a:r>
          </a:p>
        </p:txBody>
      </p:sp>
      <p:sp>
        <p:nvSpPr>
          <p:cNvPr id="3" name="Content Placeholder 2">
            <a:extLst>
              <a:ext uri="{FF2B5EF4-FFF2-40B4-BE49-F238E27FC236}">
                <a16:creationId xmlns:a16="http://schemas.microsoft.com/office/drawing/2014/main" id="{B6EA3A5B-D87E-8C04-14C2-57F6AACD79D7}"/>
              </a:ext>
            </a:extLst>
          </p:cNvPr>
          <p:cNvSpPr>
            <a:spLocks noGrp="1"/>
          </p:cNvSpPr>
          <p:nvPr>
            <p:ph idx="1"/>
          </p:nvPr>
        </p:nvSpPr>
        <p:spPr/>
        <p:txBody>
          <a:bodyPr>
            <a:normAutofit/>
          </a:bodyPr>
          <a:lstStyle/>
          <a:p>
            <a:r>
              <a:rPr lang="en-US" dirty="0"/>
              <a:t>Madagascar is one of the last places where outbreaks of human bubonic plague still happen regularly.</a:t>
            </a:r>
          </a:p>
          <a:p>
            <a:r>
              <a:rPr lang="en-US" dirty="0"/>
              <a:t>Fleas carrying the plague bacterium </a:t>
            </a:r>
            <a:r>
              <a:rPr lang="en-US" i="1" dirty="0"/>
              <a:t>Yersinia pestis</a:t>
            </a:r>
            <a:r>
              <a:rPr lang="en-US" dirty="0"/>
              <a:t> can spread the disease through their bites. And while a species commonly known as “the rat flea” has been fingered as the main culprit in plague outbreaks, a species known as “the human flea” plays a secondary role.</a:t>
            </a:r>
          </a:p>
          <a:p>
            <a:r>
              <a:rPr lang="en-US" dirty="0"/>
              <a:t>In Madagascar where plague outbreaks have occurred, huge variability in the number of fleas in different households in the same village</a:t>
            </a:r>
          </a:p>
        </p:txBody>
      </p:sp>
    </p:spTree>
    <p:extLst>
      <p:ext uri="{BB962C8B-B14F-4D97-AF65-F5344CB8AC3E}">
        <p14:creationId xmlns:p14="http://schemas.microsoft.com/office/powerpoint/2010/main" val="2150787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348ECB1-07CB-D70F-9C6A-479FA48B2685}"/>
              </a:ext>
            </a:extLst>
          </p:cNvPr>
          <p:cNvSpPr>
            <a:spLocks noGrp="1"/>
          </p:cNvSpPr>
          <p:nvPr>
            <p:ph idx="1"/>
          </p:nvPr>
        </p:nvSpPr>
        <p:spPr>
          <a:xfrm>
            <a:off x="174812" y="457200"/>
            <a:ext cx="3872753" cy="6104965"/>
          </a:xfrm>
        </p:spPr>
        <p:txBody>
          <a:bodyPr>
            <a:normAutofit fontScale="92500"/>
          </a:bodyPr>
          <a:lstStyle/>
          <a:p>
            <a:r>
              <a:rPr lang="en-US" dirty="0"/>
              <a:t>Households that have a traditional dirt floor covered by a plant-fiber mat, as opposed to households with cement or board floors increase the number of fleas</a:t>
            </a:r>
          </a:p>
          <a:p>
            <a:r>
              <a:rPr lang="en-US" dirty="0"/>
              <a:t>Flea larvae need humidity and the dirt covered by the plant-fiber mat holds an ideal amount of moisture for them to thrive</a:t>
            </a:r>
          </a:p>
          <a:p>
            <a:r>
              <a:rPr lang="en-US" dirty="0"/>
              <a:t>A secondary risk factor was keeping animals in the house at night.</a:t>
            </a:r>
          </a:p>
          <a:p>
            <a:endParaRPr lang="en-US" dirty="0"/>
          </a:p>
        </p:txBody>
      </p:sp>
      <p:pic>
        <p:nvPicPr>
          <p:cNvPr id="4" name="Content Placeholder 4" descr="A house in a field&#10;&#10;Description automatically generated">
            <a:extLst>
              <a:ext uri="{FF2B5EF4-FFF2-40B4-BE49-F238E27FC236}">
                <a16:creationId xmlns:a16="http://schemas.microsoft.com/office/drawing/2014/main" id="{E76F3EF4-EDEC-565A-3376-4D37129577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76759" y="708744"/>
            <a:ext cx="7815241" cy="5216674"/>
          </a:xfrm>
          <a:prstGeom prst="rect">
            <a:avLst/>
          </a:prstGeom>
        </p:spPr>
      </p:pic>
    </p:spTree>
    <p:extLst>
      <p:ext uri="{BB962C8B-B14F-4D97-AF65-F5344CB8AC3E}">
        <p14:creationId xmlns:p14="http://schemas.microsoft.com/office/powerpoint/2010/main" val="35439944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nline Media 6" title="Madagascar / Famadihana - A celebration for the deceased">
            <a:hlinkClick r:id="" action="ppaction://media"/>
            <a:extLst>
              <a:ext uri="{FF2B5EF4-FFF2-40B4-BE49-F238E27FC236}">
                <a16:creationId xmlns:a16="http://schemas.microsoft.com/office/drawing/2014/main" id="{DD2A3932-0B41-A90B-83AB-600E2962BE4B}"/>
              </a:ext>
            </a:extLst>
          </p:cNvPr>
          <p:cNvPicPr>
            <a:picLocks noGrp="1" noRot="1" noChangeAspect="1"/>
          </p:cNvPicPr>
          <p:nvPr>
            <p:ph idx="1"/>
            <a:videoFile r:link="rId1"/>
          </p:nvPr>
        </p:nvPicPr>
        <p:blipFill>
          <a:blip r:embed="rId4"/>
          <a:stretch>
            <a:fillRect/>
          </a:stretch>
        </p:blipFill>
        <p:spPr>
          <a:xfrm>
            <a:off x="117782" y="0"/>
            <a:ext cx="12147241" cy="6858000"/>
          </a:xfrm>
          <a:prstGeom prst="rect">
            <a:avLst/>
          </a:prstGeom>
        </p:spPr>
      </p:pic>
    </p:spTree>
    <p:extLst>
      <p:ext uri="{BB962C8B-B14F-4D97-AF65-F5344CB8AC3E}">
        <p14:creationId xmlns:p14="http://schemas.microsoft.com/office/powerpoint/2010/main" val="3244619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C42618D6-BD94-9CE3-890E-FCB1BCABDF31}"/>
              </a:ext>
            </a:extLst>
          </p:cNvPr>
          <p:cNvPicPr>
            <a:picLocks noGrp="1" noChangeAspect="1"/>
          </p:cNvPicPr>
          <p:nvPr>
            <p:ph idx="1"/>
          </p:nvPr>
        </p:nvPicPr>
        <p:blipFill>
          <a:blip r:embed="rId3"/>
          <a:stretch>
            <a:fillRect/>
          </a:stretch>
        </p:blipFill>
        <p:spPr>
          <a:xfrm>
            <a:off x="977900" y="-61417"/>
            <a:ext cx="9728200" cy="6919417"/>
          </a:xfrm>
        </p:spPr>
      </p:pic>
    </p:spTree>
    <p:extLst>
      <p:ext uri="{BB962C8B-B14F-4D97-AF65-F5344CB8AC3E}">
        <p14:creationId xmlns:p14="http://schemas.microsoft.com/office/powerpoint/2010/main" val="16958832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B4FB6D-A70E-1070-C2E5-9FDDE326C8FD}"/>
              </a:ext>
            </a:extLst>
          </p:cNvPr>
          <p:cNvSpPr>
            <a:spLocks noGrp="1"/>
          </p:cNvSpPr>
          <p:nvPr>
            <p:ph type="title"/>
          </p:nvPr>
        </p:nvSpPr>
        <p:spPr/>
        <p:txBody>
          <a:bodyPr/>
          <a:lstStyle/>
          <a:p>
            <a:pPr algn="ctr"/>
            <a:r>
              <a:rPr lang="en-US" dirty="0"/>
              <a:t>Natural selection during the Black Death and its impact on human health today</a:t>
            </a:r>
          </a:p>
        </p:txBody>
      </p:sp>
      <p:sp>
        <p:nvSpPr>
          <p:cNvPr id="3" name="Content Placeholder 2">
            <a:extLst>
              <a:ext uri="{FF2B5EF4-FFF2-40B4-BE49-F238E27FC236}">
                <a16:creationId xmlns:a16="http://schemas.microsoft.com/office/drawing/2014/main" id="{30571924-553C-0F49-C200-627EDD255777}"/>
              </a:ext>
            </a:extLst>
          </p:cNvPr>
          <p:cNvSpPr>
            <a:spLocks noGrp="1"/>
          </p:cNvSpPr>
          <p:nvPr>
            <p:ph idx="1"/>
          </p:nvPr>
        </p:nvSpPr>
        <p:spPr/>
        <p:txBody>
          <a:bodyPr>
            <a:normAutofit lnSpcReduction="10000"/>
          </a:bodyPr>
          <a:lstStyle/>
          <a:p>
            <a:r>
              <a:rPr lang="en-US" dirty="0"/>
              <a:t>An immune system that was very responsive to the plague bacterium increased the odds of survival</a:t>
            </a:r>
          </a:p>
          <a:p>
            <a:r>
              <a:rPr lang="en-US" dirty="0"/>
              <a:t>Genes for this immune system function were passed on</a:t>
            </a:r>
          </a:p>
          <a:p>
            <a:r>
              <a:rPr lang="en-US" dirty="0"/>
              <a:t>The genetic variations that were adaptive for surviving the plague are associated today with certain autoimmune disorders, such as Crohn’s disease, rheumatoid arthritis and lupus. </a:t>
            </a:r>
          </a:p>
          <a:p>
            <a:r>
              <a:rPr lang="en-US" dirty="0"/>
              <a:t>In these diseases, the immune system that defends the body against disease and infection attacks the body’s own healthy tissues.</a:t>
            </a:r>
          </a:p>
          <a:p>
            <a:r>
              <a:rPr lang="en-US" dirty="0"/>
              <a:t>What was once an adaptation that enhanced survival is now a cause of autoimmune disease</a:t>
            </a:r>
          </a:p>
        </p:txBody>
      </p:sp>
    </p:spTree>
    <p:extLst>
      <p:ext uri="{BB962C8B-B14F-4D97-AF65-F5344CB8AC3E}">
        <p14:creationId xmlns:p14="http://schemas.microsoft.com/office/powerpoint/2010/main" val="128285194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5029880" y="1574801"/>
            <a:ext cx="6602044" cy="5108524"/>
          </a:xfrm>
          <a:prstGeom prst="rect">
            <a:avLst/>
          </a:prstGeom>
        </p:spPr>
      </p:pic>
      <p:sp>
        <p:nvSpPr>
          <p:cNvPr id="3" name="Content Placeholder 2">
            <a:extLst>
              <a:ext uri="{FF2B5EF4-FFF2-40B4-BE49-F238E27FC236}">
                <a16:creationId xmlns:a16="http://schemas.microsoft.com/office/drawing/2014/main" id="{42B96761-1ED3-42F0-83DD-C757E6F03D31}"/>
              </a:ext>
            </a:extLst>
          </p:cNvPr>
          <p:cNvSpPr txBox="1">
            <a:spLocks/>
          </p:cNvSpPr>
          <p:nvPr/>
        </p:nvSpPr>
        <p:spPr>
          <a:xfrm>
            <a:off x="242888" y="1768475"/>
            <a:ext cx="4686300" cy="4876750"/>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600" dirty="0"/>
              <a:t>Zoonotic diseases are associated with environmental change and the modification of ecosystems</a:t>
            </a:r>
          </a:p>
          <a:p>
            <a:r>
              <a:rPr lang="en-US" sz="2600" dirty="0"/>
              <a:t>Ebola, malaria, SARS-CoV-2, HIV, plague – all involve human modification of or interaction with the environment and the organisms in them. </a:t>
            </a:r>
          </a:p>
          <a:p>
            <a:r>
              <a:rPr lang="en-US" sz="2600" dirty="0"/>
              <a:t>The presence of vulnerable human populations are also often involved with zoonotic disease</a:t>
            </a:r>
          </a:p>
        </p:txBody>
      </p:sp>
      <p:sp>
        <p:nvSpPr>
          <p:cNvPr id="5" name="Title 1">
            <a:extLst>
              <a:ext uri="{FF2B5EF4-FFF2-40B4-BE49-F238E27FC236}">
                <a16:creationId xmlns:a16="http://schemas.microsoft.com/office/drawing/2014/main" id="{4489E0EA-F7B4-406D-8DF7-67CEF29C4C95}"/>
              </a:ext>
            </a:extLst>
          </p:cNvPr>
          <p:cNvSpPr>
            <a:spLocks noGrp="1"/>
          </p:cNvSpPr>
          <p:nvPr>
            <p:ph type="title"/>
          </p:nvPr>
        </p:nvSpPr>
        <p:spPr>
          <a:xfrm>
            <a:off x="421679" y="212775"/>
            <a:ext cx="11139487" cy="1325563"/>
          </a:xfrm>
        </p:spPr>
        <p:txBody>
          <a:bodyPr>
            <a:normAutofit/>
          </a:bodyPr>
          <a:lstStyle/>
          <a:p>
            <a:pPr algn="ctr"/>
            <a:r>
              <a:rPr lang="en-US" dirty="0"/>
              <a:t>Commonalities among zoonotic diseases: environmental change and human vulnerabilities</a:t>
            </a:r>
          </a:p>
        </p:txBody>
      </p:sp>
    </p:spTree>
    <p:extLst>
      <p:ext uri="{BB962C8B-B14F-4D97-AF65-F5344CB8AC3E}">
        <p14:creationId xmlns:p14="http://schemas.microsoft.com/office/powerpoint/2010/main" val="331160501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392695" y="0"/>
            <a:ext cx="11406609" cy="6789649"/>
          </a:xfrm>
          <a:prstGeom prst="rect">
            <a:avLst/>
          </a:prstGeom>
        </p:spPr>
      </p:pic>
      <p:sp>
        <p:nvSpPr>
          <p:cNvPr id="2" name="Rectangle 1">
            <a:extLst>
              <a:ext uri="{FF2B5EF4-FFF2-40B4-BE49-F238E27FC236}">
                <a16:creationId xmlns:a16="http://schemas.microsoft.com/office/drawing/2014/main" id="{BFC4B2B8-B78E-4A6B-9CD8-0B57B1D4A56A}"/>
              </a:ext>
            </a:extLst>
          </p:cNvPr>
          <p:cNvSpPr/>
          <p:nvPr/>
        </p:nvSpPr>
        <p:spPr>
          <a:xfrm>
            <a:off x="10972800" y="0"/>
            <a:ext cx="1082351" cy="13995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2942548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hlinkClick r:id="rId3"/>
            <a:extLst>
              <a:ext uri="{FF2B5EF4-FFF2-40B4-BE49-F238E27FC236}">
                <a16:creationId xmlns:a16="http://schemas.microsoft.com/office/drawing/2014/main" id="{2B529B3F-C627-4E62-B0C2-FEAC86B11335}"/>
              </a:ext>
            </a:extLst>
          </p:cNvPr>
          <p:cNvPicPr>
            <a:picLocks noGrp="1" noChangeAspect="1"/>
          </p:cNvPicPr>
          <p:nvPr>
            <p:ph idx="1"/>
          </p:nvPr>
        </p:nvPicPr>
        <p:blipFill>
          <a:blip r:embed="rId4"/>
          <a:stretch>
            <a:fillRect/>
          </a:stretch>
        </p:blipFill>
        <p:spPr>
          <a:xfrm>
            <a:off x="2723531" y="332520"/>
            <a:ext cx="7197015" cy="6192960"/>
          </a:xfrm>
          <a:ln w="66675">
            <a:solidFill>
              <a:srgbClr val="0070C0"/>
            </a:solidFill>
          </a:ln>
        </p:spPr>
      </p:pic>
    </p:spTree>
    <p:extLst>
      <p:ext uri="{BB962C8B-B14F-4D97-AF65-F5344CB8AC3E}">
        <p14:creationId xmlns:p14="http://schemas.microsoft.com/office/powerpoint/2010/main" val="332366394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999B36ED-3CBC-494D-95F7-E8383F60BA9C}"/>
              </a:ext>
            </a:extLst>
          </p:cNvPr>
          <p:cNvPicPr>
            <a:picLocks noGrp="1" noChangeAspect="1"/>
          </p:cNvPicPr>
          <p:nvPr>
            <p:ph idx="1"/>
          </p:nvPr>
        </p:nvPicPr>
        <p:blipFill>
          <a:blip r:embed="rId3"/>
          <a:stretch>
            <a:fillRect/>
          </a:stretch>
        </p:blipFill>
        <p:spPr>
          <a:xfrm>
            <a:off x="1322153" y="128502"/>
            <a:ext cx="9547694" cy="6600995"/>
          </a:xfrm>
        </p:spPr>
      </p:pic>
    </p:spTree>
    <p:extLst>
      <p:ext uri="{BB962C8B-B14F-4D97-AF65-F5344CB8AC3E}">
        <p14:creationId xmlns:p14="http://schemas.microsoft.com/office/powerpoint/2010/main" val="40690055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D817C0BA-B7C0-8E78-D14D-4305A39F9313}"/>
              </a:ext>
            </a:extLst>
          </p:cNvPr>
          <p:cNvPicPr>
            <a:picLocks noGrp="1" noChangeAspect="1"/>
          </p:cNvPicPr>
          <p:nvPr>
            <p:ph idx="1"/>
          </p:nvPr>
        </p:nvPicPr>
        <p:blipFill rotWithShape="1">
          <a:blip r:embed="rId3"/>
          <a:srcRect t="18377" r="47396" b="1"/>
          <a:stretch/>
        </p:blipFill>
        <p:spPr>
          <a:xfrm>
            <a:off x="221672" y="659993"/>
            <a:ext cx="11374582" cy="5538014"/>
          </a:xfrm>
        </p:spPr>
      </p:pic>
    </p:spTree>
    <p:extLst>
      <p:ext uri="{BB962C8B-B14F-4D97-AF65-F5344CB8AC3E}">
        <p14:creationId xmlns:p14="http://schemas.microsoft.com/office/powerpoint/2010/main" val="57487646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Zika virus (ZIKV)</a:t>
            </a:r>
          </a:p>
        </p:txBody>
      </p:sp>
      <p:sp>
        <p:nvSpPr>
          <p:cNvPr id="3" name="Content Placeholder 2"/>
          <p:cNvSpPr>
            <a:spLocks noGrp="1"/>
          </p:cNvSpPr>
          <p:nvPr>
            <p:ph idx="1"/>
          </p:nvPr>
        </p:nvSpPr>
        <p:spPr>
          <a:xfrm>
            <a:off x="838200" y="1833245"/>
            <a:ext cx="10515600" cy="4351338"/>
          </a:xfrm>
        </p:spPr>
        <p:txBody>
          <a:bodyPr>
            <a:normAutofit fontScale="92500" lnSpcReduction="20000"/>
          </a:bodyPr>
          <a:lstStyle/>
          <a:p>
            <a:r>
              <a:rPr lang="en-US" dirty="0">
                <a:latin typeface="Calibri Light" panose="020F0302020204030204" pitchFamily="34" charset="0"/>
                <a:cs typeface="Calibri Light" panose="020F0302020204030204" pitchFamily="34" charset="0"/>
              </a:rPr>
              <a:t>Virus was initially isolated in monkeys, in the Zika forest of Uganda in 1947, </a:t>
            </a:r>
          </a:p>
          <a:p>
            <a:r>
              <a:rPr lang="en-US" dirty="0">
                <a:latin typeface="Calibri Light" panose="020F0302020204030204" pitchFamily="34" charset="0"/>
                <a:cs typeface="Calibri Light" panose="020F0302020204030204" pitchFamily="34" charset="0"/>
              </a:rPr>
              <a:t>ZIKV was first detected in humans in Uganda in 1962-63 </a:t>
            </a:r>
          </a:p>
          <a:p>
            <a:r>
              <a:rPr lang="en-US" dirty="0">
                <a:latin typeface="Calibri Light" panose="020F0302020204030204" pitchFamily="34" charset="0"/>
                <a:cs typeface="Calibri Light" panose="020F0302020204030204" pitchFamily="34" charset="0"/>
              </a:rPr>
              <a:t>During the first 60 years of its known existence, epidemic ZIKV was never reported. It caused a mild flu-like illness. </a:t>
            </a:r>
          </a:p>
          <a:p>
            <a:r>
              <a:rPr lang="en-US" dirty="0">
                <a:latin typeface="Calibri Light" panose="020F0302020204030204" pitchFamily="34" charset="0"/>
                <a:cs typeface="Calibri Light" panose="020F0302020204030204" pitchFamily="34" charset="0"/>
              </a:rPr>
              <a:t>However, in 2007, outbreaks of Zika occurred in the Micronesian Yap Islands. </a:t>
            </a:r>
          </a:p>
          <a:p>
            <a:r>
              <a:rPr lang="en-US" dirty="0">
                <a:latin typeface="Calibri Light" panose="020F0302020204030204" pitchFamily="34" charset="0"/>
                <a:cs typeface="Calibri Light" panose="020F0302020204030204" pitchFamily="34" charset="0"/>
              </a:rPr>
              <a:t>In 2013, ZIKV outbreak in French Polynesia, where 30,000 suspected cases affected 50–66% of the population. Growing indication of more serious impacts on health. </a:t>
            </a:r>
          </a:p>
          <a:p>
            <a:r>
              <a:rPr lang="en-US" dirty="0">
                <a:latin typeface="Calibri Light" panose="020F0302020204030204" pitchFamily="34" charset="0"/>
                <a:cs typeface="Calibri Light" panose="020F0302020204030204" pitchFamily="34" charset="0"/>
              </a:rPr>
              <a:t>The largest ZIKV outbreak to date began in Brazil at the end of 2014 and beginning of 2015</a:t>
            </a:r>
          </a:p>
          <a:p>
            <a:r>
              <a:rPr lang="en-US" dirty="0">
                <a:latin typeface="Calibri Light" panose="020F0302020204030204" pitchFamily="34" charset="0"/>
                <a:cs typeface="Calibri Light" panose="020F0302020204030204" pitchFamily="34" charset="0"/>
              </a:rPr>
              <a:t>2016: ZIKV declared a </a:t>
            </a:r>
            <a:r>
              <a:rPr lang="en-US" dirty="0">
                <a:solidFill>
                  <a:srgbClr val="FF0000"/>
                </a:solidFill>
                <a:latin typeface="Calibri Light" panose="020F0302020204030204" pitchFamily="34" charset="0"/>
                <a:cs typeface="Calibri Light" panose="020F0302020204030204" pitchFamily="34" charset="0"/>
              </a:rPr>
              <a:t>PHEIC</a:t>
            </a:r>
            <a:r>
              <a:rPr lang="en-US" dirty="0">
                <a:latin typeface="Calibri Light" panose="020F0302020204030204" pitchFamily="34" charset="0"/>
                <a:cs typeface="Calibri Light" panose="020F0302020204030204" pitchFamily="34" charset="0"/>
              </a:rPr>
              <a:t>  by WHO</a:t>
            </a:r>
          </a:p>
        </p:txBody>
      </p:sp>
      <p:pic>
        <p:nvPicPr>
          <p:cNvPr id="4" name="Content Placeholder 4">
            <a:extLst>
              <a:ext uri="{FF2B5EF4-FFF2-40B4-BE49-F238E27FC236}">
                <a16:creationId xmlns:a16="http://schemas.microsoft.com/office/drawing/2014/main" id="{1FFA0BC7-BB4F-469B-989D-DC9DC3CDAB48}"/>
              </a:ext>
            </a:extLst>
          </p:cNvPr>
          <p:cNvPicPr>
            <a:picLocks noChangeAspect="1"/>
          </p:cNvPicPr>
          <p:nvPr/>
        </p:nvPicPr>
        <p:blipFill rotWithShape="1">
          <a:blip r:embed="rId3"/>
          <a:srcRect b="45391"/>
          <a:stretch/>
        </p:blipFill>
        <p:spPr>
          <a:xfrm>
            <a:off x="591730" y="7093585"/>
            <a:ext cx="11221900" cy="3963988"/>
          </a:xfrm>
          <a:prstGeom prst="rect">
            <a:avLst/>
          </a:prstGeom>
        </p:spPr>
      </p:pic>
    </p:spTree>
    <p:extLst>
      <p:ext uri="{BB962C8B-B14F-4D97-AF65-F5344CB8AC3E}">
        <p14:creationId xmlns:p14="http://schemas.microsoft.com/office/powerpoint/2010/main" val="332054131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1216771" y="0"/>
            <a:ext cx="9758458" cy="6666120"/>
          </a:xfrm>
          <a:prstGeom prst="rect">
            <a:avLst/>
          </a:prstGeom>
        </p:spPr>
      </p:pic>
    </p:spTree>
    <p:extLst>
      <p:ext uri="{BB962C8B-B14F-4D97-AF65-F5344CB8AC3E}">
        <p14:creationId xmlns:p14="http://schemas.microsoft.com/office/powerpoint/2010/main" val="279382559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14B0469-31C1-6312-5BFE-2547370772D1}"/>
              </a:ext>
            </a:extLst>
          </p:cNvPr>
          <p:cNvPicPr>
            <a:picLocks noChangeAspect="1"/>
          </p:cNvPicPr>
          <p:nvPr/>
        </p:nvPicPr>
        <p:blipFill>
          <a:blip r:embed="rId3"/>
          <a:stretch>
            <a:fillRect/>
          </a:stretch>
        </p:blipFill>
        <p:spPr>
          <a:xfrm>
            <a:off x="457200" y="0"/>
            <a:ext cx="11277600" cy="6853881"/>
          </a:xfrm>
          <a:prstGeom prst="rect">
            <a:avLst/>
          </a:prstGeom>
        </p:spPr>
      </p:pic>
    </p:spTree>
    <p:extLst>
      <p:ext uri="{BB962C8B-B14F-4D97-AF65-F5344CB8AC3E}">
        <p14:creationId xmlns:p14="http://schemas.microsoft.com/office/powerpoint/2010/main" val="120547972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E248A5-1A89-4EFB-8673-4FAABC4FC77A}"/>
              </a:ext>
            </a:extLst>
          </p:cNvPr>
          <p:cNvSpPr>
            <a:spLocks noGrp="1"/>
          </p:cNvSpPr>
          <p:nvPr>
            <p:ph type="title"/>
          </p:nvPr>
        </p:nvSpPr>
        <p:spPr>
          <a:xfrm>
            <a:off x="838200" y="0"/>
            <a:ext cx="10515600" cy="1325563"/>
          </a:xfrm>
        </p:spPr>
        <p:txBody>
          <a:bodyPr/>
          <a:lstStyle/>
          <a:p>
            <a:r>
              <a:rPr lang="en-US" dirty="0"/>
              <a:t>From the Zika Forest to the rest of the world</a:t>
            </a:r>
          </a:p>
        </p:txBody>
      </p:sp>
      <p:sp>
        <p:nvSpPr>
          <p:cNvPr id="3" name="Content Placeholder 2">
            <a:extLst>
              <a:ext uri="{FF2B5EF4-FFF2-40B4-BE49-F238E27FC236}">
                <a16:creationId xmlns:a16="http://schemas.microsoft.com/office/drawing/2014/main" id="{43F8802C-9C06-44D3-ABD0-0D0EC83D8C5E}"/>
              </a:ext>
            </a:extLst>
          </p:cNvPr>
          <p:cNvSpPr>
            <a:spLocks noGrp="1"/>
          </p:cNvSpPr>
          <p:nvPr>
            <p:ph idx="1"/>
          </p:nvPr>
        </p:nvSpPr>
        <p:spPr>
          <a:xfrm>
            <a:off x="838200" y="1325564"/>
            <a:ext cx="10515600" cy="5380036"/>
          </a:xfrm>
        </p:spPr>
        <p:txBody>
          <a:bodyPr>
            <a:normAutofit fontScale="77500" lnSpcReduction="20000"/>
          </a:bodyPr>
          <a:lstStyle/>
          <a:p>
            <a:r>
              <a:rPr lang="en-US" sz="3500" dirty="0"/>
              <a:t>The species of mosquito linked to the virus in Uganda, </a:t>
            </a:r>
            <a:r>
              <a:rPr lang="en-US" sz="3500" i="1" dirty="0"/>
              <a:t>Aedes africanus, </a:t>
            </a:r>
            <a:r>
              <a:rPr lang="en-US" sz="3500" dirty="0"/>
              <a:t>has preference for monkeys rather than humans and tended to remain in forests – this kept ZIKV from infecting a lot of humans. </a:t>
            </a:r>
          </a:p>
          <a:p>
            <a:r>
              <a:rPr lang="en-US" sz="3500" dirty="0"/>
              <a:t>As the area around the Zika forest was cleared and developed, human populations increased</a:t>
            </a:r>
          </a:p>
          <a:p>
            <a:r>
              <a:rPr lang="en-US" sz="3500" dirty="0"/>
              <a:t>Mosquitoes changed host preferences and started biting humans, thereby facilitating the spillover of ZIKV into human populations. Yet then it only caused a benign infection in humans, with only a mild fever</a:t>
            </a:r>
          </a:p>
          <a:p>
            <a:r>
              <a:rPr lang="en-US" sz="3500" dirty="0"/>
              <a:t>Globalization and air travel made it possible for ZIKV to travel around the world via humans</a:t>
            </a:r>
          </a:p>
          <a:p>
            <a:r>
              <a:rPr lang="en-US" sz="3500" dirty="0"/>
              <a:t>ZIKV then found its way into the mosquito </a:t>
            </a:r>
            <a:r>
              <a:rPr lang="en-US" sz="3500" i="1" dirty="0"/>
              <a:t>Aedes aegypti, </a:t>
            </a:r>
            <a:r>
              <a:rPr lang="en-US" sz="3500" dirty="0"/>
              <a:t>which is distributed globally and aggressively preys on humans and does not remain in forests</a:t>
            </a:r>
          </a:p>
          <a:p>
            <a:r>
              <a:rPr lang="en-US" sz="3500" dirty="0"/>
              <a:t>Viral evolution occurred in ZIKV that made it more transmissible and capable of crossing the placental barrier</a:t>
            </a:r>
          </a:p>
          <a:p>
            <a:endParaRPr lang="en-US" dirty="0"/>
          </a:p>
        </p:txBody>
      </p:sp>
    </p:spTree>
    <p:extLst>
      <p:ext uri="{BB962C8B-B14F-4D97-AF65-F5344CB8AC3E}">
        <p14:creationId xmlns:p14="http://schemas.microsoft.com/office/powerpoint/2010/main" val="73054006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pic>
        <p:nvPicPr>
          <p:cNvPr id="154" name="Google Shape;154;p8">
            <a:hlinkClick r:id="rId3"/>
          </p:cNvPr>
          <p:cNvPicPr preferRelativeResize="0">
            <a:picLocks noGrp="1"/>
          </p:cNvPicPr>
          <p:nvPr>
            <p:ph type="body" idx="1"/>
          </p:nvPr>
        </p:nvPicPr>
        <p:blipFill rotWithShape="1">
          <a:blip r:embed="rId4">
            <a:alphaModFix/>
          </a:blip>
          <a:srcRect/>
          <a:stretch/>
        </p:blipFill>
        <p:spPr>
          <a:xfrm>
            <a:off x="5004057" y="449601"/>
            <a:ext cx="6811469" cy="5958797"/>
          </a:xfrm>
          <a:prstGeom prst="rect">
            <a:avLst/>
          </a:prstGeom>
          <a:noFill/>
          <a:ln w="60325" cap="flat" cmpd="sng">
            <a:solidFill>
              <a:srgbClr val="42719B"/>
            </a:solidFill>
            <a:prstDash val="solid"/>
            <a:round/>
            <a:headEnd type="none" w="sm" len="sm"/>
            <a:tailEnd type="none" w="sm" len="sm"/>
          </a:ln>
        </p:spPr>
      </p:pic>
      <p:sp>
        <p:nvSpPr>
          <p:cNvPr id="155" name="Google Shape;155;p8"/>
          <p:cNvSpPr txBox="1"/>
          <p:nvPr/>
        </p:nvSpPr>
        <p:spPr>
          <a:xfrm>
            <a:off x="213359" y="1580197"/>
            <a:ext cx="4493112" cy="4835843"/>
          </a:xfrm>
          <a:prstGeom prst="rect">
            <a:avLst/>
          </a:prstGeom>
          <a:noFill/>
          <a:ln>
            <a:noFill/>
          </a:ln>
        </p:spPr>
        <p:txBody>
          <a:bodyPr spcFirstLastPara="1" wrap="square" lIns="91425" tIns="45700" rIns="91425" bIns="45700" anchor="t" anchorCtr="0">
            <a:normAutofit/>
          </a:bodyPr>
          <a:lstStyle/>
          <a:p>
            <a:pPr marL="228600" marR="0" lvl="0" indent="-228600" algn="l" rtl="0">
              <a:lnSpc>
                <a:spcPct val="80000"/>
              </a:lnSpc>
              <a:spcBef>
                <a:spcPts val="0"/>
              </a:spcBef>
              <a:spcAft>
                <a:spcPts val="0"/>
              </a:spcAft>
              <a:buClr>
                <a:schemeClr val="dk1"/>
              </a:buClr>
              <a:buSzPts val="2590"/>
              <a:buFont typeface="Arial"/>
              <a:buChar char="•"/>
            </a:pPr>
            <a:r>
              <a:rPr lang="en-US" sz="2800" b="0" i="0" u="none" strike="noStrike" cap="none" dirty="0">
                <a:solidFill>
                  <a:schemeClr val="dk1"/>
                </a:solidFill>
                <a:latin typeface="Calibri Light" panose="020F0302020204030204" pitchFamily="34" charset="0"/>
                <a:ea typeface="Calibri"/>
                <a:cs typeface="Calibri Light" panose="020F0302020204030204" pitchFamily="34" charset="0"/>
                <a:sym typeface="Calibri"/>
              </a:rPr>
              <a:t>Brazil had experienced a relatively long interval of stable growth and increasing numbers of people moving into the middle class </a:t>
            </a:r>
            <a:endParaRPr sz="2800" dirty="0">
              <a:latin typeface="Calibri Light" panose="020F0302020204030204" pitchFamily="34" charset="0"/>
              <a:cs typeface="Calibri Light" panose="020F0302020204030204" pitchFamily="34" charset="0"/>
            </a:endParaRPr>
          </a:p>
          <a:p>
            <a:pPr marL="228600" marR="0" lvl="0" indent="-228600" algn="l" rtl="0">
              <a:lnSpc>
                <a:spcPct val="80000"/>
              </a:lnSpc>
              <a:spcBef>
                <a:spcPts val="1000"/>
              </a:spcBef>
              <a:spcAft>
                <a:spcPts val="0"/>
              </a:spcAft>
              <a:buClr>
                <a:schemeClr val="dk1"/>
              </a:buClr>
              <a:buSzPts val="2590"/>
              <a:buFont typeface="Arial"/>
              <a:buChar char="•"/>
            </a:pPr>
            <a:r>
              <a:rPr lang="en-US" sz="2800" b="0" i="0" u="none" strike="noStrike" cap="none" dirty="0">
                <a:solidFill>
                  <a:schemeClr val="dk1"/>
                </a:solidFill>
                <a:latin typeface="Calibri Light" panose="020F0302020204030204" pitchFamily="34" charset="0"/>
                <a:ea typeface="Calibri"/>
                <a:cs typeface="Calibri Light" panose="020F0302020204030204" pitchFamily="34" charset="0"/>
                <a:sym typeface="Calibri"/>
              </a:rPr>
              <a:t>The ZIKV pandemic in 2015-2016 arrived at the same time  as one of the worst economic downturns in 25 years in Brazil</a:t>
            </a:r>
          </a:p>
          <a:p>
            <a:pPr marL="228600" marR="0" lvl="0" indent="-228600" algn="l" rtl="0">
              <a:lnSpc>
                <a:spcPct val="80000"/>
              </a:lnSpc>
              <a:spcBef>
                <a:spcPts val="1000"/>
              </a:spcBef>
              <a:spcAft>
                <a:spcPts val="0"/>
              </a:spcAft>
              <a:buClr>
                <a:schemeClr val="dk1"/>
              </a:buClr>
              <a:buSzPts val="2590"/>
              <a:buFont typeface="Arial"/>
              <a:buChar char="•"/>
            </a:pPr>
            <a:endParaRPr sz="2800" dirty="0">
              <a:latin typeface="Calibri Light" panose="020F0302020204030204" pitchFamily="34" charset="0"/>
              <a:cs typeface="Calibri Light" panose="020F0302020204030204" pitchFamily="34" charset="0"/>
            </a:endParaRPr>
          </a:p>
          <a:p>
            <a:pPr marL="228600" marR="0" lvl="0" indent="-64135" algn="l" rtl="0">
              <a:lnSpc>
                <a:spcPct val="80000"/>
              </a:lnSpc>
              <a:spcBef>
                <a:spcPts val="1000"/>
              </a:spcBef>
              <a:spcAft>
                <a:spcPts val="0"/>
              </a:spcAft>
              <a:buClr>
                <a:schemeClr val="dk1"/>
              </a:buClr>
              <a:buSzPts val="2590"/>
              <a:buFont typeface="Arial"/>
              <a:buNone/>
            </a:pPr>
            <a:endParaRPr sz="2000" b="0" i="0" u="none" strike="noStrike" cap="none" dirty="0">
              <a:solidFill>
                <a:schemeClr val="dk1"/>
              </a:solidFill>
              <a:latin typeface="Calibri Light" panose="020F0302020204030204" pitchFamily="34" charset="0"/>
              <a:ea typeface="Calibri"/>
              <a:cs typeface="Calibri Light" panose="020F0302020204030204" pitchFamily="34" charset="0"/>
              <a:sym typeface="Calibri"/>
            </a:endParaRPr>
          </a:p>
          <a:p>
            <a:pPr marL="228600" marR="0" lvl="0" indent="-64135" algn="l" rtl="0">
              <a:lnSpc>
                <a:spcPct val="80000"/>
              </a:lnSpc>
              <a:spcBef>
                <a:spcPts val="1000"/>
              </a:spcBef>
              <a:spcAft>
                <a:spcPts val="0"/>
              </a:spcAft>
              <a:buClr>
                <a:schemeClr val="dk1"/>
              </a:buClr>
              <a:buSzPts val="2590"/>
              <a:buFont typeface="Arial"/>
              <a:buNone/>
            </a:pPr>
            <a:endParaRPr sz="2590" b="0" i="0" u="none" strike="noStrike" cap="none" dirty="0">
              <a:solidFill>
                <a:schemeClr val="dk1"/>
              </a:solidFill>
              <a:latin typeface="+mj-lt"/>
              <a:ea typeface="Calibri"/>
              <a:cs typeface="Calibri"/>
              <a:sym typeface="Calibri"/>
            </a:endParaRPr>
          </a:p>
        </p:txBody>
      </p:sp>
      <p:sp>
        <p:nvSpPr>
          <p:cNvPr id="156" name="Google Shape;156;p8"/>
          <p:cNvSpPr txBox="1">
            <a:spLocks noGrp="1"/>
          </p:cNvSpPr>
          <p:nvPr>
            <p:ph type="title"/>
          </p:nvPr>
        </p:nvSpPr>
        <p:spPr>
          <a:xfrm>
            <a:off x="376474" y="254634"/>
            <a:ext cx="3098799"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dirty="0">
                <a:latin typeface="Calibri Light" panose="020F0302020204030204" pitchFamily="34" charset="0"/>
                <a:cs typeface="Calibri Light" panose="020F0302020204030204" pitchFamily="34" charset="0"/>
              </a:rPr>
              <a:t>Brazil and ZIKV</a:t>
            </a:r>
            <a:endParaRPr dirty="0">
              <a:latin typeface="Calibri Light" panose="020F0302020204030204" pitchFamily="34" charset="0"/>
              <a:cs typeface="Calibri Light" panose="020F0302020204030204" pitchFamily="34" charset="0"/>
            </a:endParaRPr>
          </a:p>
        </p:txBody>
      </p:sp>
      <p:sp>
        <p:nvSpPr>
          <p:cNvPr id="158" name="Google Shape;158;p8"/>
          <p:cNvSpPr txBox="1"/>
          <p:nvPr/>
        </p:nvSpPr>
        <p:spPr>
          <a:xfrm>
            <a:off x="10701383" y="2521086"/>
            <a:ext cx="1095172" cy="523220"/>
          </a:xfrm>
          <a:prstGeom prst="rect">
            <a:avLst/>
          </a:prstGeom>
          <a:solidFill>
            <a:srgbClr val="00B050"/>
          </a:solid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0" i="0" u="none" strike="noStrike" cap="none" dirty="0">
                <a:solidFill>
                  <a:schemeClr val="dk1"/>
                </a:solidFill>
                <a:latin typeface="Calibri"/>
                <a:ea typeface="Calibri"/>
                <a:cs typeface="Calibri"/>
                <a:sym typeface="Calibri"/>
              </a:rPr>
              <a:t>Video </a:t>
            </a:r>
            <a:endParaRPr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4F01D1AC-1031-410E-A1C7-4C3B453F6DEA}"/>
              </a:ext>
            </a:extLst>
          </p:cNvPr>
          <p:cNvPicPr>
            <a:picLocks noChangeAspect="1"/>
          </p:cNvPicPr>
          <p:nvPr/>
        </p:nvPicPr>
        <p:blipFill rotWithShape="1">
          <a:blip r:embed="rId3">
            <a:extLst>
              <a:ext uri="{28A0092B-C50C-407E-A947-70E740481C1C}">
                <a14:useLocalDpi xmlns:a14="http://schemas.microsoft.com/office/drawing/2010/main" val="0"/>
              </a:ext>
            </a:extLst>
          </a:blip>
          <a:srcRect l="12049" r="1771"/>
          <a:stretch/>
        </p:blipFill>
        <p:spPr>
          <a:xfrm>
            <a:off x="5928360" y="487680"/>
            <a:ext cx="6109065" cy="5324428"/>
          </a:xfrm>
          <a:prstGeom prst="rect">
            <a:avLst/>
          </a:prstGeom>
        </p:spPr>
      </p:pic>
      <p:sp>
        <p:nvSpPr>
          <p:cNvPr id="6" name="Content Placeholder 2">
            <a:extLst>
              <a:ext uri="{FF2B5EF4-FFF2-40B4-BE49-F238E27FC236}">
                <a16:creationId xmlns:a16="http://schemas.microsoft.com/office/drawing/2014/main" id="{E6E3380C-FE1F-243B-DBD3-7814E8325DD2}"/>
              </a:ext>
            </a:extLst>
          </p:cNvPr>
          <p:cNvSpPr>
            <a:spLocks noGrp="1"/>
          </p:cNvSpPr>
          <p:nvPr>
            <p:ph idx="1"/>
          </p:nvPr>
        </p:nvSpPr>
        <p:spPr>
          <a:xfrm>
            <a:off x="318655" y="487680"/>
            <a:ext cx="5205845" cy="6370320"/>
          </a:xfrm>
        </p:spPr>
        <p:txBody>
          <a:bodyPr>
            <a:normAutofit/>
          </a:bodyPr>
          <a:lstStyle/>
          <a:p>
            <a:r>
              <a:rPr lang="en-US" dirty="0"/>
              <a:t>In communities at the heart of the epidemic in northeast Brazil, more than 60% of the exposed population was infected with </a:t>
            </a:r>
          </a:p>
          <a:p>
            <a:r>
              <a:rPr lang="en-US" dirty="0"/>
              <a:t>A sudden rise in cases of microcephaly were detected throughout Brazil and the Americas</a:t>
            </a:r>
          </a:p>
        </p:txBody>
      </p:sp>
    </p:spTree>
    <p:extLst>
      <p:ext uri="{BB962C8B-B14F-4D97-AF65-F5344CB8AC3E}">
        <p14:creationId xmlns:p14="http://schemas.microsoft.com/office/powerpoint/2010/main" val="147254522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5E75656F-E710-7DE1-CD2F-06524F025CB5}"/>
              </a:ext>
            </a:extLst>
          </p:cNvPr>
          <p:cNvPicPr>
            <a:picLocks noGrp="1" noChangeAspect="1"/>
          </p:cNvPicPr>
          <p:nvPr>
            <p:ph idx="1"/>
          </p:nvPr>
        </p:nvPicPr>
        <p:blipFill rotWithShape="1">
          <a:blip r:embed="rId2"/>
          <a:srcRect l="34714" t="167" r="-11476" b="-167"/>
          <a:stretch/>
        </p:blipFill>
        <p:spPr>
          <a:xfrm>
            <a:off x="6042802" y="-84697"/>
            <a:ext cx="9144947" cy="6835121"/>
          </a:xfrm>
        </p:spPr>
      </p:pic>
      <p:pic>
        <p:nvPicPr>
          <p:cNvPr id="7" name="Picture 6">
            <a:extLst>
              <a:ext uri="{FF2B5EF4-FFF2-40B4-BE49-F238E27FC236}">
                <a16:creationId xmlns:a16="http://schemas.microsoft.com/office/drawing/2014/main" id="{CBB8DC7E-60CE-E9FB-C381-6F0C243173DF}"/>
              </a:ext>
            </a:extLst>
          </p:cNvPr>
          <p:cNvPicPr>
            <a:picLocks noChangeAspect="1"/>
          </p:cNvPicPr>
          <p:nvPr/>
        </p:nvPicPr>
        <p:blipFill>
          <a:blip r:embed="rId3"/>
          <a:stretch>
            <a:fillRect/>
          </a:stretch>
        </p:blipFill>
        <p:spPr>
          <a:xfrm>
            <a:off x="5341764" y="-84697"/>
            <a:ext cx="6916310" cy="2310205"/>
          </a:xfrm>
          <a:prstGeom prst="rect">
            <a:avLst/>
          </a:prstGeom>
        </p:spPr>
      </p:pic>
      <p:sp>
        <p:nvSpPr>
          <p:cNvPr id="8" name="Rectangle 7">
            <a:hlinkClick r:id="rId4"/>
            <a:extLst>
              <a:ext uri="{FF2B5EF4-FFF2-40B4-BE49-F238E27FC236}">
                <a16:creationId xmlns:a16="http://schemas.microsoft.com/office/drawing/2014/main" id="{4665ADF7-3ECA-728A-6F10-9216FAF96D0B}"/>
              </a:ext>
            </a:extLst>
          </p:cNvPr>
          <p:cNvSpPr/>
          <p:nvPr/>
        </p:nvSpPr>
        <p:spPr>
          <a:xfrm>
            <a:off x="6013269" y="-107576"/>
            <a:ext cx="6178731" cy="6858000"/>
          </a:xfrm>
          <a:prstGeom prst="rect">
            <a:avLst/>
          </a:prstGeom>
          <a:noFill/>
          <a:ln w="349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Content Placeholder 2">
            <a:extLst>
              <a:ext uri="{FF2B5EF4-FFF2-40B4-BE49-F238E27FC236}">
                <a16:creationId xmlns:a16="http://schemas.microsoft.com/office/drawing/2014/main" id="{202CAA5C-1696-948E-9565-A71F88EF6A45}"/>
              </a:ext>
            </a:extLst>
          </p:cNvPr>
          <p:cNvSpPr txBox="1">
            <a:spLocks/>
          </p:cNvSpPr>
          <p:nvPr/>
        </p:nvSpPr>
        <p:spPr>
          <a:xfrm>
            <a:off x="318655" y="487680"/>
            <a:ext cx="5205845" cy="6370320"/>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Zika infections dropped dramatically through a combination of herd immunity, household-level mosquito elimination efforts, and broader mosquito control programs</a:t>
            </a:r>
          </a:p>
          <a:p>
            <a:r>
              <a:rPr lang="en-US" dirty="0"/>
              <a:t>New cases of congenital Zika syndrome still occur but the virus is circulating at very low levels</a:t>
            </a:r>
          </a:p>
          <a:p>
            <a:r>
              <a:rPr lang="en-US" dirty="0"/>
              <a:t>However, there is a lasting impact on those families who are raising children impacted by Zika</a:t>
            </a:r>
          </a:p>
          <a:p>
            <a:r>
              <a:rPr lang="en-US" dirty="0"/>
              <a:t>In sum, </a:t>
            </a:r>
            <a:r>
              <a:rPr lang="en-US" sz="2800" dirty="0"/>
              <a:t>Zika was a consequence of globalization, ecosystem change, and also the presence of a vulnerable human population</a:t>
            </a:r>
          </a:p>
          <a:p>
            <a:endParaRPr lang="en-US" dirty="0"/>
          </a:p>
        </p:txBody>
      </p:sp>
    </p:spTree>
    <p:extLst>
      <p:ext uri="{BB962C8B-B14F-4D97-AF65-F5344CB8AC3E}">
        <p14:creationId xmlns:p14="http://schemas.microsoft.com/office/powerpoint/2010/main" val="124746369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2131" y="278549"/>
            <a:ext cx="4784893" cy="6300899"/>
          </a:xfrm>
          <a:prstGeom prst="rect">
            <a:avLst/>
          </a:prstGeom>
        </p:spPr>
      </p:pic>
      <p:pic>
        <p:nvPicPr>
          <p:cNvPr id="8" name="Picture 7">
            <a:extLst>
              <a:ext uri="{FF2B5EF4-FFF2-40B4-BE49-F238E27FC236}">
                <a16:creationId xmlns:a16="http://schemas.microsoft.com/office/drawing/2014/main" id="{FEB5DF94-4DB8-4C9A-BFB1-7670BB1D4312}"/>
              </a:ext>
            </a:extLst>
          </p:cNvPr>
          <p:cNvPicPr>
            <a:picLocks noChangeAspect="1"/>
          </p:cNvPicPr>
          <p:nvPr/>
        </p:nvPicPr>
        <p:blipFill>
          <a:blip r:embed="rId4"/>
          <a:stretch>
            <a:fillRect/>
          </a:stretch>
        </p:blipFill>
        <p:spPr>
          <a:xfrm>
            <a:off x="6645806" y="109085"/>
            <a:ext cx="4229939" cy="6639825"/>
          </a:xfrm>
          <a:prstGeom prst="rect">
            <a:avLst/>
          </a:prstGeom>
        </p:spPr>
      </p:pic>
    </p:spTree>
    <p:extLst>
      <p:ext uri="{BB962C8B-B14F-4D97-AF65-F5344CB8AC3E}">
        <p14:creationId xmlns:p14="http://schemas.microsoft.com/office/powerpoint/2010/main" val="289302856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59B14-C69E-470E-B34D-E94D70087EE6}"/>
              </a:ext>
            </a:extLst>
          </p:cNvPr>
          <p:cNvSpPr>
            <a:spLocks noGrp="1"/>
          </p:cNvSpPr>
          <p:nvPr>
            <p:ph type="title"/>
          </p:nvPr>
        </p:nvSpPr>
        <p:spPr/>
        <p:txBody>
          <a:bodyPr/>
          <a:lstStyle/>
          <a:p>
            <a:r>
              <a:rPr lang="en-US" dirty="0"/>
              <a:t>Yellow fever</a:t>
            </a:r>
          </a:p>
        </p:txBody>
      </p:sp>
      <p:sp>
        <p:nvSpPr>
          <p:cNvPr id="3" name="Content Placeholder 2">
            <a:extLst>
              <a:ext uri="{FF2B5EF4-FFF2-40B4-BE49-F238E27FC236}">
                <a16:creationId xmlns:a16="http://schemas.microsoft.com/office/drawing/2014/main" id="{312A36C1-2BA7-4ADF-A7D9-D1E590B576EE}"/>
              </a:ext>
            </a:extLst>
          </p:cNvPr>
          <p:cNvSpPr>
            <a:spLocks noGrp="1"/>
          </p:cNvSpPr>
          <p:nvPr>
            <p:ph idx="1"/>
          </p:nvPr>
        </p:nvSpPr>
        <p:spPr>
          <a:xfrm>
            <a:off x="838200" y="1814336"/>
            <a:ext cx="10515600" cy="4351338"/>
          </a:xfrm>
        </p:spPr>
        <p:txBody>
          <a:bodyPr>
            <a:normAutofit/>
          </a:bodyPr>
          <a:lstStyle/>
          <a:p>
            <a:r>
              <a:rPr lang="en-US" dirty="0"/>
              <a:t>In 1878, an epidemic in Memphis, Tennessee, killed 5,000.</a:t>
            </a:r>
          </a:p>
          <a:p>
            <a:r>
              <a:rPr lang="en-US" dirty="0"/>
              <a:t>Yellow fever hasn’t spread in the US for 100 years</a:t>
            </a:r>
          </a:p>
          <a:p>
            <a:r>
              <a:rPr lang="en-US" dirty="0"/>
              <a:t>However, yellow fever virus is estimated to cause 200,000 cases of disease and 30,000 deaths each year, with 90% occurring in Africa. </a:t>
            </a:r>
          </a:p>
          <a:p>
            <a:r>
              <a:rPr lang="en-US" dirty="0"/>
              <a:t>Symptoms from infection with virus are mild and flu-like</a:t>
            </a:r>
          </a:p>
          <a:p>
            <a:r>
              <a:rPr lang="en-US" dirty="0"/>
              <a:t>But 15% of patients experience severe hemorrhagic fever, and up to half of these will die.</a:t>
            </a:r>
          </a:p>
          <a:p>
            <a:r>
              <a:rPr lang="en-US" dirty="0"/>
              <a:t>After plaguing humanity for centuries, a vaccine was developed in 1937</a:t>
            </a:r>
          </a:p>
          <a:p>
            <a:endParaRPr lang="en-US" dirty="0"/>
          </a:p>
          <a:p>
            <a:endParaRPr lang="en-US" dirty="0"/>
          </a:p>
        </p:txBody>
      </p:sp>
    </p:spTree>
    <p:extLst>
      <p:ext uri="{BB962C8B-B14F-4D97-AF65-F5344CB8AC3E}">
        <p14:creationId xmlns:p14="http://schemas.microsoft.com/office/powerpoint/2010/main" val="242621992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hlinkClick r:id="rId2"/>
            <a:extLst>
              <a:ext uri="{FF2B5EF4-FFF2-40B4-BE49-F238E27FC236}">
                <a16:creationId xmlns:a16="http://schemas.microsoft.com/office/drawing/2014/main" id="{037475CE-84CF-BB99-7CE6-34A8477BD291}"/>
              </a:ext>
            </a:extLst>
          </p:cNvPr>
          <p:cNvPicPr>
            <a:picLocks noGrp="1" noChangeAspect="1"/>
          </p:cNvPicPr>
          <p:nvPr>
            <p:ph idx="1"/>
          </p:nvPr>
        </p:nvPicPr>
        <p:blipFill>
          <a:blip r:embed="rId3"/>
          <a:stretch>
            <a:fillRect/>
          </a:stretch>
        </p:blipFill>
        <p:spPr>
          <a:xfrm>
            <a:off x="5676491" y="403412"/>
            <a:ext cx="6331984" cy="5802372"/>
          </a:xfrm>
          <a:prstGeom prst="rect">
            <a:avLst/>
          </a:prstGeom>
          <a:ln w="38100">
            <a:solidFill>
              <a:schemeClr val="accent1"/>
            </a:solidFill>
          </a:ln>
        </p:spPr>
      </p:pic>
      <p:sp>
        <p:nvSpPr>
          <p:cNvPr id="2" name="Content Placeholder 2">
            <a:extLst>
              <a:ext uri="{FF2B5EF4-FFF2-40B4-BE49-F238E27FC236}">
                <a16:creationId xmlns:a16="http://schemas.microsoft.com/office/drawing/2014/main" id="{D061724F-2DD1-398F-417D-237E49145647}"/>
              </a:ext>
            </a:extLst>
          </p:cNvPr>
          <p:cNvSpPr txBox="1">
            <a:spLocks/>
          </p:cNvSpPr>
          <p:nvPr/>
        </p:nvSpPr>
        <p:spPr>
          <a:xfrm>
            <a:off x="183525" y="208462"/>
            <a:ext cx="5397004" cy="6441075"/>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100" dirty="0">
                <a:latin typeface="+mj-lt"/>
              </a:rPr>
              <a:t>There are two types of yellow fever cycles</a:t>
            </a:r>
          </a:p>
          <a:p>
            <a:pPr lvl="1"/>
            <a:r>
              <a:rPr lang="en-US" sz="3100" dirty="0">
                <a:latin typeface="+mj-lt"/>
              </a:rPr>
              <a:t>Sylvatic (jungle)</a:t>
            </a:r>
          </a:p>
          <a:p>
            <a:pPr lvl="1"/>
            <a:r>
              <a:rPr lang="en-US" sz="3100" dirty="0">
                <a:latin typeface="+mj-lt"/>
              </a:rPr>
              <a:t>Urban</a:t>
            </a:r>
          </a:p>
          <a:p>
            <a:r>
              <a:rPr lang="en-US" sz="3100" dirty="0">
                <a:latin typeface="+mj-lt"/>
              </a:rPr>
              <a:t>Different species of mosquitoes and mammals are involved with each cycle</a:t>
            </a:r>
          </a:p>
          <a:p>
            <a:r>
              <a:rPr lang="en-US" sz="3100" dirty="0">
                <a:latin typeface="+mj-lt"/>
              </a:rPr>
              <a:t>A human in a sylvatic cycle may introduce it into an urban cycle, where monkeys are no longer required for an outbreak to continue</a:t>
            </a:r>
          </a:p>
          <a:p>
            <a:r>
              <a:rPr lang="en-US" sz="3100" dirty="0">
                <a:latin typeface="+mj-lt"/>
              </a:rPr>
              <a:t>Conversely, if monkeys occur close to cities, spillover of the YFV from the sylvatic to the urban cycle can occur</a:t>
            </a:r>
          </a:p>
          <a:p>
            <a:r>
              <a:rPr lang="en-US" sz="3100" dirty="0">
                <a:latin typeface="+mj-lt"/>
              </a:rPr>
              <a:t>Some mosquito species, like</a:t>
            </a:r>
            <a:r>
              <a:rPr lang="en-US" sz="3100" i="1" dirty="0">
                <a:latin typeface="+mj-lt"/>
              </a:rPr>
              <a:t> Aedes albopictus</a:t>
            </a:r>
            <a:r>
              <a:rPr lang="en-US" sz="3100" dirty="0">
                <a:latin typeface="+mj-lt"/>
              </a:rPr>
              <a:t>, can be involved in both cycles</a:t>
            </a:r>
            <a:endParaRPr lang="en-US" dirty="0"/>
          </a:p>
        </p:txBody>
      </p:sp>
    </p:spTree>
    <p:extLst>
      <p:ext uri="{BB962C8B-B14F-4D97-AF65-F5344CB8AC3E}">
        <p14:creationId xmlns:p14="http://schemas.microsoft.com/office/powerpoint/2010/main" val="42134244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D817C0BA-B7C0-8E78-D14D-4305A39F9313}"/>
              </a:ext>
            </a:extLst>
          </p:cNvPr>
          <p:cNvPicPr>
            <a:picLocks noGrp="1" noChangeAspect="1"/>
          </p:cNvPicPr>
          <p:nvPr>
            <p:ph idx="1"/>
          </p:nvPr>
        </p:nvPicPr>
        <p:blipFill rotWithShape="1">
          <a:blip r:embed="rId3"/>
          <a:srcRect l="39848"/>
          <a:stretch/>
        </p:blipFill>
        <p:spPr>
          <a:xfrm>
            <a:off x="290946" y="190994"/>
            <a:ext cx="12249327" cy="6389915"/>
          </a:xfrm>
        </p:spPr>
      </p:pic>
    </p:spTree>
    <p:extLst>
      <p:ext uri="{BB962C8B-B14F-4D97-AF65-F5344CB8AC3E}">
        <p14:creationId xmlns:p14="http://schemas.microsoft.com/office/powerpoint/2010/main" val="274744726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25100"/>
            <a:ext cx="10363200" cy="1325563"/>
          </a:xfrm>
        </p:spPr>
        <p:txBody>
          <a:bodyPr>
            <a:normAutofit/>
          </a:bodyPr>
          <a:lstStyle/>
          <a:p>
            <a:pPr algn="ctr"/>
            <a:r>
              <a:rPr lang="en-US" dirty="0"/>
              <a:t>Yellow fever resurgence in Brazil</a:t>
            </a:r>
          </a:p>
        </p:txBody>
      </p:sp>
      <p:pic>
        <p:nvPicPr>
          <p:cNvPr id="4" name="Content Placeholder 3"/>
          <p:cNvPicPr>
            <a:picLocks noGrp="1" noChangeAspect="1"/>
          </p:cNvPicPr>
          <p:nvPr>
            <p:ph idx="1"/>
          </p:nvPr>
        </p:nvPicPr>
        <p:blipFill>
          <a:blip r:embed="rId3"/>
          <a:stretch>
            <a:fillRect/>
          </a:stretch>
        </p:blipFill>
        <p:spPr>
          <a:xfrm>
            <a:off x="6495448" y="1438422"/>
            <a:ext cx="5244245" cy="5194478"/>
          </a:xfrm>
          <a:prstGeom prst="rect">
            <a:avLst/>
          </a:prstGeom>
        </p:spPr>
      </p:pic>
      <p:pic>
        <p:nvPicPr>
          <p:cNvPr id="14" name="Picture 13">
            <a:extLst>
              <a:ext uri="{FF2B5EF4-FFF2-40B4-BE49-F238E27FC236}">
                <a16:creationId xmlns:a16="http://schemas.microsoft.com/office/drawing/2014/main" id="{52C8FD78-5263-429B-BC6D-3BCE373093F0}"/>
              </a:ext>
            </a:extLst>
          </p:cNvPr>
          <p:cNvPicPr>
            <a:picLocks noChangeAspect="1"/>
          </p:cNvPicPr>
          <p:nvPr/>
        </p:nvPicPr>
        <p:blipFill>
          <a:blip r:embed="rId4"/>
          <a:stretch>
            <a:fillRect/>
          </a:stretch>
        </p:blipFill>
        <p:spPr>
          <a:xfrm>
            <a:off x="706327" y="1438422"/>
            <a:ext cx="2825306" cy="5194478"/>
          </a:xfrm>
          <a:prstGeom prst="rect">
            <a:avLst/>
          </a:prstGeom>
        </p:spPr>
      </p:pic>
      <p:pic>
        <p:nvPicPr>
          <p:cNvPr id="15" name="Content Placeholder 8" descr="A close up of a rock&#10;&#10;Description automatically generated">
            <a:extLst>
              <a:ext uri="{FF2B5EF4-FFF2-40B4-BE49-F238E27FC236}">
                <a16:creationId xmlns:a16="http://schemas.microsoft.com/office/drawing/2014/main" id="{D79AFC10-2607-45A1-8EC0-A459B975D5D2}"/>
              </a:ext>
            </a:extLst>
          </p:cNvPr>
          <p:cNvPicPr>
            <a:picLocks noChangeAspect="1"/>
          </p:cNvPicPr>
          <p:nvPr/>
        </p:nvPicPr>
        <p:blipFill rotWithShape="1">
          <a:blip r:embed="rId5">
            <a:extLst>
              <a:ext uri="{28A0092B-C50C-407E-A947-70E740481C1C}">
                <a14:useLocalDpi xmlns:a14="http://schemas.microsoft.com/office/drawing/2010/main" val="0"/>
              </a:ext>
            </a:extLst>
          </a:blip>
          <a:srcRect t="22070" r="75890" b="11439"/>
          <a:stretch/>
        </p:blipFill>
        <p:spPr>
          <a:xfrm>
            <a:off x="3692945" y="1438422"/>
            <a:ext cx="2825306" cy="5194478"/>
          </a:xfrm>
          <a:prstGeom prst="rect">
            <a:avLst/>
          </a:prstGeom>
        </p:spPr>
      </p:pic>
    </p:spTree>
    <p:extLst>
      <p:ext uri="{BB962C8B-B14F-4D97-AF65-F5344CB8AC3E}">
        <p14:creationId xmlns:p14="http://schemas.microsoft.com/office/powerpoint/2010/main" val="271629612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E943930-827D-BA85-281F-ABF2A4A632DA}"/>
              </a:ext>
            </a:extLst>
          </p:cNvPr>
          <p:cNvPicPr>
            <a:picLocks noChangeAspect="1"/>
          </p:cNvPicPr>
          <p:nvPr/>
        </p:nvPicPr>
        <p:blipFill rotWithShape="1">
          <a:blip r:embed="rId3"/>
          <a:srcRect r="21915"/>
          <a:stretch/>
        </p:blipFill>
        <p:spPr>
          <a:xfrm>
            <a:off x="257055" y="2072304"/>
            <a:ext cx="6157534" cy="4243898"/>
          </a:xfrm>
          <a:prstGeom prst="rect">
            <a:avLst/>
          </a:prstGeom>
        </p:spPr>
      </p:pic>
      <p:sp>
        <p:nvSpPr>
          <p:cNvPr id="6" name="Content Placeholder 2">
            <a:extLst>
              <a:ext uri="{FF2B5EF4-FFF2-40B4-BE49-F238E27FC236}">
                <a16:creationId xmlns:a16="http://schemas.microsoft.com/office/drawing/2014/main" id="{D448D0AB-14A0-4CF2-84A2-E2EDE3DD46BF}"/>
              </a:ext>
            </a:extLst>
          </p:cNvPr>
          <p:cNvSpPr txBox="1">
            <a:spLocks/>
          </p:cNvSpPr>
          <p:nvPr/>
        </p:nvSpPr>
        <p:spPr>
          <a:xfrm>
            <a:off x="6629401" y="352424"/>
            <a:ext cx="5213408" cy="641949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Still no urban cycle of YF reported in Central or South America since the end of </a:t>
            </a:r>
            <a:r>
              <a:rPr lang="en-US" i="1" dirty="0"/>
              <a:t>Aedes</a:t>
            </a:r>
            <a:r>
              <a:rPr lang="en-US" dirty="0"/>
              <a:t> eradication program in late 1950s</a:t>
            </a:r>
          </a:p>
          <a:p>
            <a:r>
              <a:rPr lang="en-US" dirty="0"/>
              <a:t>However, increasing numbers of non-vaccinated humans visit forests in South American jungles where sylvatic cycle of YF is transmitted by mosquitoes</a:t>
            </a:r>
          </a:p>
          <a:p>
            <a:r>
              <a:rPr lang="en-US" dirty="0"/>
              <a:t>They return to Aedes-infested urban areas, which increases the risk of resurgence of the urban cycle of YF in the Americas</a:t>
            </a:r>
          </a:p>
        </p:txBody>
      </p:sp>
      <p:sp>
        <p:nvSpPr>
          <p:cNvPr id="2" name="TextBox 1">
            <a:extLst>
              <a:ext uri="{FF2B5EF4-FFF2-40B4-BE49-F238E27FC236}">
                <a16:creationId xmlns:a16="http://schemas.microsoft.com/office/drawing/2014/main" id="{35F16AE6-8429-410F-8BA3-88512FF481EF}"/>
              </a:ext>
            </a:extLst>
          </p:cNvPr>
          <p:cNvSpPr txBox="1"/>
          <p:nvPr/>
        </p:nvSpPr>
        <p:spPr>
          <a:xfrm>
            <a:off x="-1657350" y="5534201"/>
            <a:ext cx="1013419" cy="523220"/>
          </a:xfrm>
          <a:prstGeom prst="rect">
            <a:avLst/>
          </a:prstGeom>
          <a:solidFill>
            <a:srgbClr val="00B050"/>
          </a:solidFill>
          <a:ln>
            <a:solidFill>
              <a:schemeClr val="tx1"/>
            </a:solidFill>
          </a:ln>
        </p:spPr>
        <p:txBody>
          <a:bodyPr wrap="none" rtlCol="0">
            <a:spAutoFit/>
          </a:bodyPr>
          <a:lstStyle/>
          <a:p>
            <a:r>
              <a:rPr lang="en-US" sz="2800" dirty="0"/>
              <a:t>Video</a:t>
            </a:r>
          </a:p>
        </p:txBody>
      </p:sp>
      <p:sp>
        <p:nvSpPr>
          <p:cNvPr id="5" name="TextBox 4">
            <a:extLst>
              <a:ext uri="{FF2B5EF4-FFF2-40B4-BE49-F238E27FC236}">
                <a16:creationId xmlns:a16="http://schemas.microsoft.com/office/drawing/2014/main" id="{5A5CE194-E523-6066-DF42-A589ED19C24C}"/>
              </a:ext>
            </a:extLst>
          </p:cNvPr>
          <p:cNvSpPr txBox="1"/>
          <p:nvPr/>
        </p:nvSpPr>
        <p:spPr>
          <a:xfrm>
            <a:off x="-1657350" y="6321860"/>
            <a:ext cx="6098240" cy="646331"/>
          </a:xfrm>
          <a:prstGeom prst="rect">
            <a:avLst/>
          </a:prstGeom>
          <a:noFill/>
        </p:spPr>
        <p:txBody>
          <a:bodyPr wrap="square">
            <a:spAutoFit/>
          </a:bodyPr>
          <a:lstStyle/>
          <a:p>
            <a:r>
              <a:rPr lang="en-US" dirty="0"/>
              <a:t>https://www.aljazeera.com/videos/2018/1/29/brazil-millions-vaccinated-after-yellow-fever-outbreak</a:t>
            </a:r>
          </a:p>
        </p:txBody>
      </p:sp>
      <p:pic>
        <p:nvPicPr>
          <p:cNvPr id="9" name="Picture 8">
            <a:hlinkClick r:id="rId4"/>
            <a:extLst>
              <a:ext uri="{FF2B5EF4-FFF2-40B4-BE49-F238E27FC236}">
                <a16:creationId xmlns:a16="http://schemas.microsoft.com/office/drawing/2014/main" id="{99F1E3BF-43A0-D02C-FA77-853150B78E76}"/>
              </a:ext>
            </a:extLst>
          </p:cNvPr>
          <p:cNvPicPr>
            <a:picLocks noChangeAspect="1"/>
          </p:cNvPicPr>
          <p:nvPr/>
        </p:nvPicPr>
        <p:blipFill>
          <a:blip r:embed="rId5"/>
          <a:stretch>
            <a:fillRect/>
          </a:stretch>
        </p:blipFill>
        <p:spPr>
          <a:xfrm>
            <a:off x="322289" y="212974"/>
            <a:ext cx="6027066" cy="1859330"/>
          </a:xfrm>
          <a:prstGeom prst="rect">
            <a:avLst/>
          </a:prstGeom>
          <a:ln w="50800">
            <a:solidFill>
              <a:srgbClr val="0070C0"/>
            </a:solidFill>
          </a:ln>
        </p:spPr>
      </p:pic>
      <p:sp>
        <p:nvSpPr>
          <p:cNvPr id="10" name="TextBox 9">
            <a:extLst>
              <a:ext uri="{FF2B5EF4-FFF2-40B4-BE49-F238E27FC236}">
                <a16:creationId xmlns:a16="http://schemas.microsoft.com/office/drawing/2014/main" id="{63A1472D-1F52-CB2E-AC25-56DC4D3AB2B5}"/>
              </a:ext>
            </a:extLst>
          </p:cNvPr>
          <p:cNvSpPr txBox="1"/>
          <p:nvPr/>
        </p:nvSpPr>
        <p:spPr>
          <a:xfrm>
            <a:off x="7140163" y="5947349"/>
            <a:ext cx="3497945" cy="523220"/>
          </a:xfrm>
          <a:prstGeom prst="rect">
            <a:avLst/>
          </a:prstGeom>
          <a:solidFill>
            <a:srgbClr val="00B050"/>
          </a:solidFill>
          <a:ln>
            <a:solidFill>
              <a:schemeClr val="tx1"/>
            </a:solidFill>
          </a:ln>
        </p:spPr>
        <p:txBody>
          <a:bodyPr wrap="none" rtlCol="0">
            <a:spAutoFit/>
          </a:bodyPr>
          <a:lstStyle/>
          <a:p>
            <a:r>
              <a:rPr lang="en-US" sz="2800" dirty="0"/>
              <a:t>Readings/Questions 10</a:t>
            </a:r>
          </a:p>
        </p:txBody>
      </p:sp>
    </p:spTree>
    <p:extLst>
      <p:ext uri="{BB962C8B-B14F-4D97-AF65-F5344CB8AC3E}">
        <p14:creationId xmlns:p14="http://schemas.microsoft.com/office/powerpoint/2010/main" val="189038632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D681CE9-2A6B-4B7B-B4DB-37C6586ACB4C}"/>
              </a:ext>
            </a:extLst>
          </p:cNvPr>
          <p:cNvSpPr>
            <a:spLocks noGrp="1"/>
          </p:cNvSpPr>
          <p:nvPr>
            <p:ph idx="1"/>
          </p:nvPr>
        </p:nvSpPr>
        <p:spPr>
          <a:xfrm>
            <a:off x="323393" y="2283994"/>
            <a:ext cx="4962981" cy="4290923"/>
          </a:xfrm>
        </p:spPr>
        <p:txBody>
          <a:bodyPr>
            <a:normAutofit fontScale="92500"/>
          </a:bodyPr>
          <a:lstStyle/>
          <a:p>
            <a:r>
              <a:rPr lang="en-US" dirty="0"/>
              <a:t>In 2016, Angola and Democratic Republic of Congo experienced </a:t>
            </a:r>
            <a:r>
              <a:rPr lang="en-US" b="1" dirty="0"/>
              <a:t>urban cycle</a:t>
            </a:r>
            <a:r>
              <a:rPr lang="en-US" dirty="0"/>
              <a:t> epidemics in which mosquitoes transmitted YFV from person to person via a mosquito rather than thru intermediary monkey hosts</a:t>
            </a:r>
          </a:p>
          <a:p>
            <a:r>
              <a:rPr lang="en-US" dirty="0"/>
              <a:t>Air travel to China resulted in detection of yellow fever there but only in travelers. YFV did not become established</a:t>
            </a:r>
          </a:p>
          <a:p>
            <a:endParaRPr lang="en-US" dirty="0"/>
          </a:p>
        </p:txBody>
      </p:sp>
      <p:pic>
        <p:nvPicPr>
          <p:cNvPr id="2" name="Picture 1" descr="A person walking down a street&#10;&#10;Description automatically generated">
            <a:hlinkClick r:id="rId3"/>
            <a:extLst>
              <a:ext uri="{FF2B5EF4-FFF2-40B4-BE49-F238E27FC236}">
                <a16:creationId xmlns:a16="http://schemas.microsoft.com/office/drawing/2014/main" id="{07857625-FE55-4E63-BC3C-641B8B6EA26A}"/>
              </a:ext>
            </a:extLst>
          </p:cNvPr>
          <p:cNvPicPr>
            <a:picLocks noChangeAspect="1"/>
          </p:cNvPicPr>
          <p:nvPr/>
        </p:nvPicPr>
        <p:blipFill rotWithShape="1">
          <a:blip r:embed="rId4">
            <a:extLst>
              <a:ext uri="{28A0092B-C50C-407E-A947-70E740481C1C}">
                <a14:useLocalDpi xmlns:a14="http://schemas.microsoft.com/office/drawing/2010/main" val="0"/>
              </a:ext>
            </a:extLst>
          </a:blip>
          <a:srcRect l="14652" r="19609"/>
          <a:stretch/>
        </p:blipFill>
        <p:spPr>
          <a:xfrm>
            <a:off x="5433391" y="283082"/>
            <a:ext cx="6208177" cy="6291835"/>
          </a:xfrm>
          <a:prstGeom prst="rect">
            <a:avLst/>
          </a:prstGeom>
          <a:ln w="28575">
            <a:solidFill>
              <a:schemeClr val="accent1"/>
            </a:solidFill>
          </a:ln>
        </p:spPr>
      </p:pic>
      <p:sp>
        <p:nvSpPr>
          <p:cNvPr id="7" name="Title 1">
            <a:extLst>
              <a:ext uri="{FF2B5EF4-FFF2-40B4-BE49-F238E27FC236}">
                <a16:creationId xmlns:a16="http://schemas.microsoft.com/office/drawing/2014/main" id="{572E10F5-C858-4E8F-BC9E-E7E27E0F9072}"/>
              </a:ext>
            </a:extLst>
          </p:cNvPr>
          <p:cNvSpPr>
            <a:spLocks noGrp="1"/>
          </p:cNvSpPr>
          <p:nvPr>
            <p:ph type="title"/>
          </p:nvPr>
        </p:nvSpPr>
        <p:spPr>
          <a:xfrm>
            <a:off x="102063" y="463639"/>
            <a:ext cx="4731026" cy="1325563"/>
          </a:xfrm>
        </p:spPr>
        <p:txBody>
          <a:bodyPr>
            <a:normAutofit fontScale="90000"/>
          </a:bodyPr>
          <a:lstStyle/>
          <a:p>
            <a:pPr algn="ctr"/>
            <a:r>
              <a:rPr lang="en-US" dirty="0"/>
              <a:t>Yellow fever resurgence in sub-Saharan Africa</a:t>
            </a:r>
          </a:p>
        </p:txBody>
      </p:sp>
      <p:sp>
        <p:nvSpPr>
          <p:cNvPr id="5" name="TextBox 4">
            <a:extLst>
              <a:ext uri="{FF2B5EF4-FFF2-40B4-BE49-F238E27FC236}">
                <a16:creationId xmlns:a16="http://schemas.microsoft.com/office/drawing/2014/main" id="{9248A9D3-B84D-4B2C-BBCC-C848419792F1}"/>
              </a:ext>
            </a:extLst>
          </p:cNvPr>
          <p:cNvSpPr txBox="1"/>
          <p:nvPr/>
        </p:nvSpPr>
        <p:spPr>
          <a:xfrm>
            <a:off x="10371043" y="5855909"/>
            <a:ext cx="1013419" cy="523220"/>
          </a:xfrm>
          <a:prstGeom prst="rect">
            <a:avLst/>
          </a:prstGeom>
          <a:solidFill>
            <a:srgbClr val="00B050"/>
          </a:solidFill>
          <a:ln>
            <a:solidFill>
              <a:schemeClr val="tx1"/>
            </a:solidFill>
          </a:ln>
        </p:spPr>
        <p:txBody>
          <a:bodyPr wrap="none" rtlCol="0">
            <a:spAutoFit/>
          </a:bodyPr>
          <a:lstStyle/>
          <a:p>
            <a:r>
              <a:rPr lang="en-US" sz="2800" dirty="0"/>
              <a:t>Video</a:t>
            </a:r>
          </a:p>
        </p:txBody>
      </p:sp>
    </p:spTree>
    <p:extLst>
      <p:ext uri="{BB962C8B-B14F-4D97-AF65-F5344CB8AC3E}">
        <p14:creationId xmlns:p14="http://schemas.microsoft.com/office/powerpoint/2010/main" val="243851036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hlinkClick r:id="rId3"/>
            <a:extLst>
              <a:ext uri="{FF2B5EF4-FFF2-40B4-BE49-F238E27FC236}">
                <a16:creationId xmlns:a16="http://schemas.microsoft.com/office/drawing/2014/main" id="{3F18737B-A6BF-40D2-A142-8FD5900DC53C}"/>
              </a:ext>
            </a:extLst>
          </p:cNvPr>
          <p:cNvPicPr>
            <a:picLocks noGrp="1" noChangeAspect="1"/>
          </p:cNvPicPr>
          <p:nvPr>
            <p:ph idx="1"/>
          </p:nvPr>
        </p:nvPicPr>
        <p:blipFill rotWithShape="1">
          <a:blip r:embed="rId4"/>
          <a:srcRect t="1596"/>
          <a:stretch/>
        </p:blipFill>
        <p:spPr>
          <a:xfrm>
            <a:off x="391729" y="323904"/>
            <a:ext cx="11062826" cy="6210191"/>
          </a:xfrm>
          <a:prstGeom prst="rect">
            <a:avLst/>
          </a:prstGeom>
          <a:ln w="25400">
            <a:solidFill>
              <a:schemeClr val="accent1"/>
            </a:solidFill>
          </a:ln>
        </p:spPr>
      </p:pic>
    </p:spTree>
    <p:extLst>
      <p:ext uri="{BB962C8B-B14F-4D97-AF65-F5344CB8AC3E}">
        <p14:creationId xmlns:p14="http://schemas.microsoft.com/office/powerpoint/2010/main" val="73098629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rcRect l="6666" r="1275"/>
          <a:stretch/>
        </p:blipFill>
        <p:spPr>
          <a:xfrm>
            <a:off x="4424082" y="0"/>
            <a:ext cx="7767918" cy="6858000"/>
          </a:xfrm>
          <a:prstGeom prst="rect">
            <a:avLst/>
          </a:prstGeom>
        </p:spPr>
      </p:pic>
      <p:sp>
        <p:nvSpPr>
          <p:cNvPr id="5" name="Content Placeholder 2">
            <a:extLst>
              <a:ext uri="{FF2B5EF4-FFF2-40B4-BE49-F238E27FC236}">
                <a16:creationId xmlns:a16="http://schemas.microsoft.com/office/drawing/2014/main" id="{5FA29FB0-FA7D-E91A-6908-8F7F9D5D8835}"/>
              </a:ext>
            </a:extLst>
          </p:cNvPr>
          <p:cNvSpPr txBox="1">
            <a:spLocks/>
          </p:cNvSpPr>
          <p:nvPr/>
        </p:nvSpPr>
        <p:spPr>
          <a:xfrm>
            <a:off x="161365" y="330031"/>
            <a:ext cx="4262718" cy="6527969"/>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Climate conditions and the distribution of </a:t>
            </a:r>
            <a:r>
              <a:rPr lang="en-US" i="1" dirty="0"/>
              <a:t>Aedes aegypti </a:t>
            </a:r>
            <a:r>
              <a:rPr lang="en-US" dirty="0"/>
              <a:t>make it possible for yellow fever to return to the US. </a:t>
            </a:r>
          </a:p>
          <a:p>
            <a:r>
              <a:rPr lang="en-US" dirty="0"/>
              <a:t>A traveler from another country could also reintroduce YVF to the US and create a local outbreak. </a:t>
            </a:r>
          </a:p>
          <a:p>
            <a:r>
              <a:rPr lang="en-US" dirty="0"/>
              <a:t>However, current surveillance, monitoring, vaccination of travelers, and mosquito control are likely to keep the possibility of a wider outbreak low – if funding for this public health service is maintained</a:t>
            </a:r>
          </a:p>
          <a:p>
            <a:endParaRPr lang="en-US" dirty="0">
              <a:latin typeface="+mj-lt"/>
            </a:endParaRPr>
          </a:p>
        </p:txBody>
      </p:sp>
    </p:spTree>
    <p:extLst>
      <p:ext uri="{BB962C8B-B14F-4D97-AF65-F5344CB8AC3E}">
        <p14:creationId xmlns:p14="http://schemas.microsoft.com/office/powerpoint/2010/main" val="128349317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E25F39-8894-8A0F-3DD0-AB7B5720BFA0}"/>
              </a:ext>
            </a:extLst>
          </p:cNvPr>
          <p:cNvSpPr>
            <a:spLocks noGrp="1"/>
          </p:cNvSpPr>
          <p:nvPr>
            <p:ph type="title"/>
          </p:nvPr>
        </p:nvSpPr>
        <p:spPr>
          <a:xfrm>
            <a:off x="6574971" y="473984"/>
            <a:ext cx="4683369" cy="897212"/>
          </a:xfrm>
        </p:spPr>
        <p:txBody>
          <a:bodyPr/>
          <a:lstStyle/>
          <a:p>
            <a:r>
              <a:rPr lang="en-US" sz="4400" b="0" i="0" u="none" strike="noStrike" baseline="0" dirty="0"/>
              <a:t>Schistosomiasis</a:t>
            </a:r>
            <a:endParaRPr lang="en-US" dirty="0"/>
          </a:p>
        </p:txBody>
      </p:sp>
      <p:sp>
        <p:nvSpPr>
          <p:cNvPr id="3" name="Content Placeholder 2">
            <a:extLst>
              <a:ext uri="{FF2B5EF4-FFF2-40B4-BE49-F238E27FC236}">
                <a16:creationId xmlns:a16="http://schemas.microsoft.com/office/drawing/2014/main" id="{DAE07DE2-B18C-DC91-1784-DA47721637A5}"/>
              </a:ext>
            </a:extLst>
          </p:cNvPr>
          <p:cNvSpPr>
            <a:spLocks noGrp="1"/>
          </p:cNvSpPr>
          <p:nvPr>
            <p:ph idx="1"/>
          </p:nvPr>
        </p:nvSpPr>
        <p:spPr>
          <a:xfrm>
            <a:off x="435430" y="330031"/>
            <a:ext cx="4800599" cy="6527969"/>
          </a:xfrm>
        </p:spPr>
        <p:txBody>
          <a:bodyPr>
            <a:normAutofit fontScale="92500"/>
          </a:bodyPr>
          <a:lstStyle/>
          <a:p>
            <a:pPr algn="l"/>
            <a:r>
              <a:rPr lang="en-US" b="0" i="0" u="none" strike="noStrike" baseline="0" dirty="0">
                <a:latin typeface="+mj-lt"/>
              </a:rPr>
              <a:t>World’s second most common parasitic human disease after malaria with more than</a:t>
            </a:r>
          </a:p>
          <a:p>
            <a:pPr algn="l"/>
            <a:r>
              <a:rPr lang="en-US" dirty="0"/>
              <a:t>Over 200 million people are infected by it globally and the vast majority of these people live in sub-Saharan Africa.</a:t>
            </a:r>
          </a:p>
          <a:p>
            <a:pPr algn="l"/>
            <a:r>
              <a:rPr lang="en-US" b="0" i="0" u="none" strike="noStrike" baseline="0" dirty="0">
                <a:latin typeface="+mj-lt"/>
              </a:rPr>
              <a:t>Caused by snail-transmitted flatworms (</a:t>
            </a:r>
            <a:r>
              <a:rPr lang="en-US" b="0" i="1" u="none" strike="noStrike" baseline="0" dirty="0">
                <a:latin typeface="+mj-lt"/>
              </a:rPr>
              <a:t>Schistosoma </a:t>
            </a:r>
            <a:r>
              <a:rPr lang="en-US" b="0" i="0" u="none" strike="noStrike" baseline="0" dirty="0">
                <a:latin typeface="+mj-lt"/>
              </a:rPr>
              <a:t>species) that penetrate human skin</a:t>
            </a:r>
          </a:p>
          <a:p>
            <a:r>
              <a:rPr lang="en-US" sz="2800" dirty="0"/>
              <a:t>New cases of the disease often surge following the construction of dams. </a:t>
            </a:r>
          </a:p>
          <a:p>
            <a:r>
              <a:rPr lang="en-US" dirty="0"/>
              <a:t>Addressing the disease involves making changes to the ecosystems and the environment</a:t>
            </a:r>
            <a:endParaRPr lang="en-US" sz="2800" dirty="0"/>
          </a:p>
          <a:p>
            <a:pPr algn="l"/>
            <a:endParaRPr lang="en-US" b="0" i="0" u="none" strike="noStrike" baseline="0" dirty="0">
              <a:latin typeface="+mj-lt"/>
            </a:endParaRPr>
          </a:p>
        </p:txBody>
      </p:sp>
      <p:pic>
        <p:nvPicPr>
          <p:cNvPr id="5" name="Picture 4">
            <a:extLst>
              <a:ext uri="{FF2B5EF4-FFF2-40B4-BE49-F238E27FC236}">
                <a16:creationId xmlns:a16="http://schemas.microsoft.com/office/drawing/2014/main" id="{89E9B9F5-6211-DED8-2E4B-62E64440D889}"/>
              </a:ext>
            </a:extLst>
          </p:cNvPr>
          <p:cNvPicPr>
            <a:picLocks noChangeAspect="1"/>
          </p:cNvPicPr>
          <p:nvPr/>
        </p:nvPicPr>
        <p:blipFill>
          <a:blip r:embed="rId3"/>
          <a:stretch>
            <a:fillRect/>
          </a:stretch>
        </p:blipFill>
        <p:spPr>
          <a:xfrm>
            <a:off x="5412712" y="1700976"/>
            <a:ext cx="6429375" cy="5114925"/>
          </a:xfrm>
          <a:prstGeom prst="rect">
            <a:avLst/>
          </a:prstGeom>
        </p:spPr>
      </p:pic>
    </p:spTree>
    <p:extLst>
      <p:ext uri="{BB962C8B-B14F-4D97-AF65-F5344CB8AC3E}">
        <p14:creationId xmlns:p14="http://schemas.microsoft.com/office/powerpoint/2010/main" val="64828321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AC09ADED-EC32-A80D-65CF-4C6D4C3AD651}"/>
              </a:ext>
            </a:extLst>
          </p:cNvPr>
          <p:cNvPicPr>
            <a:picLocks noGrp="1" noChangeAspect="1"/>
          </p:cNvPicPr>
          <p:nvPr>
            <p:ph idx="1"/>
          </p:nvPr>
        </p:nvPicPr>
        <p:blipFill>
          <a:blip r:embed="rId3"/>
          <a:stretch>
            <a:fillRect/>
          </a:stretch>
        </p:blipFill>
        <p:spPr>
          <a:xfrm>
            <a:off x="286262" y="616935"/>
            <a:ext cx="11905738" cy="5121714"/>
          </a:xfrm>
        </p:spPr>
      </p:pic>
    </p:spTree>
    <p:extLst>
      <p:ext uri="{BB962C8B-B14F-4D97-AF65-F5344CB8AC3E}">
        <p14:creationId xmlns:p14="http://schemas.microsoft.com/office/powerpoint/2010/main" val="214636802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776E7E-88C5-6155-0D63-C69367C792E4}"/>
              </a:ext>
            </a:extLst>
          </p:cNvPr>
          <p:cNvSpPr>
            <a:spLocks noGrp="1"/>
          </p:cNvSpPr>
          <p:nvPr>
            <p:ph type="title"/>
          </p:nvPr>
        </p:nvSpPr>
        <p:spPr>
          <a:xfrm>
            <a:off x="708659" y="247202"/>
            <a:ext cx="5751786" cy="1325563"/>
          </a:xfrm>
        </p:spPr>
        <p:txBody>
          <a:bodyPr>
            <a:normAutofit/>
          </a:bodyPr>
          <a:lstStyle/>
          <a:p>
            <a:r>
              <a:rPr lang="en-US" sz="4000" i="0" u="none" strike="noStrike" baseline="0" dirty="0"/>
              <a:t>Integrated strategies to address schistosomiasis</a:t>
            </a:r>
            <a:endParaRPr lang="en-US" sz="8000" dirty="0"/>
          </a:p>
        </p:txBody>
      </p:sp>
      <p:sp>
        <p:nvSpPr>
          <p:cNvPr id="3" name="Content Placeholder 2">
            <a:extLst>
              <a:ext uri="{FF2B5EF4-FFF2-40B4-BE49-F238E27FC236}">
                <a16:creationId xmlns:a16="http://schemas.microsoft.com/office/drawing/2014/main" id="{A385DAF9-BB6E-3C93-1765-4E3E12F72C12}"/>
              </a:ext>
            </a:extLst>
          </p:cNvPr>
          <p:cNvSpPr>
            <a:spLocks noGrp="1"/>
          </p:cNvSpPr>
          <p:nvPr>
            <p:ph idx="1"/>
          </p:nvPr>
        </p:nvSpPr>
        <p:spPr>
          <a:xfrm>
            <a:off x="358402" y="1825624"/>
            <a:ext cx="6284446" cy="4806403"/>
          </a:xfrm>
        </p:spPr>
        <p:txBody>
          <a:bodyPr>
            <a:normAutofit fontScale="92500" lnSpcReduction="10000"/>
          </a:bodyPr>
          <a:lstStyle/>
          <a:p>
            <a:pPr algn="l"/>
            <a:r>
              <a:rPr lang="en-US" sz="3200" b="0" i="0" u="none" strike="noStrike" baseline="0" dirty="0">
                <a:latin typeface="+mj-lt"/>
              </a:rPr>
              <a:t>Agricultural development and fertilizer use in West Africa fueled growth of submerged aquatic vegetation that serves as habitat for freshwater snails that transmit </a:t>
            </a:r>
            <a:r>
              <a:rPr lang="en-US" sz="3200" b="0" i="1" u="none" strike="noStrike" baseline="0" dirty="0">
                <a:latin typeface="+mj-lt"/>
              </a:rPr>
              <a:t>Schistosoma </a:t>
            </a:r>
            <a:r>
              <a:rPr lang="en-US" sz="3200" b="0" i="0" u="none" strike="noStrike" baseline="0" dirty="0">
                <a:latin typeface="+mj-lt"/>
              </a:rPr>
              <a:t>parasites</a:t>
            </a:r>
          </a:p>
          <a:p>
            <a:pPr algn="l"/>
            <a:r>
              <a:rPr lang="en-US" sz="3200" b="0" i="0" u="none" strike="noStrike" baseline="0" dirty="0">
                <a:latin typeface="+mj-lt"/>
              </a:rPr>
              <a:t>When submerged vegetation removed, </a:t>
            </a:r>
            <a:r>
              <a:rPr lang="en-US" sz="3200" b="0" i="1" u="none" strike="noStrike" baseline="0" dirty="0">
                <a:latin typeface="+mj-lt"/>
              </a:rPr>
              <a:t>Schistosoma </a:t>
            </a:r>
            <a:r>
              <a:rPr lang="en-US" sz="3200" b="0" i="0" u="none" strike="noStrike" baseline="0" dirty="0">
                <a:latin typeface="+mj-lt"/>
              </a:rPr>
              <a:t>infection rates in schoolchildren declined</a:t>
            </a:r>
          </a:p>
          <a:p>
            <a:pPr algn="l"/>
            <a:r>
              <a:rPr lang="en-US" sz="3200" dirty="0">
                <a:latin typeface="+mj-lt"/>
              </a:rPr>
              <a:t>Re</a:t>
            </a:r>
            <a:r>
              <a:rPr lang="en-US" sz="3200" b="0" i="0" u="none" strike="noStrike" baseline="0" dirty="0">
                <a:latin typeface="+mj-lt"/>
              </a:rPr>
              <a:t>moved vegetation was effective traditional livestock feed and could also be used crop fertilizer</a:t>
            </a:r>
          </a:p>
        </p:txBody>
      </p:sp>
      <p:pic>
        <p:nvPicPr>
          <p:cNvPr id="4" name="Content Placeholder 4">
            <a:extLst>
              <a:ext uri="{FF2B5EF4-FFF2-40B4-BE49-F238E27FC236}">
                <a16:creationId xmlns:a16="http://schemas.microsoft.com/office/drawing/2014/main" id="{2EB50D79-91E3-9C07-8152-53CF133A15A2}"/>
              </a:ext>
            </a:extLst>
          </p:cNvPr>
          <p:cNvPicPr>
            <a:picLocks noChangeAspect="1"/>
          </p:cNvPicPr>
          <p:nvPr/>
        </p:nvPicPr>
        <p:blipFill rotWithShape="1">
          <a:blip r:embed="rId3"/>
          <a:srcRect l="8324" r="7033"/>
          <a:stretch/>
        </p:blipFill>
        <p:spPr>
          <a:xfrm>
            <a:off x="6810704" y="295549"/>
            <a:ext cx="5022895" cy="6266902"/>
          </a:xfrm>
          <a:prstGeom prst="rect">
            <a:avLst/>
          </a:prstGeom>
        </p:spPr>
      </p:pic>
    </p:spTree>
    <p:extLst>
      <p:ext uri="{BB962C8B-B14F-4D97-AF65-F5344CB8AC3E}">
        <p14:creationId xmlns:p14="http://schemas.microsoft.com/office/powerpoint/2010/main" val="226155084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Drone imagery helps predict schistosomiasis infection areas">
            <a:hlinkClick r:id="" action="ppaction://media"/>
            <a:extLst>
              <a:ext uri="{FF2B5EF4-FFF2-40B4-BE49-F238E27FC236}">
                <a16:creationId xmlns:a16="http://schemas.microsoft.com/office/drawing/2014/main" id="{8B974671-E9F9-FCA8-E174-C70C2796A21C}"/>
              </a:ext>
            </a:extLst>
          </p:cNvPr>
          <p:cNvPicPr>
            <a:picLocks noGrp="1" noRot="1" noChangeAspect="1"/>
          </p:cNvPicPr>
          <p:nvPr>
            <p:ph idx="1"/>
            <a:videoFile r:link="rId1"/>
          </p:nvPr>
        </p:nvPicPr>
        <p:blipFill>
          <a:blip r:embed="rId4"/>
          <a:stretch>
            <a:fillRect/>
          </a:stretch>
        </p:blipFill>
        <p:spPr>
          <a:xfrm>
            <a:off x="0" y="0"/>
            <a:ext cx="12192000" cy="6883269"/>
          </a:xfrm>
          <a:prstGeom prst="rect">
            <a:avLst/>
          </a:prstGeom>
        </p:spPr>
      </p:pic>
    </p:spTree>
    <p:extLst>
      <p:ext uri="{BB962C8B-B14F-4D97-AF65-F5344CB8AC3E}">
        <p14:creationId xmlns:p14="http://schemas.microsoft.com/office/powerpoint/2010/main" val="809236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erson holding a shrimp&#10;&#10;Description automatically generated">
            <a:extLst>
              <a:ext uri="{FF2B5EF4-FFF2-40B4-BE49-F238E27FC236}">
                <a16:creationId xmlns:a16="http://schemas.microsoft.com/office/drawing/2014/main" id="{3DA1833E-C998-9777-5FE9-556DAFBCECE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445193" y="179704"/>
            <a:ext cx="4746807" cy="6329077"/>
          </a:xfrm>
        </p:spPr>
      </p:pic>
      <p:sp>
        <p:nvSpPr>
          <p:cNvPr id="6" name="Content Placeholder 2">
            <a:extLst>
              <a:ext uri="{FF2B5EF4-FFF2-40B4-BE49-F238E27FC236}">
                <a16:creationId xmlns:a16="http://schemas.microsoft.com/office/drawing/2014/main" id="{FCC33EE5-1CA9-4BDF-DB28-F90748D667C4}"/>
              </a:ext>
            </a:extLst>
          </p:cNvPr>
          <p:cNvSpPr txBox="1">
            <a:spLocks/>
          </p:cNvSpPr>
          <p:nvPr/>
        </p:nvSpPr>
        <p:spPr>
          <a:xfrm>
            <a:off x="389965" y="362178"/>
            <a:ext cx="6736976" cy="6329077"/>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t>Crayfish can be farmed and released into the river as an additional way to control the abundance of snails that cause schistosomiasis</a:t>
            </a:r>
          </a:p>
          <a:p>
            <a:r>
              <a:rPr lang="en-US" sz="3200" dirty="0"/>
              <a:t>In sum, addressing zoonotic disease may also require the modification of the environment and altering aspects of livelihoods to diminish disease prevalence</a:t>
            </a:r>
          </a:p>
          <a:p>
            <a:r>
              <a:rPr lang="en-US" sz="3200" dirty="0"/>
              <a:t>Human modification of the environment is a globally ubiquitous process and so are zoonotic diseases. </a:t>
            </a:r>
          </a:p>
          <a:p>
            <a:r>
              <a:rPr lang="en-US" sz="3200" dirty="0"/>
              <a:t>However, the different ways the environment is modified in different parts of the world yield different kinds of zoonotic disease. </a:t>
            </a:r>
          </a:p>
          <a:p>
            <a:r>
              <a:rPr lang="en-US" sz="3200" dirty="0"/>
              <a:t>For the developed world, the absence of these encounters with zoonotic pathogens can indirectly lead to other diseases</a:t>
            </a:r>
          </a:p>
          <a:p>
            <a:pPr marL="0" indent="0">
              <a:buNone/>
            </a:pPr>
            <a:endParaRPr lang="en-US" sz="3200" dirty="0"/>
          </a:p>
        </p:txBody>
      </p:sp>
    </p:spTree>
    <p:extLst>
      <p:ext uri="{BB962C8B-B14F-4D97-AF65-F5344CB8AC3E}">
        <p14:creationId xmlns:p14="http://schemas.microsoft.com/office/powerpoint/2010/main" val="12619795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1" name="Rectangle 3"/>
          <p:cNvSpPr>
            <a:spLocks noGrp="1" noChangeArrowheads="1"/>
          </p:cNvSpPr>
          <p:nvPr>
            <p:ph idx="1"/>
          </p:nvPr>
        </p:nvSpPr>
        <p:spPr>
          <a:xfrm>
            <a:off x="220384" y="255238"/>
            <a:ext cx="6140075" cy="8115672"/>
          </a:xfrm>
        </p:spPr>
        <p:txBody>
          <a:bodyPr>
            <a:normAutofit/>
          </a:bodyPr>
          <a:lstStyle/>
          <a:p>
            <a:r>
              <a:rPr lang="en-US" dirty="0"/>
              <a:t>SARS-CoV-2, Ebola, HIV-AIDS are all zoonotic diseases, or zoonoses. They involve </a:t>
            </a:r>
            <a:r>
              <a:rPr lang="en-US" b="1" dirty="0"/>
              <a:t>spillover</a:t>
            </a:r>
            <a:r>
              <a:rPr lang="en-US" dirty="0"/>
              <a:t> of pathogens that exists in animals but can infect humans.</a:t>
            </a:r>
          </a:p>
          <a:p>
            <a:r>
              <a:rPr lang="en-US" dirty="0"/>
              <a:t>Human modification of ecosystems are often a driver of encounters between humans, animals, and pathogens </a:t>
            </a:r>
          </a:p>
          <a:p>
            <a:r>
              <a:rPr lang="en-US" dirty="0"/>
              <a:t>They comprise 60-75% of all human infectious diseases</a:t>
            </a:r>
          </a:p>
          <a:p>
            <a:r>
              <a:rPr lang="en-US" dirty="0"/>
              <a:t>Zoonotic diseases can differ in the timing of spillover. </a:t>
            </a:r>
          </a:p>
          <a:p>
            <a:pPr lvl="1"/>
            <a:r>
              <a:rPr lang="en-US" dirty="0"/>
              <a:t>They have crossed between us and other organisms sometime in the past and now reside entirely in humans</a:t>
            </a:r>
          </a:p>
          <a:p>
            <a:pPr lvl="1"/>
            <a:r>
              <a:rPr lang="en-US" dirty="0"/>
              <a:t>They may jump repeatedly back and forth between humans and animals</a:t>
            </a:r>
          </a:p>
          <a:p>
            <a:endParaRPr lang="en-US" sz="1600" dirty="0">
              <a:solidFill>
                <a:srgbClr val="FF0000"/>
              </a:solidFill>
            </a:endParaRPr>
          </a:p>
        </p:txBody>
      </p:sp>
      <p:pic>
        <p:nvPicPr>
          <p:cNvPr id="4" name="Picture 3">
            <a:hlinkClick r:id="rId3"/>
          </p:cNvPr>
          <p:cNvPicPr>
            <a:picLocks noChangeAspect="1"/>
          </p:cNvPicPr>
          <p:nvPr/>
        </p:nvPicPr>
        <p:blipFill rotWithShape="1">
          <a:blip r:embed="rId4" cstate="print"/>
          <a:srcRect t="2640"/>
          <a:stretch/>
        </p:blipFill>
        <p:spPr>
          <a:xfrm>
            <a:off x="6514701" y="389963"/>
            <a:ext cx="5450414" cy="4861517"/>
          </a:xfrm>
          <a:prstGeom prst="rect">
            <a:avLst/>
          </a:prstGeom>
          <a:ln w="63500">
            <a:solidFill>
              <a:schemeClr val="accent1"/>
            </a:solidFill>
          </a:ln>
        </p:spPr>
      </p:pic>
    </p:spTree>
    <p:extLst>
      <p:ext uri="{BB962C8B-B14F-4D97-AF65-F5344CB8AC3E}">
        <p14:creationId xmlns:p14="http://schemas.microsoft.com/office/powerpoint/2010/main" val="7744309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51">
                                            <p:txEl>
                                              <p:pRg st="3" end="3"/>
                                            </p:txEl>
                                          </p:spTgt>
                                        </p:tgtEl>
                                        <p:attrNameLst>
                                          <p:attrName>style.visibility</p:attrName>
                                        </p:attrNameLst>
                                      </p:cBhvr>
                                      <p:to>
                                        <p:strVal val="visible"/>
                                      </p:to>
                                    </p:set>
                                    <p:animEffect transition="in" filter="fade">
                                      <p:cBhvr>
                                        <p:cTn id="7" dur="1000"/>
                                        <p:tgtEl>
                                          <p:spTgt spid="2051">
                                            <p:txEl>
                                              <p:pRg st="3" end="3"/>
                                            </p:txEl>
                                          </p:spTgt>
                                        </p:tgtEl>
                                      </p:cBhvr>
                                    </p:animEffect>
                                    <p:anim calcmode="lin" valueType="num">
                                      <p:cBhvr>
                                        <p:cTn id="8" dur="1000" fill="hold"/>
                                        <p:tgtEl>
                                          <p:spTgt spid="2051">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2051">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051">
                                            <p:txEl>
                                              <p:pRg st="4" end="4"/>
                                            </p:txEl>
                                          </p:spTgt>
                                        </p:tgtEl>
                                        <p:attrNameLst>
                                          <p:attrName>style.visibility</p:attrName>
                                        </p:attrNameLst>
                                      </p:cBhvr>
                                      <p:to>
                                        <p:strVal val="visible"/>
                                      </p:to>
                                    </p:set>
                                    <p:animEffect transition="in" filter="fade">
                                      <p:cBhvr>
                                        <p:cTn id="14" dur="1000"/>
                                        <p:tgtEl>
                                          <p:spTgt spid="2051">
                                            <p:txEl>
                                              <p:pRg st="4" end="4"/>
                                            </p:txEl>
                                          </p:spTgt>
                                        </p:tgtEl>
                                      </p:cBhvr>
                                    </p:animEffect>
                                    <p:anim calcmode="lin" valueType="num">
                                      <p:cBhvr>
                                        <p:cTn id="15" dur="1000" fill="hold"/>
                                        <p:tgtEl>
                                          <p:spTgt spid="2051">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2051">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051">
                                            <p:txEl>
                                              <p:pRg st="5" end="5"/>
                                            </p:txEl>
                                          </p:spTgt>
                                        </p:tgtEl>
                                        <p:attrNameLst>
                                          <p:attrName>style.visibility</p:attrName>
                                        </p:attrNameLst>
                                      </p:cBhvr>
                                      <p:to>
                                        <p:strVal val="visible"/>
                                      </p:to>
                                    </p:set>
                                    <p:animEffect transition="in" filter="fade">
                                      <p:cBhvr>
                                        <p:cTn id="21" dur="1000"/>
                                        <p:tgtEl>
                                          <p:spTgt spid="2051">
                                            <p:txEl>
                                              <p:pRg st="5" end="5"/>
                                            </p:txEl>
                                          </p:spTgt>
                                        </p:tgtEl>
                                      </p:cBhvr>
                                    </p:animEffect>
                                    <p:anim calcmode="lin" valueType="num">
                                      <p:cBhvr>
                                        <p:cTn id="22" dur="1000" fill="hold"/>
                                        <p:tgtEl>
                                          <p:spTgt spid="2051">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2051">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Protected by Prawns | bioGraphic">
            <a:hlinkClick r:id="" action="ppaction://media"/>
            <a:extLst>
              <a:ext uri="{FF2B5EF4-FFF2-40B4-BE49-F238E27FC236}">
                <a16:creationId xmlns:a16="http://schemas.microsoft.com/office/drawing/2014/main" id="{13E8E816-61CF-9DE9-7790-27CF7AE96288}"/>
              </a:ext>
            </a:extLst>
          </p:cNvPr>
          <p:cNvPicPr>
            <a:picLocks noGrp="1" noRot="1" noChangeAspect="1"/>
          </p:cNvPicPr>
          <p:nvPr>
            <p:ph idx="1"/>
            <a:videoFile r:link="rId1"/>
          </p:nvPr>
        </p:nvPicPr>
        <p:blipFill>
          <a:blip r:embed="rId4"/>
          <a:stretch>
            <a:fillRect/>
          </a:stretch>
        </p:blipFill>
        <p:spPr>
          <a:xfrm>
            <a:off x="0" y="0"/>
            <a:ext cx="12192000" cy="6883270"/>
          </a:xfrm>
          <a:prstGeom prst="rect">
            <a:avLst/>
          </a:prstGeom>
        </p:spPr>
      </p:pic>
    </p:spTree>
    <p:extLst>
      <p:ext uri="{BB962C8B-B14F-4D97-AF65-F5344CB8AC3E}">
        <p14:creationId xmlns:p14="http://schemas.microsoft.com/office/powerpoint/2010/main" val="3863106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87727DED-6807-487B-BB05-955B1946E325}"/>
              </a:ext>
            </a:extLst>
          </p:cNvPr>
          <p:cNvPicPr>
            <a:picLocks noGrp="1" noChangeAspect="1"/>
          </p:cNvPicPr>
          <p:nvPr>
            <p:ph idx="1"/>
          </p:nvPr>
        </p:nvPicPr>
        <p:blipFill>
          <a:blip r:embed="rId3"/>
          <a:stretch>
            <a:fillRect/>
          </a:stretch>
        </p:blipFill>
        <p:spPr>
          <a:xfrm>
            <a:off x="1954637" y="158058"/>
            <a:ext cx="8282726" cy="6699942"/>
          </a:xfrm>
          <a:prstGeom prst="rect">
            <a:avLst/>
          </a:prstGeom>
        </p:spPr>
      </p:pic>
    </p:spTree>
    <p:extLst>
      <p:ext uri="{BB962C8B-B14F-4D97-AF65-F5344CB8AC3E}">
        <p14:creationId xmlns:p14="http://schemas.microsoft.com/office/powerpoint/2010/main" val="319845355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6702F7C6-2D56-0790-0A2F-7EC812A2A71A}"/>
              </a:ext>
            </a:extLst>
          </p:cNvPr>
          <p:cNvPicPr>
            <a:picLocks noGrp="1" noChangeAspect="1"/>
          </p:cNvPicPr>
          <p:nvPr>
            <p:ph idx="1"/>
          </p:nvPr>
        </p:nvPicPr>
        <p:blipFill>
          <a:blip r:embed="rId3"/>
          <a:stretch>
            <a:fillRect/>
          </a:stretch>
        </p:blipFill>
        <p:spPr>
          <a:xfrm>
            <a:off x="0" y="0"/>
            <a:ext cx="12337434" cy="6695768"/>
          </a:xfrm>
        </p:spPr>
      </p:pic>
    </p:spTree>
    <p:extLst>
      <p:ext uri="{BB962C8B-B14F-4D97-AF65-F5344CB8AC3E}">
        <p14:creationId xmlns:p14="http://schemas.microsoft.com/office/powerpoint/2010/main" val="187129599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le of candy&#10;&#10;Description automatically generated with low confidence">
            <a:extLst>
              <a:ext uri="{FF2B5EF4-FFF2-40B4-BE49-F238E27FC236}">
                <a16:creationId xmlns:a16="http://schemas.microsoft.com/office/drawing/2014/main" id="{4FB25702-4F4E-4F74-8B5D-23A7C2884D4C}"/>
              </a:ext>
            </a:extLst>
          </p:cNvPr>
          <p:cNvPicPr>
            <a:picLocks noGrp="1" noChangeAspect="1"/>
          </p:cNvPicPr>
          <p:nvPr>
            <p:ph idx="1"/>
          </p:nvPr>
        </p:nvPicPr>
        <p:blipFill>
          <a:blip r:embed="rId3"/>
          <a:stretch>
            <a:fillRect/>
          </a:stretch>
        </p:blipFill>
        <p:spPr>
          <a:xfrm>
            <a:off x="204450" y="987424"/>
            <a:ext cx="11783099" cy="5260975"/>
          </a:xfrm>
        </p:spPr>
      </p:pic>
      <p:sp>
        <p:nvSpPr>
          <p:cNvPr id="6" name="TextBox 5">
            <a:extLst>
              <a:ext uri="{FF2B5EF4-FFF2-40B4-BE49-F238E27FC236}">
                <a16:creationId xmlns:a16="http://schemas.microsoft.com/office/drawing/2014/main" id="{E2CEA680-E5EE-439A-AA52-5B0CBAADB2CC}"/>
              </a:ext>
            </a:extLst>
          </p:cNvPr>
          <p:cNvSpPr txBox="1"/>
          <p:nvPr/>
        </p:nvSpPr>
        <p:spPr>
          <a:xfrm>
            <a:off x="320868" y="226331"/>
            <a:ext cx="3497945" cy="523220"/>
          </a:xfrm>
          <a:prstGeom prst="rect">
            <a:avLst/>
          </a:prstGeom>
          <a:solidFill>
            <a:srgbClr val="00B050"/>
          </a:solidFill>
          <a:ln>
            <a:solidFill>
              <a:schemeClr val="tx1"/>
            </a:solidFill>
          </a:ln>
        </p:spPr>
        <p:txBody>
          <a:bodyPr wrap="none" rtlCol="0">
            <a:spAutoFit/>
          </a:bodyPr>
          <a:lstStyle/>
          <a:p>
            <a:r>
              <a:rPr lang="en-US" sz="2800" dirty="0"/>
              <a:t>Readings/Questions 10</a:t>
            </a:r>
          </a:p>
        </p:txBody>
      </p:sp>
    </p:spTree>
    <p:extLst>
      <p:ext uri="{BB962C8B-B14F-4D97-AF65-F5344CB8AC3E}">
        <p14:creationId xmlns:p14="http://schemas.microsoft.com/office/powerpoint/2010/main" val="140943657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402473-4930-589A-4854-EB73AD28B3AF}"/>
              </a:ext>
            </a:extLst>
          </p:cNvPr>
          <p:cNvSpPr>
            <a:spLocks noGrp="1"/>
          </p:cNvSpPr>
          <p:nvPr>
            <p:ph type="title"/>
          </p:nvPr>
        </p:nvSpPr>
        <p:spPr>
          <a:xfrm>
            <a:off x="277906" y="170445"/>
            <a:ext cx="7311585" cy="1325563"/>
          </a:xfrm>
        </p:spPr>
        <p:txBody>
          <a:bodyPr>
            <a:normAutofit/>
          </a:bodyPr>
          <a:lstStyle/>
          <a:p>
            <a:r>
              <a:rPr lang="en-US" dirty="0"/>
              <a:t>Germ theory: </a:t>
            </a:r>
            <a:r>
              <a:rPr lang="en-US" b="0" i="0" u="none" strike="noStrike" baseline="0" dirty="0"/>
              <a:t>Koch’s postulates</a:t>
            </a:r>
            <a:endParaRPr lang="en-US" dirty="0"/>
          </a:p>
        </p:txBody>
      </p:sp>
      <p:sp>
        <p:nvSpPr>
          <p:cNvPr id="3" name="Content Placeholder 2">
            <a:extLst>
              <a:ext uri="{FF2B5EF4-FFF2-40B4-BE49-F238E27FC236}">
                <a16:creationId xmlns:a16="http://schemas.microsoft.com/office/drawing/2014/main" id="{3AE450D5-B267-815D-94E5-AB054A9543DB}"/>
              </a:ext>
            </a:extLst>
          </p:cNvPr>
          <p:cNvSpPr>
            <a:spLocks noGrp="1"/>
          </p:cNvSpPr>
          <p:nvPr>
            <p:ph idx="1"/>
          </p:nvPr>
        </p:nvSpPr>
        <p:spPr>
          <a:xfrm>
            <a:off x="530943" y="1496008"/>
            <a:ext cx="7311584" cy="4996867"/>
          </a:xfrm>
        </p:spPr>
        <p:txBody>
          <a:bodyPr>
            <a:noAutofit/>
          </a:bodyPr>
          <a:lstStyle/>
          <a:p>
            <a:r>
              <a:rPr lang="en-US" b="0" i="0" u="none" strike="noStrike" baseline="0" dirty="0">
                <a:latin typeface="+mj-lt"/>
              </a:rPr>
              <a:t>The microbe must be found in all individuals suffering from the disease, but not in healthy individuals.</a:t>
            </a:r>
          </a:p>
          <a:p>
            <a:r>
              <a:rPr lang="en-US" b="0" i="0" u="none" strike="noStrike" baseline="0" dirty="0">
                <a:latin typeface="+mj-lt"/>
              </a:rPr>
              <a:t>The microbe must be isolated from a diseased individual and grown into a pure culture. </a:t>
            </a:r>
          </a:p>
          <a:p>
            <a:r>
              <a:rPr lang="en-US" b="0" i="0" u="none" strike="noStrike" baseline="0" dirty="0">
                <a:latin typeface="+mj-lt"/>
              </a:rPr>
              <a:t>The cultured microbe should cause disease when introduced into a healthy experimental host.</a:t>
            </a:r>
          </a:p>
          <a:p>
            <a:r>
              <a:rPr lang="en-US" b="0" i="0" u="none" strike="noStrike" baseline="0" dirty="0">
                <a:latin typeface="+mj-lt"/>
              </a:rPr>
              <a:t>The microbe must be reisolated from the experimental host and shown to be the same as the original.</a:t>
            </a:r>
          </a:p>
        </p:txBody>
      </p:sp>
      <p:pic>
        <p:nvPicPr>
          <p:cNvPr id="5" name="Picture 4" descr="A close-up of a plate of bacteria&#10;&#10;Description automatically generated">
            <a:extLst>
              <a:ext uri="{FF2B5EF4-FFF2-40B4-BE49-F238E27FC236}">
                <a16:creationId xmlns:a16="http://schemas.microsoft.com/office/drawing/2014/main" id="{7CF3DEA7-6A1C-C806-EFB3-B8FE0DCDAB54}"/>
              </a:ext>
            </a:extLst>
          </p:cNvPr>
          <p:cNvPicPr>
            <a:picLocks noChangeAspect="1"/>
          </p:cNvPicPr>
          <p:nvPr/>
        </p:nvPicPr>
        <p:blipFill rotWithShape="1">
          <a:blip r:embed="rId3">
            <a:extLst>
              <a:ext uri="{28A0092B-C50C-407E-A947-70E740481C1C}">
                <a14:useLocalDpi xmlns:a14="http://schemas.microsoft.com/office/drawing/2010/main" val="0"/>
              </a:ext>
            </a:extLst>
          </a:blip>
          <a:srcRect r="51171"/>
          <a:stretch/>
        </p:blipFill>
        <p:spPr>
          <a:xfrm>
            <a:off x="7908896" y="833227"/>
            <a:ext cx="4005198" cy="5460488"/>
          </a:xfrm>
          <a:prstGeom prst="rect">
            <a:avLst/>
          </a:prstGeom>
        </p:spPr>
      </p:pic>
    </p:spTree>
    <p:extLst>
      <p:ext uri="{BB962C8B-B14F-4D97-AF65-F5344CB8AC3E}">
        <p14:creationId xmlns:p14="http://schemas.microsoft.com/office/powerpoint/2010/main" val="145965652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descr="A person cooking in a pan&#10;&#10;Description automatically generated">
            <a:extLst>
              <a:ext uri="{FF2B5EF4-FFF2-40B4-BE49-F238E27FC236}">
                <a16:creationId xmlns:a16="http://schemas.microsoft.com/office/drawing/2014/main" id="{30538278-CEBA-495F-48AF-BAC061143C0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936955" y="66368"/>
            <a:ext cx="8318090" cy="6580535"/>
          </a:xfrm>
        </p:spPr>
      </p:pic>
    </p:spTree>
    <p:extLst>
      <p:ext uri="{BB962C8B-B14F-4D97-AF65-F5344CB8AC3E}">
        <p14:creationId xmlns:p14="http://schemas.microsoft.com/office/powerpoint/2010/main" val="351873258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BA248C-0300-1EBC-D31D-3CBDA7839CCF}"/>
              </a:ext>
            </a:extLst>
          </p:cNvPr>
          <p:cNvSpPr>
            <a:spLocks noGrp="1"/>
          </p:cNvSpPr>
          <p:nvPr>
            <p:ph type="title"/>
          </p:nvPr>
        </p:nvSpPr>
        <p:spPr>
          <a:xfrm>
            <a:off x="251012" y="0"/>
            <a:ext cx="6347011" cy="1325563"/>
          </a:xfrm>
        </p:spPr>
        <p:txBody>
          <a:bodyPr>
            <a:normAutofit/>
          </a:bodyPr>
          <a:lstStyle/>
          <a:p>
            <a:pPr algn="ctr"/>
            <a:r>
              <a:rPr lang="en-US" dirty="0"/>
              <a:t>Host theory</a:t>
            </a:r>
          </a:p>
        </p:txBody>
      </p:sp>
      <p:sp>
        <p:nvSpPr>
          <p:cNvPr id="3" name="Content Placeholder 2">
            <a:extLst>
              <a:ext uri="{FF2B5EF4-FFF2-40B4-BE49-F238E27FC236}">
                <a16:creationId xmlns:a16="http://schemas.microsoft.com/office/drawing/2014/main" id="{4A514677-FD5B-76B0-6D47-6E13D5450921}"/>
              </a:ext>
            </a:extLst>
          </p:cNvPr>
          <p:cNvSpPr>
            <a:spLocks noGrp="1"/>
          </p:cNvSpPr>
          <p:nvPr>
            <p:ph idx="1"/>
          </p:nvPr>
        </p:nvSpPr>
        <p:spPr>
          <a:xfrm>
            <a:off x="480996" y="1210234"/>
            <a:ext cx="6229086" cy="5275303"/>
          </a:xfrm>
        </p:spPr>
        <p:txBody>
          <a:bodyPr>
            <a:normAutofit lnSpcReduction="10000"/>
          </a:bodyPr>
          <a:lstStyle/>
          <a:p>
            <a:pPr algn="l"/>
            <a:r>
              <a:rPr lang="en-US" b="0" i="0" u="none" strike="noStrike" baseline="0" dirty="0">
                <a:latin typeface="Calibri Light" panose="020F0302020204030204" pitchFamily="34" charset="0"/>
                <a:ea typeface="Calibri Light" panose="020F0302020204030204" pitchFamily="34" charset="0"/>
                <a:cs typeface="Calibri Light" panose="020F0302020204030204" pitchFamily="34" charset="0"/>
              </a:rPr>
              <a:t>Germ theory does not explain why different individuals infected by the same pathogen may experience very different disease severity or even no symptoms at all (asymptomatic carriership).</a:t>
            </a:r>
          </a:p>
          <a:p>
            <a:pPr algn="l"/>
            <a:r>
              <a:rPr lang="en-US" dirty="0">
                <a:latin typeface="Calibri Light" panose="020F0302020204030204" pitchFamily="34" charset="0"/>
                <a:ea typeface="Calibri Light" panose="020F0302020204030204" pitchFamily="34" charset="0"/>
                <a:cs typeface="Calibri Light" panose="020F0302020204030204" pitchFamily="34" charset="0"/>
              </a:rPr>
              <a:t>In host theory, the microbe is equated to an environmental trigger that merely reveals underlying and preexisting immunodeficiencies of the host</a:t>
            </a:r>
          </a:p>
          <a:p>
            <a:pPr algn="l"/>
            <a:r>
              <a:rPr lang="en-US" b="0" i="0" u="none" strike="noStrike" baseline="0" dirty="0">
                <a:latin typeface="Calibri Light" panose="020F0302020204030204" pitchFamily="34" charset="0"/>
                <a:ea typeface="Calibri Light" panose="020F0302020204030204" pitchFamily="34" charset="0"/>
                <a:cs typeface="Calibri Light" panose="020F0302020204030204" pitchFamily="34" charset="0"/>
              </a:rPr>
              <a:t>Infectious diseases are caused exclusively by inherited (“inborn errors of immunity”) or acquired immunodeficiencies of the host</a:t>
            </a:r>
            <a:endParaRPr lang="en-US" dirty="0">
              <a:latin typeface="Calibri Light" panose="020F0302020204030204" pitchFamily="34" charset="0"/>
              <a:ea typeface="Calibri Light" panose="020F0302020204030204" pitchFamily="34" charset="0"/>
              <a:cs typeface="Calibri Light" panose="020F0302020204030204" pitchFamily="34" charset="0"/>
            </a:endParaRPr>
          </a:p>
        </p:txBody>
      </p:sp>
      <p:pic>
        <p:nvPicPr>
          <p:cNvPr id="6" name="Picture 5" descr="A collage of several people&#10;&#10;Description automatically generated">
            <a:extLst>
              <a:ext uri="{FF2B5EF4-FFF2-40B4-BE49-F238E27FC236}">
                <a16:creationId xmlns:a16="http://schemas.microsoft.com/office/drawing/2014/main" id="{6D92887D-6C4D-979F-900D-BFC81A71A9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28007" y="662781"/>
            <a:ext cx="4599964" cy="6127750"/>
          </a:xfrm>
          <a:prstGeom prst="rect">
            <a:avLst/>
          </a:prstGeom>
        </p:spPr>
      </p:pic>
    </p:spTree>
    <p:extLst>
      <p:ext uri="{BB962C8B-B14F-4D97-AF65-F5344CB8AC3E}">
        <p14:creationId xmlns:p14="http://schemas.microsoft.com/office/powerpoint/2010/main" val="394406379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CE1EB6D-9E59-B385-382F-A4DD269BF69B}"/>
              </a:ext>
            </a:extLst>
          </p:cNvPr>
          <p:cNvPicPr>
            <a:picLocks noChangeAspect="1"/>
          </p:cNvPicPr>
          <p:nvPr/>
        </p:nvPicPr>
        <p:blipFill>
          <a:blip r:embed="rId3"/>
          <a:stretch>
            <a:fillRect/>
          </a:stretch>
        </p:blipFill>
        <p:spPr>
          <a:xfrm>
            <a:off x="189962" y="299842"/>
            <a:ext cx="10928755" cy="6250691"/>
          </a:xfrm>
          <a:prstGeom prst="rect">
            <a:avLst/>
          </a:prstGeom>
        </p:spPr>
      </p:pic>
      <p:pic>
        <p:nvPicPr>
          <p:cNvPr id="6" name="Picture 2" descr="http://theagarwalfoundation.files.wordpress.com/2012/08/sabin-vaccine-institute1.jpg">
            <a:extLst>
              <a:ext uri="{FF2B5EF4-FFF2-40B4-BE49-F238E27FC236}">
                <a16:creationId xmlns:a16="http://schemas.microsoft.com/office/drawing/2014/main" id="{BF629A9F-D51F-DD7E-B40E-0EC0B8414BB4}"/>
              </a:ext>
            </a:extLst>
          </p:cNvPr>
          <p:cNvPicPr>
            <a:picLocks noGrp="1" noChangeAspect="1" noChangeArrowheads="1"/>
          </p:cNvPicPr>
          <p:nvPr>
            <p:ph idx="1"/>
          </p:nvPr>
        </p:nvPicPr>
        <p:blipFill>
          <a:blip r:embed="rId4" cstate="print">
            <a:extLst>
              <a:ext uri="{28A0092B-C50C-407E-A947-70E740481C1C}">
                <a14:useLocalDpi xmlns:a14="http://schemas.microsoft.com/office/drawing/2010/main" val="0"/>
              </a:ext>
            </a:extLst>
          </a:blip>
          <a:srcRect/>
          <a:stretch>
            <a:fillRect/>
          </a:stretch>
        </p:blipFill>
        <p:spPr bwMode="auto">
          <a:xfrm>
            <a:off x="5689877" y="1322896"/>
            <a:ext cx="3484750" cy="522763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Image result for helminthic therapy">
            <a:extLst>
              <a:ext uri="{FF2B5EF4-FFF2-40B4-BE49-F238E27FC236}">
                <a16:creationId xmlns:a16="http://schemas.microsoft.com/office/drawing/2014/main" id="{6604B4E6-E953-DA50-5B9A-C1649F654706}"/>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1042" r="28171"/>
          <a:stretch/>
        </p:blipFill>
        <p:spPr bwMode="auto">
          <a:xfrm>
            <a:off x="9174627" y="1322896"/>
            <a:ext cx="2827411" cy="51958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458417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a:hlinkClick r:id="rId3"/>
            <a:extLst>
              <a:ext uri="{FF2B5EF4-FFF2-40B4-BE49-F238E27FC236}">
                <a16:creationId xmlns:a16="http://schemas.microsoft.com/office/drawing/2014/main" id="{A3589AE7-D373-453C-8FD1-E89744D220C6}"/>
              </a:ext>
            </a:extLst>
          </p:cNvPr>
          <p:cNvPicPr>
            <a:picLocks noChangeAspect="1"/>
          </p:cNvPicPr>
          <p:nvPr/>
        </p:nvPicPr>
        <p:blipFill>
          <a:blip r:embed="rId4"/>
          <a:stretch>
            <a:fillRect/>
          </a:stretch>
        </p:blipFill>
        <p:spPr>
          <a:xfrm>
            <a:off x="3076211" y="233362"/>
            <a:ext cx="5919871" cy="6522161"/>
          </a:xfrm>
          <a:prstGeom prst="rect">
            <a:avLst/>
          </a:prstGeom>
          <a:ln w="53975">
            <a:solidFill>
              <a:schemeClr val="accent1"/>
            </a:solidFill>
          </a:ln>
        </p:spPr>
      </p:pic>
      <p:sp>
        <p:nvSpPr>
          <p:cNvPr id="7" name="TextBox 6">
            <a:extLst>
              <a:ext uri="{FF2B5EF4-FFF2-40B4-BE49-F238E27FC236}">
                <a16:creationId xmlns:a16="http://schemas.microsoft.com/office/drawing/2014/main" id="{D1736E6F-A3FA-45BA-98EB-AF49B979117C}"/>
              </a:ext>
            </a:extLst>
          </p:cNvPr>
          <p:cNvSpPr txBox="1"/>
          <p:nvPr/>
        </p:nvSpPr>
        <p:spPr>
          <a:xfrm>
            <a:off x="6096000" y="5653743"/>
            <a:ext cx="3497945" cy="523220"/>
          </a:xfrm>
          <a:prstGeom prst="rect">
            <a:avLst/>
          </a:prstGeom>
          <a:solidFill>
            <a:srgbClr val="00B050"/>
          </a:solidFill>
          <a:ln>
            <a:solidFill>
              <a:schemeClr val="tx1"/>
            </a:solidFill>
          </a:ln>
        </p:spPr>
        <p:txBody>
          <a:bodyPr wrap="none" rtlCol="0">
            <a:spAutoFit/>
          </a:bodyPr>
          <a:lstStyle/>
          <a:p>
            <a:r>
              <a:rPr lang="en-US" sz="2800" dirty="0"/>
              <a:t>Readings/Questions 10</a:t>
            </a:r>
          </a:p>
        </p:txBody>
      </p:sp>
      <p:sp>
        <p:nvSpPr>
          <p:cNvPr id="3" name="Content Placeholder 2">
            <a:extLst>
              <a:ext uri="{FF2B5EF4-FFF2-40B4-BE49-F238E27FC236}">
                <a16:creationId xmlns:a16="http://schemas.microsoft.com/office/drawing/2014/main" id="{DD19E9B6-6E9B-0BC8-A70C-40E55859DAC9}"/>
              </a:ext>
            </a:extLst>
          </p:cNvPr>
          <p:cNvSpPr txBox="1">
            <a:spLocks/>
          </p:cNvSpPr>
          <p:nvPr/>
        </p:nvSpPr>
        <p:spPr>
          <a:xfrm>
            <a:off x="301968" y="1825625"/>
            <a:ext cx="5568747"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Tree>
    <p:extLst>
      <p:ext uri="{BB962C8B-B14F-4D97-AF65-F5344CB8AC3E}">
        <p14:creationId xmlns:p14="http://schemas.microsoft.com/office/powerpoint/2010/main" val="181539261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B56979-BBF7-44AC-9E6B-1FD399794D70}"/>
              </a:ext>
            </a:extLst>
          </p:cNvPr>
          <p:cNvSpPr>
            <a:spLocks noGrp="1"/>
          </p:cNvSpPr>
          <p:nvPr>
            <p:ph type="title"/>
          </p:nvPr>
        </p:nvSpPr>
        <p:spPr>
          <a:xfrm>
            <a:off x="73660" y="154939"/>
            <a:ext cx="7452360" cy="1325563"/>
          </a:xfrm>
        </p:spPr>
        <p:txBody>
          <a:bodyPr>
            <a:normAutofit/>
          </a:bodyPr>
          <a:lstStyle/>
          <a:p>
            <a:pPr algn="ctr"/>
            <a:r>
              <a:rPr lang="en-US" b="0" i="0" u="none" strike="noStrike" baseline="0" dirty="0">
                <a:latin typeface="+mj-lt"/>
              </a:rPr>
              <a:t>Seven presently known coronaviruses infect humans</a:t>
            </a:r>
          </a:p>
        </p:txBody>
      </p:sp>
      <p:sp>
        <p:nvSpPr>
          <p:cNvPr id="3" name="Content Placeholder 2">
            <a:extLst>
              <a:ext uri="{FF2B5EF4-FFF2-40B4-BE49-F238E27FC236}">
                <a16:creationId xmlns:a16="http://schemas.microsoft.com/office/drawing/2014/main" id="{FACE8328-05F3-481E-B7C6-DCE94A679A21}"/>
              </a:ext>
            </a:extLst>
          </p:cNvPr>
          <p:cNvSpPr>
            <a:spLocks noGrp="1"/>
          </p:cNvSpPr>
          <p:nvPr>
            <p:ph idx="1"/>
          </p:nvPr>
        </p:nvSpPr>
        <p:spPr>
          <a:xfrm>
            <a:off x="190350" y="1630365"/>
            <a:ext cx="7091680" cy="5072696"/>
          </a:xfrm>
        </p:spPr>
        <p:txBody>
          <a:bodyPr>
            <a:normAutofit/>
          </a:bodyPr>
          <a:lstStyle/>
          <a:p>
            <a:pPr algn="l"/>
            <a:r>
              <a:rPr lang="en-US" b="0" i="0" u="none" strike="noStrike" baseline="0" dirty="0">
                <a:latin typeface="+mj-lt"/>
              </a:rPr>
              <a:t>Four cause common colds, two (OC43 and HKU1) came from rodents, and the other two (229E and NL63) from bats. </a:t>
            </a:r>
          </a:p>
          <a:p>
            <a:r>
              <a:rPr lang="en-US" b="0" i="0" u="none" strike="noStrike" baseline="0" dirty="0">
                <a:latin typeface="+mj-lt"/>
              </a:rPr>
              <a:t>There are three well-documented large coronavirus outbreaks </a:t>
            </a:r>
            <a:r>
              <a:rPr lang="en-US" dirty="0">
                <a:latin typeface="+mj-lt"/>
              </a:rPr>
              <a:t>in humans that caused</a:t>
            </a:r>
            <a:r>
              <a:rPr lang="en-US" b="0" i="0" u="none" strike="noStrike" baseline="0" dirty="0">
                <a:latin typeface="+mj-lt"/>
              </a:rPr>
              <a:t> severe respiratory disease in </a:t>
            </a:r>
          </a:p>
          <a:p>
            <a:pPr lvl="1"/>
            <a:r>
              <a:rPr lang="en-US" b="0" i="0" u="none" strike="noStrike" baseline="0" dirty="0">
                <a:latin typeface="+mj-lt"/>
              </a:rPr>
              <a:t>Severe Acute Respiratory Syndrome, or </a:t>
            </a:r>
            <a:r>
              <a:rPr lang="en-US" b="1" i="0" u="none" strike="noStrike" baseline="0" dirty="0">
                <a:latin typeface="+mj-lt"/>
              </a:rPr>
              <a:t>SARS-CoV-1 </a:t>
            </a:r>
            <a:r>
              <a:rPr lang="en-US" i="0" u="none" strike="noStrike" baseline="0" dirty="0">
                <a:latin typeface="+mj-lt"/>
              </a:rPr>
              <a:t>(2003)</a:t>
            </a:r>
            <a:endParaRPr lang="en-US" dirty="0">
              <a:latin typeface="+mj-lt"/>
            </a:endParaRPr>
          </a:p>
          <a:p>
            <a:pPr lvl="1"/>
            <a:r>
              <a:rPr lang="en-US" b="1" i="0" u="none" strike="noStrike" baseline="0" dirty="0">
                <a:latin typeface="+mj-lt"/>
              </a:rPr>
              <a:t>SARS-CoV-2</a:t>
            </a:r>
            <a:r>
              <a:rPr lang="en-US" b="0" i="0" u="none" strike="noStrike" baseline="0" dirty="0">
                <a:latin typeface="+mj-lt"/>
              </a:rPr>
              <a:t>, the current pandemic virus (2019-2022). </a:t>
            </a:r>
          </a:p>
          <a:p>
            <a:pPr lvl="1"/>
            <a:r>
              <a:rPr lang="en-US" b="0" i="0" u="none" strike="noStrike" baseline="0" dirty="0">
                <a:latin typeface="+mj-lt"/>
              </a:rPr>
              <a:t>Middle East </a:t>
            </a:r>
            <a:r>
              <a:rPr lang="en-US" dirty="0">
                <a:latin typeface="+mj-lt"/>
              </a:rPr>
              <a:t>R</a:t>
            </a:r>
            <a:r>
              <a:rPr lang="en-US" b="0" i="0" u="none" strike="noStrike" baseline="0" dirty="0">
                <a:latin typeface="+mj-lt"/>
              </a:rPr>
              <a:t>espiratory Syndrome, or </a:t>
            </a:r>
            <a:r>
              <a:rPr lang="en-US" b="1" i="0" u="none" strike="noStrike" baseline="0" dirty="0">
                <a:latin typeface="+mj-lt"/>
              </a:rPr>
              <a:t>MERS-CoV</a:t>
            </a:r>
            <a:r>
              <a:rPr lang="en-US" b="0" i="0" u="none" strike="noStrike" baseline="0" dirty="0">
                <a:latin typeface="+mj-lt"/>
              </a:rPr>
              <a:t> (2012)</a:t>
            </a:r>
          </a:p>
        </p:txBody>
      </p:sp>
      <p:pic>
        <p:nvPicPr>
          <p:cNvPr id="5" name="Picture 4" descr="Background pattern&#10;&#10;Description automatically generated">
            <a:extLst>
              <a:ext uri="{FF2B5EF4-FFF2-40B4-BE49-F238E27FC236}">
                <a16:creationId xmlns:a16="http://schemas.microsoft.com/office/drawing/2014/main" id="{BB1E452F-4894-F460-7DC2-29B68CCEC7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6383020" y="1178561"/>
            <a:ext cx="6667500" cy="4381500"/>
          </a:xfrm>
          <a:prstGeom prst="rect">
            <a:avLst/>
          </a:prstGeom>
        </p:spPr>
      </p:pic>
    </p:spTree>
    <p:extLst>
      <p:ext uri="{BB962C8B-B14F-4D97-AF65-F5344CB8AC3E}">
        <p14:creationId xmlns:p14="http://schemas.microsoft.com/office/powerpoint/2010/main" val="7368536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C083434E-74E4-1972-419B-1CBE74AB6EF3}"/>
              </a:ext>
            </a:extLst>
          </p:cNvPr>
          <p:cNvPicPr>
            <a:picLocks noGrp="1" noChangeAspect="1"/>
          </p:cNvPicPr>
          <p:nvPr>
            <p:ph idx="1"/>
          </p:nvPr>
        </p:nvPicPr>
        <p:blipFill>
          <a:blip r:embed="rId3"/>
          <a:stretch>
            <a:fillRect/>
          </a:stretch>
        </p:blipFill>
        <p:spPr>
          <a:xfrm>
            <a:off x="0" y="493776"/>
            <a:ext cx="12278696" cy="5870448"/>
          </a:xfrm>
        </p:spPr>
      </p:pic>
      <p:pic>
        <p:nvPicPr>
          <p:cNvPr id="3" name="Picture 2">
            <a:extLst>
              <a:ext uri="{FF2B5EF4-FFF2-40B4-BE49-F238E27FC236}">
                <a16:creationId xmlns:a16="http://schemas.microsoft.com/office/drawing/2014/main" id="{F0F968C0-3960-F03E-82F6-55D5B5ADFF72}"/>
              </a:ext>
            </a:extLst>
          </p:cNvPr>
          <p:cNvPicPr>
            <a:picLocks noChangeAspect="1"/>
          </p:cNvPicPr>
          <p:nvPr/>
        </p:nvPicPr>
        <p:blipFill>
          <a:blip r:embed="rId4"/>
          <a:stretch>
            <a:fillRect/>
          </a:stretch>
        </p:blipFill>
        <p:spPr>
          <a:xfrm>
            <a:off x="0" y="493776"/>
            <a:ext cx="6242617" cy="5857358"/>
          </a:xfrm>
          <a:prstGeom prst="rect">
            <a:avLst/>
          </a:prstGeom>
        </p:spPr>
      </p:pic>
      <p:sp>
        <p:nvSpPr>
          <p:cNvPr id="10" name="TextBox 9">
            <a:extLst>
              <a:ext uri="{FF2B5EF4-FFF2-40B4-BE49-F238E27FC236}">
                <a16:creationId xmlns:a16="http://schemas.microsoft.com/office/drawing/2014/main" id="{46AFF538-E1CC-5F0D-9076-DED852536010}"/>
              </a:ext>
            </a:extLst>
          </p:cNvPr>
          <p:cNvSpPr txBox="1"/>
          <p:nvPr/>
        </p:nvSpPr>
        <p:spPr>
          <a:xfrm>
            <a:off x="261262" y="5951929"/>
            <a:ext cx="3497945" cy="523220"/>
          </a:xfrm>
          <a:prstGeom prst="rect">
            <a:avLst/>
          </a:prstGeom>
          <a:solidFill>
            <a:srgbClr val="00B050"/>
          </a:solidFill>
          <a:ln>
            <a:solidFill>
              <a:schemeClr val="tx1"/>
            </a:solidFill>
          </a:ln>
        </p:spPr>
        <p:txBody>
          <a:bodyPr wrap="none" rtlCol="0">
            <a:spAutoFit/>
          </a:bodyPr>
          <a:lstStyle/>
          <a:p>
            <a:r>
              <a:rPr lang="en-US" sz="2800" dirty="0"/>
              <a:t>Readings/Questions 10</a:t>
            </a:r>
          </a:p>
        </p:txBody>
      </p:sp>
    </p:spTree>
    <p:extLst>
      <p:ext uri="{BB962C8B-B14F-4D97-AF65-F5344CB8AC3E}">
        <p14:creationId xmlns:p14="http://schemas.microsoft.com/office/powerpoint/2010/main" val="23811493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140AA756-419E-E7DB-18A3-A27351763800}"/>
              </a:ext>
            </a:extLst>
          </p:cNvPr>
          <p:cNvPicPr>
            <a:picLocks noGrp="1" noChangeAspect="1"/>
          </p:cNvPicPr>
          <p:nvPr>
            <p:ph idx="1"/>
          </p:nvPr>
        </p:nvPicPr>
        <p:blipFill>
          <a:blip r:embed="rId3"/>
          <a:stretch>
            <a:fillRect/>
          </a:stretch>
        </p:blipFill>
        <p:spPr>
          <a:xfrm>
            <a:off x="246190" y="94889"/>
            <a:ext cx="11474755" cy="6668221"/>
          </a:xfrm>
        </p:spPr>
      </p:pic>
    </p:spTree>
    <p:extLst>
      <p:ext uri="{BB962C8B-B14F-4D97-AF65-F5344CB8AC3E}">
        <p14:creationId xmlns:p14="http://schemas.microsoft.com/office/powerpoint/2010/main" val="271494598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0C24FB-96FF-4880-B1B5-163C215071E4}"/>
              </a:ext>
            </a:extLst>
          </p:cNvPr>
          <p:cNvSpPr>
            <a:spLocks noGrp="1"/>
          </p:cNvSpPr>
          <p:nvPr>
            <p:ph type="title"/>
          </p:nvPr>
        </p:nvSpPr>
        <p:spPr/>
        <p:txBody>
          <a:bodyPr>
            <a:normAutofit/>
          </a:bodyPr>
          <a:lstStyle/>
          <a:p>
            <a:r>
              <a:rPr lang="en-US" dirty="0"/>
              <a:t>The bat immune system</a:t>
            </a:r>
          </a:p>
        </p:txBody>
      </p:sp>
      <p:sp>
        <p:nvSpPr>
          <p:cNvPr id="3" name="Content Placeholder 2">
            <a:extLst>
              <a:ext uri="{FF2B5EF4-FFF2-40B4-BE49-F238E27FC236}">
                <a16:creationId xmlns:a16="http://schemas.microsoft.com/office/drawing/2014/main" id="{B1E2EF4B-5C67-4509-AA18-5D8DA7CA1015}"/>
              </a:ext>
            </a:extLst>
          </p:cNvPr>
          <p:cNvSpPr>
            <a:spLocks noGrp="1"/>
          </p:cNvSpPr>
          <p:nvPr>
            <p:ph idx="1"/>
          </p:nvPr>
        </p:nvSpPr>
        <p:spPr>
          <a:xfrm>
            <a:off x="838200" y="1825624"/>
            <a:ext cx="10515600" cy="4769139"/>
          </a:xfrm>
        </p:spPr>
        <p:txBody>
          <a:bodyPr>
            <a:normAutofit lnSpcReduction="10000"/>
          </a:bodyPr>
          <a:lstStyle/>
          <a:p>
            <a:r>
              <a:rPr lang="en-US" dirty="0"/>
              <a:t>Bat immune system is ‘tuned’ not to overrespond to viruses because of its high metabolism</a:t>
            </a:r>
          </a:p>
          <a:p>
            <a:pPr lvl="1"/>
            <a:r>
              <a:rPr lang="en-US" dirty="0"/>
              <a:t>The energy demands of bat flight are very high</a:t>
            </a:r>
          </a:p>
          <a:p>
            <a:pPr lvl="1"/>
            <a:r>
              <a:rPr lang="en-US" dirty="0"/>
              <a:t>Cells in the body break down and release bits of DNA during activity</a:t>
            </a:r>
          </a:p>
          <a:p>
            <a:pPr lvl="1"/>
            <a:r>
              <a:rPr lang="en-US" dirty="0"/>
              <a:t>Mammalian immune systems interpret these metabolic byproducts as pathogens</a:t>
            </a:r>
          </a:p>
          <a:p>
            <a:pPr lvl="1"/>
            <a:r>
              <a:rPr lang="en-US" dirty="0"/>
              <a:t>However, the sensitivity of the immune system of bats has evolved to not overrespond to these byproducts, which would cause inflammation that could damage their body </a:t>
            </a:r>
          </a:p>
          <a:p>
            <a:pPr lvl="1"/>
            <a:r>
              <a:rPr lang="en-US" dirty="0"/>
              <a:t>This weakened response allows them to maintain a higher viral load as well</a:t>
            </a:r>
          </a:p>
          <a:p>
            <a:pPr lvl="1"/>
            <a:r>
              <a:rPr lang="en-US" dirty="0"/>
              <a:t>Instead of spending huge amounts of energy through an immune response to eliminate the virus completely, bats seem to tolerate low levels of their presence</a:t>
            </a:r>
          </a:p>
          <a:p>
            <a:endParaRPr lang="en-US" dirty="0"/>
          </a:p>
        </p:txBody>
      </p:sp>
    </p:spTree>
    <p:extLst>
      <p:ext uri="{BB962C8B-B14F-4D97-AF65-F5344CB8AC3E}">
        <p14:creationId xmlns:p14="http://schemas.microsoft.com/office/powerpoint/2010/main" val="24640017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a:extLst>
              <a:ext uri="{FF2B5EF4-FFF2-40B4-BE49-F238E27FC236}">
                <a16:creationId xmlns:a16="http://schemas.microsoft.com/office/drawing/2014/main" id="{795C77CC-6AF2-D874-8D82-0EBAD95D3703}"/>
              </a:ext>
            </a:extLst>
          </p:cNvPr>
          <p:cNvPicPr>
            <a:picLocks noGrp="1" noChangeAspect="1"/>
          </p:cNvPicPr>
          <p:nvPr>
            <p:ph idx="1"/>
          </p:nvPr>
        </p:nvPicPr>
        <p:blipFill rotWithShape="1">
          <a:blip r:embed="rId3"/>
          <a:srcRect t="3317" r="1618" b="1"/>
          <a:stretch/>
        </p:blipFill>
        <p:spPr>
          <a:xfrm>
            <a:off x="878338" y="228600"/>
            <a:ext cx="9595387" cy="6629400"/>
          </a:xfrm>
        </p:spPr>
      </p:pic>
    </p:spTree>
    <p:extLst>
      <p:ext uri="{BB962C8B-B14F-4D97-AF65-F5344CB8AC3E}">
        <p14:creationId xmlns:p14="http://schemas.microsoft.com/office/powerpoint/2010/main" val="371235323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278297" y="365127"/>
            <a:ext cx="4890633" cy="1325563"/>
          </a:xfrm>
        </p:spPr>
        <p:txBody>
          <a:bodyPr/>
          <a:lstStyle/>
          <a:p>
            <a:pPr algn="ctr"/>
            <a:r>
              <a:rPr lang="en-US" dirty="0"/>
              <a:t>Barrier to rabies control</a:t>
            </a:r>
          </a:p>
        </p:txBody>
      </p:sp>
      <p:pic>
        <p:nvPicPr>
          <p:cNvPr id="4" name="Content Placeholder 3"/>
          <p:cNvPicPr>
            <a:picLocks noGrp="1" noChangeAspect="1"/>
          </p:cNvPicPr>
          <p:nvPr>
            <p:ph idx="1"/>
          </p:nvPr>
        </p:nvPicPr>
        <p:blipFill>
          <a:blip r:embed="rId3"/>
          <a:stretch>
            <a:fillRect/>
          </a:stretch>
        </p:blipFill>
        <p:spPr>
          <a:xfrm>
            <a:off x="5402595" y="1"/>
            <a:ext cx="5334416" cy="6850915"/>
          </a:xfrm>
          <a:prstGeom prst="rect">
            <a:avLst/>
          </a:prstGeom>
        </p:spPr>
      </p:pic>
      <p:sp>
        <p:nvSpPr>
          <p:cNvPr id="5" name="Content Placeholder 2"/>
          <p:cNvSpPr txBox="1">
            <a:spLocks/>
          </p:cNvSpPr>
          <p:nvPr/>
        </p:nvSpPr>
        <p:spPr>
          <a:xfrm>
            <a:off x="68180" y="1905435"/>
            <a:ext cx="5334415" cy="657845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Font typeface="+mj-lt"/>
              <a:buAutoNum type="arabicPeriod"/>
            </a:pPr>
            <a:r>
              <a:rPr lang="en-US" dirty="0"/>
              <a:t>Post exposure prophylaxis (PEP) can be expensive for poor who are bitten by rabid animals</a:t>
            </a:r>
          </a:p>
          <a:p>
            <a:pPr marL="514350" indent="-514350">
              <a:buFont typeface="+mj-lt"/>
              <a:buAutoNum type="arabicPeriod"/>
            </a:pPr>
            <a:r>
              <a:rPr lang="en-US" dirty="0"/>
              <a:t>PEP more available and accessible in cities than in rural areas </a:t>
            </a:r>
          </a:p>
          <a:p>
            <a:pPr marL="514350" indent="-514350">
              <a:buFont typeface="+mj-lt"/>
              <a:buAutoNum type="arabicPeriod"/>
            </a:pPr>
            <a:r>
              <a:rPr lang="en-US" dirty="0"/>
              <a:t>Attitudes toward animals and whether dogs and cats have status as pets and are deserving of care</a:t>
            </a:r>
          </a:p>
          <a:p>
            <a:pPr marL="0" indent="0">
              <a:buNone/>
            </a:pPr>
            <a:endParaRPr lang="en-US" dirty="0"/>
          </a:p>
          <a:p>
            <a:pPr marL="0" indent="0">
              <a:buNone/>
            </a:pPr>
            <a:endParaRPr lang="en-US" dirty="0"/>
          </a:p>
          <a:p>
            <a:pPr lvl="1"/>
            <a:endParaRPr lang="en-US" dirty="0"/>
          </a:p>
        </p:txBody>
      </p:sp>
    </p:spTree>
    <p:extLst>
      <p:ext uri="{BB962C8B-B14F-4D97-AF65-F5344CB8AC3E}">
        <p14:creationId xmlns:p14="http://schemas.microsoft.com/office/powerpoint/2010/main" val="4798725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4086" y="409031"/>
            <a:ext cx="3945867" cy="6842623"/>
          </a:xfrm>
        </p:spPr>
        <p:txBody>
          <a:bodyPr>
            <a:normAutofit/>
          </a:bodyPr>
          <a:lstStyle/>
          <a:p>
            <a:pPr marL="514350" indent="-514350">
              <a:buFont typeface="+mj-lt"/>
              <a:buAutoNum type="arabicPeriod" startAt="4"/>
            </a:pPr>
            <a:r>
              <a:rPr lang="en-US" dirty="0"/>
              <a:t>However, high public health costs for animal control. In US $300 million annually spent for animal control. </a:t>
            </a:r>
          </a:p>
          <a:p>
            <a:pPr marL="514350" indent="-514350">
              <a:buFont typeface="+mj-lt"/>
              <a:buAutoNum type="arabicPeriod" startAt="4"/>
            </a:pPr>
            <a:r>
              <a:rPr lang="en-US" dirty="0"/>
              <a:t>Dog vaccination and sterilization programs have only begun in the last few decades in other parts of the world</a:t>
            </a:r>
          </a:p>
          <a:p>
            <a:pPr marL="514350" indent="-514350">
              <a:buFont typeface="+mj-lt"/>
              <a:buAutoNum type="arabicPeriod" startAt="4"/>
            </a:pPr>
            <a:r>
              <a:rPr lang="en-US" dirty="0"/>
              <a:t>WHO goal is to eliminate dog-transmitted rabies in humans by 2030</a:t>
            </a:r>
          </a:p>
          <a:p>
            <a:endParaRPr lang="en-US" b="1" dirty="0"/>
          </a:p>
          <a:p>
            <a:endParaRPr lang="en-US" dirty="0"/>
          </a:p>
          <a:p>
            <a:endParaRPr lang="en-US" dirty="0"/>
          </a:p>
        </p:txBody>
      </p:sp>
      <p:pic>
        <p:nvPicPr>
          <p:cNvPr id="2" name="Content Placeholder 3">
            <a:extLst>
              <a:ext uri="{FF2B5EF4-FFF2-40B4-BE49-F238E27FC236}">
                <a16:creationId xmlns:a16="http://schemas.microsoft.com/office/drawing/2014/main" id="{7B8BBD35-57C5-7FED-A0AE-2BAF77E96BE3}"/>
              </a:ext>
            </a:extLst>
          </p:cNvPr>
          <p:cNvPicPr>
            <a:picLocks noChangeAspect="1"/>
          </p:cNvPicPr>
          <p:nvPr/>
        </p:nvPicPr>
        <p:blipFill>
          <a:blip r:embed="rId3"/>
          <a:stretch>
            <a:fillRect/>
          </a:stretch>
        </p:blipFill>
        <p:spPr>
          <a:xfrm>
            <a:off x="4624959" y="624184"/>
            <a:ext cx="7430730" cy="5238734"/>
          </a:xfrm>
          <a:prstGeom prst="rect">
            <a:avLst/>
          </a:prstGeom>
        </p:spPr>
      </p:pic>
    </p:spTree>
    <p:extLst>
      <p:ext uri="{BB962C8B-B14F-4D97-AF65-F5344CB8AC3E}">
        <p14:creationId xmlns:p14="http://schemas.microsoft.com/office/powerpoint/2010/main" val="162343226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2650" y="1"/>
            <a:ext cx="7886700" cy="1325563"/>
          </a:xfrm>
        </p:spPr>
        <p:txBody>
          <a:bodyPr>
            <a:normAutofit fontScale="90000"/>
          </a:bodyPr>
          <a:lstStyle/>
          <a:p>
            <a:pPr algn="ctr"/>
            <a:r>
              <a:rPr lang="en-US" dirty="0"/>
              <a:t>WHO goal is to eliminate dog-transmitted rabies in humans by 2030</a:t>
            </a:r>
          </a:p>
        </p:txBody>
      </p:sp>
      <p:pic>
        <p:nvPicPr>
          <p:cNvPr id="4" name="Content Placeholder 3"/>
          <p:cNvPicPr>
            <a:picLocks noGrp="1" noChangeAspect="1"/>
          </p:cNvPicPr>
          <p:nvPr>
            <p:ph idx="1"/>
          </p:nvPr>
        </p:nvPicPr>
        <p:blipFill>
          <a:blip r:embed="rId3"/>
          <a:stretch>
            <a:fillRect/>
          </a:stretch>
        </p:blipFill>
        <p:spPr>
          <a:xfrm>
            <a:off x="2533649" y="1325563"/>
            <a:ext cx="7560282" cy="5330069"/>
          </a:xfrm>
          <a:prstGeom prst="rect">
            <a:avLst/>
          </a:prstGeom>
        </p:spPr>
      </p:pic>
    </p:spTree>
    <p:extLst>
      <p:ext uri="{BB962C8B-B14F-4D97-AF65-F5344CB8AC3E}">
        <p14:creationId xmlns:p14="http://schemas.microsoft.com/office/powerpoint/2010/main" val="136735564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1414" y="195793"/>
            <a:ext cx="11290012" cy="1325563"/>
          </a:xfrm>
        </p:spPr>
        <p:txBody>
          <a:bodyPr>
            <a:normAutofit/>
          </a:bodyPr>
          <a:lstStyle/>
          <a:p>
            <a:pPr algn="ctr"/>
            <a:r>
              <a:rPr lang="en-US" sz="4000" dirty="0">
                <a:latin typeface="Calibri Light" panose="020F0302020204030204" pitchFamily="34" charset="0"/>
                <a:cs typeface="Arial" panose="020B0604020202020204" pitchFamily="34" charset="0"/>
              </a:rPr>
              <a:t>Having intact habitats is a public health service</a:t>
            </a:r>
          </a:p>
        </p:txBody>
      </p:sp>
      <p:sp>
        <p:nvSpPr>
          <p:cNvPr id="6" name="Content Placeholder 2"/>
          <p:cNvSpPr>
            <a:spLocks noGrp="1"/>
          </p:cNvSpPr>
          <p:nvPr>
            <p:ph idx="1"/>
          </p:nvPr>
        </p:nvSpPr>
        <p:spPr>
          <a:xfrm>
            <a:off x="451414" y="1347737"/>
            <a:ext cx="4739151" cy="5889604"/>
          </a:xfrm>
        </p:spPr>
        <p:txBody>
          <a:bodyPr>
            <a:normAutofit lnSpcReduction="10000"/>
          </a:bodyPr>
          <a:lstStyle/>
          <a:p>
            <a:r>
              <a:rPr lang="en-US" dirty="0"/>
              <a:t>Until recently, health community viewed natural world as only a source of disease – nature is ‘dirty’, unclean </a:t>
            </a:r>
          </a:p>
          <a:p>
            <a:r>
              <a:rPr lang="en-US" dirty="0"/>
              <a:t>Now recognized natural systems provide services to support human health.</a:t>
            </a:r>
          </a:p>
          <a:p>
            <a:r>
              <a:rPr lang="en-US" dirty="0"/>
              <a:t>Deforestation, hunting, expansion of settlements, urbanization, agriculture: all of these can lead to spillover of zoonotic pathogens into human populations</a:t>
            </a:r>
            <a:br>
              <a:rPr lang="en-US" dirty="0"/>
            </a:br>
            <a:endParaRPr lang="en-US" dirty="0"/>
          </a:p>
        </p:txBody>
      </p:sp>
      <p:pic>
        <p:nvPicPr>
          <p:cNvPr id="4" name="Picture 3">
            <a:extLst>
              <a:ext uri="{FF2B5EF4-FFF2-40B4-BE49-F238E27FC236}">
                <a16:creationId xmlns:a16="http://schemas.microsoft.com/office/drawing/2014/main" id="{AAE67EA9-1781-40EC-82C1-68C9460D53BC}"/>
              </a:ext>
            </a:extLst>
          </p:cNvPr>
          <p:cNvPicPr>
            <a:picLocks noChangeAspect="1"/>
          </p:cNvPicPr>
          <p:nvPr/>
        </p:nvPicPr>
        <p:blipFill>
          <a:blip r:embed="rId2" cstate="print"/>
          <a:stretch>
            <a:fillRect/>
          </a:stretch>
        </p:blipFill>
        <p:spPr>
          <a:xfrm>
            <a:off x="5373172" y="1132583"/>
            <a:ext cx="6185647" cy="5407228"/>
          </a:xfrm>
          <a:prstGeom prst="rect">
            <a:avLst/>
          </a:prstGeom>
        </p:spPr>
      </p:pic>
    </p:spTree>
    <p:extLst>
      <p:ext uri="{BB962C8B-B14F-4D97-AF65-F5344CB8AC3E}">
        <p14:creationId xmlns:p14="http://schemas.microsoft.com/office/powerpoint/2010/main" val="2196958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1000"/>
                                        <p:tgtEl>
                                          <p:spTgt spid="6">
                                            <p:txEl>
                                              <p:pRg st="1" end="1"/>
                                            </p:txEl>
                                          </p:spTgt>
                                        </p:tgtEl>
                                      </p:cBhvr>
                                    </p:animEffect>
                                    <p:anim calcmode="lin" valueType="num">
                                      <p:cBhvr>
                                        <p:cTn id="8"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fade">
                                      <p:cBhvr>
                                        <p:cTn id="12" dur="1000"/>
                                        <p:tgtEl>
                                          <p:spTgt spid="6">
                                            <p:txEl>
                                              <p:pRg st="2" end="2"/>
                                            </p:txEl>
                                          </p:spTgt>
                                        </p:tgtEl>
                                      </p:cBhvr>
                                    </p:animEffect>
                                    <p:anim calcmode="lin" valueType="num">
                                      <p:cBhvr>
                                        <p:cTn id="13"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1A9029-3D89-411D-8CC1-8A3D5A6BEEE1}"/>
              </a:ext>
            </a:extLst>
          </p:cNvPr>
          <p:cNvSpPr>
            <a:spLocks noGrp="1"/>
          </p:cNvSpPr>
          <p:nvPr>
            <p:ph type="title"/>
          </p:nvPr>
        </p:nvSpPr>
        <p:spPr>
          <a:xfrm>
            <a:off x="0" y="244365"/>
            <a:ext cx="12004766" cy="1325563"/>
          </a:xfrm>
        </p:spPr>
        <p:txBody>
          <a:bodyPr>
            <a:normAutofit/>
          </a:bodyPr>
          <a:lstStyle/>
          <a:p>
            <a:pPr algn="ctr"/>
            <a:r>
              <a:rPr lang="en-US" dirty="0"/>
              <a:t>Amazon deforestation and malaria transmission</a:t>
            </a:r>
          </a:p>
        </p:txBody>
      </p:sp>
      <p:sp>
        <p:nvSpPr>
          <p:cNvPr id="3" name="Content Placeholder 2">
            <a:extLst>
              <a:ext uri="{FF2B5EF4-FFF2-40B4-BE49-F238E27FC236}">
                <a16:creationId xmlns:a16="http://schemas.microsoft.com/office/drawing/2014/main" id="{0F01EF49-1050-4DD3-81DE-170D2BC02759}"/>
              </a:ext>
            </a:extLst>
          </p:cNvPr>
          <p:cNvSpPr>
            <a:spLocks noGrp="1"/>
          </p:cNvSpPr>
          <p:nvPr>
            <p:ph idx="1"/>
          </p:nvPr>
        </p:nvSpPr>
        <p:spPr/>
        <p:txBody>
          <a:bodyPr/>
          <a:lstStyle/>
          <a:p>
            <a:pPr marL="0" indent="0">
              <a:buNone/>
            </a:pPr>
            <a:r>
              <a:rPr lang="en-US" dirty="0"/>
              <a:t>.</a:t>
            </a:r>
          </a:p>
        </p:txBody>
      </p:sp>
      <p:pic>
        <p:nvPicPr>
          <p:cNvPr id="5" name="Picture 4">
            <a:extLst>
              <a:ext uri="{FF2B5EF4-FFF2-40B4-BE49-F238E27FC236}">
                <a16:creationId xmlns:a16="http://schemas.microsoft.com/office/drawing/2014/main" id="{137E845D-8AD8-4B9D-BD88-7541ADD43DB9}"/>
              </a:ext>
            </a:extLst>
          </p:cNvPr>
          <p:cNvPicPr>
            <a:picLocks noChangeAspect="1"/>
          </p:cNvPicPr>
          <p:nvPr/>
        </p:nvPicPr>
        <p:blipFill>
          <a:blip r:embed="rId3"/>
          <a:srcRect l="686" t="8450" r="-686"/>
          <a:stretch/>
        </p:blipFill>
        <p:spPr>
          <a:xfrm>
            <a:off x="838200" y="2829164"/>
            <a:ext cx="4774303" cy="3635102"/>
          </a:xfrm>
          <a:prstGeom prst="rect">
            <a:avLst/>
          </a:prstGeom>
        </p:spPr>
      </p:pic>
      <p:sp>
        <p:nvSpPr>
          <p:cNvPr id="7" name="TextBox 6">
            <a:extLst>
              <a:ext uri="{FF2B5EF4-FFF2-40B4-BE49-F238E27FC236}">
                <a16:creationId xmlns:a16="http://schemas.microsoft.com/office/drawing/2014/main" id="{48FA3D62-B03E-C573-F46E-D9A6F023F288}"/>
              </a:ext>
            </a:extLst>
          </p:cNvPr>
          <p:cNvSpPr txBox="1"/>
          <p:nvPr/>
        </p:nvSpPr>
        <p:spPr>
          <a:xfrm>
            <a:off x="1031965" y="1569928"/>
            <a:ext cx="4729101" cy="1200329"/>
          </a:xfrm>
          <a:prstGeom prst="rect">
            <a:avLst/>
          </a:prstGeom>
          <a:noFill/>
        </p:spPr>
        <p:txBody>
          <a:bodyPr wrap="square">
            <a:spAutoFit/>
          </a:bodyPr>
          <a:lstStyle/>
          <a:p>
            <a:r>
              <a:rPr lang="en-US" sz="2400" b="1" dirty="0"/>
              <a:t>First forest effect:  </a:t>
            </a:r>
            <a:r>
              <a:rPr lang="en-US" sz="2400" dirty="0"/>
              <a:t>as forest loss increases in a formerly intact forest, malaria incidence increases</a:t>
            </a:r>
          </a:p>
        </p:txBody>
      </p:sp>
      <p:pic>
        <p:nvPicPr>
          <p:cNvPr id="9" name="Picture 8">
            <a:extLst>
              <a:ext uri="{FF2B5EF4-FFF2-40B4-BE49-F238E27FC236}">
                <a16:creationId xmlns:a16="http://schemas.microsoft.com/office/drawing/2014/main" id="{EBDCC6B9-1784-E46C-1845-8025A44BCD5A}"/>
              </a:ext>
            </a:extLst>
          </p:cNvPr>
          <p:cNvPicPr>
            <a:picLocks noChangeAspect="1"/>
          </p:cNvPicPr>
          <p:nvPr/>
        </p:nvPicPr>
        <p:blipFill>
          <a:blip r:embed="rId4"/>
          <a:srcRect t="7675"/>
          <a:stretch/>
        </p:blipFill>
        <p:spPr>
          <a:xfrm>
            <a:off x="6579499" y="2967464"/>
            <a:ext cx="4008467" cy="3496802"/>
          </a:xfrm>
          <a:prstGeom prst="rect">
            <a:avLst/>
          </a:prstGeom>
        </p:spPr>
      </p:pic>
      <p:sp>
        <p:nvSpPr>
          <p:cNvPr id="10" name="TextBox 9">
            <a:extLst>
              <a:ext uri="{FF2B5EF4-FFF2-40B4-BE49-F238E27FC236}">
                <a16:creationId xmlns:a16="http://schemas.microsoft.com/office/drawing/2014/main" id="{7A510D9E-4A82-1ED2-9D5F-90192C36CDE1}"/>
              </a:ext>
            </a:extLst>
          </p:cNvPr>
          <p:cNvSpPr txBox="1"/>
          <p:nvPr/>
        </p:nvSpPr>
        <p:spPr>
          <a:xfrm>
            <a:off x="6793031" y="1473215"/>
            <a:ext cx="4367004" cy="1200329"/>
          </a:xfrm>
          <a:prstGeom prst="rect">
            <a:avLst/>
          </a:prstGeom>
          <a:noFill/>
        </p:spPr>
        <p:txBody>
          <a:bodyPr wrap="square">
            <a:spAutoFit/>
          </a:bodyPr>
          <a:lstStyle/>
          <a:p>
            <a:r>
              <a:rPr lang="en-US" sz="2400" b="1" dirty="0"/>
              <a:t>Sick logger feedback:  </a:t>
            </a:r>
            <a:r>
              <a:rPr lang="en-US" sz="2400" dirty="0"/>
              <a:t>as malaria incidence continues to increase, forest loss slows down</a:t>
            </a:r>
          </a:p>
        </p:txBody>
      </p:sp>
    </p:spTree>
    <p:extLst>
      <p:ext uri="{BB962C8B-B14F-4D97-AF65-F5344CB8AC3E}">
        <p14:creationId xmlns:p14="http://schemas.microsoft.com/office/powerpoint/2010/main" val="325189999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4D017-A7FB-4E31-BFBB-E0B3D91D60B7}"/>
              </a:ext>
            </a:extLst>
          </p:cNvPr>
          <p:cNvSpPr>
            <a:spLocks noGrp="1"/>
          </p:cNvSpPr>
          <p:nvPr>
            <p:ph type="title"/>
          </p:nvPr>
        </p:nvSpPr>
        <p:spPr/>
        <p:txBody>
          <a:bodyPr>
            <a:normAutofit/>
          </a:bodyPr>
          <a:lstStyle/>
          <a:p>
            <a:pPr algn="ctr"/>
            <a:r>
              <a:rPr lang="en-US" dirty="0"/>
              <a:t>Choose your investment strategy:</a:t>
            </a:r>
          </a:p>
        </p:txBody>
      </p:sp>
      <p:pic>
        <p:nvPicPr>
          <p:cNvPr id="5" name="Content Placeholder 4">
            <a:extLst>
              <a:ext uri="{FF2B5EF4-FFF2-40B4-BE49-F238E27FC236}">
                <a16:creationId xmlns:a16="http://schemas.microsoft.com/office/drawing/2014/main" id="{3D3DD9C1-68CD-4DE7-BD76-F6ADF1B7CAED}"/>
              </a:ext>
            </a:extLst>
          </p:cNvPr>
          <p:cNvPicPr>
            <a:picLocks noGrp="1" noChangeAspect="1"/>
          </p:cNvPicPr>
          <p:nvPr>
            <p:ph idx="1"/>
          </p:nvPr>
        </p:nvPicPr>
        <p:blipFill>
          <a:blip r:embed="rId3"/>
          <a:stretch>
            <a:fillRect/>
          </a:stretch>
        </p:blipFill>
        <p:spPr>
          <a:xfrm>
            <a:off x="188685" y="1512010"/>
            <a:ext cx="5391844" cy="5130837"/>
          </a:xfrm>
        </p:spPr>
      </p:pic>
      <p:pic>
        <p:nvPicPr>
          <p:cNvPr id="7" name="Picture 6">
            <a:extLst>
              <a:ext uri="{FF2B5EF4-FFF2-40B4-BE49-F238E27FC236}">
                <a16:creationId xmlns:a16="http://schemas.microsoft.com/office/drawing/2014/main" id="{7713BC1C-2435-4CC0-BB53-1395DD50020B}"/>
              </a:ext>
            </a:extLst>
          </p:cNvPr>
          <p:cNvPicPr>
            <a:picLocks noChangeAspect="1"/>
          </p:cNvPicPr>
          <p:nvPr/>
        </p:nvPicPr>
        <p:blipFill>
          <a:blip r:embed="rId4"/>
          <a:stretch>
            <a:fillRect/>
          </a:stretch>
        </p:blipFill>
        <p:spPr>
          <a:xfrm>
            <a:off x="5580529" y="1512009"/>
            <a:ext cx="6559818" cy="4794661"/>
          </a:xfrm>
          <a:prstGeom prst="rect">
            <a:avLst/>
          </a:prstGeom>
        </p:spPr>
      </p:pic>
    </p:spTree>
    <p:extLst>
      <p:ext uri="{BB962C8B-B14F-4D97-AF65-F5344CB8AC3E}">
        <p14:creationId xmlns:p14="http://schemas.microsoft.com/office/powerpoint/2010/main" val="38732612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hlinkClick r:id="rId3"/>
            <a:extLst>
              <a:ext uri="{FF2B5EF4-FFF2-40B4-BE49-F238E27FC236}">
                <a16:creationId xmlns:a16="http://schemas.microsoft.com/office/drawing/2014/main" id="{4C7544EA-7AEB-4C02-BB71-DFDAB73A60EA}"/>
              </a:ext>
            </a:extLst>
          </p:cNvPr>
          <p:cNvPicPr>
            <a:picLocks noGrp="1" noChangeAspect="1"/>
          </p:cNvPicPr>
          <p:nvPr>
            <p:ph idx="1"/>
          </p:nvPr>
        </p:nvPicPr>
        <p:blipFill rotWithShape="1">
          <a:blip r:embed="rId4"/>
          <a:srcRect l="3888" r="5353"/>
          <a:stretch/>
        </p:blipFill>
        <p:spPr>
          <a:xfrm>
            <a:off x="5250872" y="1622505"/>
            <a:ext cx="6798632" cy="5026998"/>
          </a:xfrm>
          <a:ln w="47625">
            <a:noFill/>
          </a:ln>
        </p:spPr>
      </p:pic>
      <p:sp>
        <p:nvSpPr>
          <p:cNvPr id="2" name="Title 1">
            <a:extLst>
              <a:ext uri="{FF2B5EF4-FFF2-40B4-BE49-F238E27FC236}">
                <a16:creationId xmlns:a16="http://schemas.microsoft.com/office/drawing/2014/main" id="{D9F5433D-EE7D-483E-9AE2-A544005A2EDF}"/>
              </a:ext>
            </a:extLst>
          </p:cNvPr>
          <p:cNvSpPr>
            <a:spLocks noGrp="1"/>
          </p:cNvSpPr>
          <p:nvPr>
            <p:ph type="title"/>
          </p:nvPr>
        </p:nvSpPr>
        <p:spPr>
          <a:xfrm>
            <a:off x="281041" y="208497"/>
            <a:ext cx="11629918" cy="1325563"/>
          </a:xfrm>
        </p:spPr>
        <p:txBody>
          <a:bodyPr>
            <a:normAutofit/>
          </a:bodyPr>
          <a:lstStyle/>
          <a:p>
            <a:pPr algn="ctr"/>
            <a:r>
              <a:rPr lang="en-US" dirty="0"/>
              <a:t>Pathogen “chatter” and the inevitability of another global pandemic of zoonotic disease</a:t>
            </a:r>
          </a:p>
        </p:txBody>
      </p:sp>
      <p:sp>
        <p:nvSpPr>
          <p:cNvPr id="8" name="Content Placeholder 2">
            <a:extLst>
              <a:ext uri="{FF2B5EF4-FFF2-40B4-BE49-F238E27FC236}">
                <a16:creationId xmlns:a16="http://schemas.microsoft.com/office/drawing/2014/main" id="{F1856F29-9DD1-48E1-AC78-3F490D8C1EA8}"/>
              </a:ext>
            </a:extLst>
          </p:cNvPr>
          <p:cNvSpPr txBox="1">
            <a:spLocks/>
          </p:cNvSpPr>
          <p:nvPr/>
        </p:nvSpPr>
        <p:spPr>
          <a:xfrm>
            <a:off x="281041" y="1801090"/>
            <a:ext cx="4734304" cy="502699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Chatter refers to the periodic reporting from disease surveillance networks of new pathogens as well as localized ‘pop up’ cases of familiar pathogens in sometimes unexpected places. </a:t>
            </a:r>
          </a:p>
          <a:p>
            <a:r>
              <a:rPr lang="en-US" sz="2400" dirty="0"/>
              <a:t>These all indicate the potential for another pandemic to occur</a:t>
            </a:r>
          </a:p>
          <a:p>
            <a:r>
              <a:rPr lang="en-US" sz="2400" dirty="0"/>
              <a:t>SARS-CoV-1, SARS-CoV-2, MERS were not surprises – it is only a matter of time before another pandemic occurs</a:t>
            </a:r>
          </a:p>
        </p:txBody>
      </p:sp>
    </p:spTree>
    <p:extLst>
      <p:ext uri="{BB962C8B-B14F-4D97-AF65-F5344CB8AC3E}">
        <p14:creationId xmlns:p14="http://schemas.microsoft.com/office/powerpoint/2010/main" val="28494659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7718" y="650501"/>
            <a:ext cx="11116561" cy="1325563"/>
          </a:xfrm>
        </p:spPr>
        <p:txBody>
          <a:bodyPr>
            <a:normAutofit fontScale="90000"/>
          </a:bodyPr>
          <a:lstStyle/>
          <a:p>
            <a:pPr algn="ctr"/>
            <a:r>
              <a:rPr lang="en-US" dirty="0"/>
              <a:t>After optimism of 1960-70s about conquering infectious diseases, global concern has grown about the increasing frequency of spillovers of zoonotic disease in the last two decades</a:t>
            </a:r>
          </a:p>
        </p:txBody>
      </p:sp>
      <p:pic>
        <p:nvPicPr>
          <p:cNvPr id="4" name="Content Placeholder 3"/>
          <p:cNvPicPr>
            <a:picLocks noChangeAspect="1"/>
          </p:cNvPicPr>
          <p:nvPr/>
        </p:nvPicPr>
        <p:blipFill rotWithShape="1">
          <a:blip r:embed="rId3"/>
          <a:srcRect b="6258"/>
          <a:stretch/>
        </p:blipFill>
        <p:spPr>
          <a:xfrm>
            <a:off x="135182" y="2437646"/>
            <a:ext cx="11921635" cy="3982720"/>
          </a:xfrm>
          <a:prstGeom prst="rect">
            <a:avLst/>
          </a:prstGeom>
        </p:spPr>
      </p:pic>
    </p:spTree>
    <p:extLst>
      <p:ext uri="{BB962C8B-B14F-4D97-AF65-F5344CB8AC3E}">
        <p14:creationId xmlns:p14="http://schemas.microsoft.com/office/powerpoint/2010/main" val="427252457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B6C20A8D-A49C-48E3-9B33-9D44D6FF6A8C}"/>
              </a:ext>
            </a:extLst>
          </p:cNvPr>
          <p:cNvPicPr>
            <a:picLocks noGrp="1" noChangeAspect="1"/>
          </p:cNvPicPr>
          <p:nvPr>
            <p:ph idx="1"/>
          </p:nvPr>
        </p:nvPicPr>
        <p:blipFill>
          <a:blip r:embed="rId3"/>
          <a:stretch>
            <a:fillRect/>
          </a:stretch>
        </p:blipFill>
        <p:spPr>
          <a:xfrm>
            <a:off x="107642" y="1464397"/>
            <a:ext cx="12084358" cy="5133976"/>
          </a:xfrm>
          <a:prstGeom prst="rect">
            <a:avLst/>
          </a:prstGeom>
        </p:spPr>
      </p:pic>
      <p:sp>
        <p:nvSpPr>
          <p:cNvPr id="2" name="Title 1">
            <a:extLst>
              <a:ext uri="{FF2B5EF4-FFF2-40B4-BE49-F238E27FC236}">
                <a16:creationId xmlns:a16="http://schemas.microsoft.com/office/drawing/2014/main" id="{B9756F6C-7D53-6D7E-5476-6380EF5A10DE}"/>
              </a:ext>
            </a:extLst>
          </p:cNvPr>
          <p:cNvSpPr>
            <a:spLocks noGrp="1"/>
          </p:cNvSpPr>
          <p:nvPr>
            <p:ph type="title"/>
          </p:nvPr>
        </p:nvSpPr>
        <p:spPr>
          <a:xfrm>
            <a:off x="281041" y="208497"/>
            <a:ext cx="11629918" cy="1325563"/>
          </a:xfrm>
        </p:spPr>
        <p:txBody>
          <a:bodyPr>
            <a:normAutofit/>
          </a:bodyPr>
          <a:lstStyle/>
          <a:p>
            <a:pPr algn="ctr"/>
            <a:r>
              <a:rPr lang="en-US" dirty="0"/>
              <a:t>‘Missing’ zoonoses</a:t>
            </a:r>
          </a:p>
        </p:txBody>
      </p:sp>
    </p:spTree>
    <p:extLst>
      <p:ext uri="{BB962C8B-B14F-4D97-AF65-F5344CB8AC3E}">
        <p14:creationId xmlns:p14="http://schemas.microsoft.com/office/powerpoint/2010/main" val="335650501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hlinkClick r:id="rId3"/>
            <a:extLst>
              <a:ext uri="{FF2B5EF4-FFF2-40B4-BE49-F238E27FC236}">
                <a16:creationId xmlns:a16="http://schemas.microsoft.com/office/drawing/2014/main" id="{A5582AB6-125E-2FA2-7701-8B1725910862}"/>
              </a:ext>
            </a:extLst>
          </p:cNvPr>
          <p:cNvPicPr>
            <a:picLocks noGrp="1" noChangeAspect="1"/>
          </p:cNvPicPr>
          <p:nvPr>
            <p:ph idx="1"/>
          </p:nvPr>
        </p:nvPicPr>
        <p:blipFill rotWithShape="1">
          <a:blip r:embed="rId4"/>
          <a:srcRect t="949"/>
          <a:stretch/>
        </p:blipFill>
        <p:spPr>
          <a:xfrm>
            <a:off x="4604080" y="353238"/>
            <a:ext cx="5395312" cy="6151523"/>
          </a:xfrm>
          <a:solidFill>
            <a:schemeClr val="bg1"/>
          </a:solidFill>
          <a:ln w="34925">
            <a:solidFill>
              <a:schemeClr val="accent1"/>
            </a:solidFill>
          </a:ln>
        </p:spPr>
      </p:pic>
      <p:sp>
        <p:nvSpPr>
          <p:cNvPr id="2" name="Content Placeholder 2">
            <a:extLst>
              <a:ext uri="{FF2B5EF4-FFF2-40B4-BE49-F238E27FC236}">
                <a16:creationId xmlns:a16="http://schemas.microsoft.com/office/drawing/2014/main" id="{6736CCFE-0B31-7740-156D-1B63DF8F8236}"/>
              </a:ext>
            </a:extLst>
          </p:cNvPr>
          <p:cNvSpPr txBox="1">
            <a:spLocks/>
          </p:cNvSpPr>
          <p:nvPr/>
        </p:nvSpPr>
        <p:spPr>
          <a:xfrm>
            <a:off x="294861" y="447398"/>
            <a:ext cx="4250635" cy="6112427"/>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The rate of emergence of novel diseases is increasing and that their economic impacts are also increasing. </a:t>
            </a:r>
          </a:p>
          <a:p>
            <a:r>
              <a:rPr lang="en-US" dirty="0"/>
              <a:t>Postponing a global strategy to reduce pandemic risk would lead to continued soaring costs. </a:t>
            </a:r>
          </a:p>
          <a:p>
            <a:r>
              <a:rPr lang="en-US" dirty="0"/>
              <a:t>The situation with pandemics is akin to terrorism. Both terrorist attacks and disease outbreaks seem inevitable. To get a jump on them, intelligence is vital.</a:t>
            </a:r>
          </a:p>
          <a:p>
            <a:endParaRPr lang="en-US" dirty="0"/>
          </a:p>
        </p:txBody>
      </p:sp>
    </p:spTree>
    <p:extLst>
      <p:ext uri="{BB962C8B-B14F-4D97-AF65-F5344CB8AC3E}">
        <p14:creationId xmlns:p14="http://schemas.microsoft.com/office/powerpoint/2010/main" val="214932486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5881E8-9A70-4C4C-812B-200C7CD92F78}"/>
              </a:ext>
            </a:extLst>
          </p:cNvPr>
          <p:cNvSpPr>
            <a:spLocks noGrp="1"/>
          </p:cNvSpPr>
          <p:nvPr>
            <p:ph type="title"/>
          </p:nvPr>
        </p:nvSpPr>
        <p:spPr/>
        <p:txBody>
          <a:bodyPr/>
          <a:lstStyle/>
          <a:p>
            <a:pPr algn="ctr"/>
            <a:r>
              <a:rPr lang="en-US" dirty="0"/>
              <a:t>Zoonotic disease will continue to shape global history</a:t>
            </a:r>
          </a:p>
        </p:txBody>
      </p:sp>
      <p:pic>
        <p:nvPicPr>
          <p:cNvPr id="5" name="Content Placeholder 4">
            <a:extLst>
              <a:ext uri="{FF2B5EF4-FFF2-40B4-BE49-F238E27FC236}">
                <a16:creationId xmlns:a16="http://schemas.microsoft.com/office/drawing/2014/main" id="{528B3C2A-58AD-43BA-B776-B432E13BABEF}"/>
              </a:ext>
            </a:extLst>
          </p:cNvPr>
          <p:cNvPicPr>
            <a:picLocks noGrp="1" noChangeAspect="1"/>
          </p:cNvPicPr>
          <p:nvPr>
            <p:ph idx="1"/>
          </p:nvPr>
        </p:nvPicPr>
        <p:blipFill rotWithShape="1">
          <a:blip r:embed="rId2"/>
          <a:srcRect t="11497"/>
          <a:stretch/>
        </p:blipFill>
        <p:spPr>
          <a:xfrm>
            <a:off x="267599" y="1798319"/>
            <a:ext cx="11986423" cy="4694556"/>
          </a:xfrm>
        </p:spPr>
      </p:pic>
    </p:spTree>
    <p:extLst>
      <p:ext uri="{BB962C8B-B14F-4D97-AF65-F5344CB8AC3E}">
        <p14:creationId xmlns:p14="http://schemas.microsoft.com/office/powerpoint/2010/main" val="243905228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17AE42-2F04-45DF-8016-1D5B26698BD8}"/>
              </a:ext>
            </a:extLst>
          </p:cNvPr>
          <p:cNvSpPr>
            <a:spLocks noGrp="1"/>
          </p:cNvSpPr>
          <p:nvPr>
            <p:ph type="title"/>
          </p:nvPr>
        </p:nvSpPr>
        <p:spPr>
          <a:xfrm>
            <a:off x="81664" y="0"/>
            <a:ext cx="5805787" cy="1325563"/>
          </a:xfrm>
        </p:spPr>
        <p:txBody>
          <a:bodyPr>
            <a:normAutofit/>
          </a:bodyPr>
          <a:lstStyle/>
          <a:p>
            <a:pPr algn="ctr"/>
            <a:r>
              <a:rPr lang="en-US" dirty="0">
                <a:latin typeface="Calibri Light" panose="020F0302020204030204" pitchFamily="34" charset="0"/>
                <a:cs typeface="Calibri Light" panose="020F0302020204030204" pitchFamily="34" charset="0"/>
              </a:rPr>
              <a:t>The Black Death</a:t>
            </a:r>
          </a:p>
        </p:txBody>
      </p:sp>
      <p:sp>
        <p:nvSpPr>
          <p:cNvPr id="3" name="Content Placeholder 2">
            <a:extLst>
              <a:ext uri="{FF2B5EF4-FFF2-40B4-BE49-F238E27FC236}">
                <a16:creationId xmlns:a16="http://schemas.microsoft.com/office/drawing/2014/main" id="{2BA017DE-F5DB-4FBD-967F-86D3653A6721}"/>
              </a:ext>
            </a:extLst>
          </p:cNvPr>
          <p:cNvSpPr>
            <a:spLocks noGrp="1"/>
          </p:cNvSpPr>
          <p:nvPr>
            <p:ph idx="1"/>
          </p:nvPr>
        </p:nvSpPr>
        <p:spPr>
          <a:xfrm>
            <a:off x="144380" y="1146628"/>
            <a:ext cx="5548966" cy="5473247"/>
          </a:xfrm>
        </p:spPr>
        <p:txBody>
          <a:bodyPr>
            <a:normAutofit/>
          </a:bodyPr>
          <a:lstStyle/>
          <a:p>
            <a:pPr algn="l"/>
            <a:r>
              <a:rPr lang="en-US" sz="2400" b="0" i="0" u="none" strike="noStrike" baseline="0" dirty="0">
                <a:latin typeface="Calibri Light" panose="020F0302020204030204" pitchFamily="34" charset="0"/>
                <a:cs typeface="Calibri Light" panose="020F0302020204030204" pitchFamily="34" charset="0"/>
              </a:rPr>
              <a:t>Malnutrition made the Black Death (bubonic plague) worse for the poor.</a:t>
            </a:r>
          </a:p>
          <a:p>
            <a:r>
              <a:rPr lang="en-US" sz="2400" dirty="0">
                <a:latin typeface="Calibri Light" panose="020F0302020204030204" pitchFamily="34" charset="0"/>
                <a:cs typeface="Calibri Light" panose="020F0302020204030204" pitchFamily="34" charset="0"/>
              </a:rPr>
              <a:t>Wealthy had more options to avoid plague</a:t>
            </a:r>
            <a:endParaRPr lang="en-US" sz="2400" b="0" i="0" u="none" strike="noStrike" baseline="0" dirty="0">
              <a:latin typeface="Calibri Light" panose="020F0302020204030204" pitchFamily="34" charset="0"/>
              <a:cs typeface="Calibri Light" panose="020F0302020204030204" pitchFamily="34" charset="0"/>
            </a:endParaRPr>
          </a:p>
          <a:p>
            <a:pPr algn="l"/>
            <a:r>
              <a:rPr lang="en-US" sz="2400" b="0" i="0" u="none" strike="noStrike" baseline="0" dirty="0">
                <a:latin typeface="Calibri Light" panose="020F0302020204030204" pitchFamily="34" charset="0"/>
                <a:cs typeface="Calibri Light" panose="020F0302020204030204" pitchFamily="34" charset="0"/>
              </a:rPr>
              <a:t>However, economic inequality diminished in much of Europe during and after the Black Death </a:t>
            </a:r>
          </a:p>
          <a:p>
            <a:pPr algn="l"/>
            <a:r>
              <a:rPr lang="en-US" sz="2400" b="0" i="0" u="none" strike="noStrike" baseline="0" dirty="0">
                <a:latin typeface="Calibri Light" panose="020F0302020204030204" pitchFamily="34" charset="0"/>
                <a:cs typeface="Calibri Light" panose="020F0302020204030204" pitchFamily="34" charset="0"/>
              </a:rPr>
              <a:t>So many workers died of plague that labor was in demand, driving up wages for those who survived</a:t>
            </a:r>
          </a:p>
          <a:p>
            <a:pPr algn="l"/>
            <a:r>
              <a:rPr lang="en-US" sz="2400" dirty="0">
                <a:latin typeface="Calibri Light" panose="020F0302020204030204" pitchFamily="34" charset="0"/>
                <a:cs typeface="Calibri Light" panose="020F0302020204030204" pitchFamily="34" charset="0"/>
              </a:rPr>
              <a:t>The power of the wealthy declined</a:t>
            </a:r>
            <a:endParaRPr lang="en-US" sz="2400" b="0" i="0" u="none" strike="noStrike" baseline="0" dirty="0">
              <a:latin typeface="Calibri Light" panose="020F0302020204030204" pitchFamily="34" charset="0"/>
              <a:cs typeface="Calibri Light" panose="020F0302020204030204" pitchFamily="34" charset="0"/>
            </a:endParaRPr>
          </a:p>
          <a:p>
            <a:pPr algn="l"/>
            <a:r>
              <a:rPr lang="en-US" sz="2400" dirty="0">
                <a:latin typeface="Calibri Light" panose="020F0302020204030204" pitchFamily="34" charset="0"/>
                <a:cs typeface="Calibri Light" panose="020F0302020204030204" pitchFamily="34" charset="0"/>
              </a:rPr>
              <a:t>Large societal changes were set in motion that altered economic conditions and health for generations at global scales</a:t>
            </a:r>
            <a:endParaRPr lang="en-US" sz="2400" b="0" i="0" u="none" strike="noStrike" baseline="0" dirty="0">
              <a:latin typeface="Calibri Light" panose="020F0302020204030204" pitchFamily="34" charset="0"/>
              <a:cs typeface="Calibri Light" panose="020F0302020204030204" pitchFamily="34" charset="0"/>
            </a:endParaRPr>
          </a:p>
        </p:txBody>
      </p:sp>
      <p:pic>
        <p:nvPicPr>
          <p:cNvPr id="7" name="Picture 6">
            <a:extLst>
              <a:ext uri="{FF2B5EF4-FFF2-40B4-BE49-F238E27FC236}">
                <a16:creationId xmlns:a16="http://schemas.microsoft.com/office/drawing/2014/main" id="{976BE080-9C9C-4343-9858-DF19DD355D08}"/>
              </a:ext>
            </a:extLst>
          </p:cNvPr>
          <p:cNvPicPr>
            <a:picLocks noChangeAspect="1"/>
          </p:cNvPicPr>
          <p:nvPr/>
        </p:nvPicPr>
        <p:blipFill rotWithShape="1">
          <a:blip r:embed="rId3"/>
          <a:srcRect l="8783" r="26479" b="16058"/>
          <a:stretch/>
        </p:blipFill>
        <p:spPr>
          <a:xfrm>
            <a:off x="5950167" y="1501009"/>
            <a:ext cx="6160168" cy="5356991"/>
          </a:xfrm>
          <a:prstGeom prst="rect">
            <a:avLst/>
          </a:prstGeom>
        </p:spPr>
      </p:pic>
      <p:pic>
        <p:nvPicPr>
          <p:cNvPr id="4" name="Content Placeholder 4">
            <a:hlinkClick r:id="rId4"/>
            <a:extLst>
              <a:ext uri="{FF2B5EF4-FFF2-40B4-BE49-F238E27FC236}">
                <a16:creationId xmlns:a16="http://schemas.microsoft.com/office/drawing/2014/main" id="{9964A83F-DF8A-8B69-D408-5BD7B1BA3DF3}"/>
              </a:ext>
            </a:extLst>
          </p:cNvPr>
          <p:cNvPicPr>
            <a:picLocks noChangeAspect="1"/>
          </p:cNvPicPr>
          <p:nvPr/>
        </p:nvPicPr>
        <p:blipFill>
          <a:blip r:embed="rId5"/>
          <a:stretch>
            <a:fillRect/>
          </a:stretch>
        </p:blipFill>
        <p:spPr>
          <a:xfrm>
            <a:off x="5950167" y="49323"/>
            <a:ext cx="6160168" cy="2482888"/>
          </a:xfrm>
          <a:prstGeom prst="rect">
            <a:avLst/>
          </a:prstGeom>
          <a:ln w="47625">
            <a:solidFill>
              <a:schemeClr val="accent1"/>
            </a:solidFill>
          </a:ln>
        </p:spPr>
      </p:pic>
      <p:sp>
        <p:nvSpPr>
          <p:cNvPr id="5" name="TextBox 4">
            <a:extLst>
              <a:ext uri="{FF2B5EF4-FFF2-40B4-BE49-F238E27FC236}">
                <a16:creationId xmlns:a16="http://schemas.microsoft.com/office/drawing/2014/main" id="{CCE430AB-6784-E377-C8ED-9186730C7990}"/>
              </a:ext>
            </a:extLst>
          </p:cNvPr>
          <p:cNvSpPr txBox="1"/>
          <p:nvPr/>
        </p:nvSpPr>
        <p:spPr>
          <a:xfrm>
            <a:off x="6877419" y="6285457"/>
            <a:ext cx="3497945" cy="523220"/>
          </a:xfrm>
          <a:prstGeom prst="rect">
            <a:avLst/>
          </a:prstGeom>
          <a:solidFill>
            <a:srgbClr val="00B050"/>
          </a:solidFill>
          <a:ln>
            <a:solidFill>
              <a:schemeClr val="tx1"/>
            </a:solidFill>
          </a:ln>
        </p:spPr>
        <p:txBody>
          <a:bodyPr wrap="none" rtlCol="0">
            <a:spAutoFit/>
          </a:bodyPr>
          <a:lstStyle/>
          <a:p>
            <a:r>
              <a:rPr lang="en-US" sz="2800" dirty="0"/>
              <a:t>Readings/Questions 10</a:t>
            </a:r>
          </a:p>
        </p:txBody>
      </p:sp>
    </p:spTree>
    <p:extLst>
      <p:ext uri="{BB962C8B-B14F-4D97-AF65-F5344CB8AC3E}">
        <p14:creationId xmlns:p14="http://schemas.microsoft.com/office/powerpoint/2010/main" val="230220011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1E28639-315C-7FA9-1550-88FEE4D14296}"/>
              </a:ext>
            </a:extLst>
          </p:cNvPr>
          <p:cNvPicPr>
            <a:picLocks noChangeAspect="1"/>
          </p:cNvPicPr>
          <p:nvPr/>
        </p:nvPicPr>
        <p:blipFill rotWithShape="1">
          <a:blip r:embed="rId3"/>
          <a:srcRect t="8308" b="8533"/>
          <a:stretch/>
        </p:blipFill>
        <p:spPr>
          <a:xfrm>
            <a:off x="2028825" y="56124"/>
            <a:ext cx="7219950" cy="2487168"/>
          </a:xfrm>
          <a:prstGeom prst="rect">
            <a:avLst/>
          </a:prstGeom>
        </p:spPr>
      </p:pic>
      <p:pic>
        <p:nvPicPr>
          <p:cNvPr id="7" name="Picture 6">
            <a:extLst>
              <a:ext uri="{FF2B5EF4-FFF2-40B4-BE49-F238E27FC236}">
                <a16:creationId xmlns:a16="http://schemas.microsoft.com/office/drawing/2014/main" id="{8432788B-8B5F-3A80-21FE-EEBC4CC7DBFE}"/>
              </a:ext>
            </a:extLst>
          </p:cNvPr>
          <p:cNvPicPr>
            <a:picLocks noChangeAspect="1"/>
          </p:cNvPicPr>
          <p:nvPr/>
        </p:nvPicPr>
        <p:blipFill rotWithShape="1">
          <a:blip r:embed="rId4"/>
          <a:srcRect t="13556"/>
          <a:stretch/>
        </p:blipFill>
        <p:spPr>
          <a:xfrm>
            <a:off x="374904" y="2543292"/>
            <a:ext cx="11442192" cy="4314708"/>
          </a:xfrm>
          <a:prstGeom prst="rect">
            <a:avLst/>
          </a:prstGeom>
        </p:spPr>
      </p:pic>
      <p:sp>
        <p:nvSpPr>
          <p:cNvPr id="8" name="TextBox 7">
            <a:extLst>
              <a:ext uri="{FF2B5EF4-FFF2-40B4-BE49-F238E27FC236}">
                <a16:creationId xmlns:a16="http://schemas.microsoft.com/office/drawing/2014/main" id="{75715B5E-E0E8-1E02-0072-B8426D5C6477}"/>
              </a:ext>
            </a:extLst>
          </p:cNvPr>
          <p:cNvSpPr txBox="1"/>
          <p:nvPr/>
        </p:nvSpPr>
        <p:spPr>
          <a:xfrm>
            <a:off x="8414202" y="414294"/>
            <a:ext cx="3497945" cy="523220"/>
          </a:xfrm>
          <a:prstGeom prst="rect">
            <a:avLst/>
          </a:prstGeom>
          <a:solidFill>
            <a:srgbClr val="00B050"/>
          </a:solidFill>
          <a:ln>
            <a:solidFill>
              <a:schemeClr val="tx1"/>
            </a:solidFill>
          </a:ln>
        </p:spPr>
        <p:txBody>
          <a:bodyPr wrap="none" rtlCol="0">
            <a:spAutoFit/>
          </a:bodyPr>
          <a:lstStyle/>
          <a:p>
            <a:r>
              <a:rPr lang="en-US" sz="2800" dirty="0"/>
              <a:t>Readings/Questions 10</a:t>
            </a:r>
          </a:p>
        </p:txBody>
      </p:sp>
    </p:spTree>
    <p:extLst>
      <p:ext uri="{BB962C8B-B14F-4D97-AF65-F5344CB8AC3E}">
        <p14:creationId xmlns:p14="http://schemas.microsoft.com/office/powerpoint/2010/main" val="24583426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92E899-A006-4D89-AF2E-4854D2D559FE}"/>
              </a:ext>
            </a:extLst>
          </p:cNvPr>
          <p:cNvSpPr>
            <a:spLocks noGrp="1"/>
          </p:cNvSpPr>
          <p:nvPr>
            <p:ph type="title"/>
          </p:nvPr>
        </p:nvSpPr>
        <p:spPr/>
        <p:txBody>
          <a:bodyPr>
            <a:normAutofit/>
          </a:bodyPr>
          <a:lstStyle/>
          <a:p>
            <a:pPr algn="ctr"/>
            <a:r>
              <a:rPr lang="en-US" dirty="0"/>
              <a:t>Zoonoses and PHEICs</a:t>
            </a:r>
          </a:p>
        </p:txBody>
      </p:sp>
      <p:sp>
        <p:nvSpPr>
          <p:cNvPr id="3" name="Content Placeholder 2">
            <a:extLst>
              <a:ext uri="{FF2B5EF4-FFF2-40B4-BE49-F238E27FC236}">
                <a16:creationId xmlns:a16="http://schemas.microsoft.com/office/drawing/2014/main" id="{C91952C4-EB70-4EEA-9792-50C3601C5560}"/>
              </a:ext>
            </a:extLst>
          </p:cNvPr>
          <p:cNvSpPr>
            <a:spLocks noGrp="1"/>
          </p:cNvSpPr>
          <p:nvPr>
            <p:ph idx="1"/>
          </p:nvPr>
        </p:nvSpPr>
        <p:spPr>
          <a:xfrm>
            <a:off x="838200" y="1557866"/>
            <a:ext cx="10515600" cy="4935009"/>
          </a:xfrm>
        </p:spPr>
        <p:txBody>
          <a:bodyPr>
            <a:normAutofit lnSpcReduction="10000"/>
          </a:bodyPr>
          <a:lstStyle/>
          <a:p>
            <a:r>
              <a:rPr lang="en-US" sz="3200" dirty="0"/>
              <a:t>Zoonotic disease has been responsible for seven of the eight World Health Organization’s declarations of Public Health Emergencies of International Concern (PHEIC) – all declared since 2003.</a:t>
            </a:r>
          </a:p>
          <a:p>
            <a:pPr lvl="1"/>
            <a:r>
              <a:rPr lang="en-US" sz="2800" dirty="0"/>
              <a:t>2003: SARS-CoV-1</a:t>
            </a:r>
          </a:p>
          <a:p>
            <a:pPr lvl="1"/>
            <a:r>
              <a:rPr lang="en-US" sz="2800" dirty="0"/>
              <a:t>2009-2010: H1N1 influenza pandemic</a:t>
            </a:r>
          </a:p>
          <a:p>
            <a:pPr lvl="1"/>
            <a:r>
              <a:rPr lang="en-US" sz="2800" dirty="0"/>
              <a:t>2014: Polio resurgence</a:t>
            </a:r>
          </a:p>
          <a:p>
            <a:pPr lvl="1"/>
            <a:r>
              <a:rPr lang="en-US" sz="2800" dirty="0"/>
              <a:t>2014-2016: Ebola in Guinea, Sierra Leone, Liberia (west Africa)</a:t>
            </a:r>
          </a:p>
          <a:p>
            <a:pPr lvl="1"/>
            <a:r>
              <a:rPr lang="fi-FI" sz="2800" dirty="0"/>
              <a:t>2015-2016: Zika virus </a:t>
            </a:r>
          </a:p>
          <a:p>
            <a:pPr lvl="1"/>
            <a:r>
              <a:rPr lang="en-US" sz="2800" dirty="0"/>
              <a:t>2018-2020: Ebola in Democratic Republic of Congo (central Africa)</a:t>
            </a:r>
          </a:p>
          <a:p>
            <a:pPr lvl="1"/>
            <a:r>
              <a:rPr lang="en-US" sz="2800" dirty="0"/>
              <a:t>2020-2023 SARS-CoV-2 pandemic</a:t>
            </a:r>
          </a:p>
          <a:p>
            <a:pPr lvl="1"/>
            <a:r>
              <a:rPr lang="en-US" sz="2800" dirty="0"/>
              <a:t>2022: Mpox</a:t>
            </a:r>
          </a:p>
          <a:p>
            <a:endParaRPr lang="en-US" dirty="0"/>
          </a:p>
        </p:txBody>
      </p:sp>
    </p:spTree>
    <p:extLst>
      <p:ext uri="{BB962C8B-B14F-4D97-AF65-F5344CB8AC3E}">
        <p14:creationId xmlns:p14="http://schemas.microsoft.com/office/powerpoint/2010/main" val="37363749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8">
      <a:majorFont>
        <a:latin typeface="Calibri Light"/>
        <a:ea typeface=""/>
        <a:cs typeface=""/>
      </a:majorFont>
      <a:minorFont>
        <a:latin typeface="Calibri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9195</TotalTime>
  <Words>8764</Words>
  <Application>Microsoft Office PowerPoint</Application>
  <PresentationFormat>Widescreen</PresentationFormat>
  <Paragraphs>465</Paragraphs>
  <Slides>84</Slides>
  <Notes>78</Notes>
  <HiddenSlides>0</HiddenSlides>
  <MMClips>6</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84</vt:i4>
      </vt:variant>
    </vt:vector>
  </HeadingPairs>
  <TitlesOfParts>
    <vt:vector size="98" baseType="lpstr">
      <vt:lpstr>AdvOTa59ec3b8</vt:lpstr>
      <vt:lpstr>AdvOTa59ec3b8+20</vt:lpstr>
      <vt:lpstr>ALAKI B+ Adv O T 863180fb</vt:lpstr>
      <vt:lpstr>Arial</vt:lpstr>
      <vt:lpstr>Calibri</vt:lpstr>
      <vt:lpstr>Calibri Light</vt:lpstr>
      <vt:lpstr>Calibri Light </vt:lpstr>
      <vt:lpstr>HardingText-Regular</vt:lpstr>
      <vt:lpstr>HardingText-RegularItalic</vt:lpstr>
      <vt:lpstr>MillerDaily-Roman</vt:lpstr>
      <vt:lpstr>nyt-imperial</vt:lpstr>
      <vt:lpstr>OpenSans</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After optimism of 1960-70s about conquering infectious diseases, global concern has grown about the increasing frequency of spillovers of zoonotic disease in the last two decades</vt:lpstr>
      <vt:lpstr>Zoonoses and PHEICs</vt:lpstr>
      <vt:lpstr>Chains of infection characterize zoonotic disease</vt:lpstr>
      <vt:lpstr>PowerPoint Presentation</vt:lpstr>
      <vt:lpstr>PowerPoint Presentation</vt:lpstr>
      <vt:lpstr>Human culture and ways of living today make us more vulnerable to viral zoonotic disease</vt:lpstr>
      <vt:lpstr>Endemic zoonotic disease</vt:lpstr>
      <vt:lpstr>Reverse zoonoses and  secondary spillover</vt:lpstr>
      <vt:lpstr>PowerPoint Presentation</vt:lpstr>
      <vt:lpstr>PowerPoint Presentation</vt:lpstr>
      <vt:lpstr>Zoonoses become difficult to control as number of reservoir species and their interactions increase</vt:lpstr>
      <vt:lpstr>Ecological interactions associated with Guinea-worm disease (Dracunculiasis)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housing and burial practices link to plague</vt:lpstr>
      <vt:lpstr>PowerPoint Presentation</vt:lpstr>
      <vt:lpstr>PowerPoint Presentation</vt:lpstr>
      <vt:lpstr>PowerPoint Presentation</vt:lpstr>
      <vt:lpstr>Natural selection during the Black Death and its impact on human health today</vt:lpstr>
      <vt:lpstr>Commonalities among zoonotic diseases: environmental change and human vulnerabilities</vt:lpstr>
      <vt:lpstr>PowerPoint Presentation</vt:lpstr>
      <vt:lpstr>PowerPoint Presentation</vt:lpstr>
      <vt:lpstr>PowerPoint Presentation</vt:lpstr>
      <vt:lpstr>Zika virus (ZIKV)</vt:lpstr>
      <vt:lpstr>PowerPoint Presentation</vt:lpstr>
      <vt:lpstr>PowerPoint Presentation</vt:lpstr>
      <vt:lpstr>From the Zika Forest to the rest of the world</vt:lpstr>
      <vt:lpstr>Brazil and ZIKV</vt:lpstr>
      <vt:lpstr>PowerPoint Presentation</vt:lpstr>
      <vt:lpstr>PowerPoint Presentation</vt:lpstr>
      <vt:lpstr>PowerPoint Presentation</vt:lpstr>
      <vt:lpstr>Yellow fever</vt:lpstr>
      <vt:lpstr>PowerPoint Presentation</vt:lpstr>
      <vt:lpstr>Yellow fever resurgence in Brazil</vt:lpstr>
      <vt:lpstr>PowerPoint Presentation</vt:lpstr>
      <vt:lpstr>Yellow fever resurgence in sub-Saharan Africa</vt:lpstr>
      <vt:lpstr>PowerPoint Presentation</vt:lpstr>
      <vt:lpstr>PowerPoint Presentation</vt:lpstr>
      <vt:lpstr>Schistosomiasis</vt:lpstr>
      <vt:lpstr>PowerPoint Presentation</vt:lpstr>
      <vt:lpstr>Integrated strategies to address schistosomiasis</vt:lpstr>
      <vt:lpstr>PowerPoint Presentation</vt:lpstr>
      <vt:lpstr>PowerPoint Presentation</vt:lpstr>
      <vt:lpstr>PowerPoint Presentation</vt:lpstr>
      <vt:lpstr>PowerPoint Presentation</vt:lpstr>
      <vt:lpstr>PowerPoint Presentation</vt:lpstr>
      <vt:lpstr>PowerPoint Presentation</vt:lpstr>
      <vt:lpstr>Germ theory: Koch’s postulates</vt:lpstr>
      <vt:lpstr>PowerPoint Presentation</vt:lpstr>
      <vt:lpstr>Host theory</vt:lpstr>
      <vt:lpstr>PowerPoint Presentation</vt:lpstr>
      <vt:lpstr>PowerPoint Presentation</vt:lpstr>
      <vt:lpstr>Seven presently known coronaviruses infect humans</vt:lpstr>
      <vt:lpstr>PowerPoint Presentation</vt:lpstr>
      <vt:lpstr>The bat immune system</vt:lpstr>
      <vt:lpstr>PowerPoint Presentation</vt:lpstr>
      <vt:lpstr>Barrier to rabies control</vt:lpstr>
      <vt:lpstr>PowerPoint Presentation</vt:lpstr>
      <vt:lpstr>WHO goal is to eliminate dog-transmitted rabies in humans by 2030</vt:lpstr>
      <vt:lpstr>Having intact habitats is a public health service</vt:lpstr>
      <vt:lpstr>Amazon deforestation and malaria transmission</vt:lpstr>
      <vt:lpstr>Choose your investment strategy:</vt:lpstr>
      <vt:lpstr>Pathogen “chatter” and the inevitability of another global pandemic of zoonotic disease</vt:lpstr>
      <vt:lpstr>‘Missing’ zoonoses</vt:lpstr>
      <vt:lpstr>PowerPoint Presentation</vt:lpstr>
      <vt:lpstr>Zoonotic disease will continue to shape global history</vt:lpstr>
      <vt:lpstr>The Black Death</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Jon Stallins</dc:creator>
  <cp:lastModifiedBy>Stallins, Jon A.</cp:lastModifiedBy>
  <cp:revision>410</cp:revision>
  <dcterms:created xsi:type="dcterms:W3CDTF">2018-02-08T16:26:31Z</dcterms:created>
  <dcterms:modified xsi:type="dcterms:W3CDTF">2024-11-06T18:07:10Z</dcterms:modified>
</cp:coreProperties>
</file>