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84" r:id="rId2"/>
    <p:sldId id="383" r:id="rId3"/>
    <p:sldId id="445" r:id="rId4"/>
    <p:sldId id="384" r:id="rId5"/>
    <p:sldId id="387" r:id="rId6"/>
    <p:sldId id="306" r:id="rId7"/>
    <p:sldId id="307" r:id="rId8"/>
    <p:sldId id="416" r:id="rId9"/>
    <p:sldId id="305" r:id="rId10"/>
    <p:sldId id="391" r:id="rId11"/>
    <p:sldId id="390" r:id="rId12"/>
    <p:sldId id="358" r:id="rId13"/>
    <p:sldId id="392" r:id="rId14"/>
    <p:sldId id="316" r:id="rId15"/>
    <p:sldId id="329" r:id="rId16"/>
    <p:sldId id="328" r:id="rId17"/>
    <p:sldId id="397" r:id="rId18"/>
    <p:sldId id="398" r:id="rId19"/>
    <p:sldId id="355" r:id="rId20"/>
    <p:sldId id="470" r:id="rId21"/>
    <p:sldId id="507" r:id="rId22"/>
    <p:sldId id="453" r:id="rId23"/>
    <p:sldId id="432" r:id="rId24"/>
    <p:sldId id="265" r:id="rId25"/>
    <p:sldId id="319" r:id="rId26"/>
    <p:sldId id="518" r:id="rId27"/>
    <p:sldId id="441" r:id="rId28"/>
    <p:sldId id="520" r:id="rId29"/>
    <p:sldId id="521" r:id="rId30"/>
    <p:sldId id="500" r:id="rId31"/>
    <p:sldId id="505" r:id="rId32"/>
    <p:sldId id="506" r:id="rId33"/>
    <p:sldId id="501" r:id="rId34"/>
    <p:sldId id="508" r:id="rId35"/>
    <p:sldId id="502" r:id="rId36"/>
    <p:sldId id="406" r:id="rId37"/>
    <p:sldId id="407" r:id="rId38"/>
    <p:sldId id="495" r:id="rId39"/>
    <p:sldId id="409" r:id="rId40"/>
    <p:sldId id="509" r:id="rId41"/>
    <p:sldId id="514" r:id="rId42"/>
    <p:sldId id="515" r:id="rId43"/>
    <p:sldId id="311" r:id="rId44"/>
    <p:sldId id="353" r:id="rId45"/>
    <p:sldId id="274" r:id="rId46"/>
    <p:sldId id="352" r:id="rId47"/>
    <p:sldId id="354" r:id="rId48"/>
    <p:sldId id="323" r:id="rId49"/>
    <p:sldId id="332" r:id="rId50"/>
    <p:sldId id="492" r:id="rId51"/>
    <p:sldId id="511" r:id="rId52"/>
    <p:sldId id="510" r:id="rId53"/>
    <p:sldId id="512" r:id="rId54"/>
    <p:sldId id="517" r:id="rId55"/>
    <p:sldId id="513" r:id="rId56"/>
    <p:sldId id="493" r:id="rId57"/>
    <p:sldId id="317" r:id="rId58"/>
    <p:sldId id="496" r:id="rId59"/>
    <p:sldId id="497" r:id="rId60"/>
    <p:sldId id="498" r:id="rId61"/>
    <p:sldId id="499" r:id="rId62"/>
    <p:sldId id="516" r:id="rId6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56136" autoAdjust="0"/>
  </p:normalViewPr>
  <p:slideViewPr>
    <p:cSldViewPr>
      <p:cViewPr varScale="1">
        <p:scale>
          <a:sx n="46" d="100"/>
          <a:sy n="46" d="100"/>
        </p:scale>
        <p:origin x="696"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475"/>
    </p:cViewPr>
  </p:notesTextViewPr>
  <p:sorterViewPr>
    <p:cViewPr varScale="1">
      <p:scale>
        <a:sx n="1" d="1"/>
        <a:sy n="1" d="1"/>
      </p:scale>
      <p:origin x="0" y="-12326"/>
    </p:cViewPr>
  </p:sorterViewPr>
  <p:notesViewPr>
    <p:cSldViewPr>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196998-EF35-F0E8-AE32-1D7DE9951C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52B687D3-94D0-A2A0-CA7F-EF728C021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6D217E3-CA79-4BAA-BB56-1287D0BCF74F}" type="datetimeFigureOut">
              <a:rPr lang="en-US"/>
              <a:pPr>
                <a:defRPr/>
              </a:pPr>
              <a:t>9/4/2024</a:t>
            </a:fld>
            <a:endParaRPr lang="en-US" dirty="0"/>
          </a:p>
        </p:txBody>
      </p:sp>
      <p:sp>
        <p:nvSpPr>
          <p:cNvPr id="4" name="Footer Placeholder 3">
            <a:extLst>
              <a:ext uri="{FF2B5EF4-FFF2-40B4-BE49-F238E27FC236}">
                <a16:creationId xmlns:a16="http://schemas.microsoft.com/office/drawing/2014/main" id="{CEB81341-0453-35D9-6A7A-2A946F869F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a:extLst>
              <a:ext uri="{FF2B5EF4-FFF2-40B4-BE49-F238E27FC236}">
                <a16:creationId xmlns:a16="http://schemas.microsoft.com/office/drawing/2014/main" id="{A76F5E13-672C-A3C9-C5D8-487D983D4C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E90DC6B-972A-44AF-B947-96480D4F64E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4DCD4FD-42E1-D5E1-3D4B-4F12E175B18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29699" name="Rectangle 3">
            <a:extLst>
              <a:ext uri="{FF2B5EF4-FFF2-40B4-BE49-F238E27FC236}">
                <a16:creationId xmlns:a16="http://schemas.microsoft.com/office/drawing/2014/main" id="{A807CE1E-3E1F-9DA6-FD91-AAD219E6F61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2052" name="Rectangle 4">
            <a:extLst>
              <a:ext uri="{FF2B5EF4-FFF2-40B4-BE49-F238E27FC236}">
                <a16:creationId xmlns:a16="http://schemas.microsoft.com/office/drawing/2014/main" id="{7A9DDC19-3637-1D86-13EE-3B48BA7A862A}"/>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AA7FDD9D-B6A0-55A8-0A82-E2F6BCEDAEB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DCE7A7C7-58D0-5751-217C-BEF178F082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29703" name="Rectangle 7">
            <a:extLst>
              <a:ext uri="{FF2B5EF4-FFF2-40B4-BE49-F238E27FC236}">
                <a16:creationId xmlns:a16="http://schemas.microsoft.com/office/drawing/2014/main" id="{C58F57F5-07FA-E6EA-43AD-4CCA4CA047E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75651E-B26B-4DAB-9291-DD33F2B5C9A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AE8E5FB-D297-D1DE-3FD1-511C937F155F}"/>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A1585AC2-D524-25B9-8918-5F0626084B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5124" name="Slide Number Placeholder 3">
            <a:extLst>
              <a:ext uri="{FF2B5EF4-FFF2-40B4-BE49-F238E27FC236}">
                <a16:creationId xmlns:a16="http://schemas.microsoft.com/office/drawing/2014/main" id="{D5576F78-BDFA-29CD-0A31-8666FF3006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1823206-2249-40BE-99E0-70AFD06B48F4}" type="slidenum">
              <a:rPr lang="en-US" altLang="en-US" sz="1200" smtClean="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C3A3C5D-6E08-4357-75B1-341A7A50DDE5}"/>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1FCCB3FE-0091-2371-CA0B-E828A81181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27652" name="Slide Number Placeholder 3">
            <a:extLst>
              <a:ext uri="{FF2B5EF4-FFF2-40B4-BE49-F238E27FC236}">
                <a16:creationId xmlns:a16="http://schemas.microsoft.com/office/drawing/2014/main" id="{9855517C-2CB7-1EAB-03A3-4912579AB0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A9FF6F-671B-4B89-9191-D7772415CFC9}" type="slidenum">
              <a:rPr lang="en-US" altLang="en-US" sz="1200" smtClean="0"/>
              <a:pPr/>
              <a:t>10</a:t>
            </a:fld>
            <a:endParaRPr lang="en-US"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15708C5-5A50-E4AA-1CBD-44DFFAF8D73B}"/>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33F57035-C0D0-7FF2-67E6-F208EFFC1D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The Himalaya and the entire Tibetan Plateau represent the ongoing collision of two continental Plates (the Indian and Asian plates)</a:t>
            </a:r>
          </a:p>
          <a:p>
            <a:endParaRPr lang="en-US" altLang="en-US" dirty="0">
              <a:latin typeface="Times New Roman" panose="02020603050405020304" pitchFamily="18" charset="0"/>
            </a:endParaRPr>
          </a:p>
        </p:txBody>
      </p:sp>
      <p:sp>
        <p:nvSpPr>
          <p:cNvPr id="29700" name="Slide Number Placeholder 3">
            <a:extLst>
              <a:ext uri="{FF2B5EF4-FFF2-40B4-BE49-F238E27FC236}">
                <a16:creationId xmlns:a16="http://schemas.microsoft.com/office/drawing/2014/main" id="{8CFF0F0C-E432-1CEB-E84E-BBD7A03679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DF7DC2-5A40-457E-93E7-A34608056DC7}" type="slidenum">
              <a:rPr lang="en-US" altLang="en-US" sz="1200" smtClean="0"/>
              <a:pPr/>
              <a:t>11</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674BC34-96C1-6666-E070-77227E2DA3E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7B603CD2-3C7A-2601-B398-F652BA2AB0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Himalayas, location of many of the world’s highest mountains</a:t>
            </a:r>
          </a:p>
        </p:txBody>
      </p:sp>
      <p:sp>
        <p:nvSpPr>
          <p:cNvPr id="31748" name="Slide Number Placeholder 3">
            <a:extLst>
              <a:ext uri="{FF2B5EF4-FFF2-40B4-BE49-F238E27FC236}">
                <a16:creationId xmlns:a16="http://schemas.microsoft.com/office/drawing/2014/main" id="{7C47C23B-7D05-85BE-EFDA-CFA196C9AF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2C2076-A9C6-4916-A26D-2173A862AB79}" type="slidenum">
              <a:rPr lang="en-US" altLang="en-US" sz="1200" smtClean="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16B02B6-36C4-E0CE-62D3-DCC3DA09E3C9}"/>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77D5848-54DF-4018-112D-69B2E032E1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Geological evidence shows that the top of the Mt. Everest was once the bottom of an ocean. At the summit you will find Mesozoic marine fossils in sedimentary rocks that are about 65 million years old. </a:t>
            </a:r>
          </a:p>
          <a:p>
            <a:endParaRPr lang="en-US" altLang="en-US" dirty="0">
              <a:latin typeface="Times New Roman" panose="02020603050405020304" pitchFamily="18" charset="0"/>
            </a:endParaRPr>
          </a:p>
          <a:p>
            <a:r>
              <a:rPr lang="en-US" altLang="en-US" dirty="0">
                <a:latin typeface="Times New Roman" panose="02020603050405020304" pitchFamily="18" charset="0"/>
              </a:rPr>
              <a:t>There are metamorphic rocks and intrusive igneous rocks, but comparatively little extrusive volcanic rock due to lack of recent subduction</a:t>
            </a:r>
          </a:p>
          <a:p>
            <a:endParaRPr lang="en-US" altLang="en-US" dirty="0">
              <a:latin typeface="Times New Roman" panose="02020603050405020304" pitchFamily="18" charset="0"/>
            </a:endParaRPr>
          </a:p>
        </p:txBody>
      </p:sp>
      <p:sp>
        <p:nvSpPr>
          <p:cNvPr id="33796" name="Slide Number Placeholder 3">
            <a:extLst>
              <a:ext uri="{FF2B5EF4-FFF2-40B4-BE49-F238E27FC236}">
                <a16:creationId xmlns:a16="http://schemas.microsoft.com/office/drawing/2014/main" id="{FE425239-5353-A91E-8735-8E6CE6FE15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3D0841-AED9-4F2B-993E-7C8759FEAD2F}" type="slidenum">
              <a:rPr lang="en-US" altLang="en-US" sz="1200" smtClean="0"/>
              <a:pPr/>
              <a:t>13</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DB110E6-5757-9DF9-2DEE-1EF5AE3DEB19}"/>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AC7BBF42-54D4-43BF-7F60-6DC3A9AAA5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a:t>
            </a:r>
            <a:r>
              <a:rPr lang="en-US" b="0" dirty="0"/>
              <a:t> batholith </a:t>
            </a:r>
            <a:r>
              <a:rPr lang="en-US" dirty="0"/>
              <a:t>is a large mass of intrusive igneous rock (typically granite) that forms deep below the Earth's surface. It is created when magma slowly cools and solidifies beneath the Earth's crust. Over time, erosion can expose these massive rock formations at the surface. Batholiths are often associated with mountain ranges, particularly those formed at convergent tectonic plate boundaries.</a:t>
            </a:r>
            <a:endParaRPr lang="en-US" altLang="en-US" dirty="0">
              <a:latin typeface="Times New Roman" panose="02020603050405020304" pitchFamily="18" charset="0"/>
            </a:endParaRPr>
          </a:p>
        </p:txBody>
      </p:sp>
      <p:sp>
        <p:nvSpPr>
          <p:cNvPr id="35844" name="Slide Number Placeholder 3">
            <a:extLst>
              <a:ext uri="{FF2B5EF4-FFF2-40B4-BE49-F238E27FC236}">
                <a16:creationId xmlns:a16="http://schemas.microsoft.com/office/drawing/2014/main" id="{024490B1-1403-8E5B-2DA7-FD44C15DB5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4958EB-577C-4013-89D8-D3A44AD7B630}" type="slidenum">
              <a:rPr lang="en-US" altLang="en-US" sz="1200" smtClean="0"/>
              <a:pPr/>
              <a:t>14</a:t>
            </a:fld>
            <a:endParaRPr lang="en-US"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B6E7C5A-5337-1FE2-E792-E3221A9906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EC25D7EC-CD8C-882E-2262-29A1D494F1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37892" name="Slide Number Placeholder 3">
            <a:extLst>
              <a:ext uri="{FF2B5EF4-FFF2-40B4-BE49-F238E27FC236}">
                <a16:creationId xmlns:a16="http://schemas.microsoft.com/office/drawing/2014/main" id="{8254850C-C8D4-C20B-5175-9F029B4930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574767E-F39C-43A9-ABFD-30774DCA087E}" type="slidenum">
              <a:rPr lang="en-US" altLang="en-US" sz="1200" smtClean="0"/>
              <a:pPr/>
              <a:t>15</a:t>
            </a:fld>
            <a:endParaRPr lang="en-US"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E0C7415-748A-AC7D-7A27-2DB5FEFEE128}"/>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1B6E3925-EA33-5DE6-6D9E-1BE0A7129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A cross-section showing the fold and thrust belt of the Canadian Rockies.  Much of the Rockies are composed of sedimentary and metamorphic rock with little extrusive volcanics.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38CA335-882E-600C-A71F-40380A2DF1DE}"/>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34247A53-84B7-9AFA-B15F-746E7443F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The Cascade Mountains consist of several active volcanoes (triangles). These volcanoes are developed above a subduction zone that stretches from northern California to southern British Columbia. The subduction zone involves the Juan de Fuca and related oceanic plates that descend beneath the western edge of North America. Unlike typical subduction zones, no trench is present along the continental margin. Instead, terranes and the accretionary wedge have been uplifted to form a series of coast ranges and exotic mountains</a:t>
            </a:r>
          </a:p>
          <a:p>
            <a:endParaRPr lang="en-US" altLang="en-US" dirty="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A62D19EC-B9FA-9F7F-8612-009B69B86916}"/>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8D8605F2-940F-F5A4-872A-91F639D52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Extrusive volcanics, a cooled lava field in the Cascades</a:t>
            </a:r>
          </a:p>
        </p:txBody>
      </p:sp>
      <p:sp>
        <p:nvSpPr>
          <p:cNvPr id="44036" name="Slide Number Placeholder 3">
            <a:extLst>
              <a:ext uri="{FF2B5EF4-FFF2-40B4-BE49-F238E27FC236}">
                <a16:creationId xmlns:a16="http://schemas.microsoft.com/office/drawing/2014/main" id="{D3CD26A9-08EA-8749-BC94-64888AC5CC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229537-9D7E-4B15-A1D0-BE3CB1CD1F29}" type="slidenum">
              <a:rPr lang="en-US" altLang="en-US" sz="1200" smtClean="0"/>
              <a:pPr/>
              <a:t>18</a:t>
            </a:fld>
            <a:endParaRPr lang="en-US"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2209B49-52C4-85F5-3955-A5644F90129A}"/>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410FE04E-6A21-AA47-DE01-9711CB30122D}"/>
              </a:ext>
            </a:extLst>
          </p:cNvPr>
          <p:cNvSpPr>
            <a:spLocks noGrp="1"/>
          </p:cNvSpPr>
          <p:nvPr>
            <p:ph type="body" idx="1"/>
          </p:nvPr>
        </p:nvSpPr>
        <p:spPr>
          <a:ln/>
        </p:spPr>
        <p:txBody>
          <a:bodyPr/>
          <a:lstStyle/>
          <a:p>
            <a:pPr>
              <a:defRPr/>
            </a:pPr>
            <a:r>
              <a:rPr lang="en-US" dirty="0">
                <a:latin typeface="Times New Roman" pitchFamily="18" charset="0"/>
              </a:rPr>
              <a:t>Central California Coast</a:t>
            </a:r>
          </a:p>
          <a:p>
            <a:pPr>
              <a:defRPr/>
            </a:pPr>
            <a:endParaRPr lang="en-US" dirty="0">
              <a:latin typeface="Times New Roman" pitchFamily="18" charset="0"/>
            </a:endParaRPr>
          </a:p>
          <a:p>
            <a:pPr>
              <a:defRPr/>
            </a:pPr>
            <a:r>
              <a:rPr lang="en-US" kern="0" dirty="0">
                <a:latin typeface="Arial" charset="0"/>
              </a:rPr>
              <a:t>Suturing of microplates along on a convergent plate boundary</a:t>
            </a:r>
            <a:br>
              <a:rPr lang="en-US" kern="0" dirty="0">
                <a:latin typeface="Arial" charset="0"/>
              </a:rPr>
            </a:br>
            <a:br>
              <a:rPr lang="en-US" kern="0" dirty="0">
                <a:latin typeface="Arial" charset="0"/>
              </a:rPr>
            </a:br>
            <a:r>
              <a:rPr lang="en-US" kern="0" dirty="0">
                <a:latin typeface="Arial" charset="0"/>
              </a:rPr>
              <a:t>These exotic terranes are welded to the continent and increase its overall size. </a:t>
            </a:r>
          </a:p>
          <a:p>
            <a:pPr>
              <a:defRPr/>
            </a:pPr>
            <a:endParaRPr lang="en-US" dirty="0">
              <a:latin typeface="Times New Roman" pitchFamily="18" charset="0"/>
            </a:endParaRPr>
          </a:p>
        </p:txBody>
      </p:sp>
      <p:sp>
        <p:nvSpPr>
          <p:cNvPr id="46084" name="Slide Number Placeholder 3">
            <a:extLst>
              <a:ext uri="{FF2B5EF4-FFF2-40B4-BE49-F238E27FC236}">
                <a16:creationId xmlns:a16="http://schemas.microsoft.com/office/drawing/2014/main" id="{473E574E-A990-4A28-F47F-375E278910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618C72F-7B6B-4B92-BC86-5F511D3F3426}" type="slidenum">
              <a:rPr lang="en-US" altLang="en-US" sz="1200" smtClean="0"/>
              <a:pPr/>
              <a:t>19</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ED9E0C1-F3AA-DDA3-BDA3-A8BA914E4085}"/>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478B290F-FD8B-B1E8-354F-CC9336A714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The lumpy earth</a:t>
            </a:r>
            <a:endParaRPr lang="en-US" altLang="en-US" dirty="0">
              <a:latin typeface="Times New Roman" panose="02020603050405020304" pitchFamily="18" charset="0"/>
            </a:endParaRPr>
          </a:p>
        </p:txBody>
      </p:sp>
      <p:sp>
        <p:nvSpPr>
          <p:cNvPr id="7172" name="Slide Number Placeholder 3">
            <a:extLst>
              <a:ext uri="{FF2B5EF4-FFF2-40B4-BE49-F238E27FC236}">
                <a16:creationId xmlns:a16="http://schemas.microsoft.com/office/drawing/2014/main" id="{20672C93-5B16-5F63-B525-6C7D648922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FE5CAC-EC69-4398-942E-66934DC238C5}" type="slidenum">
              <a:rPr lang="en-US" altLang="en-US" sz="1200" smtClean="0"/>
              <a:pPr/>
              <a:t>2</a:t>
            </a:fld>
            <a:endParaRPr lang="en-US" alt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20C108D-53FB-083C-A45F-D3F78B42DB3D}"/>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29E6E7CE-9409-862D-D967-1FA863ECDA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By the end of the last ice age about 11,000 years ago, much of northern Europe and North America was covered by ice sheets up to 3 km thick. At the end of the ice age when the glaciers retreated, the removal of the weight from the depressed land led to a post-glacial rebound. Initially the rebound was rapid, proceeding at about 7.5 cm/year. This phase lasted for about 2,000 years, and took place as the ice was being unloaded. Once deglaciation was complete, uplift slowed to about 2.5 cm/year and decreased exponentially after that. Today, typical uplift rates are of the order of 1 cm/year or less, and studies suggest that rebound will continue for about another 10,000 years. </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
        <p:nvSpPr>
          <p:cNvPr id="50180" name="Slide Number Placeholder 3">
            <a:extLst>
              <a:ext uri="{FF2B5EF4-FFF2-40B4-BE49-F238E27FC236}">
                <a16:creationId xmlns:a16="http://schemas.microsoft.com/office/drawing/2014/main" id="{86DB2DFC-C368-7918-32BF-74E5F4F53E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F2755D-55FD-4A79-B522-A00604654501}" type="slidenum">
              <a:rPr lang="en-US" altLang="en-US" sz="1200" smtClean="0"/>
              <a:pPr/>
              <a:t>22</a:t>
            </a:fld>
            <a:endParaRPr lang="en-US"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460CD62-C1D7-D60B-09CA-A6D337A101AB}"/>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3114DF18-6D82-7E93-4215-33ED11C5F9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As recently as the Viking Age Mälaren was a bay of the Baltic Sea, and seagoing vessels using it were able to sail far into the interior of Sweden. Due to the post-glacial rebound, the mouth of the bay had become so shallow by about 1200 that ships had to unload their cargos near the entrances, and progressively the bay became a lake. The decline of inland cities led to the subsequent foundation of Stockholm at the choke point. The lake's surface currently averages 0.7 meters above sea level.</a:t>
            </a:r>
          </a:p>
          <a:p>
            <a:endParaRPr lang="en-US" altLang="en-US" dirty="0">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79AF0E07-DD0D-A3A8-2D90-4DADD89A14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95FA188-A844-4B3D-8EAA-3D70194E4621}" type="slidenum">
              <a:rPr lang="en-US" altLang="en-US" sz="1200" smtClean="0"/>
              <a:pPr/>
              <a:t>23</a:t>
            </a:fld>
            <a:endParaRPr lang="en-US"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85DC3BC-91EB-6390-7688-110F4C47B460}"/>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31EF64CC-5128-05CB-DE12-F492BF9648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The virtually undeformed Colorado plateau of the southwestern United States was uplifted 1.5 to 2 kilometers with some areas reaching 3 </a:t>
            </a:r>
            <a:r>
              <a:rPr lang="en-US" altLang="en-US" dirty="0" err="1">
                <a:latin typeface="Times New Roman" panose="02020603050405020304" pitchFamily="18" charset="0"/>
              </a:rPr>
              <a:t>kilometres</a:t>
            </a:r>
            <a:r>
              <a:rPr lang="en-US" altLang="en-US" dirty="0">
                <a:latin typeface="Times New Roman" panose="02020603050405020304" pitchFamily="18" charset="0"/>
              </a:rPr>
              <a:t>. It was also intruded by diverse magmas, and eroded and deeply incised, creating a dramatic topography that includes the 1.8-km-deep Grand Canyon.  </a:t>
            </a:r>
            <a:br>
              <a:rPr lang="en-US" altLang="en-US" dirty="0">
                <a:latin typeface="Times New Roman" panose="02020603050405020304" pitchFamily="18" charset="0"/>
              </a:rPr>
            </a:br>
            <a:br>
              <a:rPr lang="en-US" altLang="en-US" dirty="0">
                <a:latin typeface="Times New Roman" panose="02020603050405020304" pitchFamily="18" charset="0"/>
              </a:rPr>
            </a:br>
            <a:r>
              <a:rPr lang="en-US" altLang="en-US" dirty="0">
                <a:latin typeface="Times New Roman" panose="02020603050405020304" pitchFamily="18" charset="0"/>
              </a:rPr>
              <a:t>In feet:  4900 to 6500 feet in elevation with some locations just over 10,000 feet</a:t>
            </a:r>
          </a:p>
        </p:txBody>
      </p:sp>
      <p:sp>
        <p:nvSpPr>
          <p:cNvPr id="54276" name="Slide Number Placeholder 3">
            <a:extLst>
              <a:ext uri="{FF2B5EF4-FFF2-40B4-BE49-F238E27FC236}">
                <a16:creationId xmlns:a16="http://schemas.microsoft.com/office/drawing/2014/main" id="{C3B2E50A-7922-9B40-82B9-2827757216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69B142-9C31-4339-B340-770DF9CA635F}" type="slidenum">
              <a:rPr lang="en-US" altLang="en-US" sz="1200" smtClean="0"/>
              <a:pPr/>
              <a:t>24</a:t>
            </a:fld>
            <a:endParaRPr lang="en-US"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38A9031-DEC8-C508-5E8A-22DC57B1EA8B}"/>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3DD0C6BD-C576-71F7-78CB-3D2EC27405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Grand Canyon is a mile deep in some locations</a:t>
            </a:r>
          </a:p>
        </p:txBody>
      </p:sp>
      <p:sp>
        <p:nvSpPr>
          <p:cNvPr id="56324" name="Slide Number Placeholder 3">
            <a:extLst>
              <a:ext uri="{FF2B5EF4-FFF2-40B4-BE49-F238E27FC236}">
                <a16:creationId xmlns:a16="http://schemas.microsoft.com/office/drawing/2014/main" id="{8AAA7327-1457-8238-37E8-242A45E647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CF5F6B-81C1-4031-BD76-9FB17F079C37}" type="slidenum">
              <a:rPr lang="en-US" altLang="en-US" sz="1200" smtClean="0"/>
              <a:pPr/>
              <a:t>25</a:t>
            </a:fld>
            <a:endParaRPr lang="en-US" altLang="en-US"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9550175-9538-DA93-D7E2-440B11F9C123}"/>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6035E16-723A-EDBE-48DE-C1503CE4E4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non-deformational uplift of the Colorado Plateau and its features was caused in part by mantle drips and delamination</a:t>
            </a:r>
          </a:p>
          <a:p>
            <a:br>
              <a:rPr lang="en-US" altLang="en-US" dirty="0">
                <a:latin typeface="Times New Roman" panose="02020603050405020304" pitchFamily="18" charset="0"/>
              </a:rPr>
            </a:br>
            <a:r>
              <a:rPr lang="en-US" altLang="en-US" dirty="0">
                <a:latin typeface="Times New Roman" panose="02020603050405020304" pitchFamily="18" charset="0"/>
              </a:rPr>
              <a:t>As partially molten material expanded, cooled and solidified after flowing upward, it made the mantle portion of the lithosphere it invaded heavy enough to peel away (delamination) and drip down. The more buoyant asthenosphere then filled the space left above, where it expanded and cause the Colorado Plateau to uplift.</a:t>
            </a:r>
            <a:br>
              <a:rPr lang="en-US" altLang="en-US" dirty="0">
                <a:latin typeface="Times New Roman" panose="02020603050405020304" pitchFamily="18" charset="0"/>
              </a:rPr>
            </a:br>
            <a:br>
              <a:rPr lang="en-US" altLang="en-US" dirty="0">
                <a:latin typeface="Times New Roman" panose="02020603050405020304" pitchFamily="18" charset="0"/>
              </a:rPr>
            </a:br>
            <a:r>
              <a:rPr lang="en-US" altLang="en-US" dirty="0">
                <a:latin typeface="Times New Roman" panose="02020603050405020304" pitchFamily="18" charset="0"/>
              </a:rPr>
              <a:t>Delamination refers to the process where a portion of the lithosphere (the rigid outer layer of the Earth, including the crust and the uppermost part of the mantle) becomes detached and sinks or ‘drips’ into the underlying asthenosphere</a:t>
            </a:r>
          </a:p>
        </p:txBody>
      </p:sp>
      <p:sp>
        <p:nvSpPr>
          <p:cNvPr id="58372" name="Slide Number Placeholder 3">
            <a:extLst>
              <a:ext uri="{FF2B5EF4-FFF2-40B4-BE49-F238E27FC236}">
                <a16:creationId xmlns:a16="http://schemas.microsoft.com/office/drawing/2014/main" id="{B9FCF3BC-8F89-D785-7FC1-97A8090223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8E47FD-C019-4EBB-94A3-D39414CE790E}" type="slidenum">
              <a:rPr lang="en-US" altLang="en-US" sz="1200" smtClean="0"/>
              <a:pPr/>
              <a:t>27</a:t>
            </a:fld>
            <a:endParaRPr lang="en-US"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5EA5813-A8BD-9A98-D885-9A9ED15A4933}"/>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D8ED50E-6D23-9DD2-EF46-35E7255A7C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Times New Roman" panose="02020603050405020304" pitchFamily="18" charset="0"/>
              </a:rPr>
              <a:t>Continents break apart when upwelling magma forms a continental rift zone and divergent motion. This is what broke apart Pangaea. Rifting is breaking apart east Africa and forms the Great African Rift Valley. North America almost broke apart through rifting 1.1. billion years ago</a:t>
            </a:r>
          </a:p>
        </p:txBody>
      </p:sp>
    </p:spTree>
    <p:extLst>
      <p:ext uri="{BB962C8B-B14F-4D97-AF65-F5344CB8AC3E}">
        <p14:creationId xmlns:p14="http://schemas.microsoft.com/office/powerpoint/2010/main" val="1324449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https://lakeheadca.com/events-education/geology/mid-continent-rift</a:t>
            </a:r>
            <a:br>
              <a:rPr lang="en-US" dirty="0"/>
            </a:br>
            <a:r>
              <a:rPr lang="en-US" dirty="0"/>
              <a:t>https://phys.org/news/2017-12-geologists-theory-formation-midcontinent-rift.html</a:t>
            </a:r>
            <a:br>
              <a:rPr lang="en-US" dirty="0"/>
            </a:br>
            <a:br>
              <a:rPr lang="en-US" dirty="0"/>
            </a:br>
            <a:r>
              <a:rPr lang="en-US" dirty="0"/>
              <a:t>Remnants of a failed continental rift zone in North America. </a:t>
            </a:r>
          </a:p>
        </p:txBody>
      </p:sp>
      <p:sp>
        <p:nvSpPr>
          <p:cNvPr id="4" name="Slide Number Placeholder 3"/>
          <p:cNvSpPr>
            <a:spLocks noGrp="1"/>
          </p:cNvSpPr>
          <p:nvPr>
            <p:ph type="sldNum" sz="quarter" idx="5"/>
          </p:nvPr>
        </p:nvSpPr>
        <p:spPr/>
        <p:txBody>
          <a:bodyPr/>
          <a:lstStyle/>
          <a:p>
            <a:pPr>
              <a:defRPr/>
            </a:pPr>
            <a:fld id="{EF75651E-B26B-4DAB-9291-DD33F2B5C9AF}" type="slidenum">
              <a:rPr lang="en-US" altLang="en-US" smtClean="0"/>
              <a:pPr>
                <a:defRPr/>
              </a:pPr>
              <a:t>29</a:t>
            </a:fld>
            <a:endParaRPr lang="en-US" altLang="en-US" dirty="0"/>
          </a:p>
        </p:txBody>
      </p:sp>
    </p:spTree>
    <p:extLst>
      <p:ext uri="{BB962C8B-B14F-4D97-AF65-F5344CB8AC3E}">
        <p14:creationId xmlns:p14="http://schemas.microsoft.com/office/powerpoint/2010/main" val="1257116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9C2F50E-831C-50EE-EF6A-A22FF85CD891}"/>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3D0984B9-61E8-6E51-5D97-09D6A3512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800" dirty="0">
                <a:latin typeface="Times New Roman" panose="02020603050405020304" pitchFamily="18" charset="0"/>
              </a:rPr>
              <a:t>Richter, H. (2024). In sweeping geological theory, mantle waves lift up plateaus. </a:t>
            </a:r>
            <a:r>
              <a:rPr lang="en-US" altLang="en-US" sz="2800" i="1" dirty="0">
                <a:latin typeface="Times New Roman" panose="02020603050405020304" pitchFamily="18" charset="0"/>
              </a:rPr>
              <a:t>Science (New York, NY)</a:t>
            </a:r>
            <a:r>
              <a:rPr lang="en-US" altLang="en-US" sz="2800" dirty="0">
                <a:latin typeface="Times New Roman" panose="02020603050405020304" pitchFamily="18" charset="0"/>
              </a:rPr>
              <a:t>, </a:t>
            </a:r>
            <a:r>
              <a:rPr lang="en-US" altLang="en-US" sz="2800" i="1" dirty="0">
                <a:latin typeface="Times New Roman" panose="02020603050405020304" pitchFamily="18" charset="0"/>
              </a:rPr>
              <a:t>385</a:t>
            </a:r>
            <a:r>
              <a:rPr lang="en-US" altLang="en-US" sz="2800" dirty="0">
                <a:latin typeface="Times New Roman" panose="02020603050405020304" pitchFamily="18" charset="0"/>
              </a:rPr>
              <a:t>(6709), 588-589.</a:t>
            </a:r>
          </a:p>
          <a:p>
            <a:br>
              <a:rPr lang="en-US" altLang="en-US" sz="1800" dirty="0">
                <a:latin typeface="MillerDaily-Roman"/>
              </a:rPr>
            </a:br>
            <a:r>
              <a:rPr lang="en-US" altLang="en-US" sz="1800" dirty="0">
                <a:latin typeface="MillerDaily-Roman"/>
              </a:rPr>
              <a:t>Breakup of tectonic plates creates churning waves in the mantle that tumble in slow motion under the continents for tens of millions of years, sculpting topography deep within continental  interiors.</a:t>
            </a:r>
            <a:endParaRPr lang="en-US" altLang="en-US" dirty="0">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6E2639DC-89A6-115A-0271-69F96AADD1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A5406B-DC80-4CB9-AD78-7B2E2CDBBC1C}" type="slidenum">
              <a:rPr lang="en-US" altLang="en-US" sz="1200" smtClean="0"/>
              <a:pPr/>
              <a:t>30</a:t>
            </a:fld>
            <a:endParaRPr lang="en-US"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AE29389F-2899-6223-0D7D-E3182430B1B4}"/>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E970A205-B751-DB18-F604-5247C0711C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https://theconversation.com/we-discovered-a-new-way-mountains-are-formed-from-mantle-waves-inside-the-earth-236910</a:t>
            </a:r>
          </a:p>
        </p:txBody>
      </p:sp>
      <p:sp>
        <p:nvSpPr>
          <p:cNvPr id="62468" name="Slide Number Placeholder 3">
            <a:extLst>
              <a:ext uri="{FF2B5EF4-FFF2-40B4-BE49-F238E27FC236}">
                <a16:creationId xmlns:a16="http://schemas.microsoft.com/office/drawing/2014/main" id="{16CBD747-1A45-2F67-4AA6-667F3BE2F3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021AA4-55AA-491B-A6F5-82AAA365A968}" type="slidenum">
              <a:rPr lang="en-US" altLang="en-US" sz="1200" smtClean="0"/>
              <a:pPr/>
              <a:t>31</a:t>
            </a:fld>
            <a:endParaRPr lang="en-US"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67FB2BB-CF22-C690-1936-0818508C8741}"/>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F0537FA4-A409-16C4-7AF6-C622C15D8A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latin typeface="MillerDaily-Roman"/>
              </a:rPr>
              <a:t>The interiors of continents, or cratons, are ancient, stable bodies of rock, far from the dynamic boundaries of tectonic plates that are responsible for much of Earth’s topography.</a:t>
            </a:r>
            <a:endParaRPr lang="en-US" altLang="en-US" dirty="0">
              <a:latin typeface="Times New Roman" panose="02020603050405020304" pitchFamily="18" charset="0"/>
            </a:endParaRPr>
          </a:p>
        </p:txBody>
      </p:sp>
      <p:sp>
        <p:nvSpPr>
          <p:cNvPr id="64516" name="Slide Number Placeholder 3">
            <a:extLst>
              <a:ext uri="{FF2B5EF4-FFF2-40B4-BE49-F238E27FC236}">
                <a16:creationId xmlns:a16="http://schemas.microsoft.com/office/drawing/2014/main" id="{AB0FF32B-79AC-12FE-4543-17B22ED820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734B26B-651B-40EF-B534-AFFFF9673581}" type="slidenum">
              <a:rPr lang="en-US" altLang="en-US" sz="1200" smtClean="0"/>
              <a:pPr/>
              <a:t>33</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AF173202-3D4E-8576-A871-A9845A6BF9F8}"/>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8B9BD008-1896-16C7-E144-DB58A16579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Force exerted by gravity = mass x acceleration (9.8 meters per second squared)</a:t>
            </a:r>
          </a:p>
          <a:p>
            <a:r>
              <a:rPr lang="en-US" altLang="en-US" dirty="0">
                <a:latin typeface="Times New Roman" panose="02020603050405020304" pitchFamily="18" charset="0"/>
              </a:rPr>
              <a:t>Mass = density x volume</a:t>
            </a:r>
          </a:p>
          <a:p>
            <a:endParaRPr lang="en-US" altLang="en-US" dirty="0">
              <a:latin typeface="Times New Roman" panose="02020603050405020304" pitchFamily="18" charset="0"/>
            </a:endParaRPr>
          </a:p>
          <a:p>
            <a:r>
              <a:rPr lang="en-US" altLang="en-US" dirty="0">
                <a:latin typeface="Times New Roman" panose="02020603050405020304" pitchFamily="18" charset="0"/>
              </a:rPr>
              <a:t>There are rocks with different densities, hence mass varies per unit volume over the surface of the earth. Thus the force exerted by gravity differs resulting some parts of the crust being pulled more strongly toward the center of the Earth</a:t>
            </a:r>
          </a:p>
        </p:txBody>
      </p:sp>
      <p:sp>
        <p:nvSpPr>
          <p:cNvPr id="9220" name="Slide Number Placeholder 3">
            <a:extLst>
              <a:ext uri="{FF2B5EF4-FFF2-40B4-BE49-F238E27FC236}">
                <a16:creationId xmlns:a16="http://schemas.microsoft.com/office/drawing/2014/main" id="{C12EF240-2BC8-2B57-C040-D4309131F1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DFD32E-2C2A-4522-B5EF-D5F202FE5A26}" type="slidenum">
              <a:rPr lang="en-US" altLang="en-US" sz="1200" smtClean="0"/>
              <a:pPr/>
              <a:t>3</a:t>
            </a:fld>
            <a:endParaRPr lang="en-US" alt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A357563-6CCE-F2FF-25D7-6B4CACAD1AC4}"/>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9339C777-F8BA-818F-F96C-4740054FE2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MillerDaily-Roman"/>
              </a:rPr>
              <a:t>However, some cratons harbor tall plateaus with mysterious origins, among them the Brazilian highlands northwest of Rio de Janeiro, the Western</a:t>
            </a:r>
          </a:p>
          <a:p>
            <a:r>
              <a:rPr lang="en-US" altLang="en-US" dirty="0">
                <a:latin typeface="MillerDaily-Roman"/>
              </a:rPr>
              <a:t>Ghats of southern India, and the central plateau of South Africa. The plateaus begins near the coast and they get younger at greater distances inland. </a:t>
            </a:r>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
        <p:nvSpPr>
          <p:cNvPr id="67588" name="Slide Number Placeholder 3">
            <a:extLst>
              <a:ext uri="{FF2B5EF4-FFF2-40B4-BE49-F238E27FC236}">
                <a16:creationId xmlns:a16="http://schemas.microsoft.com/office/drawing/2014/main" id="{73CC73E9-AD8F-BB7B-B1F0-7692BA414A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2E287E8-CFEE-444E-9B15-AFCDEAD07AE2}" type="slidenum">
              <a:rPr lang="en-US" altLang="en-US" sz="1200" smtClean="0"/>
              <a:pPr/>
              <a:t>34</a:t>
            </a:fld>
            <a:endParaRPr lang="en-US" alt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F95CD1F-5C45-7F29-75BE-CC2548BBC680}"/>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BFE01888-4521-87A5-2567-DB57CB03B9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latin typeface="MillerDaily-Roman"/>
              </a:rPr>
              <a:t>Mantle wave initiate at continental rift zones, where divergent plate motion is occurring as magma wells up to form new crust. </a:t>
            </a:r>
            <a:br>
              <a:rPr lang="en-US" altLang="en-US" sz="1800" dirty="0">
                <a:latin typeface="MillerDaily-Roman"/>
              </a:rPr>
            </a:br>
            <a:br>
              <a:rPr lang="en-US" altLang="en-US" sz="1800" dirty="0">
                <a:latin typeface="MillerDaily-Roman"/>
              </a:rPr>
            </a:br>
            <a:r>
              <a:rPr lang="en-US" altLang="en-US" sz="1800" dirty="0">
                <a:latin typeface="MillerDaily-Roman"/>
              </a:rPr>
              <a:t>Upper mantle (asthenosphere) flows in a circulation motion – convective cells, a rotating current in which warmer magma rises then cools sinks and falls downward, which in turn initiates a return flow of water magma to the surface. Flow is slow, not like boiling water and the convective cells that form in it. </a:t>
            </a:r>
            <a:br>
              <a:rPr lang="en-US" altLang="en-US" sz="1800" dirty="0">
                <a:latin typeface="MillerDaily-Roman"/>
              </a:rPr>
            </a:br>
            <a:br>
              <a:rPr lang="en-US" altLang="en-US" sz="1800" dirty="0">
                <a:latin typeface="MillerDaily-Roman"/>
              </a:rPr>
            </a:br>
            <a:r>
              <a:rPr lang="en-US" altLang="en-US" sz="1800" dirty="0">
                <a:latin typeface="MillerDaily-Roman"/>
              </a:rPr>
              <a:t>The convective cells form waves in the upper mantle that begin with the initiation of rifting and spread outward, slowly, but with the potential to modify the crust above it. </a:t>
            </a:r>
          </a:p>
          <a:p>
            <a:endParaRPr lang="en-US" altLang="en-US" sz="1800" dirty="0">
              <a:latin typeface="MillerDaily-Roman"/>
            </a:endParaRPr>
          </a:p>
          <a:p>
            <a:r>
              <a:rPr lang="en-US" altLang="en-US" sz="1800" dirty="0">
                <a:latin typeface="MillerDaily-Roman"/>
              </a:rPr>
              <a:t>The waves move outward at a rate of a rate of 15 to 20 kilometers per million years, an imperceptible pace. </a:t>
            </a:r>
          </a:p>
          <a:p>
            <a:endParaRPr lang="en-US" altLang="en-US" sz="1800" dirty="0">
              <a:latin typeface="MillerDaily-Roman"/>
            </a:endParaRPr>
          </a:p>
          <a:p>
            <a:r>
              <a:rPr lang="en-US" altLang="en-US" sz="1800" dirty="0">
                <a:latin typeface="MillerDaily-Roman"/>
              </a:rPr>
              <a:t>As the waves roll up against the bottom of the continental crust, they scrape off crust and incorporate it into the asthenosphere. This leaves behind a kilometers lighter region of the continental crust, which then rises up, creating plateaus about 1-2 kilometers. The newly lifted rock, when uplifted, is exposed to wind and water and begins to be eroded, which lightens the load and causes more uplift, with the potential to rise another half kilometer. </a:t>
            </a:r>
            <a:br>
              <a:rPr lang="en-US" altLang="en-US" sz="1800" dirty="0">
                <a:latin typeface="MillerDaily-Roman"/>
              </a:rPr>
            </a:br>
            <a:br>
              <a:rPr lang="en-US" altLang="en-US" sz="1800" dirty="0">
                <a:latin typeface="MillerDaily-Roman"/>
              </a:rPr>
            </a:br>
            <a:r>
              <a:rPr lang="en-US" altLang="en-US" sz="1800" dirty="0">
                <a:latin typeface="MillerDaily-Roman"/>
              </a:rPr>
              <a:t>This movement of the wave, with uplift and subsequent erosion propagate, so that on one end the plateaus are older and on the other end they </a:t>
            </a:r>
            <a:r>
              <a:rPr lang="en-US" altLang="en-US" sz="1800">
                <a:latin typeface="MillerDaily-Roman"/>
              </a:rPr>
              <a:t>are younger. </a:t>
            </a:r>
            <a:endParaRPr lang="en-US" altLang="en-US" sz="1800" dirty="0">
              <a:latin typeface="Times New Roman" panose="02020603050405020304" pitchFamily="18" charset="0"/>
            </a:endParaRPr>
          </a:p>
        </p:txBody>
      </p:sp>
      <p:sp>
        <p:nvSpPr>
          <p:cNvPr id="69636" name="Slide Number Placeholder 3">
            <a:extLst>
              <a:ext uri="{FF2B5EF4-FFF2-40B4-BE49-F238E27FC236}">
                <a16:creationId xmlns:a16="http://schemas.microsoft.com/office/drawing/2014/main" id="{6C493924-5A3E-A9DC-E5BB-CF2D27736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8B74BF-392C-4AAF-BB3C-1BDAAB3F88A3}" type="slidenum">
              <a:rPr lang="en-US" altLang="en-US" sz="1200" smtClean="0"/>
              <a:pPr/>
              <a:t>35</a:t>
            </a:fld>
            <a:endParaRPr lang="en-US" altLang="en-US"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DFA3F12-3765-A97A-BDA4-67AF5310F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B2B4D34-F61A-4743-81C4-1A01CE150E89}" type="slidenum">
              <a:rPr lang="en-US" altLang="en-US" sz="1200" smtClean="0"/>
              <a:pPr/>
              <a:t>36</a:t>
            </a:fld>
            <a:endParaRPr lang="en-US" altLang="en-US" sz="1200" dirty="0"/>
          </a:p>
        </p:txBody>
      </p:sp>
      <p:sp>
        <p:nvSpPr>
          <p:cNvPr id="71683" name="Rectangle 2">
            <a:extLst>
              <a:ext uri="{FF2B5EF4-FFF2-40B4-BE49-F238E27FC236}">
                <a16:creationId xmlns:a16="http://schemas.microsoft.com/office/drawing/2014/main" id="{3AC1680D-1C6B-62AC-4E9F-53928CADEFEF}"/>
              </a:ext>
            </a:extLst>
          </p:cNvPr>
          <p:cNvSpPr>
            <a:spLocks noGrp="1" noRot="1" noChangeAspect="1" noChangeArrowheads="1" noTextEdit="1"/>
          </p:cNvSpPr>
          <p:nvPr>
            <p:ph type="sldImg"/>
          </p:nvPr>
        </p:nvSpPr>
        <p:spPr>
          <a:solidFill>
            <a:srgbClr val="FFFFFF"/>
          </a:solidFill>
          <a:ln/>
        </p:spPr>
      </p:sp>
      <p:sp>
        <p:nvSpPr>
          <p:cNvPr id="71684" name="Rectangle 3">
            <a:extLst>
              <a:ext uri="{FF2B5EF4-FFF2-40B4-BE49-F238E27FC236}">
                <a16:creationId xmlns:a16="http://schemas.microsoft.com/office/drawing/2014/main" id="{73477BE8-BE6A-FA82-5FB7-ACD9BCBB162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rPr>
              <a:t>Sedimentary rocks, England (right), road cut in West Virginia (left)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27D7C6C-C646-F5F7-8E5C-8BE2B1128C71}"/>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45AA34B0-3DFF-E964-9C1F-66060F0046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73732" name="Slide Number Placeholder 3">
            <a:extLst>
              <a:ext uri="{FF2B5EF4-FFF2-40B4-BE49-F238E27FC236}">
                <a16:creationId xmlns:a16="http://schemas.microsoft.com/office/drawing/2014/main" id="{1C04932C-EF61-AEF2-2863-43D45CA748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ACC9D2-6AA3-4F2C-BFBF-29343013903E}" type="slidenum">
              <a:rPr lang="en-US" altLang="en-US" sz="1200" smtClean="0"/>
              <a:pPr/>
              <a:t>37</a:t>
            </a:fld>
            <a:endParaRPr lang="en-US" alt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D422DD0-B6B6-9420-FBE8-77FD1F14DCF2}"/>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C7770B02-08BD-4D9A-823D-EBD84FF50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75780" name="Slide Number Placeholder 3">
            <a:extLst>
              <a:ext uri="{FF2B5EF4-FFF2-40B4-BE49-F238E27FC236}">
                <a16:creationId xmlns:a16="http://schemas.microsoft.com/office/drawing/2014/main" id="{0EF34EC6-3D96-D212-D981-0C90E4D840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E24819-5E31-4A60-9149-D1ABF53CB8A3}" type="slidenum">
              <a:rPr lang="en-US" altLang="en-US" sz="1200" smtClean="0"/>
              <a:pPr/>
              <a:t>38</a:t>
            </a:fld>
            <a:endParaRPr lang="en-US" alt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65972D50-ADE1-96D0-18E5-F37D3843912F}"/>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AAA5A889-C82E-F03F-0168-FE60E32A24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Appalachian Mountains</a:t>
            </a:r>
          </a:p>
        </p:txBody>
      </p:sp>
      <p:sp>
        <p:nvSpPr>
          <p:cNvPr id="77828" name="Slide Number Placeholder 3">
            <a:extLst>
              <a:ext uri="{FF2B5EF4-FFF2-40B4-BE49-F238E27FC236}">
                <a16:creationId xmlns:a16="http://schemas.microsoft.com/office/drawing/2014/main" id="{2799FB69-708E-7201-0540-41796D79B7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610988-FC5F-4101-A501-DA19FA96F0FD}" type="slidenum">
              <a:rPr lang="en-US" altLang="en-US" sz="1200" smtClean="0"/>
              <a:pPr/>
              <a:t>39</a:t>
            </a:fld>
            <a:endParaRPr lang="en-US" alt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913CC8B-E503-6877-6E4B-4C42252D9ACF}"/>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8C12C0C5-EB6E-8F74-A4B7-7BCD1DB3CA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Plunging anticlines and synclines of Central Appalachians of Pennsylvania</a:t>
            </a:r>
          </a:p>
        </p:txBody>
      </p:sp>
      <p:sp>
        <p:nvSpPr>
          <p:cNvPr id="79876" name="Slide Number Placeholder 3">
            <a:extLst>
              <a:ext uri="{FF2B5EF4-FFF2-40B4-BE49-F238E27FC236}">
                <a16:creationId xmlns:a16="http://schemas.microsoft.com/office/drawing/2014/main" id="{197514A4-3792-7FD2-47D1-0E3F3D4B74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F1D249-0CA8-4DCB-9596-6180BF5FCBD7}" type="slidenum">
              <a:rPr lang="en-US" altLang="en-US" sz="1200" smtClean="0"/>
              <a:pPr/>
              <a:t>40</a:t>
            </a:fld>
            <a:endParaRPr lang="en-US" alt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8E0EB14-0E69-3DF0-E72A-C92B13904764}"/>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D34F53DA-2B94-FE4E-9528-60D2F1CA49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83972" name="Slide Number Placeholder 3">
            <a:extLst>
              <a:ext uri="{FF2B5EF4-FFF2-40B4-BE49-F238E27FC236}">
                <a16:creationId xmlns:a16="http://schemas.microsoft.com/office/drawing/2014/main" id="{61CCBE9C-A6A9-2C45-78AE-B5A6484EBC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E81226-5D6F-41F5-A7E6-3E5EFF3D237E}" type="slidenum">
              <a:rPr lang="en-US" altLang="en-US" sz="1200" smtClean="0"/>
              <a:pPr/>
              <a:t>43</a:t>
            </a:fld>
            <a:endParaRPr lang="en-US" alt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C3D3B32-8D5B-3D1F-5B43-5C937DE48A63}"/>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5D83EAE8-80CC-7DF6-C643-C3279F706D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86020" name="Slide Number Placeholder 3">
            <a:extLst>
              <a:ext uri="{FF2B5EF4-FFF2-40B4-BE49-F238E27FC236}">
                <a16:creationId xmlns:a16="http://schemas.microsoft.com/office/drawing/2014/main" id="{CBEBF126-AB4E-6A29-E569-CC4269E7C4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4E0D06C-00D6-4901-8C4E-BC184541BDCB}" type="slidenum">
              <a:rPr lang="en-US" altLang="en-US" sz="1200" smtClean="0"/>
              <a:pPr/>
              <a:t>44</a:t>
            </a:fld>
            <a:endParaRPr lang="en-US" alt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172CA89-B740-08D3-1BD1-B1DB9C23BDE5}"/>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4E49D2CA-5E30-8BC9-938E-281D45D498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88068" name="Slide Number Placeholder 3">
            <a:extLst>
              <a:ext uri="{FF2B5EF4-FFF2-40B4-BE49-F238E27FC236}">
                <a16:creationId xmlns:a16="http://schemas.microsoft.com/office/drawing/2014/main" id="{6166CA73-93FA-E21F-5C2C-BF231967DE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0B8382-539F-475A-9ED7-815221BDDCAD}" type="slidenum">
              <a:rPr lang="en-US" altLang="en-US" sz="1200" smtClean="0"/>
              <a:pPr/>
              <a:t>45</a:t>
            </a:fld>
            <a:endParaRPr lang="en-US"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91BFCD6-CF69-BC22-B5B1-5F4E8BC8EC2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454F2DBD-707B-F47F-AF77-2B4C702723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Basaltic rocks are more dense (more mass per unit volume) than granitic rocks. Basaltic crust experienced a slightly greater gravitational force and is down deformed downward relative to granitic areas.</a:t>
            </a:r>
          </a:p>
          <a:p>
            <a:endParaRPr lang="en-US" altLang="en-US" dirty="0">
              <a:latin typeface="Times New Roman" panose="02020603050405020304" pitchFamily="18" charset="0"/>
            </a:endParaRPr>
          </a:p>
        </p:txBody>
      </p:sp>
      <p:sp>
        <p:nvSpPr>
          <p:cNvPr id="11268" name="Slide Number Placeholder 3">
            <a:extLst>
              <a:ext uri="{FF2B5EF4-FFF2-40B4-BE49-F238E27FC236}">
                <a16:creationId xmlns:a16="http://schemas.microsoft.com/office/drawing/2014/main" id="{4C9C3524-E54A-CE23-6A7A-E027D29987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84B95D-51DF-4D01-B4CF-59A990B36C3A}" type="slidenum">
              <a:rPr lang="en-US" altLang="en-US" sz="1200" smtClean="0"/>
              <a:pPr/>
              <a:t>4</a:t>
            </a:fld>
            <a:endParaRPr lang="en-US" altLang="en-US"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A11DB84-6CC5-2074-835A-2A97A1855E41}"/>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3FFB0402-DFD1-EB2D-41F6-36FDA9A708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90116" name="Slide Number Placeholder 3">
            <a:extLst>
              <a:ext uri="{FF2B5EF4-FFF2-40B4-BE49-F238E27FC236}">
                <a16:creationId xmlns:a16="http://schemas.microsoft.com/office/drawing/2014/main" id="{BEA8BD28-191E-5C2F-9C04-DC7558DF0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F8A55E-B608-4EE0-8895-070B665297BE}" type="slidenum">
              <a:rPr lang="en-US" altLang="en-US" sz="1200" smtClean="0"/>
              <a:pPr/>
              <a:t>46</a:t>
            </a:fld>
            <a:endParaRPr lang="en-US" altLang="en-US"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7C63A9EC-8D30-9DA0-C986-5B1AECFE9A3A}"/>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7DDE4BA8-9263-F643-607D-7B0C42856B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92164" name="Slide Number Placeholder 3">
            <a:extLst>
              <a:ext uri="{FF2B5EF4-FFF2-40B4-BE49-F238E27FC236}">
                <a16:creationId xmlns:a16="http://schemas.microsoft.com/office/drawing/2014/main" id="{128170A4-7B72-D15E-0619-AD876ECD36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E7C72E-E888-495B-A232-775A36BF07C8}" type="slidenum">
              <a:rPr lang="en-US" altLang="en-US" sz="1200" smtClean="0"/>
              <a:pPr/>
              <a:t>47</a:t>
            </a:fld>
            <a:endParaRPr lang="en-US" altLang="en-US" sz="12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8A80D007-7AF2-3856-DD28-BD389BD9B42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4F0F45B2-2547-4A6B-B96D-D2B544B7751E}" type="slidenum">
              <a:rPr lang="en-US" altLang="en-US" sz="1200"/>
              <a:pPr algn="r" eaLnBrk="1" hangingPunct="1"/>
              <a:t>48</a:t>
            </a:fld>
            <a:endParaRPr lang="en-US" altLang="en-US" sz="1200" dirty="0"/>
          </a:p>
        </p:txBody>
      </p:sp>
      <p:sp>
        <p:nvSpPr>
          <p:cNvPr id="94211" name="Rectangle 2">
            <a:extLst>
              <a:ext uri="{FF2B5EF4-FFF2-40B4-BE49-F238E27FC236}">
                <a16:creationId xmlns:a16="http://schemas.microsoft.com/office/drawing/2014/main" id="{04442DB9-5A8A-3B91-7D4F-7BE5AB903C7C}"/>
              </a:ext>
            </a:extLst>
          </p:cNvPr>
          <p:cNvSpPr>
            <a:spLocks noGrp="1" noRot="1" noChangeAspect="1" noChangeArrowheads="1" noTextEdit="1"/>
          </p:cNvSpPr>
          <p:nvPr>
            <p:ph type="sldImg"/>
          </p:nvPr>
        </p:nvSpPr>
        <p:spPr>
          <a:solidFill>
            <a:srgbClr val="FFFFFF"/>
          </a:solidFill>
          <a:ln/>
        </p:spPr>
      </p:sp>
      <p:sp>
        <p:nvSpPr>
          <p:cNvPr id="94212" name="Rectangle 3">
            <a:extLst>
              <a:ext uri="{FF2B5EF4-FFF2-40B4-BE49-F238E27FC236}">
                <a16:creationId xmlns:a16="http://schemas.microsoft.com/office/drawing/2014/main" id="{B1EB7F48-9D2B-0777-11BF-56424FCBB90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rPr>
              <a:t>Thrust fault in limestone, western Pennsylvania.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38856E7C-31DA-BDF7-A1AE-CA550248DE9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E474CDA5-D834-2704-8D75-BDE81FCBF5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Normal faults in volcanic ashes and paleo-soils, El Salvador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C17E419-2677-1A17-4B8B-0D4F0DDB72B7}"/>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FC5ACC3E-F9D5-72D4-52B9-A3F8B8F3A1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Cuesta (Italy)</a:t>
            </a:r>
          </a:p>
        </p:txBody>
      </p:sp>
      <p:sp>
        <p:nvSpPr>
          <p:cNvPr id="99332" name="Slide Number Placeholder 3">
            <a:extLst>
              <a:ext uri="{FF2B5EF4-FFF2-40B4-BE49-F238E27FC236}">
                <a16:creationId xmlns:a16="http://schemas.microsoft.com/office/drawing/2014/main" id="{EF97C6D9-4A11-5C6B-925F-7FBD982439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AF0766E-48EE-4033-B387-D13AE4463471}" type="slidenum">
              <a:rPr lang="en-US" altLang="en-US" sz="1200" smtClean="0"/>
              <a:pPr/>
              <a:t>51</a:t>
            </a:fld>
            <a:endParaRPr lang="en-US" altLang="en-US" sz="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05D48541-0C45-7797-BC51-DF30A180CD70}"/>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7BAF3231-2187-BE91-DDC6-EF1BE63B06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101380" name="Slide Number Placeholder 3">
            <a:extLst>
              <a:ext uri="{FF2B5EF4-FFF2-40B4-BE49-F238E27FC236}">
                <a16:creationId xmlns:a16="http://schemas.microsoft.com/office/drawing/2014/main" id="{9C99B82C-AC57-2C20-3E4E-BADFF5D70A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64069D-2220-4B70-96B0-CADB92EAC5BA}" type="slidenum">
              <a:rPr lang="en-US" altLang="en-US" sz="1200" smtClean="0"/>
              <a:pPr/>
              <a:t>52</a:t>
            </a:fld>
            <a:endParaRPr lang="en-US" altLang="en-US" sz="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DA5F2D9-302E-B608-3089-5BCFD152DA68}"/>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806B54DC-3E7F-6CCB-86B5-82A6C3FB0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https://coloradomtn.edu/gc/grand-hogback/</a:t>
            </a:r>
          </a:p>
        </p:txBody>
      </p:sp>
      <p:sp>
        <p:nvSpPr>
          <p:cNvPr id="104452" name="Slide Number Placeholder 3">
            <a:extLst>
              <a:ext uri="{FF2B5EF4-FFF2-40B4-BE49-F238E27FC236}">
                <a16:creationId xmlns:a16="http://schemas.microsoft.com/office/drawing/2014/main" id="{EB58627F-5548-298C-22A9-EF259FF31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1156BD1-9BEA-4AF1-A623-FD9ABCE40A17}" type="slidenum">
              <a:rPr lang="en-US" altLang="en-US" sz="1200" smtClean="0"/>
              <a:pPr/>
              <a:t>54</a:t>
            </a:fld>
            <a:endParaRPr lang="en-US" alt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C9454999-4CCD-4E38-9F1E-52D9DA3D80F2}"/>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FA5F27F5-5145-6D54-CB47-391F39DFB2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Hogback in foreground. This one is caused by exposure of intrusive igneous rock that is more resistant to weathering. </a:t>
            </a:r>
          </a:p>
        </p:txBody>
      </p:sp>
      <p:sp>
        <p:nvSpPr>
          <p:cNvPr id="106500" name="Slide Number Placeholder 3">
            <a:extLst>
              <a:ext uri="{FF2B5EF4-FFF2-40B4-BE49-F238E27FC236}">
                <a16:creationId xmlns:a16="http://schemas.microsoft.com/office/drawing/2014/main" id="{349ECC8A-BBE0-3EA2-CFE4-75EA6379A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DE6486-EF19-4381-B7B8-565A3C1AB288}" type="slidenum">
              <a:rPr lang="en-US" altLang="en-US" sz="1200" smtClean="0"/>
              <a:pPr/>
              <a:t>55</a:t>
            </a:fld>
            <a:endParaRPr lang="en-US" alt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D828163-033B-D670-7E4B-F93F9479D8F7}"/>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EF20F154-F3BC-5DFF-10D5-C5C91ADB68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The Basin and Range Province is a particular type of topography that covers much of the southwestern United States and northwestern Mexico that is typified by elongate north-south trending arid valleys bounded by mountain ranges which also bound adjacent valleys. Death Valley is a good example of a modified basin and range valley.</a:t>
            </a:r>
          </a:p>
          <a:p>
            <a:endParaRPr lang="en-US" altLang="en-US" dirty="0">
              <a:latin typeface="Times New Roman" panose="02020603050405020304" pitchFamily="18" charset="0"/>
            </a:endParaRPr>
          </a:p>
          <a:p>
            <a:r>
              <a:rPr lang="en-US" altLang="en-US" dirty="0">
                <a:latin typeface="Times New Roman" panose="02020603050405020304" pitchFamily="18" charset="0"/>
              </a:rPr>
              <a:t>The basins are down-fallen blocks of crust and the ranges are relatively uplifted blocks. The normal arrangement in the basin and range system is that each valley (i.e., basin) is bounded on each side by one or more normal faults that are oriented along or sub-parallel to the range front.</a:t>
            </a:r>
          </a:p>
          <a:p>
            <a:endParaRPr lang="en-US" altLang="en-US" dirty="0">
              <a:latin typeface="Times New Roman" panose="02020603050405020304" pitchFamily="18" charset="0"/>
            </a:endParaRPr>
          </a:p>
          <a:p>
            <a:r>
              <a:rPr lang="en-US" altLang="en-US" dirty="0">
                <a:latin typeface="Times New Roman" panose="02020603050405020304" pitchFamily="18" charset="0"/>
              </a:rPr>
              <a:t>This arrangement is very similar to the horsts and grabens seen in divergent plate boundaries such as the Mid-Atlantic Ridge or in failed rifting areas such as the Western Rift of the Great Rift Valley in East Africa. However the extent of the rifting in the Basin and Range is not concentrated into a single valley but is spread out over a very large area creating much smaller grabens laying roughly parallel to each other in a north-south direction (which leads to a rain shadow effect resulting in exceedingly dry conditions in this province).</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
        <p:nvSpPr>
          <p:cNvPr id="109572" name="Slide Number Placeholder 3">
            <a:extLst>
              <a:ext uri="{FF2B5EF4-FFF2-40B4-BE49-F238E27FC236}">
                <a16:creationId xmlns:a16="http://schemas.microsoft.com/office/drawing/2014/main" id="{D0BEC564-55FD-C39B-D61C-A97B8BAE93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0C86243-B7AC-4E75-9999-8526EF67A8D9}" type="slidenum">
              <a:rPr lang="en-US" altLang="en-US" sz="1200" smtClean="0"/>
              <a:pPr/>
              <a:t>57</a:t>
            </a:fld>
            <a:endParaRPr lang="en-US" alt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4F43A376-EA2D-EB87-AF2B-462746E51EB6}"/>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1867053D-3728-5BC7-7361-0DA917FD4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The term "inselberg" originates from the German language, where it literally means "island mountain“</a:t>
            </a:r>
          </a:p>
        </p:txBody>
      </p:sp>
      <p:sp>
        <p:nvSpPr>
          <p:cNvPr id="111620" name="Slide Number Placeholder 3">
            <a:extLst>
              <a:ext uri="{FF2B5EF4-FFF2-40B4-BE49-F238E27FC236}">
                <a16:creationId xmlns:a16="http://schemas.microsoft.com/office/drawing/2014/main" id="{1B124ADB-B3AC-9728-6930-BF65BAFE8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FD233B-C597-4320-92BD-0760A78C9942}" type="slidenum">
              <a:rPr lang="en-US" altLang="en-US" sz="1200" smtClean="0"/>
              <a:pPr/>
              <a:t>58</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B81D63C-5A4C-2436-6A2C-90C656C92686}"/>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256DBABD-F6B0-A5E1-37B3-635EE55B1D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13316" name="Slide Number Placeholder 3">
            <a:extLst>
              <a:ext uri="{FF2B5EF4-FFF2-40B4-BE49-F238E27FC236}">
                <a16:creationId xmlns:a16="http://schemas.microsoft.com/office/drawing/2014/main" id="{FD872558-EF27-47AC-0F3F-922142624A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A8534D-7D44-4890-A4A3-F67B8D9795F0}" type="slidenum">
              <a:rPr lang="en-US" altLang="en-US" sz="1200" smtClean="0"/>
              <a:pPr/>
              <a:t>5</a:t>
            </a:fld>
            <a:endParaRPr lang="en-US" altLang="en-US" sz="12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F45DCFB7-F23D-4424-60BC-73E9471022C7}"/>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87AAB5C5-B1A6-4453-F223-5970DBAC6A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cs typeface="Arial" panose="020B0604020202020204" pitchFamily="34" charset="0"/>
              </a:rPr>
              <a:t>Uluru (Ayers Rock) in Australia (bornhardt)</a:t>
            </a:r>
            <a:endParaRPr lang="en-US" altLang="en-US" dirty="0">
              <a:latin typeface="Times New Roman" panose="02020603050405020304" pitchFamily="18" charset="0"/>
            </a:endParaRPr>
          </a:p>
        </p:txBody>
      </p:sp>
      <p:sp>
        <p:nvSpPr>
          <p:cNvPr id="113668" name="Slide Number Placeholder 3">
            <a:extLst>
              <a:ext uri="{FF2B5EF4-FFF2-40B4-BE49-F238E27FC236}">
                <a16:creationId xmlns:a16="http://schemas.microsoft.com/office/drawing/2014/main" id="{0CF0B5A6-6BA0-814F-677F-BCB159A6F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DAF6C5-E2EB-4D0E-9CA1-48B54AADADAF}" type="slidenum">
              <a:rPr lang="en-US" altLang="en-US" sz="1200" smtClean="0"/>
              <a:pPr/>
              <a:t>59</a:t>
            </a:fld>
            <a:endParaRPr lang="en-US" altLang="en-US"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55A63BE4-9396-55D9-3744-8BE09098B9F5}"/>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BABF4EBD-FD2C-DB6A-9611-F47BFD6DE3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cs typeface="Arial" panose="020B0604020202020204" pitchFamily="34" charset="0"/>
              </a:rPr>
              <a:t>The Mittens in Monument Valley, USA (buttes)</a:t>
            </a:r>
            <a:endParaRPr lang="en-US" altLang="en-US" dirty="0">
              <a:latin typeface="Times New Roman" panose="02020603050405020304" pitchFamily="18" charset="0"/>
            </a:endParaRPr>
          </a:p>
        </p:txBody>
      </p:sp>
      <p:sp>
        <p:nvSpPr>
          <p:cNvPr id="115716" name="Slide Number Placeholder 3">
            <a:extLst>
              <a:ext uri="{FF2B5EF4-FFF2-40B4-BE49-F238E27FC236}">
                <a16:creationId xmlns:a16="http://schemas.microsoft.com/office/drawing/2014/main" id="{10C504D2-CFAB-033B-6250-A24B8A771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B34205A-DB84-4146-B47E-DE274581A0C2}" type="slidenum">
              <a:rPr lang="en-US" altLang="en-US" sz="1200" smtClean="0"/>
              <a:pPr/>
              <a:t>60</a:t>
            </a:fld>
            <a:endParaRPr lang="en-US" altLang="en-US" sz="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47864785-CBCB-9A30-55D6-96B6D97D03DC}"/>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8E12D417-6818-59B0-5347-D82420DCA0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000000"/>
                </a:solidFill>
                <a:latin typeface="Arial" panose="020B0604020202020204" pitchFamily="34" charset="0"/>
                <a:cs typeface="Arial" panose="020B0604020202020204" pitchFamily="34" charset="0"/>
              </a:rPr>
              <a:t>Stone Mountain, Georgia east of Atlanta (a monadnock, and an exposed batholith)</a:t>
            </a:r>
            <a:endParaRPr lang="en-US" altLang="en-US" dirty="0">
              <a:latin typeface="Times New Roman" panose="02020603050405020304" pitchFamily="18" charset="0"/>
            </a:endParaRPr>
          </a:p>
        </p:txBody>
      </p:sp>
      <p:sp>
        <p:nvSpPr>
          <p:cNvPr id="117764" name="Slide Number Placeholder 3">
            <a:extLst>
              <a:ext uri="{FF2B5EF4-FFF2-40B4-BE49-F238E27FC236}">
                <a16:creationId xmlns:a16="http://schemas.microsoft.com/office/drawing/2014/main" id="{D8C8478F-98EA-3958-660F-774CE3C75F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86B95C-BAA5-4D4A-9E3F-72E30A3BB6F2}" type="slidenum">
              <a:rPr lang="en-US" altLang="en-US" sz="1200" smtClean="0"/>
              <a:pPr/>
              <a:t>61</a:t>
            </a:fld>
            <a:endParaRPr lang="en-US" altLang="en-US" sz="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B94F40EB-3280-8782-6629-AD7B161233DC}"/>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D210C0CB-6525-03BE-E1D0-2AE0E617A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A water gap is a geological feature where a river or stream cuts through a ridge or mountain range, forming a gap or pass. Water gaps are typically formed over long periods through the process of erosion, where a river maintains its course across an area as tectonic forces uplift the surrounding land. As the land rises, the river cuts downward through the rock, creating a steep-sided gap.</a:t>
            </a:r>
          </a:p>
        </p:txBody>
      </p:sp>
      <p:sp>
        <p:nvSpPr>
          <p:cNvPr id="119812" name="Slide Number Placeholder 3">
            <a:extLst>
              <a:ext uri="{FF2B5EF4-FFF2-40B4-BE49-F238E27FC236}">
                <a16:creationId xmlns:a16="http://schemas.microsoft.com/office/drawing/2014/main" id="{E9BC97EC-FE03-5875-E194-98EFCAE96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6D7C10C-FAC9-40CA-81E3-3468F6BFB699}" type="slidenum">
              <a:rPr lang="en-US" altLang="en-US" sz="1200" smtClean="0"/>
              <a:pPr/>
              <a:t>62</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9DAB13C-7308-CB79-2AC7-3978416E6FF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01E09F4-0838-FC75-5A4C-54D4BD1C7E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15364" name="Slide Number Placeholder 3">
            <a:extLst>
              <a:ext uri="{FF2B5EF4-FFF2-40B4-BE49-F238E27FC236}">
                <a16:creationId xmlns:a16="http://schemas.microsoft.com/office/drawing/2014/main" id="{AA9C16BF-F16E-66DD-1700-64C34B8261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B5025FD-B611-4A9C-8BE5-48F14C79F469}" type="slidenum">
              <a:rPr lang="en-US" altLang="en-US" sz="1200" smtClean="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3618C3A-C86B-E477-8353-0144988F060C}"/>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EA1C235B-78E4-DBFE-7908-13BF5A64FE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663300"/>
                </a:solidFill>
                <a:latin typeface="Times New Roman" panose="02020603050405020304" pitchFamily="18" charset="0"/>
              </a:rPr>
              <a:t>Appalachians in Eastern Tennessee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5EA5813-A8BD-9A98-D885-9A9ED15A4933}"/>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D8ED50E-6D23-9DD2-EF46-35E7255A7C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Times New Roman" panose="02020603050405020304" pitchFamily="18" charset="0"/>
              </a:rPr>
              <a:t>Taconic Orogeny</a:t>
            </a:r>
          </a:p>
          <a:p>
            <a:r>
              <a:rPr lang="en-US" altLang="en-US" sz="1000" dirty="0">
                <a:latin typeface="Times New Roman" panose="02020603050405020304" pitchFamily="18" charset="0"/>
              </a:rPr>
              <a:t>Ordovician~ 438-505 mya</a:t>
            </a:r>
          </a:p>
          <a:p>
            <a:endParaRPr lang="en-US" altLang="en-US" sz="1000" dirty="0">
              <a:latin typeface="Times New Roman" panose="02020603050405020304" pitchFamily="18" charset="0"/>
            </a:endParaRPr>
          </a:p>
          <a:p>
            <a:r>
              <a:rPr lang="en-US" altLang="en-US" sz="1000" dirty="0">
                <a:latin typeface="Times New Roman" panose="02020603050405020304" pitchFamily="18" charset="0"/>
              </a:rPr>
              <a:t>Acadian Orogeny</a:t>
            </a:r>
          </a:p>
          <a:p>
            <a:r>
              <a:rPr lang="en-US" altLang="en-US" sz="1000" dirty="0">
                <a:latin typeface="Times New Roman" panose="02020603050405020304" pitchFamily="18" charset="0"/>
              </a:rPr>
              <a:t>Devonian~ 360-408 mya</a:t>
            </a:r>
          </a:p>
          <a:p>
            <a:endParaRPr lang="en-US" altLang="en-US" sz="1000" dirty="0">
              <a:latin typeface="Times New Roman" panose="02020603050405020304" pitchFamily="18" charset="0"/>
            </a:endParaRPr>
          </a:p>
          <a:p>
            <a:r>
              <a:rPr lang="en-US" altLang="en-US" sz="1000" dirty="0">
                <a:latin typeface="Times New Roman" panose="02020603050405020304" pitchFamily="18" charset="0"/>
              </a:rPr>
              <a:t>Alleghenian-Ouachita Orogeny</a:t>
            </a:r>
          </a:p>
          <a:p>
            <a:r>
              <a:rPr lang="en-US" altLang="en-US" sz="1000" dirty="0">
                <a:latin typeface="Times New Roman" panose="02020603050405020304" pitchFamily="18" charset="0"/>
              </a:rPr>
              <a:t>Permian~ 245-286 mya</a:t>
            </a:r>
          </a:p>
          <a:p>
            <a:r>
              <a:rPr lang="en-US" altLang="en-US" sz="1000" dirty="0">
                <a:latin typeface="Times New Roman" panose="02020603050405020304" pitchFamily="18" charset="0"/>
              </a:rPr>
              <a:t>Formation of a supercontinent Pangaea.</a:t>
            </a:r>
          </a:p>
          <a:p>
            <a:endParaRPr lang="en-US" altLang="en-US" sz="1000" dirty="0">
              <a:latin typeface="Times New Roman" panose="02020603050405020304" pitchFamily="18" charset="0"/>
            </a:endParaRPr>
          </a:p>
          <a:p>
            <a:r>
              <a:rPr lang="en-US" altLang="en-US" sz="1000" dirty="0">
                <a:latin typeface="Times New Roman" panose="02020603050405020304" pitchFamily="18" charset="0"/>
              </a:rPr>
              <a:t>Uplift of Current Appalachian Mountains</a:t>
            </a:r>
          </a:p>
          <a:p>
            <a:r>
              <a:rPr lang="en-US" altLang="en-US" sz="1000" dirty="0">
                <a:latin typeface="Times New Roman" panose="02020603050405020304" pitchFamily="18" charset="0"/>
              </a:rPr>
              <a:t>Tertiary~ 20-30 mya</a:t>
            </a:r>
          </a:p>
          <a:p>
            <a:r>
              <a:rPr lang="en-US" altLang="en-US" sz="1000" dirty="0">
                <a:latin typeface="Times New Roman" panose="02020603050405020304" pitchFamily="18"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9BB635F-EC5C-CFCD-FA23-6E7361BC2497}"/>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48F9D557-AB11-21EB-5884-03F9A61A16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25604" name="Slide Number Placeholder 3">
            <a:extLst>
              <a:ext uri="{FF2B5EF4-FFF2-40B4-BE49-F238E27FC236}">
                <a16:creationId xmlns:a16="http://schemas.microsoft.com/office/drawing/2014/main" id="{D95B4848-C59F-EA8B-AAC2-3757ACC7D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DC7C51-4C95-44EB-B073-99F71FA0A18B}" type="slidenum">
              <a:rPr lang="en-US" altLang="en-US" sz="1200" smtClean="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37B8AE8-50A4-F05C-0813-45E4E7B4EAD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1856A22-EC80-ED7A-A4FB-40BCAF87B17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7F6B1AB-8E45-37AA-B7E2-D3E87F7581A6}"/>
              </a:ext>
            </a:extLst>
          </p:cNvPr>
          <p:cNvSpPr>
            <a:spLocks noGrp="1" noChangeArrowheads="1"/>
          </p:cNvSpPr>
          <p:nvPr>
            <p:ph type="sldNum" sz="quarter" idx="12"/>
          </p:nvPr>
        </p:nvSpPr>
        <p:spPr>
          <a:ln/>
        </p:spPr>
        <p:txBody>
          <a:bodyPr/>
          <a:lstStyle>
            <a:lvl1pPr>
              <a:defRPr/>
            </a:lvl1pPr>
          </a:lstStyle>
          <a:p>
            <a:pPr>
              <a:defRPr/>
            </a:pPr>
            <a:fld id="{9A0E58DB-4ACC-44A0-B95D-A40B0220975D}" type="slidenum">
              <a:rPr lang="en-US" altLang="en-US"/>
              <a:pPr>
                <a:defRPr/>
              </a:pPr>
              <a:t>‹#›</a:t>
            </a:fld>
            <a:endParaRPr lang="en-US" altLang="en-US" dirty="0"/>
          </a:p>
        </p:txBody>
      </p:sp>
    </p:spTree>
    <p:extLst>
      <p:ext uri="{BB962C8B-B14F-4D97-AF65-F5344CB8AC3E}">
        <p14:creationId xmlns:p14="http://schemas.microsoft.com/office/powerpoint/2010/main" val="419338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7B9664-AECE-71A4-D86B-280F34DEFF5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5107F30-A3E1-13B2-947A-F258AC515FE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3F6D7B8-5585-3B22-67AC-0C5B6E004EAE}"/>
              </a:ext>
            </a:extLst>
          </p:cNvPr>
          <p:cNvSpPr>
            <a:spLocks noGrp="1" noChangeArrowheads="1"/>
          </p:cNvSpPr>
          <p:nvPr>
            <p:ph type="sldNum" sz="quarter" idx="12"/>
          </p:nvPr>
        </p:nvSpPr>
        <p:spPr>
          <a:ln/>
        </p:spPr>
        <p:txBody>
          <a:bodyPr/>
          <a:lstStyle>
            <a:lvl1pPr>
              <a:defRPr/>
            </a:lvl1pPr>
          </a:lstStyle>
          <a:p>
            <a:pPr>
              <a:defRPr/>
            </a:pPr>
            <a:fld id="{1012C735-C5FB-4340-8072-7E904EB22A38}" type="slidenum">
              <a:rPr lang="en-US" altLang="en-US"/>
              <a:pPr>
                <a:defRPr/>
              </a:pPr>
              <a:t>‹#›</a:t>
            </a:fld>
            <a:endParaRPr lang="en-US" altLang="en-US" dirty="0"/>
          </a:p>
        </p:txBody>
      </p:sp>
    </p:spTree>
    <p:extLst>
      <p:ext uri="{BB962C8B-B14F-4D97-AF65-F5344CB8AC3E}">
        <p14:creationId xmlns:p14="http://schemas.microsoft.com/office/powerpoint/2010/main" val="686508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65F6F4-D20C-7225-16C1-49BC418BFE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90EB43E-2525-6FD8-9D6B-80472E1D1CC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7AB123E-0AC3-9974-D268-1D77693BE82F}"/>
              </a:ext>
            </a:extLst>
          </p:cNvPr>
          <p:cNvSpPr>
            <a:spLocks noGrp="1" noChangeArrowheads="1"/>
          </p:cNvSpPr>
          <p:nvPr>
            <p:ph type="sldNum" sz="quarter" idx="12"/>
          </p:nvPr>
        </p:nvSpPr>
        <p:spPr>
          <a:ln/>
        </p:spPr>
        <p:txBody>
          <a:bodyPr/>
          <a:lstStyle>
            <a:lvl1pPr>
              <a:defRPr/>
            </a:lvl1pPr>
          </a:lstStyle>
          <a:p>
            <a:pPr>
              <a:defRPr/>
            </a:pPr>
            <a:fld id="{B3D3C6A0-50D7-43B9-8EFC-33CF69DC6B4D}" type="slidenum">
              <a:rPr lang="en-US" altLang="en-US"/>
              <a:pPr>
                <a:defRPr/>
              </a:pPr>
              <a:t>‹#›</a:t>
            </a:fld>
            <a:endParaRPr lang="en-US" altLang="en-US" dirty="0"/>
          </a:p>
        </p:txBody>
      </p:sp>
    </p:spTree>
    <p:extLst>
      <p:ext uri="{BB962C8B-B14F-4D97-AF65-F5344CB8AC3E}">
        <p14:creationId xmlns:p14="http://schemas.microsoft.com/office/powerpoint/2010/main" val="340465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974297-45E7-EBCB-42F7-3D37D4616B5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03EDD9C-3A73-407A-6110-5426C790B96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B5AF819-23D4-ED84-93EC-2B0EC0F3E874}"/>
              </a:ext>
            </a:extLst>
          </p:cNvPr>
          <p:cNvSpPr>
            <a:spLocks noGrp="1" noChangeArrowheads="1"/>
          </p:cNvSpPr>
          <p:nvPr>
            <p:ph type="sldNum" sz="quarter" idx="12"/>
          </p:nvPr>
        </p:nvSpPr>
        <p:spPr>
          <a:ln/>
        </p:spPr>
        <p:txBody>
          <a:bodyPr/>
          <a:lstStyle>
            <a:lvl1pPr>
              <a:defRPr/>
            </a:lvl1pPr>
          </a:lstStyle>
          <a:p>
            <a:pPr>
              <a:defRPr/>
            </a:pPr>
            <a:fld id="{7730FC9D-7F91-4528-B42E-9F27EF754C29}" type="slidenum">
              <a:rPr lang="en-US" altLang="en-US"/>
              <a:pPr>
                <a:defRPr/>
              </a:pPr>
              <a:t>‹#›</a:t>
            </a:fld>
            <a:endParaRPr lang="en-US" altLang="en-US" dirty="0"/>
          </a:p>
        </p:txBody>
      </p:sp>
    </p:spTree>
    <p:extLst>
      <p:ext uri="{BB962C8B-B14F-4D97-AF65-F5344CB8AC3E}">
        <p14:creationId xmlns:p14="http://schemas.microsoft.com/office/powerpoint/2010/main" val="21815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DBF4B5-04DD-A18C-3176-193F30BC83D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3B15694-DE85-C4FC-749F-7B2AEF10AD5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FC891E8-E624-39C6-FEA4-CB487422E2C0}"/>
              </a:ext>
            </a:extLst>
          </p:cNvPr>
          <p:cNvSpPr>
            <a:spLocks noGrp="1" noChangeArrowheads="1"/>
          </p:cNvSpPr>
          <p:nvPr>
            <p:ph type="sldNum" sz="quarter" idx="12"/>
          </p:nvPr>
        </p:nvSpPr>
        <p:spPr>
          <a:ln/>
        </p:spPr>
        <p:txBody>
          <a:bodyPr/>
          <a:lstStyle>
            <a:lvl1pPr>
              <a:defRPr/>
            </a:lvl1pPr>
          </a:lstStyle>
          <a:p>
            <a:pPr>
              <a:defRPr/>
            </a:pPr>
            <a:fld id="{3C2B592C-C698-452F-9EE3-928EC1DC178B}" type="slidenum">
              <a:rPr lang="en-US" altLang="en-US"/>
              <a:pPr>
                <a:defRPr/>
              </a:pPr>
              <a:t>‹#›</a:t>
            </a:fld>
            <a:endParaRPr lang="en-US" altLang="en-US" dirty="0"/>
          </a:p>
        </p:txBody>
      </p:sp>
    </p:spTree>
    <p:extLst>
      <p:ext uri="{BB962C8B-B14F-4D97-AF65-F5344CB8AC3E}">
        <p14:creationId xmlns:p14="http://schemas.microsoft.com/office/powerpoint/2010/main" val="42301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9B22EE-6E1E-5C2F-9BCD-42217A256A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41440383-76AC-B017-4A3B-75DF894541A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06AE4B4B-5515-134B-C184-53B7AA51FC07}"/>
              </a:ext>
            </a:extLst>
          </p:cNvPr>
          <p:cNvSpPr>
            <a:spLocks noGrp="1" noChangeArrowheads="1"/>
          </p:cNvSpPr>
          <p:nvPr>
            <p:ph type="sldNum" sz="quarter" idx="12"/>
          </p:nvPr>
        </p:nvSpPr>
        <p:spPr>
          <a:ln/>
        </p:spPr>
        <p:txBody>
          <a:bodyPr/>
          <a:lstStyle>
            <a:lvl1pPr>
              <a:defRPr/>
            </a:lvl1pPr>
          </a:lstStyle>
          <a:p>
            <a:pPr>
              <a:defRPr/>
            </a:pPr>
            <a:fld id="{6029968D-66D0-4161-A5D8-1F15A41BAE0F}" type="slidenum">
              <a:rPr lang="en-US" altLang="en-US"/>
              <a:pPr>
                <a:defRPr/>
              </a:pPr>
              <a:t>‹#›</a:t>
            </a:fld>
            <a:endParaRPr lang="en-US" altLang="en-US" dirty="0"/>
          </a:p>
        </p:txBody>
      </p:sp>
    </p:spTree>
    <p:extLst>
      <p:ext uri="{BB962C8B-B14F-4D97-AF65-F5344CB8AC3E}">
        <p14:creationId xmlns:p14="http://schemas.microsoft.com/office/powerpoint/2010/main" val="5308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BDDB83-445E-9263-A9D9-B0BD703320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317E23F6-5FFB-B8BC-DD14-EB2859174C5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B851F4FB-8534-9862-9871-C031C9C6F399}"/>
              </a:ext>
            </a:extLst>
          </p:cNvPr>
          <p:cNvSpPr>
            <a:spLocks noGrp="1" noChangeArrowheads="1"/>
          </p:cNvSpPr>
          <p:nvPr>
            <p:ph type="sldNum" sz="quarter" idx="12"/>
          </p:nvPr>
        </p:nvSpPr>
        <p:spPr>
          <a:ln/>
        </p:spPr>
        <p:txBody>
          <a:bodyPr/>
          <a:lstStyle>
            <a:lvl1pPr>
              <a:defRPr/>
            </a:lvl1pPr>
          </a:lstStyle>
          <a:p>
            <a:pPr>
              <a:defRPr/>
            </a:pPr>
            <a:fld id="{B5A99060-30D9-441E-8014-31E9F9960F80}" type="slidenum">
              <a:rPr lang="en-US" altLang="en-US"/>
              <a:pPr>
                <a:defRPr/>
              </a:pPr>
              <a:t>‹#›</a:t>
            </a:fld>
            <a:endParaRPr lang="en-US" altLang="en-US" dirty="0"/>
          </a:p>
        </p:txBody>
      </p:sp>
    </p:spTree>
    <p:extLst>
      <p:ext uri="{BB962C8B-B14F-4D97-AF65-F5344CB8AC3E}">
        <p14:creationId xmlns:p14="http://schemas.microsoft.com/office/powerpoint/2010/main" val="263526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3527D7-9200-CBF3-9B6E-0B3384EB8F2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9F2CC741-E4B0-1EBA-02CE-C5D50C1E75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9DB1208-6510-4EC3-58F6-39FECB6DC9CB}"/>
              </a:ext>
            </a:extLst>
          </p:cNvPr>
          <p:cNvSpPr>
            <a:spLocks noGrp="1" noChangeArrowheads="1"/>
          </p:cNvSpPr>
          <p:nvPr>
            <p:ph type="sldNum" sz="quarter" idx="12"/>
          </p:nvPr>
        </p:nvSpPr>
        <p:spPr>
          <a:ln/>
        </p:spPr>
        <p:txBody>
          <a:bodyPr/>
          <a:lstStyle>
            <a:lvl1pPr>
              <a:defRPr/>
            </a:lvl1pPr>
          </a:lstStyle>
          <a:p>
            <a:pPr>
              <a:defRPr/>
            </a:pPr>
            <a:fld id="{2C205FCD-EFAE-49B9-B525-5663DED247F6}" type="slidenum">
              <a:rPr lang="en-US" altLang="en-US"/>
              <a:pPr>
                <a:defRPr/>
              </a:pPr>
              <a:t>‹#›</a:t>
            </a:fld>
            <a:endParaRPr lang="en-US" altLang="en-US" dirty="0"/>
          </a:p>
        </p:txBody>
      </p:sp>
    </p:spTree>
    <p:extLst>
      <p:ext uri="{BB962C8B-B14F-4D97-AF65-F5344CB8AC3E}">
        <p14:creationId xmlns:p14="http://schemas.microsoft.com/office/powerpoint/2010/main" val="342325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F6BFBD-8B6B-ED90-BCF5-EC04FBE244C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8307223-C1E3-65DD-668C-624613F16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E6A86D75-D826-A226-F13F-4A86D6FD6C84}"/>
              </a:ext>
            </a:extLst>
          </p:cNvPr>
          <p:cNvSpPr>
            <a:spLocks noGrp="1" noChangeArrowheads="1"/>
          </p:cNvSpPr>
          <p:nvPr>
            <p:ph type="sldNum" sz="quarter" idx="12"/>
          </p:nvPr>
        </p:nvSpPr>
        <p:spPr>
          <a:ln/>
        </p:spPr>
        <p:txBody>
          <a:bodyPr/>
          <a:lstStyle>
            <a:lvl1pPr>
              <a:defRPr/>
            </a:lvl1pPr>
          </a:lstStyle>
          <a:p>
            <a:pPr>
              <a:defRPr/>
            </a:pPr>
            <a:fld id="{0883556B-105F-4887-9369-BED9479C0B01}" type="slidenum">
              <a:rPr lang="en-US" altLang="en-US"/>
              <a:pPr>
                <a:defRPr/>
              </a:pPr>
              <a:t>‹#›</a:t>
            </a:fld>
            <a:endParaRPr lang="en-US" altLang="en-US" dirty="0"/>
          </a:p>
        </p:txBody>
      </p:sp>
    </p:spTree>
    <p:extLst>
      <p:ext uri="{BB962C8B-B14F-4D97-AF65-F5344CB8AC3E}">
        <p14:creationId xmlns:p14="http://schemas.microsoft.com/office/powerpoint/2010/main" val="307307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27DED3-1350-61F6-9206-D6050C5628A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4BFC416F-B22D-766B-6CC1-A7CE707F6EC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3B81D9AD-7266-957F-A589-AB803D2F61F2}"/>
              </a:ext>
            </a:extLst>
          </p:cNvPr>
          <p:cNvSpPr>
            <a:spLocks noGrp="1" noChangeArrowheads="1"/>
          </p:cNvSpPr>
          <p:nvPr>
            <p:ph type="sldNum" sz="quarter" idx="12"/>
          </p:nvPr>
        </p:nvSpPr>
        <p:spPr>
          <a:ln/>
        </p:spPr>
        <p:txBody>
          <a:bodyPr/>
          <a:lstStyle>
            <a:lvl1pPr>
              <a:defRPr/>
            </a:lvl1pPr>
          </a:lstStyle>
          <a:p>
            <a:pPr>
              <a:defRPr/>
            </a:pPr>
            <a:fld id="{99019540-B2D3-46D8-B847-DC27C5D9105D}" type="slidenum">
              <a:rPr lang="en-US" altLang="en-US"/>
              <a:pPr>
                <a:defRPr/>
              </a:pPr>
              <a:t>‹#›</a:t>
            </a:fld>
            <a:endParaRPr lang="en-US" altLang="en-US" dirty="0"/>
          </a:p>
        </p:txBody>
      </p:sp>
    </p:spTree>
    <p:extLst>
      <p:ext uri="{BB962C8B-B14F-4D97-AF65-F5344CB8AC3E}">
        <p14:creationId xmlns:p14="http://schemas.microsoft.com/office/powerpoint/2010/main" val="208304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C45D6B-A894-57FC-86AD-B5DEAE3766A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87912E7-43DE-8D7D-E7E4-1F6DBE9BF2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B77628F-03CB-B73A-2880-C718AA8EF8B4}"/>
              </a:ext>
            </a:extLst>
          </p:cNvPr>
          <p:cNvSpPr>
            <a:spLocks noGrp="1" noChangeArrowheads="1"/>
          </p:cNvSpPr>
          <p:nvPr>
            <p:ph type="sldNum" sz="quarter" idx="12"/>
          </p:nvPr>
        </p:nvSpPr>
        <p:spPr>
          <a:ln/>
        </p:spPr>
        <p:txBody>
          <a:bodyPr/>
          <a:lstStyle>
            <a:lvl1pPr>
              <a:defRPr/>
            </a:lvl1pPr>
          </a:lstStyle>
          <a:p>
            <a:pPr>
              <a:defRPr/>
            </a:pPr>
            <a:fld id="{35293EC9-669B-4C5F-AF5C-56EC8FBDD7B6}" type="slidenum">
              <a:rPr lang="en-US" altLang="en-US"/>
              <a:pPr>
                <a:defRPr/>
              </a:pPr>
              <a:t>‹#›</a:t>
            </a:fld>
            <a:endParaRPr lang="en-US" altLang="en-US" dirty="0"/>
          </a:p>
        </p:txBody>
      </p:sp>
    </p:spTree>
    <p:extLst>
      <p:ext uri="{BB962C8B-B14F-4D97-AF65-F5344CB8AC3E}">
        <p14:creationId xmlns:p14="http://schemas.microsoft.com/office/powerpoint/2010/main" val="362718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E1DD4C5-FAAE-96CE-4ABC-BC6D30DB05C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D9BB70-810C-E449-DC7E-5C9E136C707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F1FC348-5930-49FF-966D-810859B33DD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dirty="0"/>
          </a:p>
        </p:txBody>
      </p:sp>
      <p:sp>
        <p:nvSpPr>
          <p:cNvPr id="1029" name="Rectangle 5">
            <a:extLst>
              <a:ext uri="{FF2B5EF4-FFF2-40B4-BE49-F238E27FC236}">
                <a16:creationId xmlns:a16="http://schemas.microsoft.com/office/drawing/2014/main" id="{9911781A-66E3-DFB4-0FA6-129D9E660D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dirty="0"/>
          </a:p>
        </p:txBody>
      </p:sp>
      <p:sp>
        <p:nvSpPr>
          <p:cNvPr id="1030" name="Rectangle 6">
            <a:extLst>
              <a:ext uri="{FF2B5EF4-FFF2-40B4-BE49-F238E27FC236}">
                <a16:creationId xmlns:a16="http://schemas.microsoft.com/office/drawing/2014/main" id="{ADB7EBAE-EAB6-34D9-7233-A73AA7BEF12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F41CC60-0F6F-4443-9DCD-FE416CE6E53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E008A8F-05DB-9A99-1BC8-58DFBC2C3E7D}"/>
              </a:ext>
            </a:extLst>
          </p:cNvPr>
          <p:cNvSpPr>
            <a:spLocks noGrp="1" noChangeArrowheads="1"/>
          </p:cNvSpPr>
          <p:nvPr>
            <p:ph type="title"/>
          </p:nvPr>
        </p:nvSpPr>
        <p:spPr>
          <a:xfrm>
            <a:off x="2209800" y="304800"/>
            <a:ext cx="7772400" cy="1143000"/>
          </a:xfrm>
        </p:spPr>
        <p:txBody>
          <a:bodyPr/>
          <a:lstStyle/>
          <a:p>
            <a:pPr eaLnBrk="1" hangingPunct="1"/>
            <a:r>
              <a:rPr lang="en-US" altLang="en-US" dirty="0">
                <a:latin typeface="Arial" panose="020B0604020202020204" pitchFamily="34" charset="0"/>
                <a:cs typeface="Arial" panose="020B0604020202020204" pitchFamily="34" charset="0"/>
              </a:rPr>
              <a:t>Crustal motion</a:t>
            </a:r>
          </a:p>
        </p:txBody>
      </p:sp>
      <p:sp>
        <p:nvSpPr>
          <p:cNvPr id="4099" name="Content Placeholder 2">
            <a:extLst>
              <a:ext uri="{FF2B5EF4-FFF2-40B4-BE49-F238E27FC236}">
                <a16:creationId xmlns:a16="http://schemas.microsoft.com/office/drawing/2014/main" id="{7AEA5982-AF9A-1B4F-E063-C0A7D776E3FC}"/>
              </a:ext>
            </a:extLst>
          </p:cNvPr>
          <p:cNvSpPr>
            <a:spLocks noGrp="1" noChangeArrowheads="1"/>
          </p:cNvSpPr>
          <p:nvPr>
            <p:ph idx="1"/>
          </p:nvPr>
        </p:nvSpPr>
        <p:spPr>
          <a:xfrm>
            <a:off x="609600" y="1676400"/>
            <a:ext cx="10668000" cy="4114800"/>
          </a:xfrm>
        </p:spPr>
        <p:txBody>
          <a:bodyPr/>
          <a:lstStyle/>
          <a:p>
            <a:pPr eaLnBrk="1" hangingPunct="1"/>
            <a:r>
              <a:rPr lang="en-US" altLang="en-US" sz="2800" dirty="0">
                <a:latin typeface="Arial" panose="020B0604020202020204" pitchFamily="34" charset="0"/>
                <a:cs typeface="Arial" panose="020B0604020202020204" pitchFamily="34" charset="0"/>
              </a:rPr>
              <a:t>Can be very slow (California’s mountains are rising a few cm each year) or very fast (meters in seconds and minutes) in the case of earthquakes. Plate tectonics and internal structure of the Earth are source of energy for these motions: </a:t>
            </a:r>
          </a:p>
          <a:p>
            <a:pPr lvl="1" eaLnBrk="1" hangingPunct="1"/>
            <a:r>
              <a:rPr lang="en-US" altLang="en-US" sz="2400" dirty="0">
                <a:latin typeface="Arial" panose="020B0604020202020204" pitchFamily="34" charset="0"/>
                <a:cs typeface="Arial" panose="020B0604020202020204" pitchFamily="34" charset="0"/>
              </a:rPr>
              <a:t>Gravity anomalies </a:t>
            </a:r>
          </a:p>
          <a:p>
            <a:pPr lvl="1" eaLnBrk="1" hangingPunct="1"/>
            <a:r>
              <a:rPr lang="en-US" altLang="en-US" sz="2400" dirty="0">
                <a:latin typeface="Arial" panose="020B0604020202020204" pitchFamily="34" charset="0"/>
                <a:cs typeface="Arial" panose="020B0604020202020204" pitchFamily="34" charset="0"/>
              </a:rPr>
              <a:t>Crustal heating</a:t>
            </a:r>
          </a:p>
          <a:p>
            <a:pPr lvl="1" eaLnBrk="1" hangingPunct="1"/>
            <a:r>
              <a:rPr lang="en-US" altLang="en-US" sz="2400" dirty="0">
                <a:latin typeface="Arial" panose="020B0604020202020204" pitchFamily="34" charset="0"/>
                <a:cs typeface="Arial" panose="020B0604020202020204" pitchFamily="34" charset="0"/>
              </a:rPr>
              <a:t>Mountain-building (orogenesis)</a:t>
            </a:r>
          </a:p>
          <a:p>
            <a:pPr lvl="1" eaLnBrk="1" hangingPunct="1"/>
            <a:r>
              <a:rPr lang="en-US" altLang="en-US" sz="2400" dirty="0">
                <a:latin typeface="Arial" panose="020B0604020202020204" pitchFamily="34" charset="0"/>
                <a:cs typeface="Arial" panose="020B0604020202020204" pitchFamily="34" charset="0"/>
              </a:rPr>
              <a:t>Non-deformational motion (epeiorogeny)</a:t>
            </a:r>
          </a:p>
          <a:p>
            <a:pPr lvl="1" eaLnBrk="1" hangingPunct="1"/>
            <a:r>
              <a:rPr lang="en-US" altLang="en-US" sz="2400" dirty="0">
                <a:latin typeface="Arial" panose="020B0604020202020204" pitchFamily="34" charset="0"/>
                <a:cs typeface="Arial" panose="020B0604020202020204" pitchFamily="34" charset="0"/>
              </a:rPr>
              <a:t>Folding and faulting </a:t>
            </a:r>
          </a:p>
          <a:p>
            <a:pPr eaLnBrk="1" hangingPunct="1"/>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7D2E02B-21BD-5B9E-ED03-763335825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73" r="3421" b="10420"/>
          <a:stretch>
            <a:fillRect/>
          </a:stretch>
        </p:blipFill>
        <p:spPr bwMode="auto">
          <a:xfrm>
            <a:off x="693738" y="-304800"/>
            <a:ext cx="10804525"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Documents and Settings\Tony Stallins\Desktop\tibet-plateau.jpg">
            <a:extLst>
              <a:ext uri="{FF2B5EF4-FFF2-40B4-BE49-F238E27FC236}">
                <a16:creationId xmlns:a16="http://schemas.microsoft.com/office/drawing/2014/main" id="{4A640B21-50F3-A7E1-ED39-17EA2934C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28600" y="195263"/>
            <a:ext cx="11752263"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intro3">
            <a:extLst>
              <a:ext uri="{FF2B5EF4-FFF2-40B4-BE49-F238E27FC236}">
                <a16:creationId xmlns:a16="http://schemas.microsoft.com/office/drawing/2014/main" id="{6EFE7EC7-63B8-EAA2-261B-4933D95B7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800" y="5307013"/>
            <a:ext cx="4724400" cy="135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Documents and Settings\Jon Anthony Stallins\My Documents\My Pictures\untitled1.bmp">
            <a:extLst>
              <a:ext uri="{FF2B5EF4-FFF2-40B4-BE49-F238E27FC236}">
                <a16:creationId xmlns:a16="http://schemas.microsoft.com/office/drawing/2014/main" id="{DDB75440-93CD-2C96-ED82-DCBC7F0E5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1341438"/>
            <a:ext cx="43418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C:\Documents and Settings\Jon Anthony Stallins\My Documents\My Pictures\untitled2.bmp">
            <a:extLst>
              <a:ext uri="{FF2B5EF4-FFF2-40B4-BE49-F238E27FC236}">
                <a16:creationId xmlns:a16="http://schemas.microsoft.com/office/drawing/2014/main" id="{91F359B9-7FC4-3E13-FA61-1CA4626A4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188" y="1304925"/>
            <a:ext cx="43418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C:\Documents and Settings\Jon Anthony Stallins\My Documents\My Pictures\untitled3.bmp">
            <a:extLst>
              <a:ext uri="{FF2B5EF4-FFF2-40B4-BE49-F238E27FC236}">
                <a16:creationId xmlns:a16="http://schemas.microsoft.com/office/drawing/2014/main" id="{CA0C5EA3-A88D-5241-8C96-D3D36A788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200525"/>
            <a:ext cx="434181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C:\Documents and Settings\Jon Anthony Stallins\My Documents\My Pictures\untitled4.bmp">
            <a:extLst>
              <a:ext uri="{FF2B5EF4-FFF2-40B4-BE49-F238E27FC236}">
                <a16:creationId xmlns:a16="http://schemas.microsoft.com/office/drawing/2014/main" id="{F4579EDB-FCA3-DFE6-F925-ADE346A99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188" y="4124325"/>
            <a:ext cx="43418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8">
            <a:extLst>
              <a:ext uri="{FF2B5EF4-FFF2-40B4-BE49-F238E27FC236}">
                <a16:creationId xmlns:a16="http://schemas.microsoft.com/office/drawing/2014/main" id="{C60B8719-D00B-47C1-71E7-5D9A99165508}"/>
              </a:ext>
            </a:extLst>
          </p:cNvPr>
          <p:cNvSpPr>
            <a:spLocks noChangeArrowheads="1"/>
          </p:cNvSpPr>
          <p:nvPr/>
        </p:nvSpPr>
        <p:spPr bwMode="auto">
          <a:xfrm>
            <a:off x="1600200" y="152400"/>
            <a:ext cx="929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dirty="0">
                <a:solidFill>
                  <a:schemeClr val="tx2"/>
                </a:solidFill>
                <a:latin typeface="Arial" panose="020B0604020202020204" pitchFamily="34" charset="0"/>
              </a:rPr>
              <a:t>Accretionary wedging in the Himalayas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Documents and Settings\Tony Stallins\Desktop\Mt Everest 2007 card 3 summit 134.jpg">
            <a:extLst>
              <a:ext uri="{FF2B5EF4-FFF2-40B4-BE49-F238E27FC236}">
                <a16:creationId xmlns:a16="http://schemas.microsoft.com/office/drawing/2014/main" id="{65C5549C-1B00-C39B-025B-045E01DA7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a:extLst>
              <a:ext uri="{FF2B5EF4-FFF2-40B4-BE49-F238E27FC236}">
                <a16:creationId xmlns:a16="http://schemas.microsoft.com/office/drawing/2014/main" id="{385E1FE2-5110-5E66-2664-1B6CE1241017}"/>
              </a:ext>
            </a:extLst>
          </p:cNvPr>
          <p:cNvSpPr txBox="1">
            <a:spLocks noChangeArrowheads="1"/>
          </p:cNvSpPr>
          <p:nvPr/>
        </p:nvSpPr>
        <p:spPr bwMode="auto">
          <a:xfrm>
            <a:off x="1676400" y="255588"/>
            <a:ext cx="8686800" cy="12001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latin typeface="Arial" panose="020B0604020202020204" pitchFamily="34" charset="0"/>
                <a:cs typeface="Arial" panose="020B0604020202020204" pitchFamily="34" charset="0"/>
              </a:rPr>
              <a:t>Because the Himalayas formed from the convergence of continental crust, there was little subduction, and hence little extrusive volcanism. Rocks at the highest points on Everest and other Himalayan mountains are comprised of sedimentary rocks that reflect a deep marine sea bottom environment.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69EC2FA-A181-EE90-D5F0-F5ABDD252D8A}"/>
              </a:ext>
            </a:extLst>
          </p:cNvPr>
          <p:cNvSpPr>
            <a:spLocks noGrp="1" noChangeArrowheads="1"/>
          </p:cNvSpPr>
          <p:nvPr>
            <p:ph type="title"/>
          </p:nvPr>
        </p:nvSpPr>
        <p:spPr>
          <a:xfrm>
            <a:off x="2209800" y="55563"/>
            <a:ext cx="7772400" cy="1143000"/>
          </a:xfrm>
        </p:spPr>
        <p:txBody>
          <a:bodyPr/>
          <a:lstStyle/>
          <a:p>
            <a:r>
              <a:rPr lang="en-US" altLang="en-US" sz="3600" dirty="0">
                <a:latin typeface="Arial" panose="020B0604020202020204" pitchFamily="34" charset="0"/>
              </a:rPr>
              <a:t>Batholiths: Sierra Nevada Mountains</a:t>
            </a:r>
          </a:p>
        </p:txBody>
      </p:sp>
      <p:pic>
        <p:nvPicPr>
          <p:cNvPr id="34819" name="Picture 4" descr="BatholithsNA">
            <a:extLst>
              <a:ext uri="{FF2B5EF4-FFF2-40B4-BE49-F238E27FC236}">
                <a16:creationId xmlns:a16="http://schemas.microsoft.com/office/drawing/2014/main" id="{65ED624E-42D9-33F6-3384-9661684AE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1349375"/>
            <a:ext cx="28416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Half_Dome">
            <a:extLst>
              <a:ext uri="{FF2B5EF4-FFF2-40B4-BE49-F238E27FC236}">
                <a16:creationId xmlns:a16="http://schemas.microsoft.com/office/drawing/2014/main" id="{2211465D-915F-5CBF-82D1-78E8ED2C1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38" y="1349375"/>
            <a:ext cx="60706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6">
            <a:extLst>
              <a:ext uri="{FF2B5EF4-FFF2-40B4-BE49-F238E27FC236}">
                <a16:creationId xmlns:a16="http://schemas.microsoft.com/office/drawing/2014/main" id="{8CA89774-3478-542A-6BE1-4CD7FE342923}"/>
              </a:ext>
            </a:extLst>
          </p:cNvPr>
          <p:cNvSpPr txBox="1">
            <a:spLocks noChangeArrowheads="1"/>
          </p:cNvSpPr>
          <p:nvPr/>
        </p:nvSpPr>
        <p:spPr bwMode="auto">
          <a:xfrm>
            <a:off x="4708525" y="6553200"/>
            <a:ext cx="595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latin typeface="Arial" panose="020B0604020202020204" pitchFamily="34" charset="0"/>
              </a:rPr>
              <a:t>Half Dome, Yosemite National Park, Sierra Nevada Mountains, CA</a:t>
            </a:r>
          </a:p>
        </p:txBody>
      </p:sp>
      <p:sp>
        <p:nvSpPr>
          <p:cNvPr id="34822" name="Rectangle 1">
            <a:extLst>
              <a:ext uri="{FF2B5EF4-FFF2-40B4-BE49-F238E27FC236}">
                <a16:creationId xmlns:a16="http://schemas.microsoft.com/office/drawing/2014/main" id="{24C36CF3-A589-0404-8813-6CE4721BD9F3}"/>
              </a:ext>
            </a:extLst>
          </p:cNvPr>
          <p:cNvSpPr>
            <a:spLocks noChangeArrowheads="1"/>
          </p:cNvSpPr>
          <p:nvPr/>
        </p:nvSpPr>
        <p:spPr bwMode="auto">
          <a:xfrm>
            <a:off x="7289800" y="1046163"/>
            <a:ext cx="3192463" cy="17843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200" dirty="0">
                <a:latin typeface="Arial" panose="020B0604020202020204" pitchFamily="34" charset="0"/>
              </a:rPr>
              <a:t>After emplacement, batholiths cooled and were uplifted and exposed through erosion</a:t>
            </a:r>
            <a:endParaRPr lang="en-US" altLang="en-US"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2-1021-full">
            <a:extLst>
              <a:ext uri="{FF2B5EF4-FFF2-40B4-BE49-F238E27FC236}">
                <a16:creationId xmlns:a16="http://schemas.microsoft.com/office/drawing/2014/main" id="{E97A2E84-8DA5-85F4-A6C8-59207ED8C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96"/>
          <a:stretch>
            <a:fillRect/>
          </a:stretch>
        </p:blipFill>
        <p:spPr bwMode="auto">
          <a:xfrm>
            <a:off x="152400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5">
            <a:extLst>
              <a:ext uri="{FF2B5EF4-FFF2-40B4-BE49-F238E27FC236}">
                <a16:creationId xmlns:a16="http://schemas.microsoft.com/office/drawing/2014/main" id="{DFFA69CE-4FA5-65AC-A01D-A7AE76F51FF3}"/>
              </a:ext>
            </a:extLst>
          </p:cNvPr>
          <p:cNvSpPr txBox="1">
            <a:spLocks noChangeArrowheads="1"/>
          </p:cNvSpPr>
          <p:nvPr/>
        </p:nvSpPr>
        <p:spPr bwMode="auto">
          <a:xfrm>
            <a:off x="6400800" y="533400"/>
            <a:ext cx="4114800" cy="2554288"/>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rPr>
              <a:t>Three mountain ranges in the western US, each with a different predominating mountain-building process:</a:t>
            </a:r>
            <a:br>
              <a:rPr lang="en-US" altLang="en-US" sz="2000" dirty="0">
                <a:latin typeface="Arial" panose="020B0604020202020204" pitchFamily="34" charset="0"/>
              </a:rPr>
            </a:br>
            <a:br>
              <a:rPr lang="en-US" altLang="en-US" sz="2000" dirty="0">
                <a:latin typeface="Arial" panose="020B0604020202020204" pitchFamily="34" charset="0"/>
              </a:rPr>
            </a:br>
            <a:r>
              <a:rPr lang="en-US" altLang="en-US" sz="2000" dirty="0">
                <a:latin typeface="Arial" panose="020B0604020202020204" pitchFamily="34" charset="0"/>
              </a:rPr>
              <a:t>Sierra Nevada Mts (batholiths)</a:t>
            </a:r>
          </a:p>
          <a:p>
            <a:pPr eaLnBrk="1" hangingPunct="1">
              <a:spcBef>
                <a:spcPct val="0"/>
              </a:spcBef>
              <a:buFontTx/>
              <a:buNone/>
            </a:pPr>
            <a:r>
              <a:rPr lang="en-US" altLang="en-US" sz="2000" dirty="0">
                <a:latin typeface="Arial" panose="020B0604020202020204" pitchFamily="34" charset="0"/>
              </a:rPr>
              <a:t>Cascade Mts (extrusive volcanics)</a:t>
            </a:r>
          </a:p>
          <a:p>
            <a:pPr eaLnBrk="1" hangingPunct="1">
              <a:spcBef>
                <a:spcPct val="0"/>
              </a:spcBef>
              <a:buFontTx/>
              <a:buNone/>
            </a:pPr>
            <a:r>
              <a:rPr lang="en-US" altLang="en-US" sz="2000" dirty="0">
                <a:latin typeface="Arial" panose="020B0604020202020204" pitchFamily="34" charset="0"/>
              </a:rPr>
              <a:t>Rocky Mts (thrust faulting)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56565F1-19E0-424A-64F7-69A0167B4F5C}"/>
              </a:ext>
            </a:extLst>
          </p:cNvPr>
          <p:cNvSpPr>
            <a:spLocks noGrp="1" noChangeArrowheads="1"/>
          </p:cNvSpPr>
          <p:nvPr>
            <p:ph type="title" idx="4294967295"/>
          </p:nvPr>
        </p:nvSpPr>
        <p:spPr/>
        <p:txBody>
          <a:bodyPr/>
          <a:lstStyle/>
          <a:p>
            <a:pPr eaLnBrk="1" hangingPunct="1"/>
            <a:r>
              <a:rPr lang="en-US" altLang="en-US" sz="4000" dirty="0">
                <a:latin typeface="Arial" panose="020B0604020202020204" pitchFamily="34" charset="0"/>
                <a:cs typeface="Arial" panose="020B0604020202020204" pitchFamily="34" charset="0"/>
              </a:rPr>
              <a:t>Thrust faults:  Rocky Mountains</a:t>
            </a:r>
          </a:p>
        </p:txBody>
      </p:sp>
      <p:pic>
        <p:nvPicPr>
          <p:cNvPr id="38915" name="Picture 4" descr="fold_thrust_belt">
            <a:extLst>
              <a:ext uri="{FF2B5EF4-FFF2-40B4-BE49-F238E27FC236}">
                <a16:creationId xmlns:a16="http://schemas.microsoft.com/office/drawing/2014/main" id="{8698D9FB-57C2-4D20-480A-B5CBA570C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1981200"/>
            <a:ext cx="1151572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y mountain range with blue sky&#10;&#10;Description automatically generated">
            <a:extLst>
              <a:ext uri="{FF2B5EF4-FFF2-40B4-BE49-F238E27FC236}">
                <a16:creationId xmlns:a16="http://schemas.microsoft.com/office/drawing/2014/main" id="{096BB3CC-9160-734D-A8BF-D240A93D7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197" y="0"/>
            <a:ext cx="10194804" cy="6796536"/>
          </a:xfrm>
          <a:prstGeom prst="rect">
            <a:avLst/>
          </a:prstGeom>
        </p:spPr>
      </p:pic>
      <p:sp>
        <p:nvSpPr>
          <p:cNvPr id="40962" name="Rectangle 2">
            <a:extLst>
              <a:ext uri="{FF2B5EF4-FFF2-40B4-BE49-F238E27FC236}">
                <a16:creationId xmlns:a16="http://schemas.microsoft.com/office/drawing/2014/main" id="{15983F38-06B5-4024-460E-FFF8DE50571D}"/>
              </a:ext>
            </a:extLst>
          </p:cNvPr>
          <p:cNvSpPr>
            <a:spLocks noGrp="1" noChangeArrowheads="1"/>
          </p:cNvSpPr>
          <p:nvPr>
            <p:ph type="title"/>
          </p:nvPr>
        </p:nvSpPr>
        <p:spPr>
          <a:xfrm>
            <a:off x="2827399" y="-138113"/>
            <a:ext cx="8534400" cy="1143000"/>
          </a:xfrm>
        </p:spPr>
        <p:txBody>
          <a:bodyPr/>
          <a:lstStyle/>
          <a:p>
            <a:r>
              <a:rPr lang="en-US" altLang="en-US" sz="3600" dirty="0">
                <a:latin typeface="Arial" panose="020B0604020202020204" pitchFamily="34" charset="0"/>
              </a:rPr>
              <a:t>Extrusive volcanics: Cascade Mountains</a:t>
            </a:r>
          </a:p>
        </p:txBody>
      </p:sp>
      <p:pic>
        <p:nvPicPr>
          <p:cNvPr id="40964" name="Picture 4" descr="C:\Documents and Settings\Owner\Desktop\cascadefaultseis.gif">
            <a:extLst>
              <a:ext uri="{FF2B5EF4-FFF2-40B4-BE49-F238E27FC236}">
                <a16:creationId xmlns:a16="http://schemas.microsoft.com/office/drawing/2014/main" id="{937599F2-FB99-5754-87BB-C63EFEA91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05063"/>
            <a:ext cx="40386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a:extLst>
              <a:ext uri="{FF2B5EF4-FFF2-40B4-BE49-F238E27FC236}">
                <a16:creationId xmlns:a16="http://schemas.microsoft.com/office/drawing/2014/main" id="{1B4F8192-3B6D-1BEA-7420-723BDF0AE580}"/>
              </a:ext>
            </a:extLst>
          </p:cNvPr>
          <p:cNvSpPr txBox="1">
            <a:spLocks noChangeArrowheads="1"/>
          </p:cNvSpPr>
          <p:nvPr/>
        </p:nvSpPr>
        <p:spPr bwMode="auto">
          <a:xfrm>
            <a:off x="304800" y="1046885"/>
            <a:ext cx="5791200" cy="10160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rPr>
              <a:t>The Cascades are a continental volcanic arc with active subduction along the coasts of Northern California, Oregon, and Washington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lava">
            <a:extLst>
              <a:ext uri="{FF2B5EF4-FFF2-40B4-BE49-F238E27FC236}">
                <a16:creationId xmlns:a16="http://schemas.microsoft.com/office/drawing/2014/main" id="{EE48508D-096C-2235-660E-3A63811F1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938"/>
            <a:ext cx="121158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0D80F37-4BAB-46C1-D3DF-E37F0EF202AD}"/>
              </a:ext>
            </a:extLst>
          </p:cNvPr>
          <p:cNvSpPr>
            <a:spLocks noGrp="1" noChangeArrowheads="1"/>
          </p:cNvSpPr>
          <p:nvPr>
            <p:ph type="title"/>
          </p:nvPr>
        </p:nvSpPr>
        <p:spPr>
          <a:xfrm>
            <a:off x="304800" y="114300"/>
            <a:ext cx="11353800" cy="1143000"/>
          </a:xfrm>
        </p:spPr>
        <p:txBody>
          <a:bodyPr/>
          <a:lstStyle/>
          <a:p>
            <a:r>
              <a:rPr lang="en-US" altLang="en-US" sz="4000" dirty="0">
                <a:latin typeface="Arial" panose="020B0604020202020204" pitchFamily="34" charset="0"/>
                <a:cs typeface="Arial" panose="020B0604020202020204" pitchFamily="34" charset="0"/>
              </a:rPr>
              <a:t>Exotic terranes: Pacific coast coastal mountains</a:t>
            </a:r>
          </a:p>
        </p:txBody>
      </p:sp>
      <p:pic>
        <p:nvPicPr>
          <p:cNvPr id="45059" name="Picture 3" descr="C:\Documents and Settings\Tony Stallins\Desktop\FigS11-1.gif">
            <a:extLst>
              <a:ext uri="{FF2B5EF4-FFF2-40B4-BE49-F238E27FC236}">
                <a16:creationId xmlns:a16="http://schemas.microsoft.com/office/drawing/2014/main" id="{7C98C696-0138-1B3D-9DC3-69E077D82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7"/>
          <a:stretch>
            <a:fillRect/>
          </a:stretch>
        </p:blipFill>
        <p:spPr bwMode="auto">
          <a:xfrm>
            <a:off x="4592638" y="1143000"/>
            <a:ext cx="32131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395F5E4-B73F-7281-F60B-AB9BD98E90B8}"/>
              </a:ext>
            </a:extLst>
          </p:cNvPr>
          <p:cNvSpPr txBox="1">
            <a:spLocks noChangeArrowheads="1"/>
          </p:cNvSpPr>
          <p:nvPr/>
        </p:nvSpPr>
        <p:spPr bwMode="auto">
          <a:xfrm>
            <a:off x="1524000" y="1600200"/>
            <a:ext cx="3124200" cy="4114800"/>
          </a:xfrm>
          <a:prstGeom prst="rect">
            <a:avLst/>
          </a:prstGeom>
          <a:noFill/>
          <a:ln w="9525">
            <a:noFill/>
            <a:miter lim="800000"/>
            <a:headEnd/>
            <a:tailEnd/>
          </a:ln>
        </p:spPr>
        <p:txBody>
          <a:bodyPr/>
          <a:lstStyle/>
          <a:p>
            <a:pPr marL="342900" indent="-342900">
              <a:lnSpc>
                <a:spcPct val="90000"/>
              </a:lnSpc>
              <a:spcBef>
                <a:spcPct val="20000"/>
              </a:spcBef>
              <a:buFontTx/>
              <a:buChar char="•"/>
              <a:defRPr/>
            </a:pPr>
            <a:endParaRPr lang="en-US" kern="0" dirty="0">
              <a:latin typeface="Arial" charset="0"/>
            </a:endParaRPr>
          </a:p>
        </p:txBody>
      </p:sp>
      <p:pic>
        <p:nvPicPr>
          <p:cNvPr id="45061" name="Picture 4" descr="C:\Documents and Settings\Tony Stallins\Desktop\santa-lucia-mountains-rising-from-ocean-big-sur.jpg">
            <a:extLst>
              <a:ext uri="{FF2B5EF4-FFF2-40B4-BE49-F238E27FC236}">
                <a16:creationId xmlns:a16="http://schemas.microsoft.com/office/drawing/2014/main" id="{40F1B5BB-9B73-D890-838A-8A9F91CB1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40" r="7729"/>
          <a:stretch>
            <a:fillRect/>
          </a:stretch>
        </p:blipFill>
        <p:spPr bwMode="auto">
          <a:xfrm>
            <a:off x="7958138" y="1257300"/>
            <a:ext cx="3040062"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C:\Users\JAS\Desktop\MicroPlate.jpg">
            <a:extLst>
              <a:ext uri="{FF2B5EF4-FFF2-40B4-BE49-F238E27FC236}">
                <a16:creationId xmlns:a16="http://schemas.microsoft.com/office/drawing/2014/main" id="{DAF3A904-9290-2052-32BB-028D12D36D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350520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geoid1">
            <a:extLst>
              <a:ext uri="{FF2B5EF4-FFF2-40B4-BE49-F238E27FC236}">
                <a16:creationId xmlns:a16="http://schemas.microsoft.com/office/drawing/2014/main" id="{35BF08C8-935F-2BBD-F604-5B3C7CA7F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grace">
            <a:extLst>
              <a:ext uri="{FF2B5EF4-FFF2-40B4-BE49-F238E27FC236}">
                <a16:creationId xmlns:a16="http://schemas.microsoft.com/office/drawing/2014/main" id="{D2DB5AE7-E71F-F492-BABA-838243A3D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175" y="1295400"/>
            <a:ext cx="5411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a:extLst>
              <a:ext uri="{FF2B5EF4-FFF2-40B4-BE49-F238E27FC236}">
                <a16:creationId xmlns:a16="http://schemas.microsoft.com/office/drawing/2014/main" id="{C8558A8C-03D8-5ACA-0F65-D1DAE4F455B6}"/>
              </a:ext>
            </a:extLst>
          </p:cNvPr>
          <p:cNvSpPr>
            <a:spLocks noGrp="1" noChangeArrowheads="1"/>
          </p:cNvSpPr>
          <p:nvPr>
            <p:ph type="title"/>
          </p:nvPr>
        </p:nvSpPr>
        <p:spPr>
          <a:xfrm>
            <a:off x="2206625" y="152400"/>
            <a:ext cx="7772400" cy="1143000"/>
          </a:xfrm>
        </p:spPr>
        <p:txBody>
          <a:bodyPr/>
          <a:lstStyle/>
          <a:p>
            <a:pPr eaLnBrk="1" hangingPunct="1"/>
            <a:r>
              <a:rPr lang="en-US" altLang="en-US" dirty="0">
                <a:latin typeface="Arial" panose="020B0604020202020204" pitchFamily="34" charset="0"/>
                <a:cs typeface="Arial" panose="020B0604020202020204" pitchFamily="34" charset="0"/>
              </a:rPr>
              <a:t>The ‘lumpy’ Earth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5E61CE41-2DCB-805F-76AC-9B4AEC22A7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76200"/>
            <a:ext cx="3962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a:extLst>
              <a:ext uri="{FF2B5EF4-FFF2-40B4-BE49-F238E27FC236}">
                <a16:creationId xmlns:a16="http://schemas.microsoft.com/office/drawing/2014/main" id="{E29E1807-8F85-468C-FFE5-942422A5B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533400"/>
            <a:ext cx="5108575"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4CEACA4-BDC7-01B4-0B43-FB4370E4CB1D}"/>
              </a:ext>
            </a:extLst>
          </p:cNvPr>
          <p:cNvSpPr>
            <a:spLocks noGrp="1" noChangeArrowheads="1"/>
          </p:cNvSpPr>
          <p:nvPr>
            <p:ph type="title"/>
          </p:nvPr>
        </p:nvSpPr>
        <p:spPr/>
        <p:txBody>
          <a:bodyPr/>
          <a:lstStyle/>
          <a:p>
            <a:r>
              <a:rPr lang="en-US" altLang="en-US" dirty="0">
                <a:latin typeface="Arial" panose="020B0604020202020204" pitchFamily="34" charset="0"/>
                <a:cs typeface="Arial" panose="020B0604020202020204" pitchFamily="34" charset="0"/>
              </a:rPr>
              <a:t>Epeirogeny</a:t>
            </a:r>
            <a:endParaRPr lang="en-US" altLang="en-US" dirty="0"/>
          </a:p>
        </p:txBody>
      </p:sp>
      <p:sp>
        <p:nvSpPr>
          <p:cNvPr id="48131" name="Content Placeholder 2">
            <a:extLst>
              <a:ext uri="{FF2B5EF4-FFF2-40B4-BE49-F238E27FC236}">
                <a16:creationId xmlns:a16="http://schemas.microsoft.com/office/drawing/2014/main" id="{21C61B20-195C-948D-DDB9-29AD5A460955}"/>
              </a:ext>
            </a:extLst>
          </p:cNvPr>
          <p:cNvSpPr>
            <a:spLocks noGrp="1" noChangeArrowheads="1"/>
          </p:cNvSpPr>
          <p:nvPr>
            <p:ph idx="1"/>
          </p:nvPr>
        </p:nvSpPr>
        <p:spPr/>
        <p:txBody>
          <a:bodyPr/>
          <a:lstStyle/>
          <a:p>
            <a:r>
              <a:rPr lang="en-US" altLang="en-US" dirty="0">
                <a:latin typeface="Arial" panose="020B0604020202020204" pitchFamily="34" charset="0"/>
                <a:cs typeface="Arial" panose="020B0604020202020204" pitchFamily="34" charset="0"/>
              </a:rPr>
              <a:t>Motion is non-deformational</a:t>
            </a:r>
          </a:p>
          <a:p>
            <a:r>
              <a:rPr lang="en-US" altLang="en-US" dirty="0">
                <a:latin typeface="Arial" panose="020B0604020202020204" pitchFamily="34" charset="0"/>
                <a:cs typeface="Arial" panose="020B0604020202020204" pitchFamily="34" charset="0"/>
              </a:rPr>
              <a:t>The uplift or subsidence of the crust without significant folding, faulting or fracturing</a:t>
            </a:r>
          </a:p>
          <a:p>
            <a:r>
              <a:rPr lang="en-US" altLang="en-US" dirty="0">
                <a:latin typeface="Arial" panose="020B0604020202020204" pitchFamily="34" charset="0"/>
                <a:cs typeface="Arial" panose="020B0604020202020204" pitchFamily="34" charset="0"/>
              </a:rPr>
              <a:t>Can create contrasts in elevation</a:t>
            </a:r>
          </a:p>
          <a:p>
            <a:pPr lvl="1"/>
            <a:r>
              <a:rPr lang="en-US" altLang="en-US" dirty="0">
                <a:latin typeface="Arial" panose="020B0604020202020204" pitchFamily="34" charset="0"/>
                <a:cs typeface="Arial" panose="020B0604020202020204" pitchFamily="34" charset="0"/>
              </a:rPr>
              <a:t>Isostatic rebound</a:t>
            </a:r>
          </a:p>
          <a:p>
            <a:pPr lvl="1"/>
            <a:r>
              <a:rPr lang="en-US" altLang="en-US" dirty="0">
                <a:latin typeface="Arial" panose="020B0604020202020204" pitchFamily="34" charset="0"/>
                <a:cs typeface="Arial" panose="020B0604020202020204" pitchFamily="34" charset="0"/>
              </a:rPr>
              <a:t>Mantle drips and delamination </a:t>
            </a:r>
          </a:p>
          <a:p>
            <a:pPr lvl="1"/>
            <a:r>
              <a:rPr lang="en-US" altLang="en-US" dirty="0">
                <a:latin typeface="Arial" panose="020B0604020202020204" pitchFamily="34" charset="0"/>
                <a:cs typeface="Arial" panose="020B0604020202020204" pitchFamily="34" charset="0"/>
              </a:rPr>
              <a:t>Mantle waves</a:t>
            </a:r>
          </a:p>
          <a:p>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8BF440C8-97AC-7502-DC4E-8D7312C125E9}"/>
              </a:ext>
            </a:extLst>
          </p:cNvPr>
          <p:cNvSpPr>
            <a:spLocks noGrp="1" noChangeArrowheads="1"/>
          </p:cNvSpPr>
          <p:nvPr>
            <p:ph type="title"/>
          </p:nvPr>
        </p:nvSpPr>
        <p:spPr>
          <a:xfrm>
            <a:off x="4724400" y="0"/>
            <a:ext cx="6324600" cy="1143000"/>
          </a:xfrm>
        </p:spPr>
        <p:txBody>
          <a:bodyPr/>
          <a:lstStyle/>
          <a:p>
            <a:r>
              <a:rPr lang="en-US" altLang="en-US" dirty="0">
                <a:latin typeface="Arial" panose="020B0604020202020204" pitchFamily="34" charset="0"/>
                <a:cs typeface="Arial" panose="020B0604020202020204" pitchFamily="34" charset="0"/>
              </a:rPr>
              <a:t>Isostatic rebound</a:t>
            </a:r>
          </a:p>
        </p:txBody>
      </p:sp>
      <p:sp>
        <p:nvSpPr>
          <p:cNvPr id="49155" name="Content Placeholder 2">
            <a:extLst>
              <a:ext uri="{FF2B5EF4-FFF2-40B4-BE49-F238E27FC236}">
                <a16:creationId xmlns:a16="http://schemas.microsoft.com/office/drawing/2014/main" id="{F5B4D247-1C1D-3E16-5767-4DFF0B181193}"/>
              </a:ext>
            </a:extLst>
          </p:cNvPr>
          <p:cNvSpPr>
            <a:spLocks noGrp="1" noChangeArrowheads="1"/>
          </p:cNvSpPr>
          <p:nvPr>
            <p:ph idx="1"/>
          </p:nvPr>
        </p:nvSpPr>
        <p:spPr>
          <a:xfrm>
            <a:off x="152400" y="1111135"/>
            <a:ext cx="3795713" cy="6248400"/>
          </a:xfrm>
        </p:spPr>
        <p:txBody>
          <a:bodyPr/>
          <a:lstStyle/>
          <a:p>
            <a:r>
              <a:rPr lang="en-US" altLang="en-US" sz="2600" dirty="0">
                <a:latin typeface="Arial" panose="020B0604020202020204" pitchFamily="34" charset="0"/>
                <a:cs typeface="Arial" panose="020B0604020202020204" pitchFamily="34" charset="0"/>
              </a:rPr>
              <a:t>The uplift of land after removal of load resting on top of it</a:t>
            </a:r>
          </a:p>
          <a:p>
            <a:r>
              <a:rPr lang="en-US" altLang="en-US" sz="2600" dirty="0">
                <a:latin typeface="Arial" panose="020B0604020202020204" pitchFamily="34" charset="0"/>
                <a:cs typeface="Arial" panose="020B0604020202020204" pitchFamily="34" charset="0"/>
              </a:rPr>
              <a:t>Melting of thick Pleistocene ice sheets on surface since last glacial maximum led to the crust rebounding upward even today.</a:t>
            </a:r>
          </a:p>
          <a:p>
            <a:endParaRPr lang="en-US" altLang="en-US" sz="2600" dirty="0">
              <a:latin typeface="Arial" panose="020B0604020202020204" pitchFamily="34" charset="0"/>
              <a:cs typeface="Arial" panose="020B0604020202020204" pitchFamily="34" charset="0"/>
            </a:endParaRPr>
          </a:p>
        </p:txBody>
      </p:sp>
      <p:pic>
        <p:nvPicPr>
          <p:cNvPr id="49156" name="Picture 5" descr="C:\Documents and Settings\Tony Stallins\Desktop\WqteII.png">
            <a:extLst>
              <a:ext uri="{FF2B5EF4-FFF2-40B4-BE49-F238E27FC236}">
                <a16:creationId xmlns:a16="http://schemas.microsoft.com/office/drawing/2014/main" id="{5021E88C-6660-8F21-0BC5-03327456A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1143000"/>
            <a:ext cx="7618412"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B4773C5-2065-9753-158A-2DE80A3AF517}"/>
              </a:ext>
            </a:extLst>
          </p:cNvPr>
          <p:cNvSpPr>
            <a:spLocks noGrp="1" noChangeArrowheads="1"/>
          </p:cNvSpPr>
          <p:nvPr>
            <p:ph type="title"/>
          </p:nvPr>
        </p:nvSpPr>
        <p:spPr>
          <a:xfrm>
            <a:off x="4419600" y="685800"/>
            <a:ext cx="7613650" cy="1143000"/>
          </a:xfrm>
        </p:spPr>
        <p:txBody>
          <a:bodyPr/>
          <a:lstStyle/>
          <a:p>
            <a:r>
              <a:rPr lang="en-US" altLang="en-US" sz="4000" dirty="0">
                <a:latin typeface="Arial" panose="020B0604020202020204" pitchFamily="34" charset="0"/>
                <a:cs typeface="Arial" panose="020B0604020202020204" pitchFamily="34" charset="0"/>
              </a:rPr>
              <a:t>Isostatic rebound due to glacial retreat: Lake Mälaren, Sweden </a:t>
            </a:r>
          </a:p>
        </p:txBody>
      </p:sp>
      <p:pic>
        <p:nvPicPr>
          <p:cNvPr id="51203" name="Picture 3" descr="C:\Users\JAS\Desktop\La3-demis-malaren.png">
            <a:extLst>
              <a:ext uri="{FF2B5EF4-FFF2-40B4-BE49-F238E27FC236}">
                <a16:creationId xmlns:a16="http://schemas.microsoft.com/office/drawing/2014/main" id="{1E4E82B8-0C6F-99C6-7F0B-48F49F07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226"/>
          <a:stretch>
            <a:fillRect/>
          </a:stretch>
        </p:blipFill>
        <p:spPr bwMode="auto">
          <a:xfrm>
            <a:off x="4541838" y="2454275"/>
            <a:ext cx="7491412"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C:\Documents and Settings\Tony Stallins\Desktop\M%C3%A4laren.png">
            <a:extLst>
              <a:ext uri="{FF2B5EF4-FFF2-40B4-BE49-F238E27FC236}">
                <a16:creationId xmlns:a16="http://schemas.microsoft.com/office/drawing/2014/main" id="{84D93184-42D8-3EDD-C004-C500ACBCF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338"/>
          <a:stretch>
            <a:fillRect/>
          </a:stretch>
        </p:blipFill>
        <p:spPr bwMode="auto">
          <a:xfrm>
            <a:off x="381000" y="-150813"/>
            <a:ext cx="3946525" cy="684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C:\Documents and Settings\Owner\Desktop\frame_01.gif">
            <a:extLst>
              <a:ext uri="{FF2B5EF4-FFF2-40B4-BE49-F238E27FC236}">
                <a16:creationId xmlns:a16="http://schemas.microsoft.com/office/drawing/2014/main" id="{99BC9858-F316-FD1E-3DB5-5D810DD59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6321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6" descr="Grand-Canyon">
            <a:extLst>
              <a:ext uri="{FF2B5EF4-FFF2-40B4-BE49-F238E27FC236}">
                <a16:creationId xmlns:a16="http://schemas.microsoft.com/office/drawing/2014/main" id="{A2319035-1BD8-5292-C3D7-5F73E6E95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615950"/>
            <a:ext cx="57785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8555F95-E36E-FA81-71EA-B36294954B0E}"/>
              </a:ext>
            </a:extLst>
          </p:cNvPr>
          <p:cNvSpPr>
            <a:spLocks noGrp="1" noChangeArrowheads="1"/>
          </p:cNvSpPr>
          <p:nvPr>
            <p:ph type="title"/>
          </p:nvPr>
        </p:nvSpPr>
        <p:spPr/>
        <p:txBody>
          <a:bodyPr/>
          <a:lstStyle/>
          <a:p>
            <a:r>
              <a:rPr lang="en-US" altLang="en-US" dirty="0">
                <a:latin typeface="Arial" panose="020B0604020202020204" pitchFamily="34" charset="0"/>
              </a:rPr>
              <a:t>The Colorado Plateau</a:t>
            </a:r>
          </a:p>
        </p:txBody>
      </p:sp>
      <p:sp>
        <p:nvSpPr>
          <p:cNvPr id="55299" name="Rectangle 3">
            <a:extLst>
              <a:ext uri="{FF2B5EF4-FFF2-40B4-BE49-F238E27FC236}">
                <a16:creationId xmlns:a16="http://schemas.microsoft.com/office/drawing/2014/main" id="{3FB2E53D-8579-437F-2354-641CF5B97F2E}"/>
              </a:ext>
            </a:extLst>
          </p:cNvPr>
          <p:cNvSpPr>
            <a:spLocks noGrp="1" noChangeArrowheads="1"/>
          </p:cNvSpPr>
          <p:nvPr>
            <p:ph type="body" idx="1"/>
          </p:nvPr>
        </p:nvSpPr>
        <p:spPr>
          <a:xfrm>
            <a:off x="914400" y="1752600"/>
            <a:ext cx="10210800" cy="4114800"/>
          </a:xfrm>
        </p:spPr>
        <p:txBody>
          <a:bodyPr/>
          <a:lstStyle/>
          <a:p>
            <a:r>
              <a:rPr lang="en-US" altLang="en-US" sz="2800" dirty="0">
                <a:latin typeface="Arial" panose="020B0604020202020204" pitchFamily="34" charset="0"/>
              </a:rPr>
              <a:t>Sedimentary rocks uplifted three kilometers over several millions of years through multiple a couple of uplift events</a:t>
            </a:r>
          </a:p>
          <a:p>
            <a:r>
              <a:rPr lang="en-US" altLang="en-US" sz="2800" dirty="0">
                <a:latin typeface="Arial" panose="020B0604020202020204" pitchFamily="34" charset="0"/>
              </a:rPr>
              <a:t>Elevations of 10,000 ft in some locations</a:t>
            </a:r>
          </a:p>
          <a:p>
            <a:pPr>
              <a:lnSpc>
                <a:spcPct val="90000"/>
              </a:lnSpc>
            </a:pPr>
            <a:r>
              <a:rPr lang="en-US" altLang="en-US" sz="2800" dirty="0">
                <a:latin typeface="Arial" panose="020B0604020202020204" pitchFamily="34" charset="0"/>
              </a:rPr>
              <a:t>Grand Canyon formed when Colorado River cut down through these gently uplifted sedimentary layers</a:t>
            </a:r>
          </a:p>
          <a:p>
            <a:pPr>
              <a:lnSpc>
                <a:spcPct val="90000"/>
              </a:lnSpc>
            </a:pPr>
            <a:r>
              <a:rPr lang="en-US" altLang="en-US" sz="2800" dirty="0">
                <a:latin typeface="Arial" panose="020B0604020202020204" pitchFamily="34" charset="0"/>
              </a:rPr>
              <a:t>Formation of the Colorado Plateau and its features is combination of hotspot activity with mantle drips and delamination</a:t>
            </a:r>
          </a:p>
          <a:p>
            <a:pPr>
              <a:buFontTx/>
              <a:buNone/>
            </a:pP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af of bread on a plate next to a stove&#10;&#10;Description automatically generated">
            <a:extLst>
              <a:ext uri="{FF2B5EF4-FFF2-40B4-BE49-F238E27FC236}">
                <a16:creationId xmlns:a16="http://schemas.microsoft.com/office/drawing/2014/main" id="{369753C5-6AB9-23DD-EBAD-1DADAF250F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632" y="-21151"/>
            <a:ext cx="11626735" cy="6879151"/>
          </a:xfrm>
        </p:spPr>
      </p:pic>
    </p:spTree>
    <p:extLst>
      <p:ext uri="{BB962C8B-B14F-4D97-AF65-F5344CB8AC3E}">
        <p14:creationId xmlns:p14="http://schemas.microsoft.com/office/powerpoint/2010/main" val="303842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A5F8942A-A058-C405-738D-07D715473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90600"/>
            <a:ext cx="79248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2">
            <a:extLst>
              <a:ext uri="{FF2B5EF4-FFF2-40B4-BE49-F238E27FC236}">
                <a16:creationId xmlns:a16="http://schemas.microsoft.com/office/drawing/2014/main" id="{40F35EF7-72EF-9B22-1F92-C55EF7C374FC}"/>
              </a:ext>
            </a:extLst>
          </p:cNvPr>
          <p:cNvSpPr>
            <a:spLocks noGrp="1" noChangeArrowheads="1"/>
          </p:cNvSpPr>
          <p:nvPr>
            <p:ph type="title"/>
          </p:nvPr>
        </p:nvSpPr>
        <p:spPr>
          <a:xfrm>
            <a:off x="2286000" y="228600"/>
            <a:ext cx="7772400" cy="1143000"/>
          </a:xfrm>
        </p:spPr>
        <p:txBody>
          <a:bodyPr/>
          <a:lstStyle/>
          <a:p>
            <a:r>
              <a:rPr lang="en-US" altLang="en-US" dirty="0">
                <a:latin typeface="Arial" panose="020B0604020202020204" pitchFamily="34" charset="0"/>
              </a:rPr>
              <a:t>Mantle drips and delamination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8">
            <a:extLst>
              <a:ext uri="{FF2B5EF4-FFF2-40B4-BE49-F238E27FC236}">
                <a16:creationId xmlns:a16="http://schemas.microsoft.com/office/drawing/2014/main" id="{01CB9271-9E5A-B5BD-4565-B6C3A925B04B}"/>
              </a:ext>
            </a:extLst>
          </p:cNvPr>
          <p:cNvGrpSpPr>
            <a:grpSpLocks/>
          </p:cNvGrpSpPr>
          <p:nvPr/>
        </p:nvGrpSpPr>
        <p:grpSpPr bwMode="auto">
          <a:xfrm>
            <a:off x="304800" y="31865"/>
            <a:ext cx="5791200" cy="6629400"/>
            <a:chOff x="117197" y="-1389541"/>
            <a:chExt cx="3811588" cy="4129088"/>
          </a:xfrm>
        </p:grpSpPr>
        <p:pic>
          <p:nvPicPr>
            <p:cNvPr id="18437" name="Picture 2" descr="C:\Documents and Settings\Jon Anthony Stallins\Desktop\Pangaea.png">
              <a:extLst>
                <a:ext uri="{FF2B5EF4-FFF2-40B4-BE49-F238E27FC236}">
                  <a16:creationId xmlns:a16="http://schemas.microsoft.com/office/drawing/2014/main" id="{FAD64F97-FC85-B6AE-7F43-8B738F614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97" y="-1389541"/>
              <a:ext cx="381158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5">
              <a:extLst>
                <a:ext uri="{FF2B5EF4-FFF2-40B4-BE49-F238E27FC236}">
                  <a16:creationId xmlns:a16="http://schemas.microsoft.com/office/drawing/2014/main" id="{0AA3F668-B3AC-D8B0-ACA1-573DFF76AB35}"/>
                </a:ext>
              </a:extLst>
            </p:cNvPr>
            <p:cNvSpPr txBox="1">
              <a:spLocks noChangeArrowheads="1"/>
            </p:cNvSpPr>
            <p:nvPr/>
          </p:nvSpPr>
          <p:spPr bwMode="auto">
            <a:xfrm>
              <a:off x="212487" y="2275792"/>
              <a:ext cx="1275253" cy="36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rPr>
                <a:t>PANGAEA</a:t>
              </a:r>
            </a:p>
          </p:txBody>
        </p:sp>
      </p:grpSp>
      <p:pic>
        <p:nvPicPr>
          <p:cNvPr id="4" name="Content Placeholder 4" descr="A map of the middle east&#10;&#10;Description automatically generated">
            <a:extLst>
              <a:ext uri="{FF2B5EF4-FFF2-40B4-BE49-F238E27FC236}">
                <a16:creationId xmlns:a16="http://schemas.microsoft.com/office/drawing/2014/main" id="{8A901E42-2B5B-222F-FAC9-7E72877DBF7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40780" y="-196735"/>
            <a:ext cx="5225143" cy="6858000"/>
          </a:xfrm>
        </p:spPr>
      </p:pic>
    </p:spTree>
    <p:extLst>
      <p:ext uri="{BB962C8B-B14F-4D97-AF65-F5344CB8AC3E}">
        <p14:creationId xmlns:p14="http://schemas.microsoft.com/office/powerpoint/2010/main" val="656313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the great lakes&#10;&#10;Description automatically generated">
            <a:extLst>
              <a:ext uri="{FF2B5EF4-FFF2-40B4-BE49-F238E27FC236}">
                <a16:creationId xmlns:a16="http://schemas.microsoft.com/office/drawing/2014/main" id="{A9900555-A0F2-5611-B4F8-261A0769E0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68598" y="1087422"/>
            <a:ext cx="5323402" cy="5008578"/>
          </a:xfrm>
          <a:prstGeom prst="rect">
            <a:avLst/>
          </a:prstGeom>
        </p:spPr>
      </p:pic>
      <p:pic>
        <p:nvPicPr>
          <p:cNvPr id="8" name="Picture 7">
            <a:extLst>
              <a:ext uri="{FF2B5EF4-FFF2-40B4-BE49-F238E27FC236}">
                <a16:creationId xmlns:a16="http://schemas.microsoft.com/office/drawing/2014/main" id="{43197531-3530-C3B3-9EFA-9ED73BCBC147}"/>
              </a:ext>
            </a:extLst>
          </p:cNvPr>
          <p:cNvPicPr>
            <a:picLocks noChangeAspect="1"/>
          </p:cNvPicPr>
          <p:nvPr/>
        </p:nvPicPr>
        <p:blipFill>
          <a:blip r:embed="rId4"/>
          <a:stretch>
            <a:fillRect/>
          </a:stretch>
        </p:blipFill>
        <p:spPr>
          <a:xfrm>
            <a:off x="152400" y="1108204"/>
            <a:ext cx="6593022" cy="3463796"/>
          </a:xfrm>
          <a:prstGeom prst="rect">
            <a:avLst/>
          </a:prstGeom>
        </p:spPr>
      </p:pic>
    </p:spTree>
    <p:extLst>
      <p:ext uri="{BB962C8B-B14F-4D97-AF65-F5344CB8AC3E}">
        <p14:creationId xmlns:p14="http://schemas.microsoft.com/office/powerpoint/2010/main" val="1322942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AS\Desktop\USBouguer.jpg">
            <a:extLst>
              <a:ext uri="{FF2B5EF4-FFF2-40B4-BE49-F238E27FC236}">
                <a16:creationId xmlns:a16="http://schemas.microsoft.com/office/drawing/2014/main" id="{B7AED387-68FF-43C0-2A2D-1794DB3C2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80010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a:extLst>
              <a:ext uri="{FF2B5EF4-FFF2-40B4-BE49-F238E27FC236}">
                <a16:creationId xmlns:a16="http://schemas.microsoft.com/office/drawing/2014/main" id="{CBBC1763-9202-FCFB-8208-D8C62BD831AD}"/>
              </a:ext>
            </a:extLst>
          </p:cNvPr>
          <p:cNvSpPr>
            <a:spLocks noGrp="1" noChangeArrowheads="1"/>
          </p:cNvSpPr>
          <p:nvPr>
            <p:ph type="title"/>
          </p:nvPr>
        </p:nvSpPr>
        <p:spPr>
          <a:xfrm>
            <a:off x="0" y="-37407"/>
            <a:ext cx="11811000" cy="1143000"/>
          </a:xfrm>
        </p:spPr>
        <p:txBody>
          <a:bodyPr/>
          <a:lstStyle/>
          <a:p>
            <a:r>
              <a:rPr lang="en-US" altLang="en-US" sz="4200" dirty="0">
                <a:latin typeface="Arial" panose="020B0604020202020204" pitchFamily="34" charset="0"/>
                <a:cs typeface="Arial" panose="020B0604020202020204" pitchFamily="34" charset="0"/>
              </a:rPr>
              <a:t>‘Lumpiness’ due to variability in force of gravity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2">
            <a:extLst>
              <a:ext uri="{FF2B5EF4-FFF2-40B4-BE49-F238E27FC236}">
                <a16:creationId xmlns:a16="http://schemas.microsoft.com/office/drawing/2014/main" id="{CB052FD5-11EF-8DE2-8BAD-880E641CA0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913" y="190500"/>
            <a:ext cx="12130087" cy="6477000"/>
          </a:xfrm>
        </p:spPr>
      </p:pic>
      <p:sp>
        <p:nvSpPr>
          <p:cNvPr id="59395" name="Title 1">
            <a:extLst>
              <a:ext uri="{FF2B5EF4-FFF2-40B4-BE49-F238E27FC236}">
                <a16:creationId xmlns:a16="http://schemas.microsoft.com/office/drawing/2014/main" id="{ABB76539-58B3-4DED-F3F4-FC20F74EB9C2}"/>
              </a:ext>
            </a:extLst>
          </p:cNvPr>
          <p:cNvSpPr>
            <a:spLocks noGrp="1" noChangeArrowheads="1"/>
          </p:cNvSpPr>
          <p:nvPr>
            <p:ph type="title"/>
          </p:nvPr>
        </p:nvSpPr>
        <p:spPr>
          <a:xfrm>
            <a:off x="914400" y="0"/>
            <a:ext cx="10363200" cy="1143000"/>
          </a:xfrm>
        </p:spPr>
        <p:txBody>
          <a:bodyPr/>
          <a:lstStyle/>
          <a:p>
            <a:r>
              <a:rPr lang="en-US" altLang="en-US" dirty="0">
                <a:latin typeface="Arial" panose="020B0604020202020204" pitchFamily="34" charset="0"/>
                <a:cs typeface="Arial" panose="020B0604020202020204" pitchFamily="34" charset="0"/>
              </a:rPr>
              <a:t>Mantle waves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4">
            <a:extLst>
              <a:ext uri="{FF2B5EF4-FFF2-40B4-BE49-F238E27FC236}">
                <a16:creationId xmlns:a16="http://schemas.microsoft.com/office/drawing/2014/main" id="{8FD8D73D-103B-5610-342A-F7E803672F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38200"/>
            <a:ext cx="12401550" cy="471963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Content Placeholder 4">
            <a:extLst>
              <a:ext uri="{FF2B5EF4-FFF2-40B4-BE49-F238E27FC236}">
                <a16:creationId xmlns:a16="http://schemas.microsoft.com/office/drawing/2014/main" id="{5C5B79A6-34FC-C87D-2408-2F9DFD2C79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28600"/>
            <a:ext cx="11615738" cy="6400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4">
            <a:extLst>
              <a:ext uri="{FF2B5EF4-FFF2-40B4-BE49-F238E27FC236}">
                <a16:creationId xmlns:a16="http://schemas.microsoft.com/office/drawing/2014/main" id="{CB86FAB6-60BD-8677-7CE6-D7C19EB058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9823"/>
          <a:stretch>
            <a:fillRect/>
          </a:stretch>
        </p:blipFill>
        <p:spPr>
          <a:xfrm>
            <a:off x="1066800" y="665163"/>
            <a:ext cx="10526713" cy="5756275"/>
          </a:xfrm>
        </p:spPr>
      </p:pic>
      <p:sp>
        <p:nvSpPr>
          <p:cNvPr id="63491" name="Title 1">
            <a:extLst>
              <a:ext uri="{FF2B5EF4-FFF2-40B4-BE49-F238E27FC236}">
                <a16:creationId xmlns:a16="http://schemas.microsoft.com/office/drawing/2014/main" id="{A9A971D1-6D07-CD56-D738-B67AD419FE75}"/>
              </a:ext>
            </a:extLst>
          </p:cNvPr>
          <p:cNvSpPr>
            <a:spLocks noGrp="1" noChangeArrowheads="1"/>
          </p:cNvSpPr>
          <p:nvPr>
            <p:ph type="title"/>
          </p:nvPr>
        </p:nvSpPr>
        <p:spPr>
          <a:xfrm>
            <a:off x="-3848100" y="-152400"/>
            <a:ext cx="10363200" cy="1143000"/>
          </a:xfrm>
        </p:spPr>
        <p:txBody>
          <a:bodyPr/>
          <a:lstStyle/>
          <a:p>
            <a:r>
              <a:rPr lang="en-US" altLang="en-US" dirty="0">
                <a:latin typeface="Arial" panose="020B0604020202020204" pitchFamily="34" charset="0"/>
                <a:cs typeface="Arial" panose="020B0604020202020204" pitchFamily="34" charset="0"/>
              </a:rPr>
              <a:t>Cratons</a:t>
            </a:r>
          </a:p>
        </p:txBody>
      </p:sp>
      <p:pic>
        <p:nvPicPr>
          <p:cNvPr id="63492" name="Content Placeholder 4">
            <a:extLst>
              <a:ext uri="{FF2B5EF4-FFF2-40B4-BE49-F238E27FC236}">
                <a16:creationId xmlns:a16="http://schemas.microsoft.com/office/drawing/2014/main" id="{0D132719-CF6A-587F-A938-CB07D2AA9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632" r="78294" b="2475"/>
          <a:stretch>
            <a:fillRect/>
          </a:stretch>
        </p:blipFill>
        <p:spPr bwMode="auto">
          <a:xfrm>
            <a:off x="762000" y="4572000"/>
            <a:ext cx="2687638"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Content Placeholder 7">
            <a:extLst>
              <a:ext uri="{FF2B5EF4-FFF2-40B4-BE49-F238E27FC236}">
                <a16:creationId xmlns:a16="http://schemas.microsoft.com/office/drawing/2014/main" id="{6213B505-A42C-237D-F3DA-76B8479686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65100"/>
            <a:ext cx="4876800" cy="6462713"/>
          </a:xfrm>
        </p:spPr>
      </p:pic>
      <p:pic>
        <p:nvPicPr>
          <p:cNvPr id="66563" name="Picture 9" descr="A map of a continent with white text&#10;&#10;Description automatically generated">
            <a:extLst>
              <a:ext uri="{FF2B5EF4-FFF2-40B4-BE49-F238E27FC236}">
                <a16:creationId xmlns:a16="http://schemas.microsoft.com/office/drawing/2014/main" id="{15D0EB66-0C4A-41E8-B441-0AB3B60A7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95" t="7777" r="4573" b="3333"/>
          <a:stretch>
            <a:fillRect/>
          </a:stretch>
        </p:blipFill>
        <p:spPr bwMode="auto">
          <a:xfrm>
            <a:off x="6057900" y="165100"/>
            <a:ext cx="55626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Content Placeholder 4">
            <a:extLst>
              <a:ext uri="{FF2B5EF4-FFF2-40B4-BE49-F238E27FC236}">
                <a16:creationId xmlns:a16="http://schemas.microsoft.com/office/drawing/2014/main" id="{8DD6A994-976C-8CB3-3C78-17AFF69FA1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67600" y="244475"/>
            <a:ext cx="4572000" cy="6367463"/>
          </a:xfrm>
        </p:spPr>
      </p:pic>
      <p:pic>
        <p:nvPicPr>
          <p:cNvPr id="68611" name="Picture 2">
            <a:extLst>
              <a:ext uri="{FF2B5EF4-FFF2-40B4-BE49-F238E27FC236}">
                <a16:creationId xmlns:a16="http://schemas.microsoft.com/office/drawing/2014/main" id="{22FDA6A6-B6BC-BB00-51E3-A9892A1F8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4475"/>
            <a:ext cx="7497763"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Geomorphcdrom\Eckart\Geom_CD_Lithology_Sedimentary_Rocks_England.jpg">
            <a:extLst>
              <a:ext uri="{FF2B5EF4-FFF2-40B4-BE49-F238E27FC236}">
                <a16:creationId xmlns:a16="http://schemas.microsoft.com/office/drawing/2014/main" id="{C9824BA0-A495-0768-C3B5-1B4C4084A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3813"/>
            <a:ext cx="4648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2" descr="A road with cars parked on the side&#10;&#10;Description automatically generated">
            <a:extLst>
              <a:ext uri="{FF2B5EF4-FFF2-40B4-BE49-F238E27FC236}">
                <a16:creationId xmlns:a16="http://schemas.microsoft.com/office/drawing/2014/main" id="{965883E0-2F65-6592-908D-553A8984E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928688"/>
            <a:ext cx="65960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BC0F6E23-9747-F3FF-B499-C1815CCE3A5A}"/>
              </a:ext>
            </a:extLst>
          </p:cNvPr>
          <p:cNvSpPr>
            <a:spLocks noGrp="1" noChangeArrowheads="1"/>
          </p:cNvSpPr>
          <p:nvPr>
            <p:ph type="title"/>
          </p:nvPr>
        </p:nvSpPr>
        <p:spPr/>
        <p:txBody>
          <a:bodyPr/>
          <a:lstStyle/>
          <a:p>
            <a:pPr eaLnBrk="1" hangingPunct="1"/>
            <a:r>
              <a:rPr lang="en-US" altLang="en-US" sz="4000" dirty="0">
                <a:latin typeface="Arial" panose="020B0604020202020204" pitchFamily="34" charset="0"/>
                <a:cs typeface="Arial" panose="020B0604020202020204" pitchFamily="34" charset="0"/>
              </a:rPr>
              <a:t>Folding: anticlines and synclines</a:t>
            </a:r>
          </a:p>
        </p:txBody>
      </p:sp>
      <p:pic>
        <p:nvPicPr>
          <p:cNvPr id="72707" name="Picture 6" descr="anticline">
            <a:extLst>
              <a:ext uri="{FF2B5EF4-FFF2-40B4-BE49-F238E27FC236}">
                <a16:creationId xmlns:a16="http://schemas.microsoft.com/office/drawing/2014/main" id="{57C91571-5F8E-5E21-EF81-CB23112E9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905000"/>
            <a:ext cx="48006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7" descr="syncline">
            <a:extLst>
              <a:ext uri="{FF2B5EF4-FFF2-40B4-BE49-F238E27FC236}">
                <a16:creationId xmlns:a16="http://schemas.microsoft.com/office/drawing/2014/main" id="{7480CB55-03F2-639C-A6E0-04B721651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690688"/>
            <a:ext cx="50292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0EEC7400-2F44-0F3B-81F6-2032F7B17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3375"/>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Tony Stallins\Desktop\AppalachianFolds.jpg">
            <a:extLst>
              <a:ext uri="{FF2B5EF4-FFF2-40B4-BE49-F238E27FC236}">
                <a16:creationId xmlns:a16="http://schemas.microsoft.com/office/drawing/2014/main" id="{57E9CAEC-9D26-3D93-320A-EFEAD697D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8"/>
          <a:stretch>
            <a:fillRect/>
          </a:stretch>
        </p:blipFill>
        <p:spPr bwMode="auto">
          <a:xfrm>
            <a:off x="1981200" y="1476375"/>
            <a:ext cx="82296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a:extLst>
              <a:ext uri="{FF2B5EF4-FFF2-40B4-BE49-F238E27FC236}">
                <a16:creationId xmlns:a16="http://schemas.microsoft.com/office/drawing/2014/main" id="{551C0AC4-9E68-83B8-BEA9-7434A2B02514}"/>
              </a:ext>
            </a:extLst>
          </p:cNvPr>
          <p:cNvSpPr>
            <a:spLocks noGrp="1" noChangeArrowheads="1"/>
          </p:cNvSpPr>
          <p:nvPr>
            <p:ph type="title"/>
          </p:nvPr>
        </p:nvSpPr>
        <p:spPr>
          <a:xfrm>
            <a:off x="914400" y="152400"/>
            <a:ext cx="10363200" cy="1143000"/>
          </a:xfrm>
        </p:spPr>
        <p:txBody>
          <a:bodyPr/>
          <a:lstStyle/>
          <a:p>
            <a:pPr eaLnBrk="1" hangingPunct="1"/>
            <a:r>
              <a:rPr lang="en-US" altLang="en-US" sz="4000" dirty="0">
                <a:latin typeface="Arial" panose="020B0604020202020204" pitchFamily="34" charset="0"/>
                <a:cs typeface="Arial" panose="020B0604020202020204" pitchFamily="34" charset="0"/>
              </a:rPr>
              <a:t>Plunging anticlines and synclines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a:extLst>
              <a:ext uri="{FF2B5EF4-FFF2-40B4-BE49-F238E27FC236}">
                <a16:creationId xmlns:a16="http://schemas.microsoft.com/office/drawing/2014/main" id="{94BC777A-5697-B5C5-C549-B9AB03A16686}"/>
              </a:ext>
            </a:extLst>
          </p:cNvPr>
          <p:cNvSpPr>
            <a:spLocks noGrp="1" noChangeArrowheads="1"/>
          </p:cNvSpPr>
          <p:nvPr>
            <p:ph idx="1"/>
          </p:nvPr>
        </p:nvSpPr>
        <p:spPr>
          <a:xfrm>
            <a:off x="190500" y="312738"/>
            <a:ext cx="5638800" cy="5707062"/>
          </a:xfrm>
        </p:spPr>
        <p:txBody>
          <a:bodyPr/>
          <a:lstStyle/>
          <a:p>
            <a:r>
              <a:rPr lang="en-US" altLang="en-US" sz="2800" dirty="0">
                <a:latin typeface="Arial" panose="020B0604020202020204" pitchFamily="34" charset="0"/>
                <a:cs typeface="Arial" panose="020B0604020202020204" pitchFamily="34" charset="0"/>
              </a:rPr>
              <a:t>Gravity is not the same everywhere on Earth (but you would not notice it)</a:t>
            </a:r>
          </a:p>
          <a:p>
            <a:r>
              <a:rPr lang="en-US" altLang="en-US" sz="2800" dirty="0">
                <a:latin typeface="Arial" panose="020B0604020202020204" pitchFamily="34" charset="0"/>
                <a:cs typeface="Arial" panose="020B0604020202020204" pitchFamily="34" charset="0"/>
              </a:rPr>
              <a:t>Over large areas of the crust, gravity can vary due to the density of the crust which is a function of rock type</a:t>
            </a:r>
          </a:p>
          <a:p>
            <a:r>
              <a:rPr lang="en-US" altLang="en-US" sz="2800" dirty="0">
                <a:latin typeface="Arial" panose="020B0604020202020204" pitchFamily="34" charset="0"/>
                <a:cs typeface="Arial" panose="020B0604020202020204" pitchFamily="34" charset="0"/>
              </a:rPr>
              <a:t>The force of gravity is proportional to the density of crustal rock type</a:t>
            </a:r>
          </a:p>
          <a:p>
            <a:r>
              <a:rPr lang="en-US" altLang="en-US" sz="2800" dirty="0">
                <a:latin typeface="Arial" panose="020B0604020202020204" pitchFamily="34" charset="0"/>
                <a:cs typeface="Arial" panose="020B0604020202020204" pitchFamily="34" charset="0"/>
              </a:rPr>
              <a:t>Denser rocks have greater gravitational force and are thus pulled downward more</a:t>
            </a:r>
          </a:p>
        </p:txBody>
      </p:sp>
      <p:pic>
        <p:nvPicPr>
          <p:cNvPr id="10244" name="Picture 2" descr="lumpyearth">
            <a:extLst>
              <a:ext uri="{FF2B5EF4-FFF2-40B4-BE49-F238E27FC236}">
                <a16:creationId xmlns:a16="http://schemas.microsoft.com/office/drawing/2014/main" id="{F2017CDF-DF3D-560E-1494-65D66F29F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2738"/>
            <a:ext cx="52578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a:extLst>
              <a:ext uri="{FF2B5EF4-FFF2-40B4-BE49-F238E27FC236}">
                <a16:creationId xmlns:a16="http://schemas.microsoft.com/office/drawing/2014/main" id="{AF25DAE8-348D-26FA-05DB-38CFE5529ABB}"/>
              </a:ext>
            </a:extLst>
          </p:cNvPr>
          <p:cNvSpPr txBox="1">
            <a:spLocks noChangeArrowheads="1"/>
          </p:cNvSpPr>
          <p:nvPr/>
        </p:nvSpPr>
        <p:spPr bwMode="auto">
          <a:xfrm>
            <a:off x="6096000" y="5715000"/>
            <a:ext cx="525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Topographic relief is exaggerated in order to make it more apparent. The world is not this lumpy.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Content Placeholder 4">
            <a:extLst>
              <a:ext uri="{FF2B5EF4-FFF2-40B4-BE49-F238E27FC236}">
                <a16:creationId xmlns:a16="http://schemas.microsoft.com/office/drawing/2014/main" id="{FC08D729-6CFB-8F1F-3C9A-7414942EFD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71438"/>
            <a:ext cx="10972800" cy="6715125"/>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A4A093C5-86AE-DD57-B411-A1DA3C7F63F7}"/>
              </a:ext>
            </a:extLst>
          </p:cNvPr>
          <p:cNvSpPr>
            <a:spLocks noGrp="1" noChangeArrowheads="1"/>
          </p:cNvSpPr>
          <p:nvPr>
            <p:ph type="title"/>
          </p:nvPr>
        </p:nvSpPr>
        <p:spPr>
          <a:xfrm>
            <a:off x="914400" y="0"/>
            <a:ext cx="10363200" cy="1143000"/>
          </a:xfrm>
        </p:spPr>
        <p:txBody>
          <a:bodyPr/>
          <a:lstStyle/>
          <a:p>
            <a:r>
              <a:rPr lang="en-US" altLang="en-US" sz="4000" dirty="0">
                <a:latin typeface="Arial" panose="020B0604020202020204" pitchFamily="34" charset="0"/>
                <a:cs typeface="Arial" panose="020B0604020202020204" pitchFamily="34" charset="0"/>
              </a:rPr>
              <a:t>Synclinal ridges</a:t>
            </a:r>
          </a:p>
        </p:txBody>
      </p:sp>
      <p:pic>
        <p:nvPicPr>
          <p:cNvPr id="80899" name="Picture 5" descr="syncline2">
            <a:extLst>
              <a:ext uri="{FF2B5EF4-FFF2-40B4-BE49-F238E27FC236}">
                <a16:creationId xmlns:a16="http://schemas.microsoft.com/office/drawing/2014/main" id="{36779A7A-4D29-BD3B-85D8-828BE29CB9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8300" y="1447800"/>
            <a:ext cx="8915400" cy="4789488"/>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2A4CBC3E-A55C-C569-CFAB-46F10168B800}"/>
              </a:ext>
            </a:extLst>
          </p:cNvPr>
          <p:cNvSpPr>
            <a:spLocks noGrp="1" noChangeArrowheads="1"/>
          </p:cNvSpPr>
          <p:nvPr>
            <p:ph type="title"/>
          </p:nvPr>
        </p:nvSpPr>
        <p:spPr>
          <a:xfrm>
            <a:off x="914400" y="0"/>
            <a:ext cx="10363200" cy="1143000"/>
          </a:xfrm>
        </p:spPr>
        <p:txBody>
          <a:bodyPr/>
          <a:lstStyle/>
          <a:p>
            <a:r>
              <a:rPr lang="en-US" altLang="en-US" sz="4000" dirty="0">
                <a:latin typeface="Arial" panose="020B0604020202020204" pitchFamily="34" charset="0"/>
                <a:cs typeface="Arial" panose="020B0604020202020204" pitchFamily="34" charset="0"/>
              </a:rPr>
              <a:t>Anticlinal valleys</a:t>
            </a:r>
          </a:p>
        </p:txBody>
      </p:sp>
      <p:pic>
        <p:nvPicPr>
          <p:cNvPr id="81923" name="Content Placeholder 4" descr="A black and white drawing of a section of a mountain&#10;&#10;Description automatically generated">
            <a:extLst>
              <a:ext uri="{FF2B5EF4-FFF2-40B4-BE49-F238E27FC236}">
                <a16:creationId xmlns:a16="http://schemas.microsoft.com/office/drawing/2014/main" id="{0AEB9849-451B-86DA-94CA-660B1D1875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154113"/>
            <a:ext cx="8763000" cy="5360987"/>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0907DB5-283A-C2CC-94AB-897E5C7504DB}"/>
              </a:ext>
            </a:extLst>
          </p:cNvPr>
          <p:cNvSpPr>
            <a:spLocks noGrp="1" noChangeArrowheads="1"/>
          </p:cNvSpPr>
          <p:nvPr>
            <p:ph type="title"/>
          </p:nvPr>
        </p:nvSpPr>
        <p:spPr>
          <a:xfrm>
            <a:off x="2209800" y="381000"/>
            <a:ext cx="7772400" cy="1143000"/>
          </a:xfrm>
        </p:spPr>
        <p:txBody>
          <a:bodyPr/>
          <a:lstStyle/>
          <a:p>
            <a:r>
              <a:rPr lang="en-US" altLang="en-US" dirty="0">
                <a:latin typeface="Arial" panose="020B0604020202020204" pitchFamily="34" charset="0"/>
              </a:rPr>
              <a:t>Faults</a:t>
            </a:r>
            <a:endParaRPr lang="en-US" altLang="en-US" sz="4800" dirty="0"/>
          </a:p>
        </p:txBody>
      </p:sp>
      <p:sp>
        <p:nvSpPr>
          <p:cNvPr id="82947" name="Rectangle 3">
            <a:extLst>
              <a:ext uri="{FF2B5EF4-FFF2-40B4-BE49-F238E27FC236}">
                <a16:creationId xmlns:a16="http://schemas.microsoft.com/office/drawing/2014/main" id="{4AB219D0-E56F-FA74-FAAD-6C2273450546}"/>
              </a:ext>
            </a:extLst>
          </p:cNvPr>
          <p:cNvSpPr>
            <a:spLocks noGrp="1" noChangeArrowheads="1"/>
          </p:cNvSpPr>
          <p:nvPr>
            <p:ph type="body" idx="1"/>
          </p:nvPr>
        </p:nvSpPr>
        <p:spPr>
          <a:xfrm>
            <a:off x="533400" y="1676400"/>
            <a:ext cx="10972800" cy="4114800"/>
          </a:xfrm>
        </p:spPr>
        <p:txBody>
          <a:bodyPr/>
          <a:lstStyle/>
          <a:p>
            <a:pPr>
              <a:lnSpc>
                <a:spcPct val="90000"/>
              </a:lnSpc>
            </a:pPr>
            <a:r>
              <a:rPr lang="en-US" altLang="en-US" sz="2800" dirty="0">
                <a:latin typeface="Arial" panose="020B0604020202020204" pitchFamily="34" charset="0"/>
              </a:rPr>
              <a:t>Initiate potentially rapid movement in crust</a:t>
            </a:r>
          </a:p>
          <a:p>
            <a:pPr>
              <a:lnSpc>
                <a:spcPct val="90000"/>
              </a:lnSpc>
            </a:pPr>
            <a:r>
              <a:rPr lang="en-US" altLang="en-US" sz="2800" dirty="0">
                <a:latin typeface="Arial" panose="020B0604020202020204" pitchFamily="34" charset="0"/>
              </a:rPr>
              <a:t>Faults are differentiated by the type of stress, its motion, and the angle</a:t>
            </a:r>
          </a:p>
          <a:p>
            <a:pPr lvl="1">
              <a:lnSpc>
                <a:spcPct val="90000"/>
              </a:lnSpc>
            </a:pPr>
            <a:r>
              <a:rPr lang="en-US" altLang="en-US" dirty="0">
                <a:latin typeface="Arial" panose="020B0604020202020204" pitchFamily="34" charset="0"/>
              </a:rPr>
              <a:t>Normal fault</a:t>
            </a:r>
          </a:p>
          <a:p>
            <a:pPr lvl="1">
              <a:lnSpc>
                <a:spcPct val="90000"/>
              </a:lnSpc>
            </a:pPr>
            <a:r>
              <a:rPr lang="en-US" altLang="en-US" dirty="0">
                <a:latin typeface="Arial" panose="020B0604020202020204" pitchFamily="34" charset="0"/>
              </a:rPr>
              <a:t>Reverse fault (high-angle)</a:t>
            </a:r>
          </a:p>
          <a:p>
            <a:pPr lvl="1">
              <a:lnSpc>
                <a:spcPct val="90000"/>
              </a:lnSpc>
            </a:pPr>
            <a:r>
              <a:rPr lang="en-US" altLang="en-US" dirty="0">
                <a:latin typeface="Arial" panose="020B0604020202020204" pitchFamily="34" charset="0"/>
              </a:rPr>
              <a:t>Thrust fault (low-angle) - leads to mountain building</a:t>
            </a:r>
          </a:p>
          <a:p>
            <a:pPr lvl="1">
              <a:lnSpc>
                <a:spcPct val="90000"/>
              </a:lnSpc>
            </a:pPr>
            <a:r>
              <a:rPr lang="en-US" altLang="en-US" dirty="0">
                <a:latin typeface="Arial" panose="020B0604020202020204" pitchFamily="34" charset="0"/>
              </a:rPr>
              <a:t>Strike-slip fault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C:\Documents and Settings\Tony Stallins\Desktop\strikeslip.jpg">
            <a:extLst>
              <a:ext uri="{FF2B5EF4-FFF2-40B4-BE49-F238E27FC236}">
                <a16:creationId xmlns:a16="http://schemas.microsoft.com/office/drawing/2014/main" id="{1A553FF7-29F9-4B88-9F7C-1BF8AC7A7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654050"/>
            <a:ext cx="893762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E66E15A-38B5-12B1-3D2D-BAB5B6DD619C}"/>
              </a:ext>
            </a:extLst>
          </p:cNvPr>
          <p:cNvSpPr>
            <a:spLocks noGrp="1" noChangeArrowheads="1"/>
          </p:cNvSpPr>
          <p:nvPr>
            <p:ph type="title"/>
          </p:nvPr>
        </p:nvSpPr>
        <p:spPr>
          <a:xfrm>
            <a:off x="2133600" y="152400"/>
            <a:ext cx="7772400" cy="1143000"/>
          </a:xfrm>
        </p:spPr>
        <p:txBody>
          <a:bodyPr/>
          <a:lstStyle/>
          <a:p>
            <a:pPr eaLnBrk="1" hangingPunct="1"/>
            <a:r>
              <a:rPr lang="en-US" altLang="en-US" dirty="0">
                <a:latin typeface="Arial" panose="020B0604020202020204" pitchFamily="34" charset="0"/>
                <a:cs typeface="Arial" panose="020B0604020202020204" pitchFamily="34" charset="0"/>
              </a:rPr>
              <a:t>Strike-slip fault</a:t>
            </a:r>
          </a:p>
        </p:txBody>
      </p:sp>
      <p:sp>
        <p:nvSpPr>
          <p:cNvPr id="84996" name="Rectangle 3">
            <a:extLst>
              <a:ext uri="{FF2B5EF4-FFF2-40B4-BE49-F238E27FC236}">
                <a16:creationId xmlns:a16="http://schemas.microsoft.com/office/drawing/2014/main" id="{16F677CD-894E-4C2A-528B-F583FCEC2F01}"/>
              </a:ext>
            </a:extLst>
          </p:cNvPr>
          <p:cNvSpPr>
            <a:spLocks noChangeArrowheads="1"/>
          </p:cNvSpPr>
          <p:nvPr/>
        </p:nvSpPr>
        <p:spPr bwMode="auto">
          <a:xfrm>
            <a:off x="4495800" y="6019800"/>
            <a:ext cx="36464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2" eaLnBrk="1" hangingPunct="1">
              <a:lnSpc>
                <a:spcPct val="90000"/>
              </a:lnSpc>
              <a:spcBef>
                <a:spcPct val="0"/>
              </a:spcBef>
              <a:buFontTx/>
              <a:buNone/>
            </a:pPr>
            <a:r>
              <a:rPr lang="en-US" altLang="en-US" sz="2800" dirty="0">
                <a:latin typeface="Arial" panose="020B0604020202020204" pitchFamily="34" charset="0"/>
              </a:rPr>
              <a:t>Lateral stresses</a:t>
            </a:r>
            <a:endParaRPr lang="en-US" altLang="en-US" sz="3600" dirty="0">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C:\Documents and Settings\Owner\Desktop\parkfld_bridge_sign.jpe">
            <a:extLst>
              <a:ext uri="{FF2B5EF4-FFF2-40B4-BE49-F238E27FC236}">
                <a16:creationId xmlns:a16="http://schemas.microsoft.com/office/drawing/2014/main" id="{4F27BA5A-BF6A-74E0-9EDE-3ABEB5CD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6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9" descr="C:\Documents and Settings\Owner\Desktop\san_andreas.gif">
            <a:extLst>
              <a:ext uri="{FF2B5EF4-FFF2-40B4-BE49-F238E27FC236}">
                <a16:creationId xmlns:a16="http://schemas.microsoft.com/office/drawing/2014/main" id="{0C5DE532-E640-5577-C6F3-1BE2D4F21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813"/>
            <a:ext cx="5791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Documents and Settings\Tony Stallins\Desktop\normal.jpg">
            <a:extLst>
              <a:ext uri="{FF2B5EF4-FFF2-40B4-BE49-F238E27FC236}">
                <a16:creationId xmlns:a16="http://schemas.microsoft.com/office/drawing/2014/main" id="{6C42C98E-8C15-CF33-6262-056B0850C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903288"/>
            <a:ext cx="910748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a:extLst>
              <a:ext uri="{FF2B5EF4-FFF2-40B4-BE49-F238E27FC236}">
                <a16:creationId xmlns:a16="http://schemas.microsoft.com/office/drawing/2014/main" id="{DF86E6E5-CC17-D50E-49C1-3F43CC8BD69C}"/>
              </a:ext>
            </a:extLst>
          </p:cNvPr>
          <p:cNvSpPr>
            <a:spLocks noChangeArrowheads="1"/>
          </p:cNvSpPr>
          <p:nvPr/>
        </p:nvSpPr>
        <p:spPr bwMode="auto">
          <a:xfrm>
            <a:off x="3733800" y="5715000"/>
            <a:ext cx="32448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lnSpc>
                <a:spcPct val="90000"/>
              </a:lnSpc>
              <a:spcBef>
                <a:spcPct val="0"/>
              </a:spcBef>
              <a:buFontTx/>
              <a:buNone/>
            </a:pPr>
            <a:r>
              <a:rPr lang="en-US" altLang="en-US" dirty="0">
                <a:latin typeface="Arial" panose="020B0604020202020204" pitchFamily="34" charset="0"/>
              </a:rPr>
              <a:t>Divergent stress</a:t>
            </a:r>
          </a:p>
        </p:txBody>
      </p:sp>
      <p:sp>
        <p:nvSpPr>
          <p:cNvPr id="89092" name="Title 1">
            <a:extLst>
              <a:ext uri="{FF2B5EF4-FFF2-40B4-BE49-F238E27FC236}">
                <a16:creationId xmlns:a16="http://schemas.microsoft.com/office/drawing/2014/main" id="{2D7FEC80-C57A-23C3-1468-17486D0ADBA5}"/>
              </a:ext>
            </a:extLst>
          </p:cNvPr>
          <p:cNvSpPr>
            <a:spLocks noGrp="1" noChangeArrowheads="1"/>
          </p:cNvSpPr>
          <p:nvPr>
            <p:ph type="title"/>
          </p:nvPr>
        </p:nvSpPr>
        <p:spPr>
          <a:xfrm>
            <a:off x="2133600" y="152400"/>
            <a:ext cx="7772400" cy="1143000"/>
          </a:xfrm>
        </p:spPr>
        <p:txBody>
          <a:bodyPr/>
          <a:lstStyle/>
          <a:p>
            <a:pPr eaLnBrk="1" hangingPunct="1"/>
            <a:r>
              <a:rPr lang="en-US" altLang="en-US" dirty="0">
                <a:latin typeface="Arial" panose="020B0604020202020204" pitchFamily="34" charset="0"/>
                <a:cs typeface="Arial" panose="020B0604020202020204" pitchFamily="34" charset="0"/>
              </a:rPr>
              <a:t>Normal fault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C:\Documents and Settings\Tony Stallins\Desktop\reverse.jpg">
            <a:extLst>
              <a:ext uri="{FF2B5EF4-FFF2-40B4-BE49-F238E27FC236}">
                <a16:creationId xmlns:a16="http://schemas.microsoft.com/office/drawing/2014/main" id="{1332EFE8-7F4A-F3CB-EF33-660AC1DF2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85800"/>
            <a:ext cx="8193088"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itle 1">
            <a:extLst>
              <a:ext uri="{FF2B5EF4-FFF2-40B4-BE49-F238E27FC236}">
                <a16:creationId xmlns:a16="http://schemas.microsoft.com/office/drawing/2014/main" id="{EB5ADF15-DC58-AB09-6C2B-39EE4F11820C}"/>
              </a:ext>
            </a:extLst>
          </p:cNvPr>
          <p:cNvSpPr>
            <a:spLocks noGrp="1" noChangeArrowheads="1"/>
          </p:cNvSpPr>
          <p:nvPr>
            <p:ph type="title"/>
          </p:nvPr>
        </p:nvSpPr>
        <p:spPr>
          <a:xfrm>
            <a:off x="2133600" y="0"/>
            <a:ext cx="7772400" cy="1143000"/>
          </a:xfrm>
        </p:spPr>
        <p:txBody>
          <a:bodyPr/>
          <a:lstStyle/>
          <a:p>
            <a:pPr eaLnBrk="1" hangingPunct="1"/>
            <a:r>
              <a:rPr lang="en-US" altLang="en-US" dirty="0">
                <a:latin typeface="Arial" panose="020B0604020202020204" pitchFamily="34" charset="0"/>
                <a:cs typeface="Arial" panose="020B0604020202020204" pitchFamily="34" charset="0"/>
              </a:rPr>
              <a:t>Reverse fault</a:t>
            </a:r>
          </a:p>
        </p:txBody>
      </p:sp>
      <p:sp>
        <p:nvSpPr>
          <p:cNvPr id="91140" name="Rectangle 3">
            <a:extLst>
              <a:ext uri="{FF2B5EF4-FFF2-40B4-BE49-F238E27FC236}">
                <a16:creationId xmlns:a16="http://schemas.microsoft.com/office/drawing/2014/main" id="{0EB81818-E210-47B8-510B-E50849E5B18B}"/>
              </a:ext>
            </a:extLst>
          </p:cNvPr>
          <p:cNvSpPr>
            <a:spLocks noChangeArrowheads="1"/>
          </p:cNvSpPr>
          <p:nvPr/>
        </p:nvSpPr>
        <p:spPr bwMode="auto">
          <a:xfrm>
            <a:off x="1524000" y="1371600"/>
            <a:ext cx="35655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lnSpc>
                <a:spcPct val="90000"/>
              </a:lnSpc>
              <a:spcBef>
                <a:spcPct val="0"/>
              </a:spcBef>
              <a:buFontTx/>
              <a:buNone/>
            </a:pPr>
            <a:r>
              <a:rPr lang="en-US" altLang="en-US" dirty="0">
                <a:latin typeface="Arial" panose="020B0604020202020204" pitchFamily="34" charset="0"/>
              </a:rPr>
              <a:t>Convergent stress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C:\Geomorphcdrom\Kessel\Scan261.jpg">
            <a:extLst>
              <a:ext uri="{FF2B5EF4-FFF2-40B4-BE49-F238E27FC236}">
                <a16:creationId xmlns:a16="http://schemas.microsoft.com/office/drawing/2014/main" id="{49877351-C76D-D551-63C3-4CE256279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alv_faults">
            <a:extLst>
              <a:ext uri="{FF2B5EF4-FFF2-40B4-BE49-F238E27FC236}">
                <a16:creationId xmlns:a16="http://schemas.microsoft.com/office/drawing/2014/main" id="{9EF90678-960A-D048-DD03-69946FD11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Tony Stallins\Desktop\euro-map-700.jpg">
            <a:extLst>
              <a:ext uri="{FF2B5EF4-FFF2-40B4-BE49-F238E27FC236}">
                <a16:creationId xmlns:a16="http://schemas.microsoft.com/office/drawing/2014/main" id="{6F7814B6-65D5-7C0D-24E3-01DF084E0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381000"/>
            <a:ext cx="62817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a:extLst>
              <a:ext uri="{FF2B5EF4-FFF2-40B4-BE49-F238E27FC236}">
                <a16:creationId xmlns:a16="http://schemas.microsoft.com/office/drawing/2014/main" id="{53F94357-57DD-6107-4226-3D33AF3D10FA}"/>
              </a:ext>
            </a:extLst>
          </p:cNvPr>
          <p:cNvSpPr>
            <a:spLocks noGrp="1" noChangeArrowheads="1"/>
          </p:cNvSpPr>
          <p:nvPr>
            <p:ph type="title"/>
          </p:nvPr>
        </p:nvSpPr>
        <p:spPr>
          <a:xfrm>
            <a:off x="457200" y="304800"/>
            <a:ext cx="6400800" cy="1143000"/>
          </a:xfrm>
        </p:spPr>
        <p:txBody>
          <a:bodyPr/>
          <a:lstStyle/>
          <a:p>
            <a:r>
              <a:rPr lang="en-US" altLang="en-US" dirty="0">
                <a:latin typeface="Arial" panose="020B0604020202020204" pitchFamily="34" charset="0"/>
                <a:cs typeface="Arial" panose="020B0604020202020204" pitchFamily="34" charset="0"/>
              </a:rPr>
              <a:t>Crustal heating also makes the Earth lumpy</a:t>
            </a:r>
          </a:p>
        </p:txBody>
      </p:sp>
      <p:sp>
        <p:nvSpPr>
          <p:cNvPr id="12292" name="Content Placeholder 2">
            <a:extLst>
              <a:ext uri="{FF2B5EF4-FFF2-40B4-BE49-F238E27FC236}">
                <a16:creationId xmlns:a16="http://schemas.microsoft.com/office/drawing/2014/main" id="{1EE00CF8-7961-B62B-05A8-B9EA0D8A1FAE}"/>
              </a:ext>
            </a:extLst>
          </p:cNvPr>
          <p:cNvSpPr>
            <a:spLocks noGrp="1" noChangeArrowheads="1"/>
          </p:cNvSpPr>
          <p:nvPr>
            <p:ph idx="1"/>
          </p:nvPr>
        </p:nvSpPr>
        <p:spPr>
          <a:xfrm>
            <a:off x="304800" y="1981200"/>
            <a:ext cx="5638800" cy="4114800"/>
          </a:xfrm>
        </p:spPr>
        <p:txBody>
          <a:bodyPr/>
          <a:lstStyle/>
          <a:p>
            <a:r>
              <a:rPr lang="en-US" altLang="en-US" sz="2800" dirty="0">
                <a:latin typeface="Arial" panose="020B0604020202020204" pitchFamily="34" charset="0"/>
                <a:cs typeface="Arial" panose="020B0604020202020204" pitchFamily="34" charset="0"/>
              </a:rPr>
              <a:t>Hotter crust:  bulging outward because of lower density</a:t>
            </a:r>
          </a:p>
          <a:p>
            <a:r>
              <a:rPr lang="en-US" altLang="en-US" sz="2800" dirty="0">
                <a:latin typeface="Arial" panose="020B0604020202020204" pitchFamily="34" charset="0"/>
                <a:cs typeface="Arial" panose="020B0604020202020204" pitchFamily="34" charset="0"/>
              </a:rPr>
              <a:t>Cooler crust:  downwarped because of higher density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1916C679-A3AE-F0C7-E355-79703D95A617}"/>
              </a:ext>
            </a:extLst>
          </p:cNvPr>
          <p:cNvSpPr>
            <a:spLocks noGrp="1" noChangeArrowheads="1"/>
          </p:cNvSpPr>
          <p:nvPr>
            <p:ph type="title"/>
          </p:nvPr>
        </p:nvSpPr>
        <p:spPr>
          <a:xfrm>
            <a:off x="914400" y="381000"/>
            <a:ext cx="10363200" cy="1143000"/>
          </a:xfrm>
        </p:spPr>
        <p:txBody>
          <a:bodyPr/>
          <a:lstStyle/>
          <a:p>
            <a:r>
              <a:rPr lang="en-US" altLang="en-US" dirty="0">
                <a:latin typeface="Arial" panose="020B0604020202020204" pitchFamily="34" charset="0"/>
                <a:cs typeface="Arial" panose="020B0604020202020204" pitchFamily="34" charset="0"/>
              </a:rPr>
              <a:t>Structural landforms</a:t>
            </a:r>
          </a:p>
        </p:txBody>
      </p:sp>
      <p:sp>
        <p:nvSpPr>
          <p:cNvPr id="97283" name="Content Placeholder 2">
            <a:extLst>
              <a:ext uri="{FF2B5EF4-FFF2-40B4-BE49-F238E27FC236}">
                <a16:creationId xmlns:a16="http://schemas.microsoft.com/office/drawing/2014/main" id="{53EFE12A-E194-0A5D-5DFE-9264482ACB59}"/>
              </a:ext>
            </a:extLst>
          </p:cNvPr>
          <p:cNvSpPr>
            <a:spLocks noGrp="1" noChangeArrowheads="1"/>
          </p:cNvSpPr>
          <p:nvPr>
            <p:ph idx="1"/>
          </p:nvPr>
        </p:nvSpPr>
        <p:spPr>
          <a:xfrm>
            <a:off x="762000" y="1676400"/>
            <a:ext cx="10363200" cy="4114800"/>
          </a:xfrm>
        </p:spPr>
        <p:txBody>
          <a:bodyPr/>
          <a:lstStyle/>
          <a:p>
            <a:r>
              <a:rPr lang="en-US" altLang="en-US" sz="2800" dirty="0">
                <a:latin typeface="Arial" panose="020B0604020202020204" pitchFamily="34" charset="0"/>
                <a:cs typeface="Arial" panose="020B0604020202020204" pitchFamily="34" charset="0"/>
              </a:rPr>
              <a:t>Cuesta</a:t>
            </a:r>
          </a:p>
          <a:p>
            <a:r>
              <a:rPr lang="en-US" altLang="en-US" sz="2800" dirty="0">
                <a:latin typeface="Arial" panose="020B0604020202020204" pitchFamily="34" charset="0"/>
                <a:cs typeface="Arial" panose="020B0604020202020204" pitchFamily="34" charset="0"/>
              </a:rPr>
              <a:t>Hogback</a:t>
            </a:r>
          </a:p>
          <a:p>
            <a:r>
              <a:rPr lang="en-US" altLang="en-US" sz="2800" dirty="0">
                <a:latin typeface="Arial" panose="020B0604020202020204" pitchFamily="34" charset="0"/>
                <a:cs typeface="Arial" panose="020B0604020202020204" pitchFamily="34" charset="0"/>
              </a:rPr>
              <a:t>Mesa and plateaus</a:t>
            </a:r>
          </a:p>
          <a:p>
            <a:r>
              <a:rPr lang="en-US" altLang="en-US" sz="2800" dirty="0">
                <a:latin typeface="Arial" panose="020B0604020202020204" pitchFamily="34" charset="0"/>
                <a:cs typeface="Arial" panose="020B0604020202020204" pitchFamily="34" charset="0"/>
              </a:rPr>
              <a:t>Horst and graben</a:t>
            </a:r>
          </a:p>
          <a:p>
            <a:r>
              <a:rPr lang="en-US" altLang="en-US" sz="2800" dirty="0">
                <a:latin typeface="Arial" panose="020B0604020202020204" pitchFamily="34" charset="0"/>
                <a:cs typeface="Arial" panose="020B0604020202020204" pitchFamily="34" charset="0"/>
              </a:rPr>
              <a:t>Inselberg</a:t>
            </a:r>
          </a:p>
          <a:p>
            <a:r>
              <a:rPr lang="en-US" altLang="en-US" sz="2800" dirty="0">
                <a:latin typeface="Arial" panose="020B0604020202020204" pitchFamily="34" charset="0"/>
                <a:cs typeface="Arial" panose="020B0604020202020204" pitchFamily="34" charset="0"/>
              </a:rPr>
              <a:t>Water gaps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Content Placeholder 4" descr="A high angle view of a mountain and a lake&#10;&#10;Description automatically generated">
            <a:extLst>
              <a:ext uri="{FF2B5EF4-FFF2-40B4-BE49-F238E27FC236}">
                <a16:creationId xmlns:a16="http://schemas.microsoft.com/office/drawing/2014/main" id="{8D7C47DD-8EB8-7A94-BE10-B29B87C861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4900" y="103188"/>
            <a:ext cx="9982200" cy="665162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Content Placeholder 4">
            <a:extLst>
              <a:ext uri="{FF2B5EF4-FFF2-40B4-BE49-F238E27FC236}">
                <a16:creationId xmlns:a16="http://schemas.microsoft.com/office/drawing/2014/main" id="{B9D7D3D4-1636-1CB6-85A4-A20E06D52C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228600"/>
            <a:ext cx="9221788" cy="2759075"/>
          </a:xfrm>
        </p:spPr>
      </p:pic>
      <p:pic>
        <p:nvPicPr>
          <p:cNvPr id="100355" name="Picture 6" descr="A colorful striped object with a white ribbon&#10;&#10;Description automatically generated with medium confidence">
            <a:extLst>
              <a:ext uri="{FF2B5EF4-FFF2-40B4-BE49-F238E27FC236}">
                <a16:creationId xmlns:a16="http://schemas.microsoft.com/office/drawing/2014/main" id="{B3C91144-C14B-601F-7A53-FF40F03E0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81400"/>
            <a:ext cx="10969625"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Content Placeholder 4" descr="A diagram of a mountain&#10;&#10;Description automatically generated with medium confidence">
            <a:extLst>
              <a:ext uri="{FF2B5EF4-FFF2-40B4-BE49-F238E27FC236}">
                <a16:creationId xmlns:a16="http://schemas.microsoft.com/office/drawing/2014/main" id="{B825D6CE-7E45-C88A-FE9F-CB1170B501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685800"/>
            <a:ext cx="7239000" cy="5659438"/>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Content Placeholder 4" descr="A satellite view of a land&#10;&#10;Description automatically generated">
            <a:extLst>
              <a:ext uri="{FF2B5EF4-FFF2-40B4-BE49-F238E27FC236}">
                <a16:creationId xmlns:a16="http://schemas.microsoft.com/office/drawing/2014/main" id="{49101EA9-284F-3A8E-8A66-8BAB27FD52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88900"/>
            <a:ext cx="10580688" cy="6613525"/>
          </a:xfrm>
        </p:spPr>
      </p:pic>
      <p:pic>
        <p:nvPicPr>
          <p:cNvPr id="103427" name="Content Placeholder 4" descr="A high angle view of San Andreas Fault&#10;&#10;Description automatically generated">
            <a:extLst>
              <a:ext uri="{FF2B5EF4-FFF2-40B4-BE49-F238E27FC236}">
                <a16:creationId xmlns:a16="http://schemas.microsoft.com/office/drawing/2014/main" id="{9A385205-B845-9D1F-5681-0F09DA655E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4467225"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7" descr="A high angle view of a desert&#10;&#10;Description automatically generated">
            <a:extLst>
              <a:ext uri="{FF2B5EF4-FFF2-40B4-BE49-F238E27FC236}">
                <a16:creationId xmlns:a16="http://schemas.microsoft.com/office/drawing/2014/main" id="{1C0DBFC0-8F9B-A03C-B44E-92D8EC8738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0"/>
            <a:ext cx="8458200" cy="688975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Content Placeholder 4">
            <a:extLst>
              <a:ext uri="{FF2B5EF4-FFF2-40B4-BE49-F238E27FC236}">
                <a16:creationId xmlns:a16="http://schemas.microsoft.com/office/drawing/2014/main" id="{185DD789-3327-3D39-66C3-7104A93C70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855663"/>
            <a:ext cx="9471025" cy="4859337"/>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F9B323C-5CCA-4636-314B-AD08C8CCE791}"/>
              </a:ext>
            </a:extLst>
          </p:cNvPr>
          <p:cNvSpPr>
            <a:spLocks noGrp="1" noChangeArrowheads="1"/>
          </p:cNvSpPr>
          <p:nvPr>
            <p:ph type="title"/>
          </p:nvPr>
        </p:nvSpPr>
        <p:spPr>
          <a:xfrm>
            <a:off x="1828800" y="457200"/>
            <a:ext cx="3962400" cy="1143000"/>
          </a:xfrm>
        </p:spPr>
        <p:txBody>
          <a:bodyPr/>
          <a:lstStyle/>
          <a:p>
            <a:r>
              <a:rPr lang="en-US" altLang="en-US" sz="3200" dirty="0">
                <a:latin typeface="Arial" panose="020B0604020202020204" pitchFamily="34" charset="0"/>
              </a:rPr>
              <a:t>Basin and Range physiographic province of Nevada</a:t>
            </a:r>
          </a:p>
        </p:txBody>
      </p:sp>
      <p:pic>
        <p:nvPicPr>
          <p:cNvPr id="108547" name="Picture 3" descr="nv">
            <a:extLst>
              <a:ext uri="{FF2B5EF4-FFF2-40B4-BE49-F238E27FC236}">
                <a16:creationId xmlns:a16="http://schemas.microsoft.com/office/drawing/2014/main" id="{E49209AC-5EFF-25D3-2A7A-D59AB5623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0"/>
            <a:ext cx="52578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6" descr="C:\Documents and Settings\Tony Stallins\Desktop\BasinRangeModel.jpg">
            <a:extLst>
              <a:ext uri="{FF2B5EF4-FFF2-40B4-BE49-F238E27FC236}">
                <a16:creationId xmlns:a16="http://schemas.microsoft.com/office/drawing/2014/main" id="{2AD64485-470A-ECF3-6770-931C57EBD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9241" b="29469"/>
          <a:stretch>
            <a:fillRect/>
          </a:stretch>
        </p:blipFill>
        <p:spPr bwMode="auto">
          <a:xfrm>
            <a:off x="457200" y="1905000"/>
            <a:ext cx="5838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30DE456-292B-F96E-9FAD-91BFE57D9792}"/>
              </a:ext>
            </a:extLst>
          </p:cNvPr>
          <p:cNvSpPr>
            <a:spLocks noGrp="1" noChangeArrowheads="1"/>
          </p:cNvSpPr>
          <p:nvPr>
            <p:ph type="title"/>
          </p:nvPr>
        </p:nvSpPr>
        <p:spPr/>
        <p:txBody>
          <a:bodyPr/>
          <a:lstStyle/>
          <a:p>
            <a:r>
              <a:rPr lang="en-US" altLang="en-US" dirty="0">
                <a:latin typeface="Arial" panose="020B0604020202020204" pitchFamily="34" charset="0"/>
                <a:cs typeface="Arial" panose="020B0604020202020204" pitchFamily="34" charset="0"/>
              </a:rPr>
              <a:t>Inselbergs</a:t>
            </a:r>
          </a:p>
        </p:txBody>
      </p:sp>
      <p:sp>
        <p:nvSpPr>
          <p:cNvPr id="110595" name="Content Placeholder 2">
            <a:extLst>
              <a:ext uri="{FF2B5EF4-FFF2-40B4-BE49-F238E27FC236}">
                <a16:creationId xmlns:a16="http://schemas.microsoft.com/office/drawing/2014/main" id="{98924AFA-C7B8-9B18-9AEB-0C557080CF01}"/>
              </a:ext>
            </a:extLst>
          </p:cNvPr>
          <p:cNvSpPr>
            <a:spLocks noGrp="1" noChangeArrowheads="1"/>
          </p:cNvSpPr>
          <p:nvPr>
            <p:ph idx="1"/>
          </p:nvPr>
        </p:nvSpPr>
        <p:spPr/>
        <p:txBody>
          <a:bodyPr/>
          <a:lstStyle/>
          <a:p>
            <a:r>
              <a:rPr lang="en-US" altLang="en-US" sz="2400" dirty="0">
                <a:latin typeface="Arial" panose="020B0604020202020204" pitchFamily="34" charset="0"/>
                <a:cs typeface="Arial" panose="020B0604020202020204" pitchFamily="34" charset="0"/>
              </a:rPr>
              <a:t>Generic term for an isolated hill, knob, ridge, or small mountain that rises abruptly from a gently sloping or level surrounding plain. </a:t>
            </a:r>
          </a:p>
          <a:p>
            <a:r>
              <a:rPr lang="en-US" altLang="en-US" sz="2400" dirty="0">
                <a:latin typeface="Arial" panose="020B0604020202020204" pitchFamily="34" charset="0"/>
                <a:cs typeface="Arial" panose="020B0604020202020204" pitchFamily="34" charset="0"/>
              </a:rPr>
              <a:t>Inselbergs can be found in various forms but typically occur in arid environments where weathering has left behind resistant rock</a:t>
            </a:r>
          </a:p>
          <a:p>
            <a:pPr lvl="1"/>
            <a:r>
              <a:rPr lang="en-US" altLang="en-US" sz="2400" dirty="0">
                <a:solidFill>
                  <a:srgbClr val="000000"/>
                </a:solidFill>
                <a:latin typeface="Arial" panose="020B0604020202020204" pitchFamily="34" charset="0"/>
                <a:cs typeface="Arial" panose="020B0604020202020204" pitchFamily="34" charset="0"/>
              </a:rPr>
              <a:t>Bornhardts are rounded dome-shaped inselbergs with steep sides.</a:t>
            </a:r>
          </a:p>
          <a:p>
            <a:pPr lvl="1"/>
            <a:r>
              <a:rPr lang="en-US" altLang="en-US" sz="2400" dirty="0">
                <a:solidFill>
                  <a:srgbClr val="000000"/>
                </a:solidFill>
                <a:latin typeface="Arial" panose="020B0604020202020204" pitchFamily="34" charset="0"/>
                <a:cs typeface="Arial" panose="020B0604020202020204" pitchFamily="34" charset="0"/>
              </a:rPr>
              <a:t>Buttes are flat-topped, steep-sided hills. Mesas are similar to buttes but larger. Plateaus are larger than mesas</a:t>
            </a:r>
          </a:p>
          <a:p>
            <a:pPr lvl="1"/>
            <a:r>
              <a:rPr lang="en-US" altLang="en-US" sz="2400" dirty="0">
                <a:solidFill>
                  <a:srgbClr val="000000"/>
                </a:solidFill>
                <a:latin typeface="Arial" panose="020B0604020202020204" pitchFamily="34" charset="0"/>
                <a:cs typeface="Arial" panose="020B0604020202020204" pitchFamily="34" charset="0"/>
              </a:rPr>
              <a:t>Monadnocks are isolated hills or mountains, often remnants of a harder rock. </a:t>
            </a:r>
            <a:endParaRPr lang="en-US"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Content Placeholder 4">
            <a:extLst>
              <a:ext uri="{FF2B5EF4-FFF2-40B4-BE49-F238E27FC236}">
                <a16:creationId xmlns:a16="http://schemas.microsoft.com/office/drawing/2014/main" id="{43A879E5-4587-02D5-C6FC-22BE62517F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00100" y="12700"/>
            <a:ext cx="10591800" cy="68453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67088B4-6BA2-3D1E-E066-6C3ED74DB2DC}"/>
              </a:ext>
            </a:extLst>
          </p:cNvPr>
          <p:cNvSpPr>
            <a:spLocks noGrp="1" noChangeArrowheads="1"/>
          </p:cNvSpPr>
          <p:nvPr>
            <p:ph type="title" idx="4294967295"/>
          </p:nvPr>
        </p:nvSpPr>
        <p:spPr/>
        <p:txBody>
          <a:bodyPr/>
          <a:lstStyle/>
          <a:p>
            <a:pPr eaLnBrk="1" hangingPunct="1"/>
            <a:r>
              <a:rPr lang="en-US" altLang="en-US" sz="4000" dirty="0">
                <a:latin typeface="Arial" panose="020B0604020202020204" pitchFamily="34" charset="0"/>
                <a:cs typeface="Arial" panose="020B0604020202020204" pitchFamily="34" charset="0"/>
              </a:rPr>
              <a:t>Mountain building</a:t>
            </a:r>
          </a:p>
        </p:txBody>
      </p:sp>
      <p:sp>
        <p:nvSpPr>
          <p:cNvPr id="14339" name="Content Placeholder 2">
            <a:extLst>
              <a:ext uri="{FF2B5EF4-FFF2-40B4-BE49-F238E27FC236}">
                <a16:creationId xmlns:a16="http://schemas.microsoft.com/office/drawing/2014/main" id="{F6CE74C0-1C65-FB01-6F33-618E6F9CC187}"/>
              </a:ext>
            </a:extLst>
          </p:cNvPr>
          <p:cNvSpPr>
            <a:spLocks noGrp="1" noChangeArrowheads="1"/>
          </p:cNvSpPr>
          <p:nvPr>
            <p:ph idx="4294967295"/>
          </p:nvPr>
        </p:nvSpPr>
        <p:spPr>
          <a:xfrm>
            <a:off x="533400" y="1828800"/>
            <a:ext cx="10744200" cy="4114800"/>
          </a:xfrm>
        </p:spPr>
        <p:txBody>
          <a:bodyPr/>
          <a:lstStyle/>
          <a:p>
            <a:r>
              <a:rPr lang="en-US" altLang="en-US" dirty="0">
                <a:latin typeface="Arial" panose="020B0604020202020204" pitchFamily="34" charset="0"/>
              </a:rPr>
              <a:t>A mountain building episode is an orogeny.</a:t>
            </a:r>
          </a:p>
          <a:p>
            <a:r>
              <a:rPr lang="en-US" altLang="en-US" dirty="0">
                <a:latin typeface="Arial" panose="020B0604020202020204" pitchFamily="34" charset="0"/>
              </a:rPr>
              <a:t>Rates of uplift can be on the order of &lt;10 centimeters per year  </a:t>
            </a:r>
          </a:p>
          <a:p>
            <a:r>
              <a:rPr lang="en-US" altLang="en-US" dirty="0">
                <a:latin typeface="Arial" panose="020B0604020202020204" pitchFamily="34" charset="0"/>
              </a:rPr>
              <a:t>Uplift must exceed removal of rocks and sediment by weathering and erosion for mountains to rise</a:t>
            </a:r>
          </a:p>
          <a:p>
            <a:r>
              <a:rPr lang="en-US" altLang="en-US" dirty="0">
                <a:latin typeface="Arial" panose="020B0604020202020204" pitchFamily="34" charset="0"/>
              </a:rPr>
              <a:t>Multiple </a:t>
            </a:r>
            <a:r>
              <a:rPr lang="en-US" altLang="en-US" dirty="0" err="1">
                <a:latin typeface="Arial" panose="020B0604020202020204" pitchFamily="34" charset="0"/>
              </a:rPr>
              <a:t>orogenies</a:t>
            </a:r>
            <a:r>
              <a:rPr lang="en-US" altLang="en-US" dirty="0">
                <a:latin typeface="Arial" panose="020B0604020202020204" pitchFamily="34" charset="0"/>
              </a:rPr>
              <a:t> over time possible</a:t>
            </a:r>
          </a:p>
          <a:p>
            <a:pPr>
              <a:buFontTx/>
              <a:buNone/>
            </a:pPr>
            <a:endParaRPr lang="en-US" altLang="en-US" dirty="0">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Content Placeholder 4" descr="A long straight road through a desert&#10;&#10;Description automatically generated">
            <a:extLst>
              <a:ext uri="{FF2B5EF4-FFF2-40B4-BE49-F238E27FC236}">
                <a16:creationId xmlns:a16="http://schemas.microsoft.com/office/drawing/2014/main" id="{94B6BF53-5827-84B5-310F-97CF1C27CB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7313" y="266700"/>
            <a:ext cx="12017375" cy="63246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Content Placeholder 8" descr="A large mountain with trees around it&#10;&#10;Description automatically generated">
            <a:extLst>
              <a:ext uri="{FF2B5EF4-FFF2-40B4-BE49-F238E27FC236}">
                <a16:creationId xmlns:a16="http://schemas.microsoft.com/office/drawing/2014/main" id="{0DBECD1A-6B9E-148E-AD32-2A9C624A55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0"/>
            <a:ext cx="11477625" cy="67818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Content Placeholder 4">
            <a:extLst>
              <a:ext uri="{FF2B5EF4-FFF2-40B4-BE49-F238E27FC236}">
                <a16:creationId xmlns:a16="http://schemas.microsoft.com/office/drawing/2014/main" id="{FF876C6F-C19B-496B-CCA7-9630975D9C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925" y="39688"/>
            <a:ext cx="6626225" cy="6742112"/>
          </a:xfrm>
        </p:spPr>
      </p:pic>
      <p:pic>
        <p:nvPicPr>
          <p:cNvPr id="118787" name="Picture 6">
            <a:extLst>
              <a:ext uri="{FF2B5EF4-FFF2-40B4-BE49-F238E27FC236}">
                <a16:creationId xmlns:a16="http://schemas.microsoft.com/office/drawing/2014/main" id="{329D81B3-B0C9-9D48-E2BC-7DECA6D4B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75" y="0"/>
            <a:ext cx="63976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HomePhoto">
            <a:extLst>
              <a:ext uri="{FF2B5EF4-FFF2-40B4-BE49-F238E27FC236}">
                <a16:creationId xmlns:a16="http://schemas.microsoft.com/office/drawing/2014/main" id="{217632E0-BD30-8C20-8734-44663D28E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32827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a:extLst>
              <a:ext uri="{FF2B5EF4-FFF2-40B4-BE49-F238E27FC236}">
                <a16:creationId xmlns:a16="http://schemas.microsoft.com/office/drawing/2014/main" id="{3CCB00E9-0FF5-BBC7-1EB5-0B7E2F122960}"/>
              </a:ext>
            </a:extLst>
          </p:cNvPr>
          <p:cNvSpPr txBox="1">
            <a:spLocks noChangeArrowheads="1"/>
          </p:cNvSpPr>
          <p:nvPr/>
        </p:nvSpPr>
        <p:spPr bwMode="auto">
          <a:xfrm>
            <a:off x="6934200" y="304800"/>
            <a:ext cx="5257800"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800" dirty="0">
                <a:latin typeface="Arial" panose="020B0604020202020204" pitchFamily="34" charset="0"/>
                <a:cs typeface="Arial" panose="020B0604020202020204" pitchFamily="34" charset="0"/>
              </a:rPr>
              <a:t>The Appalachians represent several orogenic events occurring intermittently over millions of years, including one that occurred with formation of supercontinent of Pangaea.</a:t>
            </a:r>
          </a:p>
          <a:p>
            <a:pPr eaLnBrk="1" hangingPunct="1">
              <a:spcBef>
                <a:spcPct val="0"/>
              </a:spcBef>
            </a:pPr>
            <a:endParaRPr lang="en-US" altLang="en-US" sz="2800" dirty="0">
              <a:latin typeface="Arial" panose="020B0604020202020204" pitchFamily="34" charset="0"/>
              <a:cs typeface="Arial" panose="020B0604020202020204" pitchFamily="34" charset="0"/>
            </a:endParaRPr>
          </a:p>
          <a:p>
            <a:pPr eaLnBrk="1" hangingPunct="1">
              <a:spcBef>
                <a:spcPct val="0"/>
              </a:spcBef>
            </a:pPr>
            <a:r>
              <a:rPr lang="en-US" altLang="en-US" sz="2800" dirty="0">
                <a:latin typeface="Arial" panose="020B0604020202020204" pitchFamily="34" charset="0"/>
                <a:cs typeface="Arial" panose="020B0604020202020204" pitchFamily="34" charset="0"/>
              </a:rPr>
              <a:t>Appalachians are one of the oldest mountain ranges: the first orogeny began 400 million years ago.  The last orogeny was a period of uplift 30 million years ago</a:t>
            </a:r>
          </a:p>
          <a:p>
            <a:pPr eaLnBrk="1" hangingPunct="1">
              <a:spcBef>
                <a:spcPct val="0"/>
              </a:spcBef>
            </a:pPr>
            <a:endParaRPr lang="en-US" altLang="en-US" sz="2400" dirty="0">
              <a:latin typeface="Arial" panose="020B0604020202020204" pitchFamily="34" charset="0"/>
              <a:cs typeface="Arial" panose="020B0604020202020204" pitchFamily="34" charset="0"/>
            </a:endParaRPr>
          </a:p>
          <a:p>
            <a:pPr eaLnBrk="1" hangingPunct="1">
              <a:spcBef>
                <a:spcPct val="0"/>
              </a:spcBef>
            </a:pPr>
            <a:endParaRPr lang="en-US" altLang="en-US" sz="2400" dirty="0">
              <a:latin typeface="Arial" panose="020B0604020202020204" pitchFamily="34" charset="0"/>
              <a:cs typeface="Arial" panose="020B0604020202020204" pitchFamily="34" charset="0"/>
            </a:endParaRPr>
          </a:p>
          <a:p>
            <a:pPr marL="0" indent="0" eaLnBrk="1" hangingPunct="1">
              <a:spcBef>
                <a:spcPct val="0"/>
              </a:spcBef>
              <a:buNone/>
            </a:pPr>
            <a:endParaRPr lang="en-US" altLang="en-US" sz="2400" dirty="0"/>
          </a:p>
        </p:txBody>
      </p:sp>
      <p:grpSp>
        <p:nvGrpSpPr>
          <p:cNvPr id="18435" name="Group 8">
            <a:extLst>
              <a:ext uri="{FF2B5EF4-FFF2-40B4-BE49-F238E27FC236}">
                <a16:creationId xmlns:a16="http://schemas.microsoft.com/office/drawing/2014/main" id="{01CB9271-9E5A-B5BD-4565-B6C3A925B04B}"/>
              </a:ext>
            </a:extLst>
          </p:cNvPr>
          <p:cNvGrpSpPr>
            <a:grpSpLocks/>
          </p:cNvGrpSpPr>
          <p:nvPr/>
        </p:nvGrpSpPr>
        <p:grpSpPr bwMode="auto">
          <a:xfrm>
            <a:off x="685800" y="0"/>
            <a:ext cx="5791200" cy="6629400"/>
            <a:chOff x="117197" y="-1389541"/>
            <a:chExt cx="3811588" cy="4129088"/>
          </a:xfrm>
        </p:grpSpPr>
        <p:pic>
          <p:nvPicPr>
            <p:cNvPr id="18437" name="Picture 2" descr="C:\Documents and Settings\Jon Anthony Stallins\Desktop\Pangaea.png">
              <a:extLst>
                <a:ext uri="{FF2B5EF4-FFF2-40B4-BE49-F238E27FC236}">
                  <a16:creationId xmlns:a16="http://schemas.microsoft.com/office/drawing/2014/main" id="{FAD64F97-FC85-B6AE-7F43-8B738F614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97" y="-1389541"/>
              <a:ext cx="381158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5">
              <a:extLst>
                <a:ext uri="{FF2B5EF4-FFF2-40B4-BE49-F238E27FC236}">
                  <a16:creationId xmlns:a16="http://schemas.microsoft.com/office/drawing/2014/main" id="{0AA3F668-B3AC-D8B0-ACA1-573DFF76AB35}"/>
                </a:ext>
              </a:extLst>
            </p:cNvPr>
            <p:cNvSpPr txBox="1">
              <a:spLocks noChangeArrowheads="1"/>
            </p:cNvSpPr>
            <p:nvPr/>
          </p:nvSpPr>
          <p:spPr bwMode="auto">
            <a:xfrm>
              <a:off x="212487" y="2275792"/>
              <a:ext cx="1275253" cy="36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latin typeface="Calibri" panose="020F0502020204030204" pitchFamily="34" charset="0"/>
                </a:rPr>
                <a:t>PANGAEA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44753F2-37A5-A750-4F6C-A5A14C46592C}"/>
              </a:ext>
            </a:extLst>
          </p:cNvPr>
          <p:cNvSpPr>
            <a:spLocks noGrp="1" noChangeArrowheads="1"/>
          </p:cNvSpPr>
          <p:nvPr>
            <p:ph type="title" idx="4294967295"/>
          </p:nvPr>
        </p:nvSpPr>
        <p:spPr/>
        <p:txBody>
          <a:bodyPr/>
          <a:lstStyle/>
          <a:p>
            <a:pPr eaLnBrk="1" hangingPunct="1"/>
            <a:r>
              <a:rPr lang="en-US" altLang="en-US" dirty="0">
                <a:latin typeface="Arial" panose="020B0604020202020204" pitchFamily="34" charset="0"/>
                <a:cs typeface="Arial" panose="020B0604020202020204" pitchFamily="34" charset="0"/>
              </a:rPr>
              <a:t>Mountain-building processes</a:t>
            </a:r>
          </a:p>
        </p:txBody>
      </p:sp>
      <p:sp>
        <p:nvSpPr>
          <p:cNvPr id="24579" name="Content Placeholder 2">
            <a:extLst>
              <a:ext uri="{FF2B5EF4-FFF2-40B4-BE49-F238E27FC236}">
                <a16:creationId xmlns:a16="http://schemas.microsoft.com/office/drawing/2014/main" id="{8EA76A30-945D-BA63-404A-F0943B1670B9}"/>
              </a:ext>
            </a:extLst>
          </p:cNvPr>
          <p:cNvSpPr>
            <a:spLocks noGrp="1" noChangeArrowheads="1"/>
          </p:cNvSpPr>
          <p:nvPr>
            <p:ph idx="4294967295"/>
          </p:nvPr>
        </p:nvSpPr>
        <p:spPr>
          <a:xfrm>
            <a:off x="762000" y="1752600"/>
            <a:ext cx="10363200" cy="4114800"/>
          </a:xfrm>
        </p:spPr>
        <p:txBody>
          <a:bodyPr/>
          <a:lstStyle/>
          <a:p>
            <a:r>
              <a:rPr lang="en-US" altLang="en-US" sz="2800" dirty="0">
                <a:latin typeface="Arial" panose="020B0604020202020204" pitchFamily="34" charset="0"/>
              </a:rPr>
              <a:t>Convergent plate motions that result in compressional forces and uplift.  </a:t>
            </a:r>
          </a:p>
          <a:p>
            <a:pPr lvl="1"/>
            <a:r>
              <a:rPr lang="en-US" altLang="en-US" sz="2400" dirty="0">
                <a:latin typeface="Arial" panose="020B0604020202020204" pitchFamily="34" charset="0"/>
              </a:rPr>
              <a:t>Specific mechanisms:</a:t>
            </a:r>
          </a:p>
          <a:p>
            <a:pPr marL="1371600" lvl="2" indent="-457200">
              <a:buFont typeface="+mj-lt"/>
              <a:buAutoNum type="arabicPeriod"/>
            </a:pPr>
            <a:r>
              <a:rPr lang="en-US" altLang="en-US" dirty="0">
                <a:latin typeface="Arial" panose="020B0604020202020204" pitchFamily="34" charset="0"/>
              </a:rPr>
              <a:t>Accretionary wedging </a:t>
            </a:r>
          </a:p>
          <a:p>
            <a:pPr marL="1371600" lvl="2" indent="-457200">
              <a:buFont typeface="+mj-lt"/>
              <a:buAutoNum type="arabicPeriod"/>
            </a:pPr>
            <a:r>
              <a:rPr lang="en-US" altLang="en-US" dirty="0">
                <a:latin typeface="Arial" panose="020B0604020202020204" pitchFamily="34" charset="0"/>
              </a:rPr>
              <a:t>Emplacement and exposure of batholiths, an intrusive igneous feature</a:t>
            </a:r>
          </a:p>
          <a:p>
            <a:pPr marL="1371600" lvl="2" indent="-457200">
              <a:buFont typeface="+mj-lt"/>
              <a:buAutoNum type="arabicPeriod"/>
            </a:pPr>
            <a:r>
              <a:rPr lang="en-US" altLang="en-US" dirty="0">
                <a:latin typeface="Arial" panose="020B0604020202020204" pitchFamily="34" charset="0"/>
              </a:rPr>
              <a:t>Faulting, particularly thrust faults</a:t>
            </a:r>
          </a:p>
          <a:p>
            <a:pPr marL="1371600" lvl="2" indent="-457200">
              <a:buFont typeface="+mj-lt"/>
              <a:buAutoNum type="arabicPeriod"/>
            </a:pPr>
            <a:r>
              <a:rPr lang="en-US" altLang="en-US" dirty="0">
                <a:latin typeface="Arial" panose="020B0604020202020204" pitchFamily="34" charset="0"/>
              </a:rPr>
              <a:t>Accumulation of extrusive volcanic materials</a:t>
            </a:r>
          </a:p>
          <a:p>
            <a:pPr marL="1371600" lvl="2" indent="-457200">
              <a:buFont typeface="+mj-lt"/>
              <a:buAutoNum type="arabicPeriod"/>
            </a:pPr>
            <a:r>
              <a:rPr lang="en-US" altLang="en-US" dirty="0">
                <a:latin typeface="Arial" panose="020B0604020202020204" pitchFamily="34" charset="0"/>
              </a:rPr>
              <a:t>Exotic terranes</a:t>
            </a:r>
            <a:endParaRPr lang="en-US" altLang="en-US" sz="2800" dirty="0">
              <a:latin typeface="Arial" panose="020B0604020202020204" pitchFamily="34" charset="0"/>
              <a:cs typeface="Arial" panose="020B0604020202020204" pitchFamily="34" charset="0"/>
            </a:endParaRPr>
          </a:p>
          <a:p>
            <a:pPr eaLnBrk="1" hangingPunct="1"/>
            <a:endParaRPr lang="en-US" altLang="en-US" dirty="0"/>
          </a:p>
        </p:txBody>
      </p:sp>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A5002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0000"/>
    </a:hlink>
    <a:folHlink>
      <a:srgbClr val="800000"/>
    </a:folHlink>
  </a:clrScheme>
</a:themeOverride>
</file>

<file path=docProps/app.xml><?xml version="1.0" encoding="utf-8"?>
<Properties xmlns="http://schemas.openxmlformats.org/officeDocument/2006/extended-properties" xmlns:vt="http://schemas.openxmlformats.org/officeDocument/2006/docPropsVTypes">
  <TotalTime>2762</TotalTime>
  <Words>2649</Words>
  <Application>Microsoft Office PowerPoint</Application>
  <PresentationFormat>Widescreen</PresentationFormat>
  <Paragraphs>215</Paragraphs>
  <Slides>62</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MillerDaily-Roman</vt:lpstr>
      <vt:lpstr>Times New Roman</vt:lpstr>
      <vt:lpstr>Default Design</vt:lpstr>
      <vt:lpstr>Crustal motion</vt:lpstr>
      <vt:lpstr>The ‘lumpy’ Earth</vt:lpstr>
      <vt:lpstr>‘Lumpiness’ due to variability in force of gravity</vt:lpstr>
      <vt:lpstr>PowerPoint Presentation</vt:lpstr>
      <vt:lpstr>Crustal heating also makes the Earth lumpy</vt:lpstr>
      <vt:lpstr>Mountain building</vt:lpstr>
      <vt:lpstr>PowerPoint Presentation</vt:lpstr>
      <vt:lpstr>PowerPoint Presentation</vt:lpstr>
      <vt:lpstr>Mountain-building processes</vt:lpstr>
      <vt:lpstr>PowerPoint Presentation</vt:lpstr>
      <vt:lpstr>PowerPoint Presentation</vt:lpstr>
      <vt:lpstr>PowerPoint Presentation</vt:lpstr>
      <vt:lpstr>PowerPoint Presentation</vt:lpstr>
      <vt:lpstr>Batholiths: Sierra Nevada Mountains</vt:lpstr>
      <vt:lpstr>PowerPoint Presentation</vt:lpstr>
      <vt:lpstr>Thrust faults:  Rocky Mountains</vt:lpstr>
      <vt:lpstr>Extrusive volcanics: Cascade Mountains</vt:lpstr>
      <vt:lpstr>PowerPoint Presentation</vt:lpstr>
      <vt:lpstr>Exotic terranes: Pacific coast coastal mountains</vt:lpstr>
      <vt:lpstr>PowerPoint Presentation</vt:lpstr>
      <vt:lpstr>Epeirogeny</vt:lpstr>
      <vt:lpstr>Isostatic rebound</vt:lpstr>
      <vt:lpstr>Isostatic rebound due to glacial retreat: Lake Mälaren, Sweden </vt:lpstr>
      <vt:lpstr>PowerPoint Presentation</vt:lpstr>
      <vt:lpstr>The Colorado Plateau</vt:lpstr>
      <vt:lpstr>PowerPoint Presentation</vt:lpstr>
      <vt:lpstr>Mantle drips and delamination</vt:lpstr>
      <vt:lpstr>PowerPoint Presentation</vt:lpstr>
      <vt:lpstr>PowerPoint Presentation</vt:lpstr>
      <vt:lpstr>Mantle waves</vt:lpstr>
      <vt:lpstr>PowerPoint Presentation</vt:lpstr>
      <vt:lpstr>PowerPoint Presentation</vt:lpstr>
      <vt:lpstr>Cratons</vt:lpstr>
      <vt:lpstr>PowerPoint Presentation</vt:lpstr>
      <vt:lpstr>PowerPoint Presentation</vt:lpstr>
      <vt:lpstr>PowerPoint Presentation</vt:lpstr>
      <vt:lpstr>Folding: anticlines and synclines</vt:lpstr>
      <vt:lpstr>PowerPoint Presentation</vt:lpstr>
      <vt:lpstr>Plunging anticlines and synclines</vt:lpstr>
      <vt:lpstr>PowerPoint Presentation</vt:lpstr>
      <vt:lpstr>Synclinal ridges</vt:lpstr>
      <vt:lpstr>Anticlinal valleys</vt:lpstr>
      <vt:lpstr>Faults</vt:lpstr>
      <vt:lpstr>Strike-slip fault</vt:lpstr>
      <vt:lpstr>PowerPoint Presentation</vt:lpstr>
      <vt:lpstr>Normal fault</vt:lpstr>
      <vt:lpstr>Reverse fault</vt:lpstr>
      <vt:lpstr>PowerPoint Presentation</vt:lpstr>
      <vt:lpstr>PowerPoint Presentation</vt:lpstr>
      <vt:lpstr>Structural landforms</vt:lpstr>
      <vt:lpstr>PowerPoint Presentation</vt:lpstr>
      <vt:lpstr>PowerPoint Presentation</vt:lpstr>
      <vt:lpstr>PowerPoint Presentation</vt:lpstr>
      <vt:lpstr>PowerPoint Presentation</vt:lpstr>
      <vt:lpstr>PowerPoint Presentation</vt:lpstr>
      <vt:lpstr>PowerPoint Presentation</vt:lpstr>
      <vt:lpstr>Basin and Range physiographic province of Nevada</vt:lpstr>
      <vt:lpstr>Inselbergs</vt:lpstr>
      <vt:lpstr>PowerPoint Presentation</vt:lpstr>
      <vt:lpstr>PowerPoint Presentation</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263</cp:revision>
  <cp:lastPrinted>2024-07-16T14:21:46Z</cp:lastPrinted>
  <dcterms:created xsi:type="dcterms:W3CDTF">2005-06-13T22:30:12Z</dcterms:created>
  <dcterms:modified xsi:type="dcterms:W3CDTF">2024-09-04T15:04:06Z</dcterms:modified>
</cp:coreProperties>
</file>