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801" r:id="rId2"/>
    <p:sldId id="566" r:id="rId3"/>
    <p:sldId id="567" r:id="rId4"/>
    <p:sldId id="411" r:id="rId5"/>
    <p:sldId id="312" r:id="rId6"/>
    <p:sldId id="464" r:id="rId7"/>
    <p:sldId id="427" r:id="rId8"/>
    <p:sldId id="571" r:id="rId9"/>
    <p:sldId id="468" r:id="rId10"/>
    <p:sldId id="535" r:id="rId11"/>
    <p:sldId id="561" r:id="rId12"/>
    <p:sldId id="552" r:id="rId13"/>
    <p:sldId id="498" r:id="rId14"/>
    <p:sldId id="562" r:id="rId15"/>
    <p:sldId id="531" r:id="rId16"/>
    <p:sldId id="469" r:id="rId17"/>
    <p:sldId id="796" r:id="rId18"/>
    <p:sldId id="569" r:id="rId19"/>
    <p:sldId id="563" r:id="rId20"/>
    <p:sldId id="442" r:id="rId21"/>
    <p:sldId id="798" r:id="rId22"/>
    <p:sldId id="443" r:id="rId23"/>
    <p:sldId id="797" r:id="rId24"/>
    <p:sldId id="344" r:id="rId25"/>
    <p:sldId id="568" r:id="rId26"/>
    <p:sldId id="800" r:id="rId27"/>
    <p:sldId id="799" r:id="rId28"/>
    <p:sldId id="804" r:id="rId29"/>
    <p:sldId id="803" r:id="rId30"/>
    <p:sldId id="8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120" autoAdjust="0"/>
    <p:restoredTop sz="51634" autoAdjust="0"/>
  </p:normalViewPr>
  <p:slideViewPr>
    <p:cSldViewPr snapToGrid="0">
      <p:cViewPr varScale="1">
        <p:scale>
          <a:sx n="42" d="100"/>
          <a:sy n="42" d="100"/>
        </p:scale>
        <p:origin x="1824"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0B6CC-A152-406F-85A0-CB9FAD1BB1C9}"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336C-046A-4A6F-AD53-9D81ACDEAAD3}" type="slidenum">
              <a:rPr lang="en-US" smtClean="0"/>
              <a:t>‹#›</a:t>
            </a:fld>
            <a:endParaRPr lang="en-US"/>
          </a:p>
        </p:txBody>
      </p:sp>
    </p:spTree>
    <p:extLst>
      <p:ext uri="{BB962C8B-B14F-4D97-AF65-F5344CB8AC3E}">
        <p14:creationId xmlns:p14="http://schemas.microsoft.com/office/powerpoint/2010/main" val="1158590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8DAA128C-3528-7037-5043-B58C115FA747}"/>
              </a:ext>
            </a:extLst>
          </p:cNvPr>
          <p:cNvSpPr>
            <a:spLocks noGrp="1" noRot="1" noChangeAspect="1" noTextEdit="1"/>
          </p:cNvSpPr>
          <p:nvPr>
            <p:ph type="sldImg"/>
          </p:nvPr>
        </p:nvSpPr>
        <p:spPr>
          <a:xfrm>
            <a:off x="457200" y="720725"/>
            <a:ext cx="6400800" cy="3600450"/>
          </a:xfrm>
          <a:ln/>
        </p:spPr>
      </p:sp>
      <p:sp>
        <p:nvSpPr>
          <p:cNvPr id="178179" name="Notes Placeholder 2">
            <a:extLst>
              <a:ext uri="{FF2B5EF4-FFF2-40B4-BE49-F238E27FC236}">
                <a16:creationId xmlns:a16="http://schemas.microsoft.com/office/drawing/2014/main" id="{8377F2DD-DBC9-53ED-BA91-89631CA694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9204" name="Slide Number Placeholder 3">
            <a:extLst>
              <a:ext uri="{FF2B5EF4-FFF2-40B4-BE49-F238E27FC236}">
                <a16:creationId xmlns:a16="http://schemas.microsoft.com/office/drawing/2014/main" id="{7D0679E2-0DAE-2DF8-5E6B-2ACA093DA1C7}"/>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3DF75BDD-2F2D-4441-A7DD-9AD04CB6073D}" type="slidenum">
              <a:rPr lang="en-US" altLang="en-US" sz="1300"/>
              <a:pPr eaLnBrk="1" hangingPunct="1"/>
              <a:t>2</a:t>
            </a:fld>
            <a:endParaRPr lang="en-US" altLang="en-US" sz="1300"/>
          </a:p>
        </p:txBody>
      </p:sp>
    </p:spTree>
    <p:extLst>
      <p:ext uri="{BB962C8B-B14F-4D97-AF65-F5344CB8AC3E}">
        <p14:creationId xmlns:p14="http://schemas.microsoft.com/office/powerpoint/2010/main" val="1245004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67AD3430-173D-0E47-C66B-10AA72A750E1}"/>
              </a:ext>
            </a:extLst>
          </p:cNvPr>
          <p:cNvSpPr>
            <a:spLocks noGrp="1" noRot="1" noChangeAspect="1" noTextEdit="1"/>
          </p:cNvSpPr>
          <p:nvPr>
            <p:ph type="sldImg"/>
          </p:nvPr>
        </p:nvSpPr>
        <p:spPr>
          <a:xfrm>
            <a:off x="457200" y="720725"/>
            <a:ext cx="6400800" cy="3600450"/>
          </a:xfrm>
          <a:ln/>
        </p:spPr>
      </p:sp>
      <p:sp>
        <p:nvSpPr>
          <p:cNvPr id="176131" name="Notes Placeholder 2">
            <a:extLst>
              <a:ext uri="{FF2B5EF4-FFF2-40B4-BE49-F238E27FC236}">
                <a16:creationId xmlns:a16="http://schemas.microsoft.com/office/drawing/2014/main" id="{3C190148-2A15-8A83-7BF2-0795AD8813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Glacial valley in Glacier National Park. </a:t>
            </a:r>
          </a:p>
        </p:txBody>
      </p:sp>
      <p:sp>
        <p:nvSpPr>
          <p:cNvPr id="177156" name="Slide Number Placeholder 3">
            <a:extLst>
              <a:ext uri="{FF2B5EF4-FFF2-40B4-BE49-F238E27FC236}">
                <a16:creationId xmlns:a16="http://schemas.microsoft.com/office/drawing/2014/main" id="{B8F19133-5DF2-597C-342E-A4CDDFB4CC1D}"/>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1156413-06DF-4F74-8171-CD2B0CF3B156}" type="slidenum">
              <a:rPr lang="en-US" altLang="en-US" sz="1300"/>
              <a:pPr eaLnBrk="1" hangingPunct="1"/>
              <a:t>13</a:t>
            </a:fld>
            <a:endParaRPr lang="en-US"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4F1E0DDA-8967-1180-6104-E4B68C2426E9}"/>
              </a:ext>
            </a:extLst>
          </p:cNvPr>
          <p:cNvSpPr>
            <a:spLocks noGrp="1" noRot="1" noChangeAspect="1" noTextEdit="1"/>
          </p:cNvSpPr>
          <p:nvPr>
            <p:ph type="sldImg"/>
          </p:nvPr>
        </p:nvSpPr>
        <p:spPr>
          <a:xfrm>
            <a:off x="457200" y="720725"/>
            <a:ext cx="6400800" cy="3600450"/>
          </a:xfrm>
          <a:ln/>
        </p:spPr>
      </p:sp>
      <p:sp>
        <p:nvSpPr>
          <p:cNvPr id="180227" name="Notes Placeholder 2">
            <a:extLst>
              <a:ext uri="{FF2B5EF4-FFF2-40B4-BE49-F238E27FC236}">
                <a16:creationId xmlns:a16="http://schemas.microsoft.com/office/drawing/2014/main" id="{580EC07E-6FB7-D25B-C07A-62DFE6A2E7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1252" name="Slide Number Placeholder 3">
            <a:extLst>
              <a:ext uri="{FF2B5EF4-FFF2-40B4-BE49-F238E27FC236}">
                <a16:creationId xmlns:a16="http://schemas.microsoft.com/office/drawing/2014/main" id="{46A1406C-C651-48E8-1090-52A6B65A03D8}"/>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89DD410-8553-4ED2-8245-3B449491AB96}" type="slidenum">
              <a:rPr lang="en-US" altLang="en-US" sz="1300"/>
              <a:pPr eaLnBrk="1" hangingPunct="1"/>
              <a:t>14</a:t>
            </a:fld>
            <a:endParaRPr lang="en-US"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3337867-F193-9433-B4F9-CA2BC654139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5D2509D-42D3-A58A-6F36-89415D40FFF6}"/>
              </a:ext>
            </a:extLst>
          </p:cNvPr>
          <p:cNvSpPr>
            <a:spLocks noGrp="1"/>
          </p:cNvSpPr>
          <p:nvPr>
            <p:ph type="body" idx="1"/>
          </p:nvPr>
        </p:nvSpPr>
        <p:spPr/>
        <p:txBody>
          <a:bodyPr>
            <a:normAutofit/>
          </a:bodyPr>
          <a:lstStyle/>
          <a:p>
            <a:pPr>
              <a:defRPr/>
            </a:pPr>
            <a:r>
              <a:rPr lang="en-US" kern="0" dirty="0"/>
              <a:t>Canadian Shield, Eastern Canada</a:t>
            </a:r>
            <a:endParaRPr lang="en-US" dirty="0"/>
          </a:p>
        </p:txBody>
      </p:sp>
      <p:sp>
        <p:nvSpPr>
          <p:cNvPr id="100356" name="Slide Number Placeholder 3">
            <a:extLst>
              <a:ext uri="{FF2B5EF4-FFF2-40B4-BE49-F238E27FC236}">
                <a16:creationId xmlns:a16="http://schemas.microsoft.com/office/drawing/2014/main" id="{2DA170A2-0BED-700B-9D04-D9D2689F9D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15A4BA-04B3-469F-AF6B-74D92CD6C85F}" type="slidenum">
              <a:rPr lang="en-US" altLang="en-US" smtClean="0"/>
              <a:pPr/>
              <a:t>15</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8A035F42-81E5-266A-E1F0-46385303982A}"/>
              </a:ext>
            </a:extLst>
          </p:cNvPr>
          <p:cNvSpPr>
            <a:spLocks noGrp="1" noRot="1" noChangeAspect="1" noTextEdit="1"/>
          </p:cNvSpPr>
          <p:nvPr>
            <p:ph type="sldImg"/>
          </p:nvPr>
        </p:nvSpPr>
        <p:spPr>
          <a:xfrm>
            <a:off x="457200" y="720725"/>
            <a:ext cx="6400800" cy="3600450"/>
          </a:xfrm>
          <a:ln/>
        </p:spPr>
      </p:sp>
      <p:sp>
        <p:nvSpPr>
          <p:cNvPr id="177155" name="Notes Placeholder 2">
            <a:extLst>
              <a:ext uri="{FF2B5EF4-FFF2-40B4-BE49-F238E27FC236}">
                <a16:creationId xmlns:a16="http://schemas.microsoft.com/office/drawing/2014/main" id="{F49E5BC5-8216-BBA0-E1D7-32CB9729D5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extent of ice sheet cover at the end of the last glacial maximum, approximately 21,000 to 18,000 years ago (right)</a:t>
            </a:r>
          </a:p>
        </p:txBody>
      </p:sp>
      <p:sp>
        <p:nvSpPr>
          <p:cNvPr id="178180" name="Slide Number Placeholder 3">
            <a:extLst>
              <a:ext uri="{FF2B5EF4-FFF2-40B4-BE49-F238E27FC236}">
                <a16:creationId xmlns:a16="http://schemas.microsoft.com/office/drawing/2014/main" id="{1BDFE867-4A2F-13F9-0982-753BAC50105F}"/>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CAD45E87-168C-4A5F-8733-50DB7ED87EC6}" type="slidenum">
              <a:rPr lang="en-US" altLang="en-US" sz="1300"/>
              <a:pPr eaLnBrk="1" hangingPunct="1"/>
              <a:t>16</a:t>
            </a:fld>
            <a:endParaRPr lang="en-US"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https://www.nytimes.com/2018/06/05/science/how-the-ice-age-shaped-new-york.html</a:t>
            </a:r>
          </a:p>
        </p:txBody>
      </p:sp>
      <p:sp>
        <p:nvSpPr>
          <p:cNvPr id="4" name="Slide Number Placeholder 3"/>
          <p:cNvSpPr>
            <a:spLocks noGrp="1"/>
          </p:cNvSpPr>
          <p:nvPr>
            <p:ph type="sldNum" sz="quarter" idx="5"/>
          </p:nvPr>
        </p:nvSpPr>
        <p:spPr/>
        <p:txBody>
          <a:bodyPr/>
          <a:lstStyle/>
          <a:p>
            <a:fld id="{92B8CD0F-E568-4B51-A212-89332C09EBC3}" type="slidenum">
              <a:rPr lang="en-US" smtClean="0"/>
              <a:t>17</a:t>
            </a:fld>
            <a:endParaRPr lang="en-US" dirty="0"/>
          </a:p>
        </p:txBody>
      </p:sp>
    </p:spTree>
    <p:extLst>
      <p:ext uri="{BB962C8B-B14F-4D97-AF65-F5344CB8AC3E}">
        <p14:creationId xmlns:p14="http://schemas.microsoft.com/office/powerpoint/2010/main" val="137120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Glacial meltwater, coming from the Athabasca Glacier in western Canada in the Northern Rockies. </a:t>
            </a:r>
          </a:p>
        </p:txBody>
      </p:sp>
      <p:sp>
        <p:nvSpPr>
          <p:cNvPr id="4" name="Slide Number Placeholder 3"/>
          <p:cNvSpPr>
            <a:spLocks noGrp="1"/>
          </p:cNvSpPr>
          <p:nvPr>
            <p:ph type="sldNum" sz="quarter" idx="5"/>
          </p:nvPr>
        </p:nvSpPr>
        <p:spPr/>
        <p:txBody>
          <a:bodyPr/>
          <a:lstStyle/>
          <a:p>
            <a:fld id="{1E52336C-046A-4A6F-AD53-9D81ACDEAAD3}" type="slidenum">
              <a:rPr lang="en-US" smtClean="0"/>
              <a:t>18</a:t>
            </a:fld>
            <a:endParaRPr lang="en-US"/>
          </a:p>
        </p:txBody>
      </p:sp>
    </p:spTree>
    <p:extLst>
      <p:ext uri="{BB962C8B-B14F-4D97-AF65-F5344CB8AC3E}">
        <p14:creationId xmlns:p14="http://schemas.microsoft.com/office/powerpoint/2010/main" val="2625195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2BFC4CFE-4352-97E1-9218-232BAB40C0D3}"/>
              </a:ext>
            </a:extLst>
          </p:cNvPr>
          <p:cNvSpPr>
            <a:spLocks noGrp="1" noRot="1" noChangeAspect="1" noTextEdit="1"/>
          </p:cNvSpPr>
          <p:nvPr>
            <p:ph type="sldImg"/>
          </p:nvPr>
        </p:nvSpPr>
        <p:spPr>
          <a:xfrm>
            <a:off x="457200" y="720725"/>
            <a:ext cx="6400800" cy="3600450"/>
          </a:xfrm>
          <a:ln/>
        </p:spPr>
      </p:sp>
      <p:sp>
        <p:nvSpPr>
          <p:cNvPr id="181251" name="Notes Placeholder 2">
            <a:extLst>
              <a:ext uri="{FF2B5EF4-FFF2-40B4-BE49-F238E27FC236}">
                <a16:creationId xmlns:a16="http://schemas.microsoft.com/office/drawing/2014/main" id="{5387225F-ECA5-B0A1-2F9D-4219C9BA6F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2276" name="Slide Number Placeholder 3">
            <a:extLst>
              <a:ext uri="{FF2B5EF4-FFF2-40B4-BE49-F238E27FC236}">
                <a16:creationId xmlns:a16="http://schemas.microsoft.com/office/drawing/2014/main" id="{B6386E61-21FF-A404-FAEE-C3F5210A2F08}"/>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5823F8CA-0AD9-439B-93B6-0DA241581B96}" type="slidenum">
              <a:rPr lang="en-US" altLang="en-US" sz="1300"/>
              <a:pPr eaLnBrk="1" hangingPunct="1"/>
              <a:t>19</a:t>
            </a:fld>
            <a:endParaRPr lang="en-US"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69CE52F-EA6E-3619-5597-B6FD783F3EDE}"/>
              </a:ext>
            </a:extLst>
          </p:cNvPr>
          <p:cNvSpPr>
            <a:spLocks noGrp="1" noRot="1" noChangeAspect="1" noChangeArrowheads="1" noTextEdit="1"/>
          </p:cNvSpPr>
          <p:nvPr>
            <p:ph type="sldImg"/>
          </p:nvPr>
        </p:nvSpPr>
        <p:spPr>
          <a:xfrm>
            <a:off x="457200" y="720725"/>
            <a:ext cx="6400800" cy="3600450"/>
          </a:xfrm>
          <a:ln/>
        </p:spPr>
      </p:sp>
      <p:sp>
        <p:nvSpPr>
          <p:cNvPr id="182275" name="Rectangle 3">
            <a:extLst>
              <a:ext uri="{FF2B5EF4-FFF2-40B4-BE49-F238E27FC236}">
                <a16:creationId xmlns:a16="http://schemas.microsoft.com/office/drawing/2014/main" id="{8468922E-C463-3F9C-BB97-DB8497529D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Glacial till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Glacial till on the shores of Lake Michigan</a:t>
            </a:r>
          </a:p>
        </p:txBody>
      </p:sp>
      <p:sp>
        <p:nvSpPr>
          <p:cNvPr id="4" name="Slide Number Placeholder 3"/>
          <p:cNvSpPr>
            <a:spLocks noGrp="1"/>
          </p:cNvSpPr>
          <p:nvPr>
            <p:ph type="sldNum" sz="quarter" idx="5"/>
          </p:nvPr>
        </p:nvSpPr>
        <p:spPr/>
        <p:txBody>
          <a:bodyPr/>
          <a:lstStyle/>
          <a:p>
            <a:fld id="{1E52336C-046A-4A6F-AD53-9D81ACDEAAD3}" type="slidenum">
              <a:rPr lang="en-US" smtClean="0"/>
              <a:t>21</a:t>
            </a:fld>
            <a:endParaRPr lang="en-US"/>
          </a:p>
        </p:txBody>
      </p:sp>
    </p:spTree>
    <p:extLst>
      <p:ext uri="{BB962C8B-B14F-4D97-AF65-F5344CB8AC3E}">
        <p14:creationId xmlns:p14="http://schemas.microsoft.com/office/powerpoint/2010/main" val="972771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291DFA4-B1A8-B53D-9DE5-EC0D40C8F3BF}"/>
              </a:ext>
            </a:extLst>
          </p:cNvPr>
          <p:cNvSpPr>
            <a:spLocks noGrp="1" noRot="1" noChangeAspect="1" noChangeArrowheads="1" noTextEdit="1"/>
          </p:cNvSpPr>
          <p:nvPr>
            <p:ph type="sldImg"/>
          </p:nvPr>
        </p:nvSpPr>
        <p:spPr>
          <a:xfrm>
            <a:off x="457200" y="720725"/>
            <a:ext cx="6400800" cy="3600450"/>
          </a:xfrm>
          <a:ln/>
        </p:spPr>
      </p:sp>
      <p:sp>
        <p:nvSpPr>
          <p:cNvPr id="183299" name="Rectangle 3">
            <a:extLst>
              <a:ext uri="{FF2B5EF4-FFF2-40B4-BE49-F238E27FC236}">
                <a16:creationId xmlns:a16="http://schemas.microsoft.com/office/drawing/2014/main" id="{9187B7E1-B464-2FA2-AC52-AE5DC247C1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latin typeface="Arial" panose="020B0604020202020204" pitchFamily="34" charset="0"/>
              </a:rPr>
              <a:t>Loess deposits, Mississippi Valley</a:t>
            </a:r>
            <a:endParaRPr lang="en-US" altLang="en-US" sz="1200" b="0" dirty="0">
              <a:latin typeface="Arial" panose="020B0604020202020204" pitchFamily="34" charset="0"/>
            </a:endParaRPr>
          </a:p>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able to locate and label on a map. You may use a hand-drawn and labelled map on the next test</a:t>
            </a:r>
          </a:p>
        </p:txBody>
      </p:sp>
      <p:sp>
        <p:nvSpPr>
          <p:cNvPr id="4" name="Slide Number Placeholder 3"/>
          <p:cNvSpPr>
            <a:spLocks noGrp="1"/>
          </p:cNvSpPr>
          <p:nvPr>
            <p:ph type="sldNum" sz="quarter" idx="5"/>
          </p:nvPr>
        </p:nvSpPr>
        <p:spPr/>
        <p:txBody>
          <a:bodyPr/>
          <a:lstStyle/>
          <a:p>
            <a:fld id="{1E52336C-046A-4A6F-AD53-9D81ACDEAAD3}" type="slidenum">
              <a:rPr lang="en-US" smtClean="0"/>
              <a:t>3</a:t>
            </a:fld>
            <a:endParaRPr lang="en-US"/>
          </a:p>
        </p:txBody>
      </p:sp>
    </p:spTree>
    <p:extLst>
      <p:ext uri="{BB962C8B-B14F-4D97-AF65-F5344CB8AC3E}">
        <p14:creationId xmlns:p14="http://schemas.microsoft.com/office/powerpoint/2010/main" val="4026386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Loess soils on a farm in Illinois. These are soil scientists who have exposed soil in order to study it.</a:t>
            </a:r>
          </a:p>
        </p:txBody>
      </p:sp>
      <p:sp>
        <p:nvSpPr>
          <p:cNvPr id="4" name="Slide Number Placeholder 3"/>
          <p:cNvSpPr>
            <a:spLocks noGrp="1"/>
          </p:cNvSpPr>
          <p:nvPr>
            <p:ph type="sldNum" sz="quarter" idx="5"/>
          </p:nvPr>
        </p:nvSpPr>
        <p:spPr/>
        <p:txBody>
          <a:bodyPr/>
          <a:lstStyle/>
          <a:p>
            <a:fld id="{92B8CD0F-E568-4B51-A212-89332C09EBC3}" type="slidenum">
              <a:rPr lang="en-US" smtClean="0"/>
              <a:t>23</a:t>
            </a:fld>
            <a:endParaRPr lang="en-US" dirty="0"/>
          </a:p>
        </p:txBody>
      </p:sp>
    </p:spTree>
    <p:extLst>
      <p:ext uri="{BB962C8B-B14F-4D97-AF65-F5344CB8AC3E}">
        <p14:creationId xmlns:p14="http://schemas.microsoft.com/office/powerpoint/2010/main" val="302459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Lakes, the way rivers flow, the types of soil, and the distribution of forest types today over much of North America still reflects the last glacial maximum. </a:t>
            </a:r>
          </a:p>
        </p:txBody>
      </p:sp>
      <p:sp>
        <p:nvSpPr>
          <p:cNvPr id="4" name="Slide Number Placeholder 3"/>
          <p:cNvSpPr>
            <a:spLocks noGrp="1"/>
          </p:cNvSpPr>
          <p:nvPr>
            <p:ph type="sldNum" sz="quarter" idx="5"/>
          </p:nvPr>
        </p:nvSpPr>
        <p:spPr/>
        <p:txBody>
          <a:bodyPr/>
          <a:lstStyle/>
          <a:p>
            <a:fld id="{92B8CD0F-E568-4B51-A212-89332C09EBC3}" type="slidenum">
              <a:rPr lang="en-US" smtClean="0"/>
              <a:t>24</a:t>
            </a:fld>
            <a:endParaRPr lang="en-US" dirty="0"/>
          </a:p>
        </p:txBody>
      </p:sp>
    </p:spTree>
    <p:extLst>
      <p:ext uri="{BB962C8B-B14F-4D97-AF65-F5344CB8AC3E}">
        <p14:creationId xmlns:p14="http://schemas.microsoft.com/office/powerpoint/2010/main" val="2946447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rPr>
              <a:t>The Gulf-Atlantic Coastal Plain contains large volumes of fluvially eroded material from the Appalachians</a:t>
            </a:r>
          </a:p>
          <a:p>
            <a:endParaRPr lang="en-US" dirty="0"/>
          </a:p>
        </p:txBody>
      </p:sp>
      <p:sp>
        <p:nvSpPr>
          <p:cNvPr id="4" name="Slide Number Placeholder 3"/>
          <p:cNvSpPr>
            <a:spLocks noGrp="1"/>
          </p:cNvSpPr>
          <p:nvPr>
            <p:ph type="sldNum" sz="quarter" idx="5"/>
          </p:nvPr>
        </p:nvSpPr>
        <p:spPr/>
        <p:txBody>
          <a:bodyPr/>
          <a:lstStyle/>
          <a:p>
            <a:fld id="{1E52336C-046A-4A6F-AD53-9D81ACDEAAD3}" type="slidenum">
              <a:rPr lang="en-US" smtClean="0"/>
              <a:t>25</a:t>
            </a:fld>
            <a:endParaRPr lang="en-US"/>
          </a:p>
        </p:txBody>
      </p:sp>
    </p:spTree>
    <p:extLst>
      <p:ext uri="{BB962C8B-B14F-4D97-AF65-F5344CB8AC3E}">
        <p14:creationId xmlns:p14="http://schemas.microsoft.com/office/powerpoint/2010/main" val="3680971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rPr>
              <a:t>Blue Ridge Physiographic Province</a:t>
            </a:r>
            <a:br>
              <a:rPr lang="en-US" sz="1800" dirty="0">
                <a:latin typeface="Calibri" panose="020F0502020204030204" pitchFamily="34" charset="0"/>
              </a:rPr>
            </a:br>
            <a:r>
              <a:rPr lang="en-US" sz="1800" dirty="0">
                <a:latin typeface="Calibri" panose="020F0502020204030204" pitchFamily="34" charset="0"/>
              </a:rPr>
              <a:t>The Blue Ridge is composed of ancient, highly metamorphosed rocks that date back to an orogeny more than a billion years ago. It was later uplifted during a series of tectonic collisions . The Blue Ridge was thrust over the younger rocks of the Piedmont province during an orogeny. The Blue Ridge Mountains feature rugged peaks and ridges composed of resistant igneous and metamorphic rocks.</a:t>
            </a:r>
            <a:br>
              <a:rPr lang="en-US" sz="1800" dirty="0">
                <a:latin typeface="Calibri" panose="020F0502020204030204" pitchFamily="34" charset="0"/>
              </a:rPr>
            </a:br>
            <a:endParaRPr lang="en-US" sz="1800" dirty="0">
              <a:latin typeface="Calibri" panose="020F0502020204030204" pitchFamily="34" charset="0"/>
            </a:endParaRPr>
          </a:p>
          <a:p>
            <a:r>
              <a:rPr lang="en-US" sz="1800" dirty="0">
                <a:latin typeface="Calibri" panose="020F0502020204030204" pitchFamily="34" charset="0"/>
              </a:rPr>
              <a:t>Ridge and Valley Physiographic Province</a:t>
            </a:r>
            <a:br>
              <a:rPr lang="en-US" sz="1800" dirty="0">
                <a:latin typeface="Calibri" panose="020F0502020204030204" pitchFamily="34" charset="0"/>
              </a:rPr>
            </a:br>
            <a:r>
              <a:rPr lang="en-US" sz="1800" dirty="0">
                <a:latin typeface="Calibri" panose="020F0502020204030204" pitchFamily="34" charset="0"/>
              </a:rPr>
              <a:t>The Ridge and Valley province was shaped by the same orogenic events that affected the Blue Ridge. In this region, alternating layers of hard and soft sedimentary rocks (limestone, sandstone, and shale) were folded into anticlines and synclines, creating parallel ridges and valleys. The erosion of these folded layers resulted in a pattern of long, narrow ridges and broad valleys. The softer limestone and shale eroded to form valleys, while harder sandstone and quartzite formed the ridges.</a:t>
            </a:r>
            <a:br>
              <a:rPr lang="en-US" sz="1800" dirty="0">
                <a:latin typeface="Calibri" panose="020F0502020204030204" pitchFamily="34" charset="0"/>
              </a:rPr>
            </a:br>
            <a:br>
              <a:rPr lang="en-US" sz="1800" dirty="0">
                <a:latin typeface="Calibri" panose="020F0502020204030204" pitchFamily="34" charset="0"/>
              </a:rPr>
            </a:br>
            <a:r>
              <a:rPr lang="en-US" sz="1800" dirty="0">
                <a:latin typeface="Calibri" panose="020F0502020204030204" pitchFamily="34" charset="0"/>
              </a:rPr>
              <a:t>Appalachian Plateau Physiographic Province</a:t>
            </a:r>
            <a:br>
              <a:rPr lang="en-US" sz="1800" dirty="0">
                <a:latin typeface="Calibri" panose="020F0502020204030204" pitchFamily="34" charset="0"/>
              </a:rPr>
            </a:br>
            <a:r>
              <a:rPr lang="en-US" sz="1800" dirty="0">
                <a:latin typeface="Calibri" panose="020F0502020204030204" pitchFamily="34" charset="0"/>
              </a:rPr>
              <a:t>The Appalachian Plateau lies to the west of the Ridge and Valley province and represents a region of relatively undisturbed sedimentary rocks that were uplifted as a large, flat block during an </a:t>
            </a:r>
            <a:r>
              <a:rPr lang="en-US" sz="1800" dirty="0" err="1">
                <a:latin typeface="Calibri" panose="020F0502020204030204" pitchFamily="34" charset="0"/>
              </a:rPr>
              <a:t>orogency</a:t>
            </a:r>
            <a:r>
              <a:rPr lang="en-US" sz="1800" dirty="0">
                <a:latin typeface="Calibri" panose="020F0502020204030204" pitchFamily="34" charset="0"/>
              </a:rPr>
              <a:t>. Unlike the Ridge and Valley, the rocks in the plateau were not significantly folded or faulted. Over time, rivers and streams carved deep</a:t>
            </a:r>
            <a:br>
              <a:rPr lang="en-US" sz="1800" dirty="0">
                <a:latin typeface="Calibri" panose="020F0502020204030204" pitchFamily="34" charset="0"/>
              </a:rPr>
            </a:br>
            <a:endParaRPr lang="en-US" sz="1800" dirty="0">
              <a:latin typeface="Calibri" panose="020F0502020204030204" pitchFamily="34" charset="0"/>
            </a:endParaRPr>
          </a:p>
          <a:p>
            <a:r>
              <a:rPr lang="en-US" sz="1800" dirty="0">
                <a:latin typeface="Calibri" panose="020F0502020204030204" pitchFamily="34" charset="0"/>
              </a:rPr>
              <a:t>Gulf-Atlantic Coastal Plain </a:t>
            </a:r>
            <a:br>
              <a:rPr lang="en-US" sz="1800" dirty="0">
                <a:latin typeface="Calibri" panose="020F0502020204030204" pitchFamily="34" charset="0"/>
              </a:rPr>
            </a:br>
            <a:r>
              <a:rPr lang="en-US" sz="1800" dirty="0">
                <a:latin typeface="Calibri" panose="020F0502020204030204" pitchFamily="34" charset="0"/>
              </a:rPr>
              <a:t>Formed from sediments eroded off the Appalachian Mountains. Over millions of years, these sediments were carried by rivers and deposited along the eastern edge of the continent, creating a flat, low-lying region.  A wide, flat plain of sedimentary deposits extends from the Piedmont to the Atlantic Ocean. The Fall line represents the topographic break between the Piedmont and the Gulf Atlantic Coastal Plain</a:t>
            </a:r>
          </a:p>
          <a:p>
            <a:r>
              <a:rPr lang="en-US" sz="1800" dirty="0">
                <a:latin typeface="Calibri" panose="020F0502020204030204" pitchFamily="34" charset="0"/>
              </a:rPr>
              <a:t>The Appalachians formed through a series of </a:t>
            </a:r>
            <a:r>
              <a:rPr lang="en-US" sz="1800" dirty="0" err="1">
                <a:latin typeface="Calibri" panose="020F0502020204030204" pitchFamily="34" charset="0"/>
              </a:rPr>
              <a:t>orogenies</a:t>
            </a:r>
            <a:r>
              <a:rPr lang="en-US" sz="1800" dirty="0">
                <a:latin typeface="Calibri" panose="020F0502020204030204" pitchFamily="34" charset="0"/>
              </a:rPr>
              <a:t>. These events involved collisions of continental plates, causing significant folding, faulting, and metamorphism of rocks across the region. Over the last 200 million years, as the region was uplifted, erosion by wind, water, and ice sculpted the mountains and valleys, producing the distinct physiographic provinces seen today. The varying resistance of rock types (sandstone, shale, limestone, etc.) to erosion played a key role in shaping the landforms in each province. This dynamic process created the distinctive landscapes of the Appalachians, from the rugged peaks of the Blue Ridge to the folded ridges and valleys and the flat-topped plateau further valleys and gorges into the plateau, creating a rugged landscape of flat-topped ridges and steep valleys. This area is known for its coal-bearing formations </a:t>
            </a:r>
            <a:br>
              <a:rPr lang="en-US" sz="1800" dirty="0">
                <a:latin typeface="Calibri" panose="020F0502020204030204" pitchFamily="34" charset="0"/>
              </a:rPr>
            </a:br>
            <a:endParaRPr lang="en-US" sz="1800" dirty="0">
              <a:latin typeface="Calibri" panose="020F0502020204030204" pitchFamily="34" charset="0"/>
            </a:endParaRPr>
          </a:p>
          <a:p>
            <a:r>
              <a:rPr lang="en-US" sz="1800" dirty="0">
                <a:latin typeface="Calibri" panose="020F0502020204030204" pitchFamily="34" charset="0"/>
              </a:rPr>
              <a:t>Piedmont Physiographic Province</a:t>
            </a:r>
            <a:br>
              <a:rPr lang="en-US" sz="1800" dirty="0">
                <a:latin typeface="Calibri" panose="020F0502020204030204" pitchFamily="34" charset="0"/>
              </a:rPr>
            </a:br>
            <a:r>
              <a:rPr lang="en-US" sz="1800" dirty="0">
                <a:latin typeface="Calibri" panose="020F0502020204030204" pitchFamily="34" charset="0"/>
              </a:rPr>
              <a:t>The Piedmont lies to the south and east of the Blue Ridge and is composed of metamorphic and igneous rocks that were part of ancient mountain ranges formed during several </a:t>
            </a:r>
            <a:r>
              <a:rPr lang="en-US" sz="1800" dirty="0" err="1">
                <a:latin typeface="Calibri" panose="020F0502020204030204" pitchFamily="34" charset="0"/>
              </a:rPr>
              <a:t>orogenies</a:t>
            </a:r>
            <a:r>
              <a:rPr lang="en-US" sz="1800" dirty="0">
                <a:latin typeface="Calibri" panose="020F0502020204030204" pitchFamily="34" charset="0"/>
              </a:rPr>
              <a:t>.  The Piedmont is geologically complex, consisting of deformed and metamorphosed rocks from various periods of mountain-building. The Piedmont is a gently rolling landscape of hills and low ridges. It has been deeply eroded over millions of years, and its elevation gradually slopes downward towards the Gulf-Atlantic Coastal Plain. west.</a:t>
            </a:r>
          </a:p>
          <a:p>
            <a:endParaRPr lang="en-US" sz="1800" dirty="0">
              <a:latin typeface="Calibri" panose="020F0502020204030204" pitchFamily="34" charset="0"/>
            </a:endParaRPr>
          </a:p>
          <a:p>
            <a:r>
              <a:rPr lang="en-US" sz="1800" dirty="0">
                <a:latin typeface="Calibri" panose="020F0502020204030204" pitchFamily="34" charset="0"/>
              </a:rPr>
              <a:t>The Appalachians formed through a series of </a:t>
            </a:r>
            <a:r>
              <a:rPr lang="en-US" sz="1800" dirty="0" err="1">
                <a:latin typeface="Calibri" panose="020F0502020204030204" pitchFamily="34" charset="0"/>
              </a:rPr>
              <a:t>orogenies</a:t>
            </a:r>
            <a:r>
              <a:rPr lang="en-US" sz="1800" dirty="0">
                <a:latin typeface="Calibri" panose="020F0502020204030204" pitchFamily="34" charset="0"/>
              </a:rPr>
              <a:t>. These events involved collisions of continental plates, causing significant folding, faulting, and metamorphism of rocks across the region. Over the last 200 million years, as the region was uplifted, erosion by wind, water, and ice sculpted the mountains and valleys, producing the distinct physiographic provinces seen today. The varying resistance of rock types (sandstone, shale, limestone, etc.) to erosion played a key role in shaping the landforms in each province. This dynamic process created the distinctive landscapes of the Appalachians, from the rugged peaks of the Blue Ridge to the folded ridges and valleys and the flat-topped plateau further west.</a:t>
            </a:r>
          </a:p>
          <a:p>
            <a:endParaRPr lang="en-US" dirty="0"/>
          </a:p>
        </p:txBody>
      </p:sp>
      <p:sp>
        <p:nvSpPr>
          <p:cNvPr id="4" name="Slide Number Placeholder 3"/>
          <p:cNvSpPr>
            <a:spLocks noGrp="1"/>
          </p:cNvSpPr>
          <p:nvPr>
            <p:ph type="sldNum" sz="quarter" idx="5"/>
          </p:nvPr>
        </p:nvSpPr>
        <p:spPr/>
        <p:txBody>
          <a:bodyPr/>
          <a:lstStyle/>
          <a:p>
            <a:fld id="{1E52336C-046A-4A6F-AD53-9D81ACDEAAD3}" type="slidenum">
              <a:rPr lang="en-US" smtClean="0"/>
              <a:t>26</a:t>
            </a:fld>
            <a:endParaRPr lang="en-US"/>
          </a:p>
        </p:txBody>
      </p:sp>
    </p:spTree>
    <p:extLst>
      <p:ext uri="{BB962C8B-B14F-4D97-AF65-F5344CB8AC3E}">
        <p14:creationId xmlns:p14="http://schemas.microsoft.com/office/powerpoint/2010/main" val="3292180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Heavily weathered clay soils of the Piedmont (left). Sandy coastal plain sediments of the Gulf-Atlantic Coastal Plain. </a:t>
            </a:r>
          </a:p>
        </p:txBody>
      </p:sp>
      <p:sp>
        <p:nvSpPr>
          <p:cNvPr id="4" name="Slide Number Placeholder 3"/>
          <p:cNvSpPr>
            <a:spLocks noGrp="1"/>
          </p:cNvSpPr>
          <p:nvPr>
            <p:ph type="sldNum" sz="quarter" idx="5"/>
          </p:nvPr>
        </p:nvSpPr>
        <p:spPr/>
        <p:txBody>
          <a:bodyPr/>
          <a:lstStyle/>
          <a:p>
            <a:fld id="{1E52336C-046A-4A6F-AD53-9D81ACDEAAD3}" type="slidenum">
              <a:rPr lang="en-US" smtClean="0"/>
              <a:t>28</a:t>
            </a:fld>
            <a:endParaRPr lang="en-US"/>
          </a:p>
        </p:txBody>
      </p:sp>
    </p:spTree>
    <p:extLst>
      <p:ext uri="{BB962C8B-B14F-4D97-AF65-F5344CB8AC3E}">
        <p14:creationId xmlns:p14="http://schemas.microsoft.com/office/powerpoint/2010/main" val="3212065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2336C-046A-4A6F-AD53-9D81ACDEAAD3}" type="slidenum">
              <a:rPr lang="en-US" smtClean="0"/>
              <a:t>29</a:t>
            </a:fld>
            <a:endParaRPr lang="en-US"/>
          </a:p>
        </p:txBody>
      </p:sp>
    </p:spTree>
    <p:extLst>
      <p:ext uri="{BB962C8B-B14F-4D97-AF65-F5344CB8AC3E}">
        <p14:creationId xmlns:p14="http://schemas.microsoft.com/office/powerpoint/2010/main" val="2741438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CE43E6F0-8CDC-4ADD-AAC9-C4314A53ABC9}"/>
              </a:ext>
            </a:extLst>
          </p:cNvPr>
          <p:cNvSpPr>
            <a:spLocks noGrp="1" noRot="1" noChangeAspect="1" noTextEdit="1"/>
          </p:cNvSpPr>
          <p:nvPr>
            <p:ph type="sldImg"/>
          </p:nvPr>
        </p:nvSpPr>
        <p:spPr>
          <a:xfrm>
            <a:off x="457200" y="720725"/>
            <a:ext cx="6400800" cy="3600450"/>
          </a:xfrm>
          <a:ln/>
        </p:spPr>
      </p:sp>
      <p:sp>
        <p:nvSpPr>
          <p:cNvPr id="165891" name="Notes Placeholder 2">
            <a:extLst>
              <a:ext uri="{FF2B5EF4-FFF2-40B4-BE49-F238E27FC236}">
                <a16:creationId xmlns:a16="http://schemas.microsoft.com/office/drawing/2014/main" id="{3D63AF30-B4F4-01F4-FBFF-22B99E7F3D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6916" name="Slide Number Placeholder 3">
            <a:extLst>
              <a:ext uri="{FF2B5EF4-FFF2-40B4-BE49-F238E27FC236}">
                <a16:creationId xmlns:a16="http://schemas.microsoft.com/office/drawing/2014/main" id="{4F02FE3B-65E1-1A73-7512-87DEB3081FD2}"/>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799926DB-4067-478D-8D09-9399C7944A55}" type="slidenum">
              <a:rPr lang="en-US" altLang="en-US" sz="1300"/>
              <a:pPr eaLnBrk="1" hangingPunct="1"/>
              <a:t>4</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3920ECED-E6C3-7714-01A5-6B4702FF2134}"/>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94D67F0A-32B6-FF2E-A24E-1FF30213DC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B2C844E7-7DB0-32F9-774E-E7ED128411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B4B22A-F74B-404D-8577-8C33D694FC82}" type="slidenum">
              <a:rPr lang="en-US" altLang="en-US" smtClean="0"/>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F1BB18DE-4BAD-0941-A97F-276E09430D4A}"/>
              </a:ext>
            </a:extLst>
          </p:cNvPr>
          <p:cNvSpPr>
            <a:spLocks noGrp="1" noRot="1" noChangeAspect="1" noTextEdit="1"/>
          </p:cNvSpPr>
          <p:nvPr>
            <p:ph type="sldImg"/>
          </p:nvPr>
        </p:nvSpPr>
        <p:spPr>
          <a:xfrm>
            <a:off x="457200" y="720725"/>
            <a:ext cx="6400800" cy="3600450"/>
          </a:xfrm>
          <a:ln/>
        </p:spPr>
      </p:sp>
      <p:sp>
        <p:nvSpPr>
          <p:cNvPr id="167939" name="Notes Placeholder 2">
            <a:extLst>
              <a:ext uri="{FF2B5EF4-FFF2-40B4-BE49-F238E27FC236}">
                <a16:creationId xmlns:a16="http://schemas.microsoft.com/office/drawing/2014/main" id="{463B58D0-AF07-4827-B086-884697B4BC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8964" name="Slide Number Placeholder 3">
            <a:extLst>
              <a:ext uri="{FF2B5EF4-FFF2-40B4-BE49-F238E27FC236}">
                <a16:creationId xmlns:a16="http://schemas.microsoft.com/office/drawing/2014/main" id="{171E78AA-D664-5251-C65B-A8B0139C02CF}"/>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8FEB220-323C-4255-9C15-0304AFF3048E}" type="slidenum">
              <a:rPr lang="en-US" altLang="en-US" sz="1300"/>
              <a:pPr eaLnBrk="1" hangingPunct="1"/>
              <a:t>6</a:t>
            </a:fld>
            <a:endParaRPr lang="en-US"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FE70C140-EF9B-062A-DDC2-44C04E4D0E34}"/>
              </a:ext>
            </a:extLst>
          </p:cNvPr>
          <p:cNvSpPr>
            <a:spLocks noGrp="1" noRot="1" noChangeAspect="1" noChangeArrowheads="1" noTextEdit="1"/>
          </p:cNvSpPr>
          <p:nvPr>
            <p:ph type="sldImg"/>
          </p:nvPr>
        </p:nvSpPr>
        <p:spPr>
          <a:xfrm>
            <a:off x="457200" y="720725"/>
            <a:ext cx="6400800" cy="3600450"/>
          </a:xfrm>
          <a:ln/>
        </p:spPr>
      </p:sp>
      <p:sp>
        <p:nvSpPr>
          <p:cNvPr id="168963" name="Rectangle 3">
            <a:extLst>
              <a:ext uri="{FF2B5EF4-FFF2-40B4-BE49-F238E27FC236}">
                <a16:creationId xmlns:a16="http://schemas.microsoft.com/office/drawing/2014/main" id="{B26713A2-F413-D8AC-C464-E5353F3F23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rPr>
              <a:t>Badlands National Park, South Dakota is located in the Great Plains physiographic province. The Great Plains are o</a:t>
            </a:r>
            <a:r>
              <a:rPr lang="en-US" altLang="en-US" dirty="0"/>
              <a:t>verlain by horizontal sediments from eroding Rocky Mountains and retreating Cretaceous sea. These sediments are exposed in the deeply eroded Badlands NP. </a:t>
            </a:r>
          </a:p>
          <a:p>
            <a:endParaRPr lang="en-US" altLang="en-US" dirty="0"/>
          </a:p>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Colorado Plateau</a:t>
            </a:r>
          </a:p>
          <a:p>
            <a:endParaRPr lang="en-US" dirty="0"/>
          </a:p>
        </p:txBody>
      </p:sp>
      <p:sp>
        <p:nvSpPr>
          <p:cNvPr id="4" name="Slide Number Placeholder 3"/>
          <p:cNvSpPr>
            <a:spLocks noGrp="1"/>
          </p:cNvSpPr>
          <p:nvPr>
            <p:ph type="sldNum" sz="quarter" idx="5"/>
          </p:nvPr>
        </p:nvSpPr>
        <p:spPr/>
        <p:txBody>
          <a:bodyPr/>
          <a:lstStyle/>
          <a:p>
            <a:fld id="{1E52336C-046A-4A6F-AD53-9D81ACDEAAD3}" type="slidenum">
              <a:rPr lang="en-US" smtClean="0"/>
              <a:t>8</a:t>
            </a:fld>
            <a:endParaRPr lang="en-US"/>
          </a:p>
        </p:txBody>
      </p:sp>
    </p:spTree>
    <p:extLst>
      <p:ext uri="{BB962C8B-B14F-4D97-AF65-F5344CB8AC3E}">
        <p14:creationId xmlns:p14="http://schemas.microsoft.com/office/powerpoint/2010/main" val="3286893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15758B3A-BB68-577C-6F34-1D587422CEDE}"/>
              </a:ext>
            </a:extLst>
          </p:cNvPr>
          <p:cNvSpPr>
            <a:spLocks noGrp="1" noRot="1" noChangeAspect="1" noTextEdit="1"/>
          </p:cNvSpPr>
          <p:nvPr>
            <p:ph type="sldImg"/>
          </p:nvPr>
        </p:nvSpPr>
        <p:spPr>
          <a:xfrm>
            <a:off x="457200" y="720725"/>
            <a:ext cx="6400800" cy="3600450"/>
          </a:xfrm>
          <a:ln/>
        </p:spPr>
      </p:sp>
      <p:sp>
        <p:nvSpPr>
          <p:cNvPr id="171011" name="Notes Placeholder 2">
            <a:extLst>
              <a:ext uri="{FF2B5EF4-FFF2-40B4-BE49-F238E27FC236}">
                <a16:creationId xmlns:a16="http://schemas.microsoft.com/office/drawing/2014/main" id="{0841D39C-9665-2856-5B98-2C8AF9438A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Mesquite Flat Sand Dunes in Death Valley National Monument</a:t>
            </a:r>
          </a:p>
        </p:txBody>
      </p:sp>
      <p:sp>
        <p:nvSpPr>
          <p:cNvPr id="172036" name="Slide Number Placeholder 3">
            <a:extLst>
              <a:ext uri="{FF2B5EF4-FFF2-40B4-BE49-F238E27FC236}">
                <a16:creationId xmlns:a16="http://schemas.microsoft.com/office/drawing/2014/main" id="{9C87A910-1969-88D0-7EF8-34E8ECB86BEE}"/>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FBCDC07B-8A91-444F-8F64-8D655AF6A65F}" type="slidenum">
              <a:rPr lang="en-US" altLang="en-US" sz="1300"/>
              <a:pPr eaLnBrk="1" hangingPunct="1"/>
              <a:t>9</a:t>
            </a:fld>
            <a:endParaRPr lang="en-US"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CD0AA248-AE8D-29BC-E14F-57758478FB2A}"/>
              </a:ext>
            </a:extLst>
          </p:cNvPr>
          <p:cNvSpPr>
            <a:spLocks noGrp="1" noRot="1" noChangeAspect="1" noTextEdit="1"/>
          </p:cNvSpPr>
          <p:nvPr>
            <p:ph type="sldImg"/>
          </p:nvPr>
        </p:nvSpPr>
        <p:spPr>
          <a:xfrm>
            <a:off x="457200" y="720725"/>
            <a:ext cx="6400800" cy="3600450"/>
          </a:xfrm>
          <a:ln/>
        </p:spPr>
      </p:sp>
      <p:sp>
        <p:nvSpPr>
          <p:cNvPr id="175107" name="Notes Placeholder 2">
            <a:extLst>
              <a:ext uri="{FF2B5EF4-FFF2-40B4-BE49-F238E27FC236}">
                <a16:creationId xmlns:a16="http://schemas.microsoft.com/office/drawing/2014/main" id="{A0EFC371-0817-8178-25FC-727E29E81B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6132" name="Slide Number Placeholder 3">
            <a:extLst>
              <a:ext uri="{FF2B5EF4-FFF2-40B4-BE49-F238E27FC236}">
                <a16:creationId xmlns:a16="http://schemas.microsoft.com/office/drawing/2014/main" id="{02F50F9D-B9CA-2D07-C8B8-5845D487718F}"/>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F845F491-1068-44E0-BB8F-5D4247B92F47}" type="slidenum">
              <a:rPr lang="en-US" altLang="en-US" sz="1300"/>
              <a:pPr eaLnBrk="1" hangingPunct="1"/>
              <a:t>12</a:t>
            </a:fld>
            <a:endParaRPr lang="en-US"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E83E-8CDF-703F-7CFE-32FB4CCAAE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3CDDD8-14AD-B781-FC03-A630C9D5A2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E47CD6-8C0C-EDDB-70DF-FDEC703092FE}"/>
              </a:ext>
            </a:extLst>
          </p:cNvPr>
          <p:cNvSpPr>
            <a:spLocks noGrp="1"/>
          </p:cNvSpPr>
          <p:nvPr>
            <p:ph type="dt" sz="half" idx="10"/>
          </p:nvPr>
        </p:nvSpPr>
        <p:spPr/>
        <p:txBody>
          <a:bodyPr/>
          <a:lstStyle/>
          <a:p>
            <a:fld id="{A1258DFE-E0DF-4A85-9EE6-78E2EF3CB60D}" type="datetimeFigureOut">
              <a:rPr lang="en-US" smtClean="0"/>
              <a:t>9/23/2024</a:t>
            </a:fld>
            <a:endParaRPr lang="en-US"/>
          </a:p>
        </p:txBody>
      </p:sp>
      <p:sp>
        <p:nvSpPr>
          <p:cNvPr id="5" name="Footer Placeholder 4">
            <a:extLst>
              <a:ext uri="{FF2B5EF4-FFF2-40B4-BE49-F238E27FC236}">
                <a16:creationId xmlns:a16="http://schemas.microsoft.com/office/drawing/2014/main" id="{8610821F-3096-995D-175F-E2C58AF42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37BCB-E437-20C4-B500-D63DCECDCC63}"/>
              </a:ext>
            </a:extLst>
          </p:cNvPr>
          <p:cNvSpPr>
            <a:spLocks noGrp="1"/>
          </p:cNvSpPr>
          <p:nvPr>
            <p:ph type="sldNum" sz="quarter" idx="12"/>
          </p:nvPr>
        </p:nvSpPr>
        <p:spPr/>
        <p:txBody>
          <a:bodyPr/>
          <a:lstStyle/>
          <a:p>
            <a:fld id="{D7846F2E-8207-4686-AD7B-1F110924909D}" type="slidenum">
              <a:rPr lang="en-US" smtClean="0"/>
              <a:t>‹#›</a:t>
            </a:fld>
            <a:endParaRPr lang="en-US"/>
          </a:p>
        </p:txBody>
      </p:sp>
    </p:spTree>
    <p:extLst>
      <p:ext uri="{BB962C8B-B14F-4D97-AF65-F5344CB8AC3E}">
        <p14:creationId xmlns:p14="http://schemas.microsoft.com/office/powerpoint/2010/main" val="3849038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5B78-346C-B550-8AB4-1FD1508C21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1B9DB5-67EA-8AF4-C8B9-FD905F74FB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12FB1-BF7C-D960-CA77-E031509CAC4C}"/>
              </a:ext>
            </a:extLst>
          </p:cNvPr>
          <p:cNvSpPr>
            <a:spLocks noGrp="1"/>
          </p:cNvSpPr>
          <p:nvPr>
            <p:ph type="dt" sz="half" idx="10"/>
          </p:nvPr>
        </p:nvSpPr>
        <p:spPr/>
        <p:txBody>
          <a:bodyPr/>
          <a:lstStyle/>
          <a:p>
            <a:fld id="{A1258DFE-E0DF-4A85-9EE6-78E2EF3CB60D}" type="datetimeFigureOut">
              <a:rPr lang="en-US" smtClean="0"/>
              <a:t>9/23/2024</a:t>
            </a:fld>
            <a:endParaRPr lang="en-US"/>
          </a:p>
        </p:txBody>
      </p:sp>
      <p:sp>
        <p:nvSpPr>
          <p:cNvPr id="5" name="Footer Placeholder 4">
            <a:extLst>
              <a:ext uri="{FF2B5EF4-FFF2-40B4-BE49-F238E27FC236}">
                <a16:creationId xmlns:a16="http://schemas.microsoft.com/office/drawing/2014/main" id="{519C3360-505B-6DE5-75BD-2CC279CB38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BE62E-9BC1-C26F-1C98-AAAB577B0B18}"/>
              </a:ext>
            </a:extLst>
          </p:cNvPr>
          <p:cNvSpPr>
            <a:spLocks noGrp="1"/>
          </p:cNvSpPr>
          <p:nvPr>
            <p:ph type="sldNum" sz="quarter" idx="12"/>
          </p:nvPr>
        </p:nvSpPr>
        <p:spPr/>
        <p:txBody>
          <a:bodyPr/>
          <a:lstStyle/>
          <a:p>
            <a:fld id="{D7846F2E-8207-4686-AD7B-1F110924909D}" type="slidenum">
              <a:rPr lang="en-US" smtClean="0"/>
              <a:t>‹#›</a:t>
            </a:fld>
            <a:endParaRPr lang="en-US"/>
          </a:p>
        </p:txBody>
      </p:sp>
    </p:spTree>
    <p:extLst>
      <p:ext uri="{BB962C8B-B14F-4D97-AF65-F5344CB8AC3E}">
        <p14:creationId xmlns:p14="http://schemas.microsoft.com/office/powerpoint/2010/main" val="1229148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EE45B5-A288-1563-CF9C-67C73876E1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D2D0F-10B3-729D-1FEE-18176FC1CA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B22D0-A9FC-9117-A84B-E45D29566337}"/>
              </a:ext>
            </a:extLst>
          </p:cNvPr>
          <p:cNvSpPr>
            <a:spLocks noGrp="1"/>
          </p:cNvSpPr>
          <p:nvPr>
            <p:ph type="dt" sz="half" idx="10"/>
          </p:nvPr>
        </p:nvSpPr>
        <p:spPr/>
        <p:txBody>
          <a:bodyPr/>
          <a:lstStyle/>
          <a:p>
            <a:fld id="{A1258DFE-E0DF-4A85-9EE6-78E2EF3CB60D}" type="datetimeFigureOut">
              <a:rPr lang="en-US" smtClean="0"/>
              <a:t>9/23/2024</a:t>
            </a:fld>
            <a:endParaRPr lang="en-US"/>
          </a:p>
        </p:txBody>
      </p:sp>
      <p:sp>
        <p:nvSpPr>
          <p:cNvPr id="5" name="Footer Placeholder 4">
            <a:extLst>
              <a:ext uri="{FF2B5EF4-FFF2-40B4-BE49-F238E27FC236}">
                <a16:creationId xmlns:a16="http://schemas.microsoft.com/office/drawing/2014/main" id="{EB181EBF-D5D3-7811-1A49-C5DF5FA57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F557B-7BAB-91E2-D93B-E18B2EB0A6A3}"/>
              </a:ext>
            </a:extLst>
          </p:cNvPr>
          <p:cNvSpPr>
            <a:spLocks noGrp="1"/>
          </p:cNvSpPr>
          <p:nvPr>
            <p:ph type="sldNum" sz="quarter" idx="12"/>
          </p:nvPr>
        </p:nvSpPr>
        <p:spPr/>
        <p:txBody>
          <a:bodyPr/>
          <a:lstStyle/>
          <a:p>
            <a:fld id="{D7846F2E-8207-4686-AD7B-1F110924909D}" type="slidenum">
              <a:rPr lang="en-US" smtClean="0"/>
              <a:t>‹#›</a:t>
            </a:fld>
            <a:endParaRPr lang="en-US"/>
          </a:p>
        </p:txBody>
      </p:sp>
    </p:spTree>
    <p:extLst>
      <p:ext uri="{BB962C8B-B14F-4D97-AF65-F5344CB8AC3E}">
        <p14:creationId xmlns:p14="http://schemas.microsoft.com/office/powerpoint/2010/main" val="3577718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0A54-BEC9-30A5-8E92-DD860A670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6B0F3-CD1F-E7EE-D58D-C13B1A9FBB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2B448-199C-4535-3A1D-E19D707FB501}"/>
              </a:ext>
            </a:extLst>
          </p:cNvPr>
          <p:cNvSpPr>
            <a:spLocks noGrp="1"/>
          </p:cNvSpPr>
          <p:nvPr>
            <p:ph type="dt" sz="half" idx="10"/>
          </p:nvPr>
        </p:nvSpPr>
        <p:spPr/>
        <p:txBody>
          <a:bodyPr/>
          <a:lstStyle/>
          <a:p>
            <a:fld id="{A1258DFE-E0DF-4A85-9EE6-78E2EF3CB60D}" type="datetimeFigureOut">
              <a:rPr lang="en-US" smtClean="0"/>
              <a:t>9/23/2024</a:t>
            </a:fld>
            <a:endParaRPr lang="en-US"/>
          </a:p>
        </p:txBody>
      </p:sp>
      <p:sp>
        <p:nvSpPr>
          <p:cNvPr id="5" name="Footer Placeholder 4">
            <a:extLst>
              <a:ext uri="{FF2B5EF4-FFF2-40B4-BE49-F238E27FC236}">
                <a16:creationId xmlns:a16="http://schemas.microsoft.com/office/drawing/2014/main" id="{94E08D05-36C6-C22B-1C6C-E7C4A1CE5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BCC80-0D7A-84FD-AFB8-0C17F6631C3A}"/>
              </a:ext>
            </a:extLst>
          </p:cNvPr>
          <p:cNvSpPr>
            <a:spLocks noGrp="1"/>
          </p:cNvSpPr>
          <p:nvPr>
            <p:ph type="sldNum" sz="quarter" idx="12"/>
          </p:nvPr>
        </p:nvSpPr>
        <p:spPr/>
        <p:txBody>
          <a:bodyPr/>
          <a:lstStyle/>
          <a:p>
            <a:fld id="{D7846F2E-8207-4686-AD7B-1F110924909D}" type="slidenum">
              <a:rPr lang="en-US" smtClean="0"/>
              <a:t>‹#›</a:t>
            </a:fld>
            <a:endParaRPr lang="en-US"/>
          </a:p>
        </p:txBody>
      </p:sp>
    </p:spTree>
    <p:extLst>
      <p:ext uri="{BB962C8B-B14F-4D97-AF65-F5344CB8AC3E}">
        <p14:creationId xmlns:p14="http://schemas.microsoft.com/office/powerpoint/2010/main" val="295450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4471F-4FFA-A1B6-3CA5-B28BC92EE9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16631-E50A-2AEE-C6EE-AD39C1B3DF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4B97E2-A866-532B-28D9-83B3593ABB47}"/>
              </a:ext>
            </a:extLst>
          </p:cNvPr>
          <p:cNvSpPr>
            <a:spLocks noGrp="1"/>
          </p:cNvSpPr>
          <p:nvPr>
            <p:ph type="dt" sz="half" idx="10"/>
          </p:nvPr>
        </p:nvSpPr>
        <p:spPr/>
        <p:txBody>
          <a:bodyPr/>
          <a:lstStyle/>
          <a:p>
            <a:fld id="{A1258DFE-E0DF-4A85-9EE6-78E2EF3CB60D}" type="datetimeFigureOut">
              <a:rPr lang="en-US" smtClean="0"/>
              <a:t>9/23/2024</a:t>
            </a:fld>
            <a:endParaRPr lang="en-US"/>
          </a:p>
        </p:txBody>
      </p:sp>
      <p:sp>
        <p:nvSpPr>
          <p:cNvPr id="5" name="Footer Placeholder 4">
            <a:extLst>
              <a:ext uri="{FF2B5EF4-FFF2-40B4-BE49-F238E27FC236}">
                <a16:creationId xmlns:a16="http://schemas.microsoft.com/office/drawing/2014/main" id="{628FD036-DF47-B346-0868-4098792ED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D6CB2-A2F6-0C56-7BC0-BACE30121B7E}"/>
              </a:ext>
            </a:extLst>
          </p:cNvPr>
          <p:cNvSpPr>
            <a:spLocks noGrp="1"/>
          </p:cNvSpPr>
          <p:nvPr>
            <p:ph type="sldNum" sz="quarter" idx="12"/>
          </p:nvPr>
        </p:nvSpPr>
        <p:spPr/>
        <p:txBody>
          <a:bodyPr/>
          <a:lstStyle/>
          <a:p>
            <a:fld id="{D7846F2E-8207-4686-AD7B-1F110924909D}" type="slidenum">
              <a:rPr lang="en-US" smtClean="0"/>
              <a:t>‹#›</a:t>
            </a:fld>
            <a:endParaRPr lang="en-US"/>
          </a:p>
        </p:txBody>
      </p:sp>
    </p:spTree>
    <p:extLst>
      <p:ext uri="{BB962C8B-B14F-4D97-AF65-F5344CB8AC3E}">
        <p14:creationId xmlns:p14="http://schemas.microsoft.com/office/powerpoint/2010/main" val="3390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044B9-CFDE-31A3-733A-A3866ADCEA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8A5A04-7E9E-5597-1360-928B39BF6F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4C4F5-4B9D-AC2A-605E-7B7C11EE09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E746A4-9B1E-5EDF-ED69-420FD6C44F23}"/>
              </a:ext>
            </a:extLst>
          </p:cNvPr>
          <p:cNvSpPr>
            <a:spLocks noGrp="1"/>
          </p:cNvSpPr>
          <p:nvPr>
            <p:ph type="dt" sz="half" idx="10"/>
          </p:nvPr>
        </p:nvSpPr>
        <p:spPr/>
        <p:txBody>
          <a:bodyPr/>
          <a:lstStyle/>
          <a:p>
            <a:fld id="{A1258DFE-E0DF-4A85-9EE6-78E2EF3CB60D}" type="datetimeFigureOut">
              <a:rPr lang="en-US" smtClean="0"/>
              <a:t>9/23/2024</a:t>
            </a:fld>
            <a:endParaRPr lang="en-US"/>
          </a:p>
        </p:txBody>
      </p:sp>
      <p:sp>
        <p:nvSpPr>
          <p:cNvPr id="6" name="Footer Placeholder 5">
            <a:extLst>
              <a:ext uri="{FF2B5EF4-FFF2-40B4-BE49-F238E27FC236}">
                <a16:creationId xmlns:a16="http://schemas.microsoft.com/office/drawing/2014/main" id="{C9D708C2-3BF2-57E3-6091-DE31EC8ED3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ACA29C-1990-771E-8B56-23F5D1533049}"/>
              </a:ext>
            </a:extLst>
          </p:cNvPr>
          <p:cNvSpPr>
            <a:spLocks noGrp="1"/>
          </p:cNvSpPr>
          <p:nvPr>
            <p:ph type="sldNum" sz="quarter" idx="12"/>
          </p:nvPr>
        </p:nvSpPr>
        <p:spPr/>
        <p:txBody>
          <a:bodyPr/>
          <a:lstStyle/>
          <a:p>
            <a:fld id="{D7846F2E-8207-4686-AD7B-1F110924909D}" type="slidenum">
              <a:rPr lang="en-US" smtClean="0"/>
              <a:t>‹#›</a:t>
            </a:fld>
            <a:endParaRPr lang="en-US"/>
          </a:p>
        </p:txBody>
      </p:sp>
    </p:spTree>
    <p:extLst>
      <p:ext uri="{BB962C8B-B14F-4D97-AF65-F5344CB8AC3E}">
        <p14:creationId xmlns:p14="http://schemas.microsoft.com/office/powerpoint/2010/main" val="2971874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03CBE-81F1-30CF-C92A-1284402B67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F3A2AA-5E25-3628-D6E0-F5C1C0F2A2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05742-6C1D-B912-8C6C-74E9214D99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F23B17-EAB4-39BE-F099-A4E35DA427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912F6B-CAD1-510D-4EA1-BE3D0F90CD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03AE24-F75E-C552-C0B8-93D47A9CF467}"/>
              </a:ext>
            </a:extLst>
          </p:cNvPr>
          <p:cNvSpPr>
            <a:spLocks noGrp="1"/>
          </p:cNvSpPr>
          <p:nvPr>
            <p:ph type="dt" sz="half" idx="10"/>
          </p:nvPr>
        </p:nvSpPr>
        <p:spPr/>
        <p:txBody>
          <a:bodyPr/>
          <a:lstStyle/>
          <a:p>
            <a:fld id="{A1258DFE-E0DF-4A85-9EE6-78E2EF3CB60D}" type="datetimeFigureOut">
              <a:rPr lang="en-US" smtClean="0"/>
              <a:t>9/23/2024</a:t>
            </a:fld>
            <a:endParaRPr lang="en-US"/>
          </a:p>
        </p:txBody>
      </p:sp>
      <p:sp>
        <p:nvSpPr>
          <p:cNvPr id="8" name="Footer Placeholder 7">
            <a:extLst>
              <a:ext uri="{FF2B5EF4-FFF2-40B4-BE49-F238E27FC236}">
                <a16:creationId xmlns:a16="http://schemas.microsoft.com/office/drawing/2014/main" id="{17B2194D-0D77-AC53-4FB1-606A300313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3D666B-F2DD-E638-F383-3B0975DB44BA}"/>
              </a:ext>
            </a:extLst>
          </p:cNvPr>
          <p:cNvSpPr>
            <a:spLocks noGrp="1"/>
          </p:cNvSpPr>
          <p:nvPr>
            <p:ph type="sldNum" sz="quarter" idx="12"/>
          </p:nvPr>
        </p:nvSpPr>
        <p:spPr/>
        <p:txBody>
          <a:bodyPr/>
          <a:lstStyle/>
          <a:p>
            <a:fld id="{D7846F2E-8207-4686-AD7B-1F110924909D}" type="slidenum">
              <a:rPr lang="en-US" smtClean="0"/>
              <a:t>‹#›</a:t>
            </a:fld>
            <a:endParaRPr lang="en-US"/>
          </a:p>
        </p:txBody>
      </p:sp>
    </p:spTree>
    <p:extLst>
      <p:ext uri="{BB962C8B-B14F-4D97-AF65-F5344CB8AC3E}">
        <p14:creationId xmlns:p14="http://schemas.microsoft.com/office/powerpoint/2010/main" val="228988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73C39-96A5-5B8A-944E-A91A0F19A6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9907D2-753A-E352-FAAB-06DDA393F41B}"/>
              </a:ext>
            </a:extLst>
          </p:cNvPr>
          <p:cNvSpPr>
            <a:spLocks noGrp="1"/>
          </p:cNvSpPr>
          <p:nvPr>
            <p:ph type="dt" sz="half" idx="10"/>
          </p:nvPr>
        </p:nvSpPr>
        <p:spPr/>
        <p:txBody>
          <a:bodyPr/>
          <a:lstStyle/>
          <a:p>
            <a:fld id="{A1258DFE-E0DF-4A85-9EE6-78E2EF3CB60D}" type="datetimeFigureOut">
              <a:rPr lang="en-US" smtClean="0"/>
              <a:t>9/23/2024</a:t>
            </a:fld>
            <a:endParaRPr lang="en-US"/>
          </a:p>
        </p:txBody>
      </p:sp>
      <p:sp>
        <p:nvSpPr>
          <p:cNvPr id="4" name="Footer Placeholder 3">
            <a:extLst>
              <a:ext uri="{FF2B5EF4-FFF2-40B4-BE49-F238E27FC236}">
                <a16:creationId xmlns:a16="http://schemas.microsoft.com/office/drawing/2014/main" id="{1F80C265-7842-F36D-A432-75620B8E74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290CEB-47B0-1CFE-BD74-453F13ACD124}"/>
              </a:ext>
            </a:extLst>
          </p:cNvPr>
          <p:cNvSpPr>
            <a:spLocks noGrp="1"/>
          </p:cNvSpPr>
          <p:nvPr>
            <p:ph type="sldNum" sz="quarter" idx="12"/>
          </p:nvPr>
        </p:nvSpPr>
        <p:spPr/>
        <p:txBody>
          <a:bodyPr/>
          <a:lstStyle/>
          <a:p>
            <a:fld id="{D7846F2E-8207-4686-AD7B-1F110924909D}" type="slidenum">
              <a:rPr lang="en-US" smtClean="0"/>
              <a:t>‹#›</a:t>
            </a:fld>
            <a:endParaRPr lang="en-US"/>
          </a:p>
        </p:txBody>
      </p:sp>
    </p:spTree>
    <p:extLst>
      <p:ext uri="{BB962C8B-B14F-4D97-AF65-F5344CB8AC3E}">
        <p14:creationId xmlns:p14="http://schemas.microsoft.com/office/powerpoint/2010/main" val="3759860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B605A-8825-B8BA-13FD-F01384568819}"/>
              </a:ext>
            </a:extLst>
          </p:cNvPr>
          <p:cNvSpPr>
            <a:spLocks noGrp="1"/>
          </p:cNvSpPr>
          <p:nvPr>
            <p:ph type="dt" sz="half" idx="10"/>
          </p:nvPr>
        </p:nvSpPr>
        <p:spPr/>
        <p:txBody>
          <a:bodyPr/>
          <a:lstStyle/>
          <a:p>
            <a:fld id="{A1258DFE-E0DF-4A85-9EE6-78E2EF3CB60D}" type="datetimeFigureOut">
              <a:rPr lang="en-US" smtClean="0"/>
              <a:t>9/23/2024</a:t>
            </a:fld>
            <a:endParaRPr lang="en-US"/>
          </a:p>
        </p:txBody>
      </p:sp>
      <p:sp>
        <p:nvSpPr>
          <p:cNvPr id="3" name="Footer Placeholder 2">
            <a:extLst>
              <a:ext uri="{FF2B5EF4-FFF2-40B4-BE49-F238E27FC236}">
                <a16:creationId xmlns:a16="http://schemas.microsoft.com/office/drawing/2014/main" id="{69E77DAA-7941-9120-C90E-0D67F504CB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898823-DFF4-3593-BF7F-F1EB83DDF38B}"/>
              </a:ext>
            </a:extLst>
          </p:cNvPr>
          <p:cNvSpPr>
            <a:spLocks noGrp="1"/>
          </p:cNvSpPr>
          <p:nvPr>
            <p:ph type="sldNum" sz="quarter" idx="12"/>
          </p:nvPr>
        </p:nvSpPr>
        <p:spPr/>
        <p:txBody>
          <a:bodyPr/>
          <a:lstStyle/>
          <a:p>
            <a:fld id="{D7846F2E-8207-4686-AD7B-1F110924909D}" type="slidenum">
              <a:rPr lang="en-US" smtClean="0"/>
              <a:t>‹#›</a:t>
            </a:fld>
            <a:endParaRPr lang="en-US"/>
          </a:p>
        </p:txBody>
      </p:sp>
    </p:spTree>
    <p:extLst>
      <p:ext uri="{BB962C8B-B14F-4D97-AF65-F5344CB8AC3E}">
        <p14:creationId xmlns:p14="http://schemas.microsoft.com/office/powerpoint/2010/main" val="702991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D5A7-81F4-88CA-5C8D-A4B827869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71E06-C1FB-20D3-2FEC-16CFA2D499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D64096-9D8B-B930-56F9-57CBEF60C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2E76D4-20F7-E47F-0A5D-78D4A35322B2}"/>
              </a:ext>
            </a:extLst>
          </p:cNvPr>
          <p:cNvSpPr>
            <a:spLocks noGrp="1"/>
          </p:cNvSpPr>
          <p:nvPr>
            <p:ph type="dt" sz="half" idx="10"/>
          </p:nvPr>
        </p:nvSpPr>
        <p:spPr/>
        <p:txBody>
          <a:bodyPr/>
          <a:lstStyle/>
          <a:p>
            <a:fld id="{A1258DFE-E0DF-4A85-9EE6-78E2EF3CB60D}" type="datetimeFigureOut">
              <a:rPr lang="en-US" smtClean="0"/>
              <a:t>9/23/2024</a:t>
            </a:fld>
            <a:endParaRPr lang="en-US"/>
          </a:p>
        </p:txBody>
      </p:sp>
      <p:sp>
        <p:nvSpPr>
          <p:cNvPr id="6" name="Footer Placeholder 5">
            <a:extLst>
              <a:ext uri="{FF2B5EF4-FFF2-40B4-BE49-F238E27FC236}">
                <a16:creationId xmlns:a16="http://schemas.microsoft.com/office/drawing/2014/main" id="{8F8A914C-4EF8-40C3-D51F-02A785C082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1F060A-71D1-759C-1D56-B34B91B91D50}"/>
              </a:ext>
            </a:extLst>
          </p:cNvPr>
          <p:cNvSpPr>
            <a:spLocks noGrp="1"/>
          </p:cNvSpPr>
          <p:nvPr>
            <p:ph type="sldNum" sz="quarter" idx="12"/>
          </p:nvPr>
        </p:nvSpPr>
        <p:spPr/>
        <p:txBody>
          <a:bodyPr/>
          <a:lstStyle/>
          <a:p>
            <a:fld id="{D7846F2E-8207-4686-AD7B-1F110924909D}" type="slidenum">
              <a:rPr lang="en-US" smtClean="0"/>
              <a:t>‹#›</a:t>
            </a:fld>
            <a:endParaRPr lang="en-US"/>
          </a:p>
        </p:txBody>
      </p:sp>
    </p:spTree>
    <p:extLst>
      <p:ext uri="{BB962C8B-B14F-4D97-AF65-F5344CB8AC3E}">
        <p14:creationId xmlns:p14="http://schemas.microsoft.com/office/powerpoint/2010/main" val="63223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4CD4D-A70A-DAE5-1E82-E92264C8CD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959F7-D306-3DBC-6D91-EB4090FB25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E86D88-4097-F4BE-A00C-0A25E88FCB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446485-5A30-C01D-F41B-D708CB14DEE2}"/>
              </a:ext>
            </a:extLst>
          </p:cNvPr>
          <p:cNvSpPr>
            <a:spLocks noGrp="1"/>
          </p:cNvSpPr>
          <p:nvPr>
            <p:ph type="dt" sz="half" idx="10"/>
          </p:nvPr>
        </p:nvSpPr>
        <p:spPr/>
        <p:txBody>
          <a:bodyPr/>
          <a:lstStyle/>
          <a:p>
            <a:fld id="{A1258DFE-E0DF-4A85-9EE6-78E2EF3CB60D}" type="datetimeFigureOut">
              <a:rPr lang="en-US" smtClean="0"/>
              <a:t>9/23/2024</a:t>
            </a:fld>
            <a:endParaRPr lang="en-US"/>
          </a:p>
        </p:txBody>
      </p:sp>
      <p:sp>
        <p:nvSpPr>
          <p:cNvPr id="6" name="Footer Placeholder 5">
            <a:extLst>
              <a:ext uri="{FF2B5EF4-FFF2-40B4-BE49-F238E27FC236}">
                <a16:creationId xmlns:a16="http://schemas.microsoft.com/office/drawing/2014/main" id="{DF8A8ED6-0FFA-043D-7C67-FAA3BF622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B679F1-04F1-27DA-5C3A-5CCC33AF4885}"/>
              </a:ext>
            </a:extLst>
          </p:cNvPr>
          <p:cNvSpPr>
            <a:spLocks noGrp="1"/>
          </p:cNvSpPr>
          <p:nvPr>
            <p:ph type="sldNum" sz="quarter" idx="12"/>
          </p:nvPr>
        </p:nvSpPr>
        <p:spPr/>
        <p:txBody>
          <a:bodyPr/>
          <a:lstStyle/>
          <a:p>
            <a:fld id="{D7846F2E-8207-4686-AD7B-1F110924909D}" type="slidenum">
              <a:rPr lang="en-US" smtClean="0"/>
              <a:t>‹#›</a:t>
            </a:fld>
            <a:endParaRPr lang="en-US"/>
          </a:p>
        </p:txBody>
      </p:sp>
    </p:spTree>
    <p:extLst>
      <p:ext uri="{BB962C8B-B14F-4D97-AF65-F5344CB8AC3E}">
        <p14:creationId xmlns:p14="http://schemas.microsoft.com/office/powerpoint/2010/main" val="1074665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DB2BC-2F66-72BB-DEBE-588FFA7A2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AD356-38FE-A7FB-5DB6-2CEE0038E4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CBF02-9B09-0A10-BA3A-83B3839FF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258DFE-E0DF-4A85-9EE6-78E2EF3CB60D}" type="datetimeFigureOut">
              <a:rPr lang="en-US" smtClean="0"/>
              <a:t>9/23/2024</a:t>
            </a:fld>
            <a:endParaRPr lang="en-US"/>
          </a:p>
        </p:txBody>
      </p:sp>
      <p:sp>
        <p:nvSpPr>
          <p:cNvPr id="5" name="Footer Placeholder 4">
            <a:extLst>
              <a:ext uri="{FF2B5EF4-FFF2-40B4-BE49-F238E27FC236}">
                <a16:creationId xmlns:a16="http://schemas.microsoft.com/office/drawing/2014/main" id="{C09C3328-348C-17F6-3149-87F030BA1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FF2F9BC-D633-B37E-CDDB-237FF0B1C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846F2E-8207-4686-AD7B-1F110924909D}" type="slidenum">
              <a:rPr lang="en-US" smtClean="0"/>
              <a:t>‹#›</a:t>
            </a:fld>
            <a:endParaRPr lang="en-US"/>
          </a:p>
        </p:txBody>
      </p:sp>
    </p:spTree>
    <p:extLst>
      <p:ext uri="{BB962C8B-B14F-4D97-AF65-F5344CB8AC3E}">
        <p14:creationId xmlns:p14="http://schemas.microsoft.com/office/powerpoint/2010/main" val="1645481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nature.com/news/wandering-stones-of-death-valley-explained-1.15773"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nytimes.com/2014/09/02/science/death-valley-mystery-why-rocks-move.html?action=click&amp;pgtype=Homepage&amp;version=Moth-Visible&amp;module=inside-nyt-region&amp;region=inside-nyt-region&amp;WT.nav=inside-nyt-reg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hyperlink" Target="https://www.nytimes.com/2018/06/05/science/how-the-ice-age-shaped-new-york.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tp9f5hDk9PU?feature=oembed" TargetMode="Externa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north america with different colors&#10;&#10;Description automatically generated">
            <a:extLst>
              <a:ext uri="{FF2B5EF4-FFF2-40B4-BE49-F238E27FC236}">
                <a16:creationId xmlns:a16="http://schemas.microsoft.com/office/drawing/2014/main" id="{EF1995A0-BDAC-A45A-D29A-EBBB7CB52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232" y="0"/>
            <a:ext cx="5837536" cy="6858000"/>
          </a:xfrm>
          <a:prstGeom prst="rect">
            <a:avLst/>
          </a:prstGeom>
        </p:spPr>
      </p:pic>
    </p:spTree>
    <p:extLst>
      <p:ext uri="{BB962C8B-B14F-4D97-AF65-F5344CB8AC3E}">
        <p14:creationId xmlns:p14="http://schemas.microsoft.com/office/powerpoint/2010/main" val="3106391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JAS\Desktop\Lectures\Weathering\Sailing stones.jpg">
            <a:hlinkClick r:id="rId2"/>
            <a:extLst>
              <a:ext uri="{FF2B5EF4-FFF2-40B4-BE49-F238E27FC236}">
                <a16:creationId xmlns:a16="http://schemas.microsoft.com/office/drawing/2014/main" id="{EF01D7CA-179B-0FFF-ABA4-ECCE724EB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051" y="0"/>
            <a:ext cx="5086350" cy="6521450"/>
          </a:xfrm>
          <a:prstGeom prst="rect">
            <a:avLst/>
          </a:prstGeom>
          <a:noFill/>
          <a:ln w="635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96224C9A-5297-5684-70D5-3A21D6090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136"/>
          <a:stretch>
            <a:fillRect/>
          </a:stretch>
        </p:blipFill>
        <p:spPr bwMode="auto">
          <a:xfrm>
            <a:off x="1981201" y="685801"/>
            <a:ext cx="810577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95E4240-CBC6-3BEF-F0C4-2498F456FD26}"/>
              </a:ext>
            </a:extLst>
          </p:cNvPr>
          <p:cNvSpPr/>
          <p:nvPr/>
        </p:nvSpPr>
        <p:spPr>
          <a:xfrm>
            <a:off x="9829800" y="228600"/>
            <a:ext cx="685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Content Placeholder 3">
            <a:hlinkClick r:id="rId3"/>
            <a:extLst>
              <a:ext uri="{FF2B5EF4-FFF2-40B4-BE49-F238E27FC236}">
                <a16:creationId xmlns:a16="http://schemas.microsoft.com/office/drawing/2014/main" id="{43919C64-8CE3-A629-1101-C1A354ACB214}"/>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909823" y="55169"/>
            <a:ext cx="8576839" cy="6579712"/>
          </a:xfrm>
          <a:ln w="63500">
            <a:solidFill>
              <a:srgbClr val="0070C0"/>
            </a:solidFill>
            <a:miter lim="800000"/>
            <a:headEnd/>
            <a:tailEnd/>
          </a:ln>
        </p:spPr>
      </p:pic>
      <p:sp>
        <p:nvSpPr>
          <p:cNvPr id="5" name="Rectangle 4">
            <a:extLst>
              <a:ext uri="{FF2B5EF4-FFF2-40B4-BE49-F238E27FC236}">
                <a16:creationId xmlns:a16="http://schemas.microsoft.com/office/drawing/2014/main" id="{F08CB495-300C-E0F3-6FA8-5B72A0870BAF}"/>
              </a:ext>
            </a:extLst>
          </p:cNvPr>
          <p:cNvSpPr/>
          <p:nvPr/>
        </p:nvSpPr>
        <p:spPr>
          <a:xfrm>
            <a:off x="7729538" y="1011239"/>
            <a:ext cx="1981200" cy="885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F719C88B-D8F2-F717-30B0-D9C85FCA5D8E}"/>
              </a:ext>
            </a:extLst>
          </p:cNvPr>
          <p:cNvSpPr/>
          <p:nvPr/>
        </p:nvSpPr>
        <p:spPr>
          <a:xfrm>
            <a:off x="8077200" y="2954338"/>
            <a:ext cx="1371600" cy="116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49C0D8AB-3FB7-FC85-2475-8893982B516C}"/>
              </a:ext>
            </a:extLst>
          </p:cNvPr>
          <p:cNvSpPr/>
          <p:nvPr/>
        </p:nvSpPr>
        <p:spPr>
          <a:xfrm>
            <a:off x="2930526" y="3581401"/>
            <a:ext cx="887413" cy="109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69C52068-907E-9727-7204-947013301DEA}"/>
              </a:ext>
            </a:extLst>
          </p:cNvPr>
          <p:cNvSpPr/>
          <p:nvPr/>
        </p:nvSpPr>
        <p:spPr>
          <a:xfrm>
            <a:off x="5791200" y="838200"/>
            <a:ext cx="1557338"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EA3C4BCC-9445-5205-623B-E6DD1FA13DFF}"/>
              </a:ext>
            </a:extLst>
          </p:cNvPr>
          <p:cNvSpPr/>
          <p:nvPr/>
        </p:nvSpPr>
        <p:spPr>
          <a:xfrm>
            <a:off x="4475164" y="3373438"/>
            <a:ext cx="3254375" cy="35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0E87836B-E571-459F-A1AB-1E2BECD8919B}"/>
              </a:ext>
            </a:extLst>
          </p:cNvPr>
          <p:cNvSpPr/>
          <p:nvPr/>
        </p:nvSpPr>
        <p:spPr>
          <a:xfrm>
            <a:off x="4656138" y="4370388"/>
            <a:ext cx="457200" cy="2524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a:extLst>
              <a:ext uri="{FF2B5EF4-FFF2-40B4-BE49-F238E27FC236}">
                <a16:creationId xmlns:a16="http://schemas.microsoft.com/office/drawing/2014/main" id="{8AC738BC-1CA3-75C3-3348-B257F7F95A89}"/>
              </a:ext>
            </a:extLst>
          </p:cNvPr>
          <p:cNvSpPr/>
          <p:nvPr/>
        </p:nvSpPr>
        <p:spPr>
          <a:xfrm>
            <a:off x="6683375" y="838201"/>
            <a:ext cx="1981200" cy="1184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a:extLst>
              <a:ext uri="{FF2B5EF4-FFF2-40B4-BE49-F238E27FC236}">
                <a16:creationId xmlns:a16="http://schemas.microsoft.com/office/drawing/2014/main" id="{750471C3-35E9-851C-8BF6-16F2D3E39EC1}"/>
              </a:ext>
            </a:extLst>
          </p:cNvPr>
          <p:cNvSpPr/>
          <p:nvPr/>
        </p:nvSpPr>
        <p:spPr>
          <a:xfrm>
            <a:off x="4364038" y="838200"/>
            <a:ext cx="1981200"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of a valley with trees and mountains&#10;&#10;Description automatically generated">
            <a:extLst>
              <a:ext uri="{FF2B5EF4-FFF2-40B4-BE49-F238E27FC236}">
                <a16:creationId xmlns:a16="http://schemas.microsoft.com/office/drawing/2014/main" id="{C6A05339-0204-5FA6-3FF2-9BC4FD12B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EB66919E-5553-1162-6389-86F5C2230E00}"/>
              </a:ext>
            </a:extLst>
          </p:cNvPr>
          <p:cNvSpPr>
            <a:spLocks noGrp="1"/>
          </p:cNvSpPr>
          <p:nvPr>
            <p:ph type="title"/>
          </p:nvPr>
        </p:nvSpPr>
        <p:spPr/>
        <p:txBody>
          <a:bodyPr/>
          <a:lstStyle/>
          <a:p>
            <a:r>
              <a:rPr lang="en-US" altLang="en-US" dirty="0">
                <a:latin typeface="Arial" panose="020B0604020202020204" pitchFamily="34" charset="0"/>
              </a:rPr>
              <a:t>Glacial erosion</a:t>
            </a:r>
          </a:p>
        </p:txBody>
      </p:sp>
      <p:sp>
        <p:nvSpPr>
          <p:cNvPr id="95235" name="Content Placeholder 2">
            <a:extLst>
              <a:ext uri="{FF2B5EF4-FFF2-40B4-BE49-F238E27FC236}">
                <a16:creationId xmlns:a16="http://schemas.microsoft.com/office/drawing/2014/main" id="{1397B55F-590F-519A-E914-D0B636C109C9}"/>
              </a:ext>
            </a:extLst>
          </p:cNvPr>
          <p:cNvSpPr>
            <a:spLocks noGrp="1"/>
          </p:cNvSpPr>
          <p:nvPr>
            <p:ph idx="1"/>
          </p:nvPr>
        </p:nvSpPr>
        <p:spPr>
          <a:xfrm>
            <a:off x="1524000" y="1752600"/>
            <a:ext cx="9979742" cy="4114800"/>
          </a:xfrm>
        </p:spPr>
        <p:txBody>
          <a:bodyPr/>
          <a:lstStyle/>
          <a:p>
            <a:r>
              <a:rPr lang="en-US" altLang="en-US" dirty="0">
                <a:solidFill>
                  <a:srgbClr val="00B050"/>
                </a:solidFill>
                <a:latin typeface="Arial" panose="020B0604020202020204" pitchFamily="34" charset="0"/>
                <a:cs typeface="Arial" panose="020B0604020202020204" pitchFamily="34" charset="0"/>
              </a:rPr>
              <a:t>Canadian Shield</a:t>
            </a:r>
          </a:p>
          <a:p>
            <a:pPr lvl="1"/>
            <a:r>
              <a:rPr lang="en-US" altLang="en-US" sz="2400" dirty="0">
                <a:latin typeface="Arial" panose="020B0604020202020204" pitchFamily="34" charset="0"/>
                <a:cs typeface="Arial" panose="020B0604020202020204" pitchFamily="34" charset="0"/>
              </a:rPr>
              <a:t>Scoured to basement rock by glaciers</a:t>
            </a:r>
          </a:p>
          <a:p>
            <a:pPr lvl="1"/>
            <a:r>
              <a:rPr lang="en-US" altLang="en-US" sz="2400" dirty="0">
                <a:latin typeface="Arial" panose="020B0604020202020204" pitchFamily="34" charset="0"/>
                <a:cs typeface="Arial" panose="020B0604020202020204" pitchFamily="34" charset="0"/>
              </a:rPr>
              <a:t>Rocks and sediments transported by glacial ice and rivers south</a:t>
            </a:r>
          </a:p>
          <a:p>
            <a:endParaRPr lang="en-US" altLang="en-US" sz="1800" dirty="0">
              <a:latin typeface="Arial" panose="020B0604020202020204" pitchFamily="34" charset="0"/>
            </a:endParaRPr>
          </a:p>
        </p:txBody>
      </p:sp>
      <p:pic>
        <p:nvPicPr>
          <p:cNvPr id="95236" name="Picture 2" descr="https://upload.wikimedia.org/wikipedia/commons/5/5b/Flin_Flon_Wilderness_and_Outcrop.jpg">
            <a:extLst>
              <a:ext uri="{FF2B5EF4-FFF2-40B4-BE49-F238E27FC236}">
                <a16:creationId xmlns:a16="http://schemas.microsoft.com/office/drawing/2014/main" id="{C4972C3D-4C99-9B2A-5739-38799D596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529" y="3328516"/>
            <a:ext cx="14721529" cy="352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a:extLst>
              <a:ext uri="{FF2B5EF4-FFF2-40B4-BE49-F238E27FC236}">
                <a16:creationId xmlns:a16="http://schemas.microsoft.com/office/drawing/2014/main" id="{E76546B1-C594-03B3-D391-91C66EEAB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4" y="0"/>
            <a:ext cx="12127241" cy="664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canada with green areas&#10;&#10;Description automatically generated">
            <a:extLst>
              <a:ext uri="{FF2B5EF4-FFF2-40B4-BE49-F238E27FC236}">
                <a16:creationId xmlns:a16="http://schemas.microsoft.com/office/drawing/2014/main" id="{791C5070-895A-D42B-7CA0-7EAC30BCE53A}"/>
              </a:ext>
            </a:extLst>
          </p:cNvPr>
          <p:cNvPicPr>
            <a:picLocks noChangeAspect="1"/>
          </p:cNvPicPr>
          <p:nvPr/>
        </p:nvPicPr>
        <p:blipFill rotWithShape="1">
          <a:blip r:embed="rId3">
            <a:extLst>
              <a:ext uri="{28A0092B-C50C-407E-A947-70E740481C1C}">
                <a14:useLocalDpi xmlns:a14="http://schemas.microsoft.com/office/drawing/2010/main" val="0"/>
              </a:ext>
            </a:extLst>
          </a:blip>
          <a:srcRect l="10337" r="9589"/>
          <a:stretch/>
        </p:blipFill>
        <p:spPr>
          <a:xfrm>
            <a:off x="0" y="1021079"/>
            <a:ext cx="6132275" cy="5105539"/>
          </a:xfrm>
          <a:prstGeom prst="rect">
            <a:avLst/>
          </a:prstGeom>
        </p:spPr>
      </p:pic>
      <p:pic>
        <p:nvPicPr>
          <p:cNvPr id="92163" name="Picture 4" descr="C:\Documents and Settings\Tony Stallins\Desktop\LITTLED_FIG_46.jpg">
            <a:extLst>
              <a:ext uri="{FF2B5EF4-FFF2-40B4-BE49-F238E27FC236}">
                <a16:creationId xmlns:a16="http://schemas.microsoft.com/office/drawing/2014/main" id="{96967E53-499F-31E9-6D60-D05074904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7818"/>
          <a:stretch>
            <a:fillRect/>
          </a:stretch>
        </p:blipFill>
        <p:spPr bwMode="auto">
          <a:xfrm>
            <a:off x="5660923" y="731381"/>
            <a:ext cx="6531077" cy="539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28FA63DD-E089-8870-907D-3B9A6033248D}"/>
              </a:ext>
            </a:extLst>
          </p:cNvPr>
          <p:cNvPicPr>
            <a:picLocks noGrp="1" noChangeAspect="1"/>
          </p:cNvPicPr>
          <p:nvPr>
            <p:ph idx="1"/>
          </p:nvPr>
        </p:nvPicPr>
        <p:blipFill>
          <a:blip r:embed="rId4"/>
          <a:stretch>
            <a:fillRect/>
          </a:stretch>
        </p:blipFill>
        <p:spPr>
          <a:xfrm>
            <a:off x="57509" y="594650"/>
            <a:ext cx="12076981" cy="5715000"/>
          </a:xfrm>
          <a:ln w="34925">
            <a:solidFill>
              <a:schemeClr val="accent1"/>
            </a:solidFill>
          </a:ln>
        </p:spPr>
      </p:pic>
    </p:spTree>
    <p:extLst>
      <p:ext uri="{BB962C8B-B14F-4D97-AF65-F5344CB8AC3E}">
        <p14:creationId xmlns:p14="http://schemas.microsoft.com/office/powerpoint/2010/main" val="149968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iver flowing through a rocky area&#10;&#10;Description automatically generated">
            <a:extLst>
              <a:ext uri="{FF2B5EF4-FFF2-40B4-BE49-F238E27FC236}">
                <a16:creationId xmlns:a16="http://schemas.microsoft.com/office/drawing/2014/main" id="{8B8C882D-6F81-2621-02BC-0763B81FB0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3920" y="0"/>
            <a:ext cx="10180320" cy="6786880"/>
          </a:xfrm>
        </p:spPr>
      </p:pic>
    </p:spTree>
    <p:extLst>
      <p:ext uri="{BB962C8B-B14F-4D97-AF65-F5344CB8AC3E}">
        <p14:creationId xmlns:p14="http://schemas.microsoft.com/office/powerpoint/2010/main" val="357641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C7FE62DC-DBC7-6D06-DC2A-EE6AD5F2C8AD}"/>
              </a:ext>
            </a:extLst>
          </p:cNvPr>
          <p:cNvSpPr>
            <a:spLocks noGrp="1"/>
          </p:cNvSpPr>
          <p:nvPr>
            <p:ph type="title"/>
          </p:nvPr>
        </p:nvSpPr>
        <p:spPr>
          <a:xfrm>
            <a:off x="484238" y="265471"/>
            <a:ext cx="5459361" cy="1143000"/>
          </a:xfrm>
        </p:spPr>
        <p:txBody>
          <a:bodyPr>
            <a:normAutofit/>
          </a:bodyPr>
          <a:lstStyle/>
          <a:p>
            <a:r>
              <a:rPr lang="en-US" altLang="en-US" dirty="0">
                <a:latin typeface="Arial" panose="020B0604020202020204" pitchFamily="34" charset="0"/>
              </a:rPr>
              <a:t>Interior Lowlands</a:t>
            </a:r>
          </a:p>
        </p:txBody>
      </p:sp>
      <p:sp>
        <p:nvSpPr>
          <p:cNvPr id="96259" name="Content Placeholder 2">
            <a:extLst>
              <a:ext uri="{FF2B5EF4-FFF2-40B4-BE49-F238E27FC236}">
                <a16:creationId xmlns:a16="http://schemas.microsoft.com/office/drawing/2014/main" id="{FD8F99D1-3F4B-9BAB-4FC6-0FA9BFF98230}"/>
              </a:ext>
            </a:extLst>
          </p:cNvPr>
          <p:cNvSpPr>
            <a:spLocks noGrp="1"/>
          </p:cNvSpPr>
          <p:nvPr>
            <p:ph idx="1"/>
          </p:nvPr>
        </p:nvSpPr>
        <p:spPr>
          <a:xfrm>
            <a:off x="363794" y="1562099"/>
            <a:ext cx="5732206" cy="5030429"/>
          </a:xfrm>
        </p:spPr>
        <p:txBody>
          <a:bodyPr>
            <a:normAutofit/>
          </a:bodyPr>
          <a:lstStyle/>
          <a:p>
            <a:pPr lvl="1"/>
            <a:r>
              <a:rPr lang="en-US" altLang="en-US" sz="2400" dirty="0">
                <a:latin typeface="Arial" panose="020B0604020202020204" pitchFamily="34" charset="0"/>
                <a:cs typeface="Arial" panose="020B0604020202020204" pitchFamily="34" charset="0"/>
              </a:rPr>
              <a:t>Low elevations (&lt; 1000 ft)</a:t>
            </a:r>
          </a:p>
          <a:p>
            <a:pPr lvl="1"/>
            <a:r>
              <a:rPr lang="en-US" altLang="en-US" sz="2400" dirty="0">
                <a:latin typeface="Arial" panose="020B0604020202020204" pitchFamily="34" charset="0"/>
                <a:cs typeface="Arial" panose="020B0604020202020204" pitchFamily="34" charset="0"/>
              </a:rPr>
              <a:t>Begins in US just south terminus of ice sheet 18,000 years ago</a:t>
            </a:r>
          </a:p>
          <a:p>
            <a:pPr lvl="1"/>
            <a:r>
              <a:rPr lang="en-US" altLang="en-US" sz="2400" dirty="0">
                <a:latin typeface="Arial" panose="020B0604020202020204" pitchFamily="34" charset="0"/>
                <a:cs typeface="Arial" panose="020B0604020202020204" pitchFamily="34" charset="0"/>
              </a:rPr>
              <a:t>Sediments eroded to the north by glaciers deposited in Interior Lowlands</a:t>
            </a:r>
          </a:p>
          <a:p>
            <a:pPr lvl="1"/>
            <a:r>
              <a:rPr lang="en-US" altLang="en-US" dirty="0">
                <a:latin typeface="Arial" panose="020B0604020202020204" pitchFamily="34" charset="0"/>
                <a:cs typeface="Arial" panose="020B0604020202020204" pitchFamily="34" charset="0"/>
              </a:rPr>
              <a:t>Aeolian and fluvial processes </a:t>
            </a:r>
            <a:r>
              <a:rPr lang="en-US" altLang="en-US" sz="2400" dirty="0">
                <a:latin typeface="Arial" panose="020B0604020202020204" pitchFamily="34" charset="0"/>
                <a:cs typeface="Arial" panose="020B0604020202020204" pitchFamily="34" charset="0"/>
              </a:rPr>
              <a:t>redistributed sediments</a:t>
            </a:r>
          </a:p>
          <a:p>
            <a:pPr lvl="2"/>
            <a:r>
              <a:rPr lang="en-US" altLang="en-US" sz="2000" dirty="0">
                <a:latin typeface="Arial" panose="020B0604020202020204" pitchFamily="34" charset="0"/>
                <a:cs typeface="Arial" panose="020B0604020202020204" pitchFamily="34" charset="0"/>
              </a:rPr>
              <a:t>Glacial till – heavier materials, poorly sorted, deposited near terminus of glacier</a:t>
            </a:r>
          </a:p>
          <a:p>
            <a:pPr lvl="2"/>
            <a:r>
              <a:rPr lang="en-US" altLang="en-US" sz="2000" dirty="0">
                <a:latin typeface="Arial" panose="020B0604020202020204" pitchFamily="34" charset="0"/>
                <a:cs typeface="Arial" panose="020B0604020202020204" pitchFamily="34" charset="0"/>
              </a:rPr>
              <a:t>Loess- fine sediments deposits that are transported a long distance from terminus of glaciers</a:t>
            </a:r>
          </a:p>
          <a:p>
            <a:endParaRPr lang="en-US" altLang="en-US" sz="1800" dirty="0">
              <a:latin typeface="Arial" panose="020B0604020202020204" pitchFamily="34" charset="0"/>
            </a:endParaRPr>
          </a:p>
        </p:txBody>
      </p:sp>
      <p:pic>
        <p:nvPicPr>
          <p:cNvPr id="96260" name="Picture 2" descr="C:\Documents and Settings\Tony Stallins\Desktop\US physiography.jpg">
            <a:extLst>
              <a:ext uri="{FF2B5EF4-FFF2-40B4-BE49-F238E27FC236}">
                <a16:creationId xmlns:a16="http://schemas.microsoft.com/office/drawing/2014/main" id="{8E94EF13-5C97-9057-22E2-6A44FDC17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94" t="6206" r="17853" b="47498"/>
          <a:stretch>
            <a:fillRect/>
          </a:stretch>
        </p:blipFill>
        <p:spPr bwMode="auto">
          <a:xfrm>
            <a:off x="6459794" y="167147"/>
            <a:ext cx="5625114" cy="424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Documents and Settings\Tony Stallins\Desktop\US physiography.jpg">
            <a:extLst>
              <a:ext uri="{FF2B5EF4-FFF2-40B4-BE49-F238E27FC236}">
                <a16:creationId xmlns:a16="http://schemas.microsoft.com/office/drawing/2014/main" id="{40674DB8-678D-EA9C-B8F9-CEE5CC187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10" y="-148210"/>
            <a:ext cx="10363200" cy="700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62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glacial_till">
            <a:extLst>
              <a:ext uri="{FF2B5EF4-FFF2-40B4-BE49-F238E27FC236}">
                <a16:creationId xmlns:a16="http://schemas.microsoft.com/office/drawing/2014/main" id="{A3ED9C9E-322A-2636-87D6-F3C9A76EE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232" y="0"/>
            <a:ext cx="10530348" cy="690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6E61C4-8571-D6A9-7341-92FF561ADD5D}"/>
              </a:ext>
            </a:extLst>
          </p:cNvPr>
          <p:cNvPicPr>
            <a:picLocks noGrp="1" noChangeAspect="1"/>
          </p:cNvPicPr>
          <p:nvPr>
            <p:ph idx="1"/>
          </p:nvPr>
        </p:nvPicPr>
        <p:blipFill>
          <a:blip r:embed="rId3"/>
          <a:stretch>
            <a:fillRect/>
          </a:stretch>
        </p:blipFill>
        <p:spPr>
          <a:xfrm>
            <a:off x="1467352" y="0"/>
            <a:ext cx="9993128" cy="6802610"/>
          </a:xfrm>
        </p:spPr>
      </p:pic>
    </p:spTree>
    <p:extLst>
      <p:ext uri="{BB962C8B-B14F-4D97-AF65-F5344CB8AC3E}">
        <p14:creationId xmlns:p14="http://schemas.microsoft.com/office/powerpoint/2010/main" val="1936542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7" descr="C:\Documents and Settings\Tony Stallins\Desktop\close_up_loess_%20soil.jpg">
            <a:extLst>
              <a:ext uri="{FF2B5EF4-FFF2-40B4-BE49-F238E27FC236}">
                <a16:creationId xmlns:a16="http://schemas.microsoft.com/office/drawing/2014/main" id="{ED7DCC54-1C54-0576-8B08-34542EAF1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27" y="0"/>
            <a:ext cx="512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3" descr="C:\Documents and Settings\Tony Stallins\Desktop\untitled.bmp">
            <a:extLst>
              <a:ext uri="{FF2B5EF4-FFF2-40B4-BE49-F238E27FC236}">
                <a16:creationId xmlns:a16="http://schemas.microsoft.com/office/drawing/2014/main" id="{1A389048-DBDF-82AB-1129-45244078F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09" y="0"/>
            <a:ext cx="63637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men standing in a field of corn&#10;&#10;Description automatically generated">
            <a:extLst>
              <a:ext uri="{FF2B5EF4-FFF2-40B4-BE49-F238E27FC236}">
                <a16:creationId xmlns:a16="http://schemas.microsoft.com/office/drawing/2014/main" id="{FDEC895A-906B-B523-592D-308546DD9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076" y="0"/>
            <a:ext cx="9137847" cy="6858000"/>
          </a:xfrm>
          <a:prstGeom prst="rect">
            <a:avLst/>
          </a:prstGeom>
        </p:spPr>
      </p:pic>
    </p:spTree>
    <p:extLst>
      <p:ext uri="{BB962C8B-B14F-4D97-AF65-F5344CB8AC3E}">
        <p14:creationId xmlns:p14="http://schemas.microsoft.com/office/powerpoint/2010/main" val="201898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019A0BF6-303F-79E5-51BA-3480609451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
            <a:ext cx="6179061" cy="600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map of the terrain&#10;&#10;Description automatically generated with medium confidence">
            <a:extLst>
              <a:ext uri="{FF2B5EF4-FFF2-40B4-BE49-F238E27FC236}">
                <a16:creationId xmlns:a16="http://schemas.microsoft.com/office/drawing/2014/main" id="{43B0BFE0-4646-FBDB-B097-D6C95C1E2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082" y="0"/>
            <a:ext cx="6187918"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10;&#10;Description automatically generated">
            <a:extLst>
              <a:ext uri="{FF2B5EF4-FFF2-40B4-BE49-F238E27FC236}">
                <a16:creationId xmlns:a16="http://schemas.microsoft.com/office/drawing/2014/main" id="{F6D44789-9E1E-B74A-79BB-EB84FB555C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4870" y="0"/>
            <a:ext cx="4178461" cy="6861186"/>
          </a:xfrm>
        </p:spPr>
      </p:pic>
      <p:pic>
        <p:nvPicPr>
          <p:cNvPr id="7" name="Picture 6">
            <a:extLst>
              <a:ext uri="{FF2B5EF4-FFF2-40B4-BE49-F238E27FC236}">
                <a16:creationId xmlns:a16="http://schemas.microsoft.com/office/drawing/2014/main" id="{9992A8E2-4B99-FFF7-299F-5CC0FF014D5E}"/>
              </a:ext>
            </a:extLst>
          </p:cNvPr>
          <p:cNvPicPr>
            <a:picLocks noChangeAspect="1"/>
          </p:cNvPicPr>
          <p:nvPr/>
        </p:nvPicPr>
        <p:blipFill>
          <a:blip r:embed="rId4"/>
          <a:stretch>
            <a:fillRect/>
          </a:stretch>
        </p:blipFill>
        <p:spPr>
          <a:xfrm>
            <a:off x="5459393" y="89704"/>
            <a:ext cx="5448919" cy="6678592"/>
          </a:xfrm>
          <a:prstGeom prst="rect">
            <a:avLst/>
          </a:prstGeom>
        </p:spPr>
      </p:pic>
    </p:spTree>
    <p:extLst>
      <p:ext uri="{BB962C8B-B14F-4D97-AF65-F5344CB8AC3E}">
        <p14:creationId xmlns:p14="http://schemas.microsoft.com/office/powerpoint/2010/main" val="39615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section of a mountain&#10;&#10;Description automatically generated">
            <a:extLst>
              <a:ext uri="{FF2B5EF4-FFF2-40B4-BE49-F238E27FC236}">
                <a16:creationId xmlns:a16="http://schemas.microsoft.com/office/drawing/2014/main" id="{B1F77BEA-65B0-1506-2B66-246B96BB3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69" y="762000"/>
            <a:ext cx="10710808" cy="5295900"/>
          </a:xfrm>
          <a:prstGeom prst="rect">
            <a:avLst/>
          </a:prstGeom>
        </p:spPr>
      </p:pic>
    </p:spTree>
    <p:extLst>
      <p:ext uri="{BB962C8B-B14F-4D97-AF65-F5344CB8AC3E}">
        <p14:creationId xmlns:p14="http://schemas.microsoft.com/office/powerpoint/2010/main" val="3041799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0">
            <a:extLst>
              <a:ext uri="{FF2B5EF4-FFF2-40B4-BE49-F238E27FC236}">
                <a16:creationId xmlns:a16="http://schemas.microsoft.com/office/drawing/2014/main" id="{D5B9300D-E7CA-CEAB-CDC3-B94D980E1D56}"/>
              </a:ext>
            </a:extLst>
          </p:cNvPr>
          <p:cNvPicPr>
            <a:picLocks noGrp="1" noChangeAspect="1"/>
          </p:cNvPicPr>
          <p:nvPr>
            <p:ph idx="1"/>
          </p:nvPr>
        </p:nvPicPr>
        <p:blipFill rotWithShape="1">
          <a:blip r:embed="rId2"/>
          <a:srcRect l="64374" t="18146" r="7955" b="19373"/>
          <a:stretch/>
        </p:blipFill>
        <p:spPr>
          <a:xfrm>
            <a:off x="6619875" y="-634366"/>
            <a:ext cx="5572125" cy="8697391"/>
          </a:xfrm>
        </p:spPr>
      </p:pic>
      <p:pic>
        <p:nvPicPr>
          <p:cNvPr id="3" name="Picture 2" descr="A map of the fall line&#10;&#10;Description automatically generated">
            <a:extLst>
              <a:ext uri="{FF2B5EF4-FFF2-40B4-BE49-F238E27FC236}">
                <a16:creationId xmlns:a16="http://schemas.microsoft.com/office/drawing/2014/main" id="{F0535148-CE42-2376-BAD4-4825C3E9F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659880" cy="6858000"/>
          </a:xfrm>
          <a:prstGeom prst="rect">
            <a:avLst/>
          </a:prstGeom>
        </p:spPr>
      </p:pic>
    </p:spTree>
    <p:extLst>
      <p:ext uri="{BB962C8B-B14F-4D97-AF65-F5344CB8AC3E}">
        <p14:creationId xmlns:p14="http://schemas.microsoft.com/office/powerpoint/2010/main" val="2744303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ng shot of a dirt road&#10;&#10;Description automatically generated">
            <a:extLst>
              <a:ext uri="{FF2B5EF4-FFF2-40B4-BE49-F238E27FC236}">
                <a16:creationId xmlns:a16="http://schemas.microsoft.com/office/drawing/2014/main" id="{FCF6D30A-1B34-6109-E0D4-0385CDAC38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651" y="0"/>
            <a:ext cx="6773332" cy="6705600"/>
          </a:xfrm>
        </p:spPr>
      </p:pic>
      <p:pic>
        <p:nvPicPr>
          <p:cNvPr id="7" name="Picture 6" descr="A dirt road with trees in the background&#10;&#10;Description automatically generated">
            <a:extLst>
              <a:ext uri="{FF2B5EF4-FFF2-40B4-BE49-F238E27FC236}">
                <a16:creationId xmlns:a16="http://schemas.microsoft.com/office/drawing/2014/main" id="{5E90002E-79A5-C745-83F3-EFF1C784E0D3}"/>
              </a:ext>
            </a:extLst>
          </p:cNvPr>
          <p:cNvPicPr>
            <a:picLocks noChangeAspect="1"/>
          </p:cNvPicPr>
          <p:nvPr/>
        </p:nvPicPr>
        <p:blipFill>
          <a:blip r:embed="rId4">
            <a:extLst>
              <a:ext uri="{28A0092B-C50C-407E-A947-70E740481C1C}">
                <a14:useLocalDpi xmlns:a14="http://schemas.microsoft.com/office/drawing/2010/main" val="0"/>
              </a:ext>
            </a:extLst>
          </a:blip>
          <a:srcRect l="24483" r="26638"/>
          <a:stretch/>
        </p:blipFill>
        <p:spPr>
          <a:xfrm>
            <a:off x="6232635" y="-76200"/>
            <a:ext cx="5959365" cy="6858000"/>
          </a:xfrm>
          <a:prstGeom prst="rect">
            <a:avLst/>
          </a:prstGeom>
        </p:spPr>
      </p:pic>
    </p:spTree>
    <p:extLst>
      <p:ext uri="{BB962C8B-B14F-4D97-AF65-F5344CB8AC3E}">
        <p14:creationId xmlns:p14="http://schemas.microsoft.com/office/powerpoint/2010/main" val="3910438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The Georgia Fall Line! Georgia Geology">
            <a:hlinkClick r:id="" action="ppaction://media"/>
            <a:extLst>
              <a:ext uri="{FF2B5EF4-FFF2-40B4-BE49-F238E27FC236}">
                <a16:creationId xmlns:a16="http://schemas.microsoft.com/office/drawing/2014/main" id="{69887F57-BD8C-926B-BE39-4FB2C9EAED1D}"/>
              </a:ext>
            </a:extLst>
          </p:cNvPr>
          <p:cNvPicPr>
            <a:picLocks noGrp="1" noRot="1" noChangeAspect="1"/>
          </p:cNvPicPr>
          <p:nvPr>
            <p:ph idx="1"/>
            <a:videoFile r:link="rId1"/>
          </p:nvPr>
        </p:nvPicPr>
        <p:blipFill>
          <a:blip r:embed="rId4"/>
          <a:stretch>
            <a:fillRect/>
          </a:stretch>
        </p:blipFill>
        <p:spPr>
          <a:xfrm>
            <a:off x="0" y="0"/>
            <a:ext cx="12147241" cy="6858000"/>
          </a:xfrm>
          <a:prstGeom prst="rect">
            <a:avLst/>
          </a:prstGeom>
        </p:spPr>
      </p:pic>
    </p:spTree>
    <p:extLst>
      <p:ext uri="{BB962C8B-B14F-4D97-AF65-F5344CB8AC3E}">
        <p14:creationId xmlns:p14="http://schemas.microsoft.com/office/powerpoint/2010/main" val="186508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5D4FB-C35D-7D9A-2F86-394740CBAC97}"/>
              </a:ext>
            </a:extLst>
          </p:cNvPr>
          <p:cNvSpPr>
            <a:spLocks noGrp="1"/>
          </p:cNvSpPr>
          <p:nvPr>
            <p:ph type="title"/>
          </p:nvPr>
        </p:nvSpPr>
        <p:spPr/>
        <p:txBody>
          <a:bodyPr/>
          <a:lstStyle/>
          <a:p>
            <a:pPr algn="ctr"/>
            <a:r>
              <a:rPr lang="en-US" dirty="0"/>
              <a:t>North American Physiographic Provinces</a:t>
            </a:r>
          </a:p>
        </p:txBody>
      </p:sp>
      <p:sp>
        <p:nvSpPr>
          <p:cNvPr id="3" name="Content Placeholder 2">
            <a:extLst>
              <a:ext uri="{FF2B5EF4-FFF2-40B4-BE49-F238E27FC236}">
                <a16:creationId xmlns:a16="http://schemas.microsoft.com/office/drawing/2014/main" id="{21A293B6-3AEB-C6AD-22CE-39D6B94E52A9}"/>
              </a:ext>
            </a:extLst>
          </p:cNvPr>
          <p:cNvSpPr>
            <a:spLocks noGrp="1"/>
          </p:cNvSpPr>
          <p:nvPr>
            <p:ph idx="1"/>
          </p:nvPr>
        </p:nvSpPr>
        <p:spPr>
          <a:xfrm>
            <a:off x="838200" y="1825624"/>
            <a:ext cx="5257800" cy="4852967"/>
          </a:xfrm>
        </p:spPr>
        <p:txBody>
          <a:bodyPr>
            <a:normAutofit fontScale="85000" lnSpcReduction="20000"/>
          </a:bodyPr>
          <a:lstStyle/>
          <a:p>
            <a:r>
              <a:rPr lang="en-US" dirty="0"/>
              <a:t>Canadian Shield</a:t>
            </a:r>
          </a:p>
          <a:p>
            <a:r>
              <a:rPr lang="en-US" dirty="0"/>
              <a:t>Interior Plains</a:t>
            </a:r>
          </a:p>
          <a:p>
            <a:pPr lvl="1"/>
            <a:r>
              <a:rPr lang="en-US" dirty="0"/>
              <a:t>Interior Lowlands</a:t>
            </a:r>
          </a:p>
          <a:p>
            <a:pPr lvl="1"/>
            <a:r>
              <a:rPr lang="en-US" dirty="0"/>
              <a:t>Great Plains</a:t>
            </a:r>
          </a:p>
          <a:p>
            <a:pPr lvl="1"/>
            <a:r>
              <a:rPr lang="en-US" dirty="0">
                <a:solidFill>
                  <a:schemeClr val="bg1">
                    <a:lumMod val="65000"/>
                  </a:schemeClr>
                </a:solidFill>
              </a:rPr>
              <a:t>Ozark Plateau</a:t>
            </a:r>
          </a:p>
          <a:p>
            <a:pPr lvl="1"/>
            <a:r>
              <a:rPr lang="en-US" dirty="0">
                <a:solidFill>
                  <a:schemeClr val="bg1">
                    <a:lumMod val="65000"/>
                  </a:schemeClr>
                </a:solidFill>
              </a:rPr>
              <a:t>Ouachita Mountains</a:t>
            </a:r>
          </a:p>
          <a:p>
            <a:r>
              <a:rPr lang="en-US" dirty="0"/>
              <a:t>Gulf-Atlantic Coastal Plain</a:t>
            </a:r>
          </a:p>
          <a:p>
            <a:r>
              <a:rPr lang="en-US" dirty="0"/>
              <a:t>Appalachian Highlands</a:t>
            </a:r>
          </a:p>
          <a:p>
            <a:pPr lvl="1"/>
            <a:r>
              <a:rPr lang="en-US" dirty="0"/>
              <a:t>Piedmont</a:t>
            </a:r>
          </a:p>
          <a:p>
            <a:pPr lvl="1"/>
            <a:r>
              <a:rPr lang="en-US" dirty="0"/>
              <a:t>Blue Ridge</a:t>
            </a:r>
          </a:p>
          <a:p>
            <a:pPr lvl="1"/>
            <a:r>
              <a:rPr lang="en-US" dirty="0"/>
              <a:t>Newer Appalachians (Valley and Ridge)</a:t>
            </a:r>
          </a:p>
          <a:p>
            <a:pPr lvl="1"/>
            <a:r>
              <a:rPr lang="en-US" dirty="0">
                <a:solidFill>
                  <a:schemeClr val="bg1">
                    <a:lumMod val="65000"/>
                  </a:schemeClr>
                </a:solidFill>
              </a:rPr>
              <a:t>New England Maritime</a:t>
            </a:r>
          </a:p>
          <a:p>
            <a:pPr lvl="1"/>
            <a:r>
              <a:rPr lang="en-US" dirty="0">
                <a:solidFill>
                  <a:schemeClr val="bg1">
                    <a:lumMod val="65000"/>
                  </a:schemeClr>
                </a:solidFill>
              </a:rPr>
              <a:t>Adirondacks</a:t>
            </a:r>
          </a:p>
          <a:p>
            <a:pPr lvl="1"/>
            <a:r>
              <a:rPr lang="en-US" dirty="0"/>
              <a:t>Appalachian Plateau (contains the Cumberland Plateau)</a:t>
            </a:r>
          </a:p>
        </p:txBody>
      </p:sp>
      <p:sp>
        <p:nvSpPr>
          <p:cNvPr id="4" name="Content Placeholder 2">
            <a:extLst>
              <a:ext uri="{FF2B5EF4-FFF2-40B4-BE49-F238E27FC236}">
                <a16:creationId xmlns:a16="http://schemas.microsoft.com/office/drawing/2014/main" id="{286B4642-8BB0-CC3B-870B-5D8A3F1FADA7}"/>
              </a:ext>
            </a:extLst>
          </p:cNvPr>
          <p:cNvSpPr txBox="1">
            <a:spLocks/>
          </p:cNvSpPr>
          <p:nvPr/>
        </p:nvSpPr>
        <p:spPr>
          <a:xfrm>
            <a:off x="6917573" y="1883499"/>
            <a:ext cx="5143247" cy="454045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Southern Rocky Mts</a:t>
            </a:r>
          </a:p>
          <a:p>
            <a:r>
              <a:rPr lang="en-US" dirty="0"/>
              <a:t>Middle Rocky Mts</a:t>
            </a:r>
          </a:p>
          <a:p>
            <a:r>
              <a:rPr lang="en-US" dirty="0"/>
              <a:t>Northern Rocky Mts</a:t>
            </a:r>
          </a:p>
          <a:p>
            <a:r>
              <a:rPr lang="en-US" dirty="0"/>
              <a:t>Basin and Range Province</a:t>
            </a:r>
          </a:p>
          <a:p>
            <a:r>
              <a:rPr lang="en-US" dirty="0"/>
              <a:t>Pacific Coastal Ranges</a:t>
            </a:r>
          </a:p>
          <a:p>
            <a:r>
              <a:rPr lang="en-US" dirty="0">
                <a:solidFill>
                  <a:schemeClr val="bg1">
                    <a:lumMod val="65000"/>
                  </a:schemeClr>
                </a:solidFill>
              </a:rPr>
              <a:t>Puget Sound Lowlands</a:t>
            </a:r>
          </a:p>
          <a:p>
            <a:r>
              <a:rPr lang="en-US" dirty="0"/>
              <a:t>Cascade Mountains</a:t>
            </a:r>
          </a:p>
          <a:p>
            <a:r>
              <a:rPr lang="en-US" dirty="0"/>
              <a:t>Sierra Nevada Mountains</a:t>
            </a:r>
          </a:p>
          <a:p>
            <a:r>
              <a:rPr lang="en-US" dirty="0"/>
              <a:t>Central Valley</a:t>
            </a:r>
          </a:p>
          <a:p>
            <a:r>
              <a:rPr lang="en-US" dirty="0"/>
              <a:t>Colorado Plateau</a:t>
            </a:r>
          </a:p>
          <a:p>
            <a:r>
              <a:rPr lang="en-US" dirty="0"/>
              <a:t>Columbia Plateau</a:t>
            </a:r>
          </a:p>
        </p:txBody>
      </p:sp>
    </p:spTree>
    <p:extLst>
      <p:ext uri="{BB962C8B-B14F-4D97-AF65-F5344CB8AC3E}">
        <p14:creationId xmlns:p14="http://schemas.microsoft.com/office/powerpoint/2010/main" val="753128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76668DD-A4B7-2A6B-9668-0C6A2BE7D92B}"/>
              </a:ext>
            </a:extLst>
          </p:cNvPr>
          <p:cNvPicPr>
            <a:picLocks noGrp="1" noChangeAspect="1"/>
          </p:cNvPicPr>
          <p:nvPr>
            <p:ph idx="1"/>
          </p:nvPr>
        </p:nvPicPr>
        <p:blipFill>
          <a:blip r:embed="rId2"/>
          <a:stretch>
            <a:fillRect/>
          </a:stretch>
        </p:blipFill>
        <p:spPr>
          <a:xfrm>
            <a:off x="883418" y="568419"/>
            <a:ext cx="10296666" cy="5485140"/>
          </a:xfrm>
        </p:spPr>
      </p:pic>
    </p:spTree>
    <p:extLst>
      <p:ext uri="{BB962C8B-B14F-4D97-AF65-F5344CB8AC3E}">
        <p14:creationId xmlns:p14="http://schemas.microsoft.com/office/powerpoint/2010/main" val="2145175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A34C1436-9ADC-D6F1-0ED2-885ACE167370}"/>
              </a:ext>
            </a:extLst>
          </p:cNvPr>
          <p:cNvSpPr>
            <a:spLocks noGrp="1"/>
          </p:cNvSpPr>
          <p:nvPr>
            <p:ph type="title"/>
          </p:nvPr>
        </p:nvSpPr>
        <p:spPr/>
        <p:txBody>
          <a:bodyPr/>
          <a:lstStyle/>
          <a:p>
            <a:pPr eaLnBrk="1" hangingPunct="1"/>
            <a:r>
              <a:rPr lang="en-US" altLang="en-US" dirty="0">
                <a:latin typeface="Arial" panose="020B0604020202020204" pitchFamily="34" charset="0"/>
                <a:cs typeface="Arial" panose="020B0604020202020204" pitchFamily="34" charset="0"/>
              </a:rPr>
              <a:t>Erosion</a:t>
            </a:r>
          </a:p>
        </p:txBody>
      </p:sp>
      <p:sp>
        <p:nvSpPr>
          <p:cNvPr id="75779" name="Content Placeholder 2">
            <a:extLst>
              <a:ext uri="{FF2B5EF4-FFF2-40B4-BE49-F238E27FC236}">
                <a16:creationId xmlns:a16="http://schemas.microsoft.com/office/drawing/2014/main" id="{07107C76-CB16-65F1-0303-D70597304EED}"/>
              </a:ext>
            </a:extLst>
          </p:cNvPr>
          <p:cNvSpPr>
            <a:spLocks noGrp="1"/>
          </p:cNvSpPr>
          <p:nvPr>
            <p:ph idx="1"/>
          </p:nvPr>
        </p:nvSpPr>
        <p:spPr/>
        <p:txBody>
          <a:bodyPr>
            <a:normAutofit/>
          </a:bodyPr>
          <a:lstStyle/>
          <a:p>
            <a:pPr eaLnBrk="1" hangingPunct="1"/>
            <a:r>
              <a:rPr lang="en-US" altLang="en-US" sz="2800" dirty="0">
                <a:latin typeface="Arial" panose="020B0604020202020204" pitchFamily="34" charset="0"/>
                <a:cs typeface="Arial" panose="020B0604020202020204" pitchFamily="34" charset="0"/>
              </a:rPr>
              <a:t>Erosion is not weathering</a:t>
            </a:r>
          </a:p>
          <a:p>
            <a:pPr eaLnBrk="1" hangingPunct="1"/>
            <a:r>
              <a:rPr lang="en-US" altLang="en-US" sz="2800" dirty="0">
                <a:latin typeface="Arial" panose="020B0604020202020204" pitchFamily="34" charset="0"/>
                <a:cs typeface="Arial" panose="020B0604020202020204" pitchFamily="34" charset="0"/>
              </a:rPr>
              <a:t>Erosion is the transport of weathered material</a:t>
            </a:r>
          </a:p>
          <a:p>
            <a:pPr eaLnBrk="1" hangingPunct="1"/>
            <a:r>
              <a:rPr lang="en-US" altLang="en-US" sz="2800" dirty="0">
                <a:latin typeface="Arial" panose="020B0604020202020204" pitchFamily="34" charset="0"/>
                <a:cs typeface="Arial" panose="020B0604020202020204" pitchFamily="34" charset="0"/>
              </a:rPr>
              <a:t>Weathering can occur in the absence of erosion and vice-versa</a:t>
            </a:r>
          </a:p>
          <a:p>
            <a:pPr eaLnBrk="1" hangingPunct="1"/>
            <a:r>
              <a:rPr lang="en-US" altLang="en-US" sz="2800" dirty="0">
                <a:latin typeface="Arial" panose="020B0604020202020204" pitchFamily="34" charset="0"/>
                <a:cs typeface="Arial" panose="020B0604020202020204" pitchFamily="34" charset="0"/>
              </a:rPr>
              <a:t>Erosion is driven by denudational agents that denude, or remove, weathered material</a:t>
            </a:r>
          </a:p>
          <a:p>
            <a:pPr eaLnBrk="1" hangingPunct="1"/>
            <a:r>
              <a:rPr lang="en-US" altLang="en-US" dirty="0">
                <a:latin typeface="Arial" panose="020B0604020202020204" pitchFamily="34" charset="0"/>
                <a:cs typeface="Arial" panose="020B0604020202020204" pitchFamily="34" charset="0"/>
              </a:rPr>
              <a:t>We introduce several erosional processes and landforms in this unit, although we will cover them and the landforms associated with them in more detail in later units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50A0-08CD-74AA-40A9-25DEC259240C}"/>
              </a:ext>
            </a:extLst>
          </p:cNvPr>
          <p:cNvSpPr>
            <a:spLocks noGrp="1"/>
          </p:cNvSpPr>
          <p:nvPr>
            <p:ph type="title"/>
          </p:nvPr>
        </p:nvSpPr>
        <p:spPr>
          <a:xfrm>
            <a:off x="1209368" y="274638"/>
            <a:ext cx="4962832" cy="1143000"/>
          </a:xfrm>
        </p:spPr>
        <p:txBody>
          <a:bodyPr>
            <a:normAutofit/>
          </a:bodyPr>
          <a:lstStyle/>
          <a:p>
            <a:pPr>
              <a:defRPr/>
            </a:pPr>
            <a:r>
              <a:rPr lang="en-US" sz="4000" dirty="0">
                <a:solidFill>
                  <a:schemeClr val="tx1"/>
                </a:solidFill>
                <a:latin typeface="+mn-lt"/>
                <a:ea typeface="+mn-ea"/>
                <a:cs typeface="+mn-cs"/>
              </a:rPr>
              <a:t>Fluvial erosion</a:t>
            </a:r>
            <a:endParaRPr lang="en-US" sz="4000" dirty="0"/>
          </a:p>
        </p:txBody>
      </p:sp>
      <p:sp>
        <p:nvSpPr>
          <p:cNvPr id="6147" name="Content Placeholder 2">
            <a:extLst>
              <a:ext uri="{FF2B5EF4-FFF2-40B4-BE49-F238E27FC236}">
                <a16:creationId xmlns:a16="http://schemas.microsoft.com/office/drawing/2014/main" id="{DF2F8CFC-955E-1492-C688-BC87FF176D51}"/>
              </a:ext>
            </a:extLst>
          </p:cNvPr>
          <p:cNvSpPr>
            <a:spLocks noGrp="1" noChangeArrowheads="1"/>
          </p:cNvSpPr>
          <p:nvPr>
            <p:ph idx="1"/>
          </p:nvPr>
        </p:nvSpPr>
        <p:spPr>
          <a:xfrm>
            <a:off x="422787" y="1600200"/>
            <a:ext cx="5230762" cy="4983162"/>
          </a:xfrm>
        </p:spPr>
        <p:txBody>
          <a:bodyPr>
            <a:normAutofit lnSpcReduction="10000"/>
          </a:bodyPr>
          <a:lstStyle/>
          <a:p>
            <a:r>
              <a:rPr lang="en-US" altLang="en-US" sz="2800" dirty="0"/>
              <a:t>Erosion fro</a:t>
            </a:r>
            <a:r>
              <a:rPr lang="en-US" altLang="en-US" dirty="0"/>
              <a:t>m water flowing at the surface</a:t>
            </a:r>
          </a:p>
          <a:p>
            <a:r>
              <a:rPr lang="en-US" altLang="en-US" sz="2800" dirty="0"/>
              <a:t>Predominant agent shaping secondary landforms, even in arid climates.</a:t>
            </a:r>
          </a:p>
          <a:p>
            <a:r>
              <a:rPr lang="en-US" altLang="en-US" sz="2800" dirty="0"/>
              <a:t>Overland flow generates secondary landforms through their erosion of surface rocks and sediments</a:t>
            </a:r>
          </a:p>
          <a:p>
            <a:r>
              <a:rPr lang="en-US" altLang="en-US" sz="2800" dirty="0"/>
              <a:t>Flow in </a:t>
            </a:r>
            <a:r>
              <a:rPr lang="en-US" altLang="en-US" dirty="0"/>
              <a:t>river channels transports large volumes of sediment and generates landforms</a:t>
            </a:r>
            <a:endParaRPr lang="en-US" altLang="en-US" sz="2800" dirty="0"/>
          </a:p>
        </p:txBody>
      </p:sp>
      <p:pic>
        <p:nvPicPr>
          <p:cNvPr id="6148" name="Picture 2">
            <a:extLst>
              <a:ext uri="{FF2B5EF4-FFF2-40B4-BE49-F238E27FC236}">
                <a16:creationId xmlns:a16="http://schemas.microsoft.com/office/drawing/2014/main" id="{FE426582-01DA-5FF4-267F-1684060235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2" t="217" b="7938"/>
          <a:stretch/>
        </p:blipFill>
        <p:spPr bwMode="auto">
          <a:xfrm>
            <a:off x="5653549" y="274638"/>
            <a:ext cx="6442626" cy="622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river flowing through a mountain&#10;&#10;Description automatically generated">
            <a:extLst>
              <a:ext uri="{FF2B5EF4-FFF2-40B4-BE49-F238E27FC236}">
                <a16:creationId xmlns:a16="http://schemas.microsoft.com/office/drawing/2014/main" id="{E2DD08F6-7441-A1FC-3E98-293A577FEBCE}"/>
              </a:ext>
            </a:extLst>
          </p:cNvPr>
          <p:cNvPicPr>
            <a:picLocks noChangeAspect="1"/>
          </p:cNvPicPr>
          <p:nvPr/>
        </p:nvPicPr>
        <p:blipFill rotWithShape="1">
          <a:blip r:embed="rId3">
            <a:extLst>
              <a:ext uri="{28A0092B-C50C-407E-A947-70E740481C1C}">
                <a14:useLocalDpi xmlns:a14="http://schemas.microsoft.com/office/drawing/2010/main" val="0"/>
              </a:ext>
            </a:extLst>
          </a:blip>
          <a:srcRect r="23375"/>
          <a:stretch/>
        </p:blipFill>
        <p:spPr>
          <a:xfrm>
            <a:off x="1264920" y="212173"/>
            <a:ext cx="9342120" cy="64336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Badlands02">
            <a:extLst>
              <a:ext uri="{FF2B5EF4-FFF2-40B4-BE49-F238E27FC236}">
                <a16:creationId xmlns:a16="http://schemas.microsoft.com/office/drawing/2014/main" id="{59D3C90A-A287-784A-88A6-CC8DF45A3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561" y="0"/>
            <a:ext cx="10068232" cy="685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map of the north and south america&#10;&#10;Description automatically generated">
            <a:extLst>
              <a:ext uri="{FF2B5EF4-FFF2-40B4-BE49-F238E27FC236}">
                <a16:creationId xmlns:a16="http://schemas.microsoft.com/office/drawing/2014/main" id="{5748E7BB-E099-61E4-73DA-055A78B56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68"/>
            <a:ext cx="2955488" cy="363155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nyon with a river in the distance&#10;&#10;Description automatically generated">
            <a:extLst>
              <a:ext uri="{FF2B5EF4-FFF2-40B4-BE49-F238E27FC236}">
                <a16:creationId xmlns:a16="http://schemas.microsoft.com/office/drawing/2014/main" id="{A898DF0C-6E4A-9340-AAE9-3F3866BB4A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8220" y="0"/>
            <a:ext cx="10195560" cy="6795381"/>
          </a:xfrm>
        </p:spPr>
      </p:pic>
    </p:spTree>
    <p:extLst>
      <p:ext uri="{BB962C8B-B14F-4D97-AF65-F5344CB8AC3E}">
        <p14:creationId xmlns:p14="http://schemas.microsoft.com/office/powerpoint/2010/main" val="233733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9139F710-D854-47C3-901D-608E24485A31}"/>
              </a:ext>
            </a:extLst>
          </p:cNvPr>
          <p:cNvSpPr>
            <a:spLocks noGrp="1"/>
          </p:cNvSpPr>
          <p:nvPr>
            <p:ph type="title"/>
          </p:nvPr>
        </p:nvSpPr>
        <p:spPr>
          <a:xfrm>
            <a:off x="609600" y="304800"/>
            <a:ext cx="9296400" cy="1143000"/>
          </a:xfrm>
        </p:spPr>
        <p:txBody>
          <a:bodyPr/>
          <a:lstStyle/>
          <a:p>
            <a:r>
              <a:rPr lang="en-US" altLang="en-US" dirty="0">
                <a:latin typeface="Arial" panose="020B0604020202020204" pitchFamily="34" charset="0"/>
              </a:rPr>
              <a:t>Aeolian (wind) erosion</a:t>
            </a:r>
          </a:p>
        </p:txBody>
      </p:sp>
      <p:sp>
        <p:nvSpPr>
          <p:cNvPr id="81923" name="Content Placeholder 2">
            <a:extLst>
              <a:ext uri="{FF2B5EF4-FFF2-40B4-BE49-F238E27FC236}">
                <a16:creationId xmlns:a16="http://schemas.microsoft.com/office/drawing/2014/main" id="{0B970972-1C6B-662C-07C3-2A3F651F514A}"/>
              </a:ext>
            </a:extLst>
          </p:cNvPr>
          <p:cNvSpPr>
            <a:spLocks noGrp="1"/>
          </p:cNvSpPr>
          <p:nvPr>
            <p:ph idx="1"/>
          </p:nvPr>
        </p:nvSpPr>
        <p:spPr>
          <a:xfrm>
            <a:off x="457200" y="1371600"/>
            <a:ext cx="11277600" cy="4114800"/>
          </a:xfrm>
        </p:spPr>
        <p:txBody>
          <a:bodyPr/>
          <a:lstStyle/>
          <a:p>
            <a:r>
              <a:rPr lang="en-US" altLang="en-US" dirty="0">
                <a:latin typeface="Arial" panose="020B0604020202020204" pitchFamily="34" charset="0"/>
                <a:cs typeface="Arial" panose="020B0604020202020204" pitchFamily="34" charset="0"/>
              </a:rPr>
              <a:t>Sediment eroded by wind can accumulate to great thicknesses depending upon prevailing winds and patterns of deposition</a:t>
            </a:r>
          </a:p>
          <a:p>
            <a:endParaRPr lang="en-US" altLang="en-US" sz="4800" dirty="0"/>
          </a:p>
        </p:txBody>
      </p:sp>
      <p:pic>
        <p:nvPicPr>
          <p:cNvPr id="3" name="Picture 2" descr="A sand dunes in the desert&#10;&#10;Description automatically generated">
            <a:extLst>
              <a:ext uri="{FF2B5EF4-FFF2-40B4-BE49-F238E27FC236}">
                <a16:creationId xmlns:a16="http://schemas.microsoft.com/office/drawing/2014/main" id="{A4AE55D8-271F-7109-B647-6455D01CC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012" y="2315813"/>
            <a:ext cx="7542548" cy="423738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5593</TotalTime>
  <Words>1241</Words>
  <Application>Microsoft Office PowerPoint</Application>
  <PresentationFormat>Widescreen</PresentationFormat>
  <Paragraphs>95</Paragraphs>
  <Slides>30</Slides>
  <Notes>25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Aptos</vt:lpstr>
      <vt:lpstr>Aptos Display</vt:lpstr>
      <vt:lpstr>Arial</vt:lpstr>
      <vt:lpstr>Calibri</vt:lpstr>
      <vt:lpstr>Office Theme</vt:lpstr>
      <vt:lpstr>PowerPoint Presentation</vt:lpstr>
      <vt:lpstr>PowerPoint Presentation</vt:lpstr>
      <vt:lpstr>North American Physiographic Provinces</vt:lpstr>
      <vt:lpstr>Erosion</vt:lpstr>
      <vt:lpstr>Fluvial erosion</vt:lpstr>
      <vt:lpstr>PowerPoint Presentation</vt:lpstr>
      <vt:lpstr>PowerPoint Presentation</vt:lpstr>
      <vt:lpstr>PowerPoint Presentation</vt:lpstr>
      <vt:lpstr>Aeolian (wind) erosion</vt:lpstr>
      <vt:lpstr>PowerPoint Presentation</vt:lpstr>
      <vt:lpstr>PowerPoint Presentation</vt:lpstr>
      <vt:lpstr>PowerPoint Presentation</vt:lpstr>
      <vt:lpstr>PowerPoint Presentation</vt:lpstr>
      <vt:lpstr>Glacial erosion</vt:lpstr>
      <vt:lpstr>PowerPoint Presentation</vt:lpstr>
      <vt:lpstr>PowerPoint Presentation</vt:lpstr>
      <vt:lpstr>PowerPoint Presentation</vt:lpstr>
      <vt:lpstr>PowerPoint Presentation</vt:lpstr>
      <vt:lpstr>Interior Lowlands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Stallins, Jon A.</dc:creator>
  <cp:lastModifiedBy>Stallins, Jon A.</cp:lastModifiedBy>
  <cp:revision>15</cp:revision>
  <dcterms:created xsi:type="dcterms:W3CDTF">2024-07-19T21:15:11Z</dcterms:created>
  <dcterms:modified xsi:type="dcterms:W3CDTF">2024-09-23T21:15:22Z</dcterms:modified>
</cp:coreProperties>
</file>