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18" r:id="rId2"/>
    <p:sldId id="397" r:id="rId3"/>
    <p:sldId id="370" r:id="rId4"/>
    <p:sldId id="403" r:id="rId5"/>
    <p:sldId id="368" r:id="rId6"/>
    <p:sldId id="284" r:id="rId7"/>
    <p:sldId id="286" r:id="rId8"/>
    <p:sldId id="352" r:id="rId9"/>
    <p:sldId id="406" r:id="rId10"/>
    <p:sldId id="287" r:id="rId11"/>
    <p:sldId id="260" r:id="rId12"/>
    <p:sldId id="261" r:id="rId13"/>
    <p:sldId id="288" r:id="rId14"/>
    <p:sldId id="423" r:id="rId15"/>
    <p:sldId id="289" r:id="rId16"/>
    <p:sldId id="422" r:id="rId17"/>
    <p:sldId id="263" r:id="rId18"/>
    <p:sldId id="381" r:id="rId19"/>
    <p:sldId id="320" r:id="rId20"/>
    <p:sldId id="421" r:id="rId21"/>
    <p:sldId id="362" r:id="rId22"/>
    <p:sldId id="256" r:id="rId23"/>
    <p:sldId id="293" r:id="rId24"/>
    <p:sldId id="322" r:id="rId25"/>
    <p:sldId id="420" r:id="rId26"/>
    <p:sldId id="415" r:id="rId27"/>
    <p:sldId id="323" r:id="rId28"/>
    <p:sldId id="294" r:id="rId29"/>
    <p:sldId id="295" r:id="rId30"/>
    <p:sldId id="388" r:id="rId31"/>
    <p:sldId id="389" r:id="rId32"/>
    <p:sldId id="390" r:id="rId33"/>
    <p:sldId id="391" r:id="rId34"/>
    <p:sldId id="427" r:id="rId35"/>
    <p:sldId id="392" r:id="rId36"/>
    <p:sldId id="305" r:id="rId37"/>
    <p:sldId id="429" r:id="rId38"/>
    <p:sldId id="428" r:id="rId39"/>
    <p:sldId id="413" r:id="rId40"/>
    <p:sldId id="355" r:id="rId41"/>
    <p:sldId id="400" r:id="rId42"/>
    <p:sldId id="409" r:id="rId43"/>
    <p:sldId id="307" r:id="rId44"/>
    <p:sldId id="412" r:id="rId45"/>
    <p:sldId id="398" r:id="rId46"/>
    <p:sldId id="358" r:id="rId47"/>
    <p:sldId id="407" r:id="rId48"/>
    <p:sldId id="356" r:id="rId49"/>
    <p:sldId id="357" r:id="rId50"/>
    <p:sldId id="328" r:id="rId51"/>
    <p:sldId id="414" r:id="rId52"/>
    <p:sldId id="308" r:id="rId53"/>
    <p:sldId id="309" r:id="rId54"/>
    <p:sldId id="280" r:id="rId55"/>
    <p:sldId id="377" r:id="rId56"/>
    <p:sldId id="376" r:id="rId57"/>
    <p:sldId id="374" r:id="rId58"/>
    <p:sldId id="419" r:id="rId59"/>
    <p:sldId id="361" r:id="rId6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795" autoAdjust="0"/>
  </p:normalViewPr>
  <p:slideViewPr>
    <p:cSldViewPr>
      <p:cViewPr varScale="1">
        <p:scale>
          <a:sx n="57" d="100"/>
          <a:sy n="57" d="100"/>
        </p:scale>
        <p:origin x="1651"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1742486-6420-B387-031E-6F9F85ED2051}"/>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dirty="0">
                <a:latin typeface="Arial" charset="0"/>
              </a:defRPr>
            </a:lvl1pPr>
          </a:lstStyle>
          <a:p>
            <a:pPr>
              <a:defRPr/>
            </a:pPr>
            <a:endParaRPr lang="en-US" dirty="0"/>
          </a:p>
        </p:txBody>
      </p:sp>
      <p:sp>
        <p:nvSpPr>
          <p:cNvPr id="4099" name="Rectangle 3">
            <a:extLst>
              <a:ext uri="{FF2B5EF4-FFF2-40B4-BE49-F238E27FC236}">
                <a16:creationId xmlns:a16="http://schemas.microsoft.com/office/drawing/2014/main" id="{4EA4D281-45B0-6B2B-E670-4D5C28F740E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dirty="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34FFEE95-292C-F31D-ECDF-6C0E185423C2}"/>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B26E8D87-73B3-3033-CCF3-C9618290F7E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F01D6C6E-D483-284F-3602-4CD62E8BCC4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dirty="0">
                <a:latin typeface="Arial" charset="0"/>
              </a:defRPr>
            </a:lvl1pPr>
          </a:lstStyle>
          <a:p>
            <a:pPr>
              <a:defRPr/>
            </a:pPr>
            <a:endParaRPr lang="en-US" dirty="0"/>
          </a:p>
        </p:txBody>
      </p:sp>
      <p:sp>
        <p:nvSpPr>
          <p:cNvPr id="4103" name="Rectangle 7">
            <a:extLst>
              <a:ext uri="{FF2B5EF4-FFF2-40B4-BE49-F238E27FC236}">
                <a16:creationId xmlns:a16="http://schemas.microsoft.com/office/drawing/2014/main" id="{552E19C9-97FF-AED8-34C3-D2BB286B82C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F3920C-4142-4628-AAF0-FCE2DAF5469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A459C39-9ACB-4D82-8C79-87B789A37366}"/>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8543A398-731D-B814-780D-3DE8EAAAA9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4100" name="Slide Number Placeholder 3">
            <a:extLst>
              <a:ext uri="{FF2B5EF4-FFF2-40B4-BE49-F238E27FC236}">
                <a16:creationId xmlns:a16="http://schemas.microsoft.com/office/drawing/2014/main" id="{6BD19A0D-1CC0-8F45-71B8-366E6F3599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328BF4-1CAE-4379-87F3-28601BC58274}"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19F2755D-1232-E6F5-C3D8-8B585BBED880}"/>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F7970966-6139-8D49-C9CE-A2757FE020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2532" name="Slide Number Placeholder 3">
            <a:extLst>
              <a:ext uri="{FF2B5EF4-FFF2-40B4-BE49-F238E27FC236}">
                <a16:creationId xmlns:a16="http://schemas.microsoft.com/office/drawing/2014/main" id="{690EBD7D-6A69-D75A-F656-360A479E3B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D0794A-BFCC-426F-98F0-9B9CC4F2CF40}" type="slidenum">
              <a:rPr lang="en-US" altLang="en-US" smtClean="0"/>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71D4CB81-00A5-71BA-4F07-21D45988B2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D0C0B8-CA34-481C-949A-ED3C071D81A1}" type="slidenum">
              <a:rPr lang="en-US" altLang="en-US" smtClean="0"/>
              <a:pPr/>
              <a:t>11</a:t>
            </a:fld>
            <a:endParaRPr lang="en-US" altLang="en-US" dirty="0"/>
          </a:p>
        </p:txBody>
      </p:sp>
      <p:sp>
        <p:nvSpPr>
          <p:cNvPr id="24579" name="Rectangle 2">
            <a:extLst>
              <a:ext uri="{FF2B5EF4-FFF2-40B4-BE49-F238E27FC236}">
                <a16:creationId xmlns:a16="http://schemas.microsoft.com/office/drawing/2014/main" id="{6F804CAA-2827-E2B4-FDAB-B6376EAD4C65}"/>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DF4961D3-8190-515A-C417-7410C064F0A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MS Mincho" panose="02020609040205080304" pitchFamily="49" charset="-128"/>
              </a:rPr>
              <a:t>The Yellow River at Lanzhou, China.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401C902B-5944-A2CE-AFDB-77C0BB1326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1115EF-07B2-4827-9435-7A46C23FB034}" type="slidenum">
              <a:rPr lang="en-US" altLang="en-US" smtClean="0"/>
              <a:pPr/>
              <a:t>12</a:t>
            </a:fld>
            <a:endParaRPr lang="en-US" altLang="en-US" dirty="0"/>
          </a:p>
        </p:txBody>
      </p:sp>
      <p:sp>
        <p:nvSpPr>
          <p:cNvPr id="26627" name="Rectangle 2">
            <a:extLst>
              <a:ext uri="{FF2B5EF4-FFF2-40B4-BE49-F238E27FC236}">
                <a16:creationId xmlns:a16="http://schemas.microsoft.com/office/drawing/2014/main" id="{6AC9F3C3-A8D7-D550-8965-A79C630E77AA}"/>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653B0DA4-8B86-716D-FD82-C32457EEEA4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Suspended load (lower channel) and bedload (clear upper channel) confluence, Costa Rica.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F9049E0-739A-A25F-C003-C9350E488650}"/>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D34292A0-23CE-5D51-B994-BA4A28B56C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28676" name="Slide Number Placeholder 3">
            <a:extLst>
              <a:ext uri="{FF2B5EF4-FFF2-40B4-BE49-F238E27FC236}">
                <a16:creationId xmlns:a16="http://schemas.microsoft.com/office/drawing/2014/main" id="{FDFFF300-04F3-A853-BE1F-F89585FFB4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564609-86BB-404B-BF4D-E09519BDF156}" type="slidenum">
              <a:rPr lang="en-US" altLang="en-US" smtClean="0"/>
              <a:pPr/>
              <a:t>13</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47D462EE-F630-CFB1-B43D-FD7CF7C1FC80}"/>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18DD9B37-35F9-DEC3-B948-D9FB16AD5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3B7A6BE3-458E-34BA-818E-2F5ACBAD05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6D91CD-DF0F-4CE7-8DFD-F44B1714C846}" type="slidenum">
              <a:rPr lang="en-US" altLang="en-US" smtClean="0"/>
              <a:pPr/>
              <a:t>15</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65A3114-D825-EFE5-A471-FF11BE7E5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F3C93-6F64-41C6-91D0-F2423A650403}" type="slidenum">
              <a:rPr lang="en-US" altLang="en-US" smtClean="0"/>
              <a:pPr/>
              <a:t>17</a:t>
            </a:fld>
            <a:endParaRPr lang="en-US" altLang="en-US" dirty="0"/>
          </a:p>
        </p:txBody>
      </p:sp>
      <p:sp>
        <p:nvSpPr>
          <p:cNvPr id="33795" name="Rectangle 2">
            <a:extLst>
              <a:ext uri="{FF2B5EF4-FFF2-40B4-BE49-F238E27FC236}">
                <a16:creationId xmlns:a16="http://schemas.microsoft.com/office/drawing/2014/main" id="{4CDCE027-11F3-CB41-8D47-CDC260C351B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2764390E-6D16-4DD9-EA50-E7E18FB865B4}"/>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Meandering river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4785165-08DB-9197-7047-1AEDF22B0DA3}"/>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11A48F3-26D9-8163-58E2-AF0733BCFA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Where bed load is much greater than suspended load, the channel form is often</a:t>
            </a:r>
            <a:r>
              <a:rPr lang="en-US" altLang="en-US" b="1" dirty="0">
                <a:latin typeface="Arial" panose="020B0604020202020204" pitchFamily="34" charset="0"/>
              </a:rPr>
              <a:t> </a:t>
            </a:r>
            <a:r>
              <a:rPr lang="en-US" altLang="en-US" dirty="0">
                <a:latin typeface="Arial" panose="020B0604020202020204" pitchFamily="34" charset="0"/>
              </a:rPr>
              <a:t>braided, with lots of small channels running down the coarse stream bed.</a:t>
            </a:r>
            <a:br>
              <a:rPr lang="en-US" altLang="en-US" dirty="0">
                <a:latin typeface="Arial" panose="020B0604020202020204" pitchFamily="34" charset="0"/>
              </a:rPr>
            </a:br>
            <a:endParaRPr lang="en-US" altLang="en-US" dirty="0">
              <a:latin typeface="Arial" panose="020B0604020202020204" pitchFamily="34" charset="0"/>
            </a:endParaRPr>
          </a:p>
          <a:p>
            <a:r>
              <a:rPr lang="en-US" altLang="en-US" dirty="0">
                <a:latin typeface="Arial" panose="020B0604020202020204" pitchFamily="34" charset="0"/>
              </a:rPr>
              <a:t>The Waimakariri River in the South Island of New Zealand</a:t>
            </a:r>
          </a:p>
          <a:p>
            <a:endParaRPr lang="en-US"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10D5454-1C9B-731D-B39E-5A79702A7BEC}"/>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8DD04B43-C772-1A61-6D69-072E6C948A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52F11403-847B-4F84-3455-DC35C4EAA1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22930F-A259-4DC4-A9FD-A44FA3264629}" type="slidenum">
              <a:rPr lang="en-US" altLang="en-US" smtClean="0"/>
              <a:pPr/>
              <a:t>21</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in stream denotes thalweg – the fastest current in the channel</a:t>
            </a:r>
          </a:p>
        </p:txBody>
      </p:sp>
      <p:sp>
        <p:nvSpPr>
          <p:cNvPr id="4" name="Slide Number Placeholder 3"/>
          <p:cNvSpPr>
            <a:spLocks noGrp="1"/>
          </p:cNvSpPr>
          <p:nvPr>
            <p:ph type="sldNum" sz="quarter" idx="5"/>
          </p:nvPr>
        </p:nvSpPr>
        <p:spPr/>
        <p:txBody>
          <a:bodyPr/>
          <a:lstStyle/>
          <a:p>
            <a:pPr>
              <a:defRPr/>
            </a:pPr>
            <a:fld id="{B1F3920C-4142-4628-AAF0-FCE2DAF54694}" type="slidenum">
              <a:rPr lang="en-US" altLang="en-US" smtClean="0"/>
              <a:pPr>
                <a:defRPr/>
              </a:pPr>
              <a:t>22</a:t>
            </a:fld>
            <a:endParaRPr lang="en-US" altLang="en-US" dirty="0"/>
          </a:p>
        </p:txBody>
      </p:sp>
    </p:spTree>
    <p:extLst>
      <p:ext uri="{BB962C8B-B14F-4D97-AF65-F5344CB8AC3E}">
        <p14:creationId xmlns:p14="http://schemas.microsoft.com/office/powerpoint/2010/main" val="1810229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41E8D42-6F43-B5AC-1352-FC00EA57721A}"/>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5007A0D1-A52F-6AFB-CDA5-768761E22A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39940" name="Slide Number Placeholder 3">
            <a:extLst>
              <a:ext uri="{FF2B5EF4-FFF2-40B4-BE49-F238E27FC236}">
                <a16:creationId xmlns:a16="http://schemas.microsoft.com/office/drawing/2014/main" id="{C624633A-FB67-87E8-C136-DEC1CB4540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28F5D5-830E-485D-A308-7E0F8B8F6ED1}" type="slidenum">
              <a:rPr lang="en-US" altLang="en-US" smtClean="0"/>
              <a:pPr/>
              <a:t>23</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B861299-1C0C-30DE-0038-06781EC4B2D2}"/>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F988A9D9-658F-41AD-0E28-AB8942C369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Rills represented by lines superimposed on this photo</a:t>
            </a:r>
          </a:p>
          <a:p>
            <a:endParaRPr lang="en-US" altLang="en-US" dirty="0">
              <a:latin typeface="Arial" panose="020B0604020202020204" pitchFamily="34" charset="0"/>
            </a:endParaRPr>
          </a:p>
          <a:p>
            <a:r>
              <a:rPr lang="en-US" altLang="en-US" dirty="0">
                <a:latin typeface="Arial" panose="020B0604020202020204" pitchFamily="34" charset="0"/>
              </a:rPr>
              <a:t>Whenever they build a subdivision or new road, the engineers have to study how it will change overland flow.  They will often have to build a drainage channel or sculpt the contours of the land so as to make rainfall runoff in a preferred direction and avoid erosional issues.  </a:t>
            </a:r>
          </a:p>
        </p:txBody>
      </p:sp>
      <p:sp>
        <p:nvSpPr>
          <p:cNvPr id="6148" name="Slide Number Placeholder 3">
            <a:extLst>
              <a:ext uri="{FF2B5EF4-FFF2-40B4-BE49-F238E27FC236}">
                <a16:creationId xmlns:a16="http://schemas.microsoft.com/office/drawing/2014/main" id="{14DB1D86-574F-A554-6EED-99A4B27288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2F1073-3315-4709-B7F0-E0A76A6B21E3}" type="slidenum">
              <a:rPr lang="en-US" altLang="en-US" smtClean="0"/>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2A94C5A-9D18-F5CB-E356-AFF20C3ED71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8E09EE0-CB16-4557-B6FA-19080AB94352}" type="slidenum">
              <a:rPr lang="en-US" altLang="en-US" sz="1200"/>
              <a:pPr algn="r" eaLnBrk="1" hangingPunct="1"/>
              <a:t>24</a:t>
            </a:fld>
            <a:endParaRPr lang="en-US" altLang="en-US" sz="1200" dirty="0"/>
          </a:p>
        </p:txBody>
      </p:sp>
      <p:sp>
        <p:nvSpPr>
          <p:cNvPr id="41987" name="Rectangle 2">
            <a:extLst>
              <a:ext uri="{FF2B5EF4-FFF2-40B4-BE49-F238E27FC236}">
                <a16:creationId xmlns:a16="http://schemas.microsoft.com/office/drawing/2014/main" id="{747E9FC6-1002-3768-1138-04E91D415CFF}"/>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862121E5-B53A-FE17-6109-9384D719C30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Point bar on the Herbert River, Queensland.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30BDFE8-4C27-BC64-33F3-3B386DF0B5B0}"/>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D3209A51-B049-7620-E14C-1AA30E376E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1204" name="Slide Number Placeholder 3">
            <a:extLst>
              <a:ext uri="{FF2B5EF4-FFF2-40B4-BE49-F238E27FC236}">
                <a16:creationId xmlns:a16="http://schemas.microsoft.com/office/drawing/2014/main" id="{20D4AC96-CD0E-01C8-3725-43CEC08BCF8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0023205-BCDA-462B-B213-EB4F9BAA74A4}" type="slidenum">
              <a:rPr lang="en-US" altLang="en-US" sz="1200"/>
              <a:pPr algn="r" eaLnBrk="1" hangingPunct="1"/>
              <a:t>27</a:t>
            </a:fld>
            <a:endParaRPr lang="en-US"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6237814-7D0C-7837-3BBB-C73B26C6CB87}"/>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2AA0E6F2-877B-3CB9-E576-74ACFD9A31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cs typeface="Times New Roman" panose="02020603050405020304" pitchFamily="18" charset="0"/>
              </a:rPr>
              <a:t>Gorilla Creek fan and Tasman River, South Island, New Zealand.</a:t>
            </a:r>
          </a:p>
          <a:p>
            <a:pPr eaLnBrk="1" hangingPunct="1"/>
            <a:endParaRPr lang="en-US"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F329A447-7F5A-F217-2A8B-5C4B7E7A31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BB160E-42C3-4AC9-BEAE-49103B8FDCEC}" type="slidenum">
              <a:rPr lang="en-US" altLang="en-US" smtClean="0"/>
              <a:pPr/>
              <a:t>28</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A3B8A92-187A-0C5B-8775-FF362CCE70CF}"/>
              </a:ext>
            </a:extLst>
          </p:cNvPr>
          <p:cNvSpPr>
            <a:spLocks noGrp="1" noRot="1" noChangeAspect="1" noChangeArrowheads="1" noTextEdit="1"/>
          </p:cNvSpPr>
          <p:nvPr>
            <p:ph type="sldImg"/>
          </p:nvPr>
        </p:nvSpPr>
        <p:spPr>
          <a:ln/>
        </p:spPr>
      </p:sp>
      <p:sp>
        <p:nvSpPr>
          <p:cNvPr id="53251" name="Notes Placeholder 2">
            <a:extLst>
              <a:ext uri="{FF2B5EF4-FFF2-40B4-BE49-F238E27FC236}">
                <a16:creationId xmlns:a16="http://schemas.microsoft.com/office/drawing/2014/main" id="{E788B0B5-66AE-D8CB-F07E-5050C951CA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7360414A-844E-7C66-01E0-DD47C47559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F763A8-05CC-4571-A9C0-A8D161E3DF7D}" type="slidenum">
              <a:rPr lang="en-US" altLang="en-US" smtClean="0"/>
              <a:pPr/>
              <a:t>29</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CF2E8931-8280-8013-8D17-EEA2FCE6731B}"/>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7FB96951-2159-E50F-D9A4-3FF70D52EE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5300" name="Slide Number Placeholder 3">
            <a:extLst>
              <a:ext uri="{FF2B5EF4-FFF2-40B4-BE49-F238E27FC236}">
                <a16:creationId xmlns:a16="http://schemas.microsoft.com/office/drawing/2014/main" id="{BE4BE8B3-C4C5-26BE-3A03-C4AA368A82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473E4B-95F4-4529-BEAE-74B036B15713}" type="slidenum">
              <a:rPr lang="en-US" altLang="en-US" smtClean="0"/>
              <a:pPr/>
              <a:t>30</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606BC5B-B499-C22A-7113-2F757B25511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F78BD64F-69A4-8780-8F01-10AE9F8D20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57348" name="Slide Number Placeholder 3">
            <a:extLst>
              <a:ext uri="{FF2B5EF4-FFF2-40B4-BE49-F238E27FC236}">
                <a16:creationId xmlns:a16="http://schemas.microsoft.com/office/drawing/2014/main" id="{877949BE-B4DD-8328-B964-AD0F23A314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684DCB-3ECA-4F1A-94D0-2F9751BC5540}" type="slidenum">
              <a:rPr lang="en-US" altLang="en-US" smtClean="0"/>
              <a:pPr/>
              <a:t>31</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BE98BC44-5B97-6170-5692-E74C9B9F5DAC}"/>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FB7BB9A9-B0DC-0199-E574-F5326662E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Immutably means predictably. This sequence of landscape evolution does occur, but then land can be uplifted again, or it can subside. Sea level fluctuates. The organismal metaphor for landscapes is true but simplistic.</a:t>
            </a:r>
          </a:p>
        </p:txBody>
      </p:sp>
      <p:sp>
        <p:nvSpPr>
          <p:cNvPr id="59396" name="Slide Number Placeholder 3">
            <a:extLst>
              <a:ext uri="{FF2B5EF4-FFF2-40B4-BE49-F238E27FC236}">
                <a16:creationId xmlns:a16="http://schemas.microsoft.com/office/drawing/2014/main" id="{38E34FDB-B2FD-F8EC-50E7-7E937C0863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F3DE5D-DD76-45CA-A103-DC53AD9B9918}" type="slidenum">
              <a:rPr lang="en-US" altLang="en-US" smtClean="0"/>
              <a:pPr/>
              <a:t>32</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BFA7B1F-F5E7-D1C1-DDF6-8A8E26CB3623}"/>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D98DA601-1EAF-E22B-30D3-ABDC7E4FC1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93F4CA89-0B1D-B387-AFDA-A9FAA0F539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A9FC36-BA04-462A-BCEC-99D12BC5E4F3}" type="slidenum">
              <a:rPr lang="en-US" altLang="en-US" smtClean="0"/>
              <a:pPr/>
              <a:t>33</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BFA7B1F-F5E7-D1C1-DDF6-8A8E26CB3623}"/>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D98DA601-1EAF-E22B-30D3-ABDC7E4FC1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Jialing River drained dry by human use</a:t>
            </a:r>
          </a:p>
          <a:p>
            <a:pPr eaLnBrk="1" hangingPunct="1"/>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93F4CA89-0B1D-B387-AFDA-A9FAA0F539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A9FC36-BA04-462A-BCEC-99D12BC5E4F3}" type="slidenum">
              <a:rPr lang="en-US" altLang="en-US" smtClean="0"/>
              <a:pPr/>
              <a:t>34</a:t>
            </a:fld>
            <a:endParaRPr lang="en-US" altLang="en-US" dirty="0"/>
          </a:p>
        </p:txBody>
      </p:sp>
    </p:spTree>
    <p:extLst>
      <p:ext uri="{BB962C8B-B14F-4D97-AF65-F5344CB8AC3E}">
        <p14:creationId xmlns:p14="http://schemas.microsoft.com/office/powerpoint/2010/main" val="2492665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8FF96C3-B166-2DA3-2DF8-E15B025C5A89}"/>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0DFF34EC-6B9A-3080-2B02-CBDB334A6F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Local geological factors like rock type also shape erosion rate and the ‘work’ to get to base level</a:t>
            </a:r>
            <a:br>
              <a:rPr lang="en-US" sz="1200" dirty="0"/>
            </a:br>
            <a:br>
              <a:rPr lang="en-US" sz="1200" dirty="0"/>
            </a:br>
            <a:r>
              <a:rPr lang="en-US" sz="1200" dirty="0"/>
              <a:t>Rio Aguas in southern Spain comprises a river system that has been greatly reduced by drier, warmer climate</a:t>
            </a:r>
            <a:endParaRPr lang="en-US" sz="1100" dirty="0">
              <a:ea typeface="+mn-ea"/>
              <a:cs typeface="+mn-cs"/>
            </a:endParaRPr>
          </a:p>
          <a:p>
            <a:pPr eaLnBrk="1" hangingPunct="1"/>
            <a:endParaRPr lang="en-US" altLang="en-US" dirty="0">
              <a:latin typeface="Arial" panose="020B0604020202020204" pitchFamily="34" charset="0"/>
            </a:endParaRPr>
          </a:p>
        </p:txBody>
      </p:sp>
      <p:sp>
        <p:nvSpPr>
          <p:cNvPr id="65540" name="Slide Number Placeholder 3">
            <a:extLst>
              <a:ext uri="{FF2B5EF4-FFF2-40B4-BE49-F238E27FC236}">
                <a16:creationId xmlns:a16="http://schemas.microsoft.com/office/drawing/2014/main" id="{626DCA7F-0292-BE36-9868-29C3BD2641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941FCE-B61D-4A43-81AD-A135FCF96AD9}" type="slidenum">
              <a:rPr lang="en-US" altLang="en-US" smtClean="0"/>
              <a:pPr/>
              <a:t>35</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152987B-FFA2-5CD5-92E1-6916C31EFE98}"/>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C83106ED-E784-2B95-512E-48F9C34076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Alluvial channel river shown in photo</a:t>
            </a:r>
          </a:p>
          <a:p>
            <a:endParaRPr lang="en-US" altLang="en-US" dirty="0">
              <a:latin typeface="Arial" panose="020B0604020202020204" pitchFamily="34" charset="0"/>
            </a:endParaRPr>
          </a:p>
        </p:txBody>
      </p:sp>
      <p:sp>
        <p:nvSpPr>
          <p:cNvPr id="8196" name="Slide Number Placeholder 3">
            <a:extLst>
              <a:ext uri="{FF2B5EF4-FFF2-40B4-BE49-F238E27FC236}">
                <a16:creationId xmlns:a16="http://schemas.microsoft.com/office/drawing/2014/main" id="{DD37046A-57E9-9977-255A-8E877461D2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714E1D-CDFA-4F5A-8573-C21C62553294}" type="slidenum">
              <a:rPr lang="en-US" altLang="en-US" smtClean="0"/>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C87A5AF-CE65-98EF-4287-034F90021A26}"/>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9063C842-0BDC-8256-BBBC-D26DB0ED45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67588" name="Slide Number Placeholder 3">
            <a:extLst>
              <a:ext uri="{FF2B5EF4-FFF2-40B4-BE49-F238E27FC236}">
                <a16:creationId xmlns:a16="http://schemas.microsoft.com/office/drawing/2014/main" id="{EBA636AA-F15C-149D-6338-060417B4F3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B0FE8E-1B82-4C4E-AFDF-F6F4167E3326}" type="slidenum">
              <a:rPr lang="en-US" altLang="en-US" smtClean="0"/>
              <a:pPr/>
              <a:t>36</a:t>
            </a:fld>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ChatGPT rendering of the Appalachians under a scenario of onset of uplift</a:t>
            </a:r>
          </a:p>
        </p:txBody>
      </p:sp>
      <p:sp>
        <p:nvSpPr>
          <p:cNvPr id="4" name="Slide Number Placeholder 3"/>
          <p:cNvSpPr>
            <a:spLocks noGrp="1"/>
          </p:cNvSpPr>
          <p:nvPr>
            <p:ph type="sldNum" sz="quarter" idx="5"/>
          </p:nvPr>
        </p:nvSpPr>
        <p:spPr/>
        <p:txBody>
          <a:bodyPr/>
          <a:lstStyle/>
          <a:p>
            <a:pPr>
              <a:defRPr/>
            </a:pPr>
            <a:fld id="{B1F3920C-4142-4628-AAF0-FCE2DAF54694}" type="slidenum">
              <a:rPr lang="en-US" altLang="en-US" smtClean="0"/>
              <a:pPr>
                <a:defRPr/>
              </a:pPr>
              <a:t>37</a:t>
            </a:fld>
            <a:endParaRPr lang="en-US" altLang="en-US" dirty="0"/>
          </a:p>
        </p:txBody>
      </p:sp>
    </p:spTree>
    <p:extLst>
      <p:ext uri="{BB962C8B-B14F-4D97-AF65-F5344CB8AC3E}">
        <p14:creationId xmlns:p14="http://schemas.microsoft.com/office/powerpoint/2010/main" val="2896315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ChatGPT rendering of the California coastal mountains with sea level rise and subsidence.</a:t>
            </a:r>
          </a:p>
        </p:txBody>
      </p:sp>
      <p:sp>
        <p:nvSpPr>
          <p:cNvPr id="4" name="Slide Number Placeholder 3"/>
          <p:cNvSpPr>
            <a:spLocks noGrp="1"/>
          </p:cNvSpPr>
          <p:nvPr>
            <p:ph type="sldNum" sz="quarter" idx="5"/>
          </p:nvPr>
        </p:nvSpPr>
        <p:spPr/>
        <p:txBody>
          <a:bodyPr/>
          <a:lstStyle/>
          <a:p>
            <a:pPr>
              <a:defRPr/>
            </a:pPr>
            <a:fld id="{B1F3920C-4142-4628-AAF0-FCE2DAF54694}" type="slidenum">
              <a:rPr lang="en-US" altLang="en-US" smtClean="0"/>
              <a:pPr>
                <a:defRPr/>
              </a:pPr>
              <a:t>38</a:t>
            </a:fld>
            <a:endParaRPr lang="en-US" altLang="en-US" dirty="0"/>
          </a:p>
        </p:txBody>
      </p:sp>
    </p:spTree>
    <p:extLst>
      <p:ext uri="{BB962C8B-B14F-4D97-AF65-F5344CB8AC3E}">
        <p14:creationId xmlns:p14="http://schemas.microsoft.com/office/powerpoint/2010/main" val="1617995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6C46D25-C4F6-C2DD-5DDF-EE29B93410AC}"/>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179E02EB-31DF-DD26-0612-32212544F7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Fluvial terraces are the remnants of earlier floodplains that existed at a time when either a stream or river was flowing at a higher elevation before its channel downcut to create a new floodplain at a lower elevation</a:t>
            </a:r>
          </a:p>
          <a:p>
            <a:endParaRPr lang="en-US"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0227DBA4-98FD-1886-7039-BCC4E00DD4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C8B046-431C-4A3E-8387-1D3C80C26A90}" type="slidenum">
              <a:rPr lang="en-US" altLang="en-US" smtClean="0"/>
              <a:pPr/>
              <a:t>40</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638A268-3A76-A2B5-84D1-334F668501CC}"/>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37D3B703-A77F-9E3B-5766-D25035150F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https://vimeo.com/31464905</a:t>
            </a:r>
          </a:p>
        </p:txBody>
      </p:sp>
      <p:sp>
        <p:nvSpPr>
          <p:cNvPr id="73732" name="Slide Number Placeholder 3">
            <a:extLst>
              <a:ext uri="{FF2B5EF4-FFF2-40B4-BE49-F238E27FC236}">
                <a16:creationId xmlns:a16="http://schemas.microsoft.com/office/drawing/2014/main" id="{D6CBA1E1-F665-2318-92BC-DEE36AD1A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FD40CC-C2CB-436B-B1AF-BF96A8873293}" type="slidenum">
              <a:rPr lang="en-US" altLang="en-US" smtClean="0"/>
              <a:pPr/>
              <a:t>42</a:t>
            </a:fld>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B03CA969-B6FE-3AD4-542B-E06E20F9EC33}"/>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E5CBA07F-B816-3338-8DD1-742FA8DAF0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https://river-runner.samlearner.com/?fbclid=IwAR2r5jY9nnqFtFtWXSrZBIjKndV4nr506-yrdd1faEn91Ue1ByrnJmPArWc</a:t>
            </a:r>
            <a:endParaRPr lang="en-US"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B3F9999F-C050-AAC6-F84F-C3005D51BA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9890A7-3CED-401C-ADBD-CDBE79067171}" type="slidenum">
              <a:rPr lang="en-US" altLang="en-US" smtClean="0"/>
              <a:pPr/>
              <a:t>43</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95E5C181-F06A-7BF7-EA9F-C93509CAAC1C}"/>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46338F1F-6C95-C142-5132-75D8EBFE5A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81924" name="Slide Number Placeholder 3">
            <a:extLst>
              <a:ext uri="{FF2B5EF4-FFF2-40B4-BE49-F238E27FC236}">
                <a16:creationId xmlns:a16="http://schemas.microsoft.com/office/drawing/2014/main" id="{7526C267-73F7-F806-C0FE-0735E47D3C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046B28-66FB-44F0-8242-3337738AC7E1}" type="slidenum">
              <a:rPr lang="en-US" altLang="en-US" smtClean="0"/>
              <a:pPr/>
              <a:t>48</a:t>
            </a:fld>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E5830BA-36A0-48B5-8227-13ACFED69B42}"/>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4850B2FF-10D6-4A7F-4334-96E46996B7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4996" name="Slide Number Placeholder 3">
            <a:extLst>
              <a:ext uri="{FF2B5EF4-FFF2-40B4-BE49-F238E27FC236}">
                <a16:creationId xmlns:a16="http://schemas.microsoft.com/office/drawing/2014/main" id="{6EE573EF-FE78-D8A1-F8E1-F6F2F98AC7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440143-3739-41B4-BE8B-7E539A60BFA2}" type="slidenum">
              <a:rPr lang="en-US" altLang="en-US" smtClean="0"/>
              <a:pPr/>
              <a:t>50</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A393979D-3271-1EEF-6EF3-04A64C3141E5}"/>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767A15CD-E3D7-EC31-793C-E0B7EE413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88068" name="Slide Number Placeholder 3">
            <a:extLst>
              <a:ext uri="{FF2B5EF4-FFF2-40B4-BE49-F238E27FC236}">
                <a16:creationId xmlns:a16="http://schemas.microsoft.com/office/drawing/2014/main" id="{5A88F029-7EFA-F0BA-9CF9-1F18F78823D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977DB5-2627-4BC5-9692-653BA738F450}" type="slidenum">
              <a:rPr lang="en-US" altLang="en-US" smtClean="0"/>
              <a:pPr/>
              <a:t>52</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3C61169-5A2A-5324-3790-2FEACAF8429C}"/>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C3DC5A83-62F5-63A4-6E08-47C106D8C3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90116" name="Slide Number Placeholder 3">
            <a:extLst>
              <a:ext uri="{FF2B5EF4-FFF2-40B4-BE49-F238E27FC236}">
                <a16:creationId xmlns:a16="http://schemas.microsoft.com/office/drawing/2014/main" id="{C7099900-8972-8DF1-6B91-994E421BB5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9E024-1D80-44D7-9F79-F7CDBEE50BCD}" type="slidenum">
              <a:rPr lang="en-US" altLang="en-US" smtClean="0"/>
              <a:pPr/>
              <a:t>53</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2D32B3F-A1C1-F1C1-EEAA-444E0BA81E21}"/>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3070FA06-A1E0-A087-E132-4A883AB34E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Bedrock channel river</a:t>
            </a:r>
          </a:p>
        </p:txBody>
      </p:sp>
      <p:sp>
        <p:nvSpPr>
          <p:cNvPr id="10244" name="Slide Number Placeholder 3">
            <a:extLst>
              <a:ext uri="{FF2B5EF4-FFF2-40B4-BE49-F238E27FC236}">
                <a16:creationId xmlns:a16="http://schemas.microsoft.com/office/drawing/2014/main" id="{251CDF2E-F2D3-8A10-52AB-5AC5E0DEFC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591DD9-E5C1-451F-ADD2-0FA0EDC69DA0}" type="slidenum">
              <a:rPr lang="en-US" altLang="en-US" smtClean="0"/>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F3E2F7D2-B5D3-D7A2-7EB8-FE1ECE9C8EE8}"/>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CBF39CFC-3F2F-B9A7-CFFF-6A4178AAC6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Q (discharge)</a:t>
            </a:r>
          </a:p>
        </p:txBody>
      </p:sp>
      <p:sp>
        <p:nvSpPr>
          <p:cNvPr id="92164" name="Slide Number Placeholder 3">
            <a:extLst>
              <a:ext uri="{FF2B5EF4-FFF2-40B4-BE49-F238E27FC236}">
                <a16:creationId xmlns:a16="http://schemas.microsoft.com/office/drawing/2014/main" id="{5AA47606-5CD6-52C9-829D-513257E6F6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A8AD2D-6445-4F9A-8023-F2FBF95C1FE3}" type="slidenum">
              <a:rPr lang="en-US" altLang="en-US" smtClean="0"/>
              <a:pPr/>
              <a:t>54</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82AEB907-C231-9471-003A-5493C7969198}"/>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2BD1C6BC-BA0B-34BF-F903-2C697092FA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Q (discharge) = volume per unit time</a:t>
            </a:r>
          </a:p>
          <a:p>
            <a:pPr eaLnBrk="1" hangingPunct="1"/>
            <a:r>
              <a:rPr lang="en-US" altLang="en-US" dirty="0">
                <a:latin typeface="Arial" panose="020B0604020202020204" pitchFamily="34" charset="0"/>
              </a:rPr>
              <a:t>Q  (discharge) = velocity per unit area</a:t>
            </a:r>
          </a:p>
        </p:txBody>
      </p:sp>
      <p:sp>
        <p:nvSpPr>
          <p:cNvPr id="98308" name="Slide Number Placeholder 3">
            <a:extLst>
              <a:ext uri="{FF2B5EF4-FFF2-40B4-BE49-F238E27FC236}">
                <a16:creationId xmlns:a16="http://schemas.microsoft.com/office/drawing/2014/main" id="{DAB1ABFD-A758-BB37-5357-385E469590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7E16FE-81FA-4F8E-B8D5-8F6759C6F138}" type="slidenum">
              <a:rPr lang="en-US" altLang="en-US" smtClean="0"/>
              <a:pPr/>
              <a:t>56</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4F190A2-A858-0FFE-50F3-32E6C13FB03D}"/>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450AC123-6041-B3D6-50DB-0169A9BA7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Kent</a:t>
            </a:r>
            <a:r>
              <a:rPr lang="en-US" altLang="en-US" u="sng" dirty="0">
                <a:latin typeface="Arial" panose="020B0604020202020204" pitchFamily="34" charset="0"/>
              </a:rPr>
              <a:t>ucky River is a mixture of alluvial and bedrock channel river</a:t>
            </a:r>
            <a:endParaRPr lang="en-US" altLang="en-US"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2E720CBE-DE0B-F397-36CB-6E0CA6E30F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B48F65-F0D3-442D-BD87-5B6C8E7B7DC0}" type="slidenum">
              <a:rPr lang="en-US" altLang="en-US" smtClean="0"/>
              <a:pPr/>
              <a:t>5</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E95B2F7-E628-A793-F4B8-6B8356366EBE}"/>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D2B21655-86EA-6D9A-FC82-9409CF3561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14340" name="Slide Number Placeholder 3">
            <a:extLst>
              <a:ext uri="{FF2B5EF4-FFF2-40B4-BE49-F238E27FC236}">
                <a16:creationId xmlns:a16="http://schemas.microsoft.com/office/drawing/2014/main" id="{8647A3B7-E56D-2FD1-EAEC-3590429BEF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C84F01-DF64-47B7-9042-3DA045838764}" type="slidenum">
              <a:rPr lang="en-US" altLang="en-US" smtClean="0"/>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2681863-6F02-9987-5675-DE80EA3995E8}"/>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9A8A9819-6C20-93CD-CE96-84D06552D2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16388" name="Slide Number Placeholder 3">
            <a:extLst>
              <a:ext uri="{FF2B5EF4-FFF2-40B4-BE49-F238E27FC236}">
                <a16:creationId xmlns:a16="http://schemas.microsoft.com/office/drawing/2014/main" id="{52188790-64CF-8681-8AEC-18C4B13EA8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9F748C-62D0-4C8C-AA6C-B66FA1D3B581}" type="slidenum">
              <a:rPr lang="en-US" altLang="en-US" smtClean="0"/>
              <a:pPr/>
              <a:t>7</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9630CE1-B757-061E-CA54-6E68AF6CE0BA}"/>
              </a:ext>
            </a:extLst>
          </p:cNvPr>
          <p:cNvSpPr>
            <a:spLocks noGrp="1" noRot="1" noChangeAspect="1" noChangeArrowheads="1" noTextEdit="1"/>
          </p:cNvSpPr>
          <p:nvPr>
            <p:ph type="sldImg"/>
          </p:nvPr>
        </p:nvSpPr>
        <p:spPr>
          <a:ln/>
        </p:spPr>
      </p:sp>
      <p:sp>
        <p:nvSpPr>
          <p:cNvPr id="18435" name="Notes Placeholder 2">
            <a:extLst>
              <a:ext uri="{FF2B5EF4-FFF2-40B4-BE49-F238E27FC236}">
                <a16:creationId xmlns:a16="http://schemas.microsoft.com/office/drawing/2014/main" id="{F076E031-A967-8940-1459-CAFAEE10BC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Trellis (right)</a:t>
            </a:r>
          </a:p>
        </p:txBody>
      </p:sp>
      <p:sp>
        <p:nvSpPr>
          <p:cNvPr id="18436" name="Slide Number Placeholder 3">
            <a:extLst>
              <a:ext uri="{FF2B5EF4-FFF2-40B4-BE49-F238E27FC236}">
                <a16:creationId xmlns:a16="http://schemas.microsoft.com/office/drawing/2014/main" id="{76FC9CBC-D969-DFE2-9F49-32AE9F12F7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E27E9C-BAEF-47E7-AC84-C84DF0233D3D}" type="slidenum">
              <a:rPr lang="en-US" altLang="en-US" smtClean="0"/>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6511C713-7B7C-97F4-8504-853A070B6199}"/>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D42954E3-5090-2D92-BBB9-912016E52C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Radial (left) and a humanized drainage patterns (right), which can be quite variable depending upon the type of human impacts such as channel straightening, construction of levees or artificial reservoirs and dams</a:t>
            </a:r>
          </a:p>
        </p:txBody>
      </p:sp>
      <p:sp>
        <p:nvSpPr>
          <p:cNvPr id="20484" name="Slide Number Placeholder 3">
            <a:extLst>
              <a:ext uri="{FF2B5EF4-FFF2-40B4-BE49-F238E27FC236}">
                <a16:creationId xmlns:a16="http://schemas.microsoft.com/office/drawing/2014/main" id="{BF21F095-118C-8462-FFC4-57A67A695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8E97AC-BF47-4F6A-922A-8E5D65FE2C88}" type="slidenum">
              <a:rPr lang="en-US" altLang="en-US" smtClean="0"/>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A1AC973-3503-FF0C-C607-5541DBA8A4E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FE812FD-6DE3-3CE2-7A03-602ED6FCD4C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9043550-1C39-5951-5675-2C3DFF9137A3}"/>
              </a:ext>
            </a:extLst>
          </p:cNvPr>
          <p:cNvSpPr>
            <a:spLocks noGrp="1" noChangeArrowheads="1"/>
          </p:cNvSpPr>
          <p:nvPr>
            <p:ph type="sldNum" sz="quarter" idx="12"/>
          </p:nvPr>
        </p:nvSpPr>
        <p:spPr>
          <a:ln/>
        </p:spPr>
        <p:txBody>
          <a:bodyPr/>
          <a:lstStyle>
            <a:lvl1pPr>
              <a:defRPr/>
            </a:lvl1pPr>
          </a:lstStyle>
          <a:p>
            <a:pPr>
              <a:defRPr/>
            </a:pPr>
            <a:fld id="{2B1BDA6B-F040-4D41-A6E6-B1E44C5EACCC}" type="slidenum">
              <a:rPr lang="en-US" altLang="en-US"/>
              <a:pPr>
                <a:defRPr/>
              </a:pPr>
              <a:t>‹#›</a:t>
            </a:fld>
            <a:endParaRPr lang="en-US" altLang="en-US" dirty="0"/>
          </a:p>
        </p:txBody>
      </p:sp>
    </p:spTree>
    <p:extLst>
      <p:ext uri="{BB962C8B-B14F-4D97-AF65-F5344CB8AC3E}">
        <p14:creationId xmlns:p14="http://schemas.microsoft.com/office/powerpoint/2010/main" val="290354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F20A71-5523-1870-73B4-3C521769A2F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6ACC35D-B1F9-3D7E-8FDC-C1E752EDAF9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DA54EBE-6761-951C-DFDE-3A0E1F7A7BF1}"/>
              </a:ext>
            </a:extLst>
          </p:cNvPr>
          <p:cNvSpPr>
            <a:spLocks noGrp="1" noChangeArrowheads="1"/>
          </p:cNvSpPr>
          <p:nvPr>
            <p:ph type="sldNum" sz="quarter" idx="12"/>
          </p:nvPr>
        </p:nvSpPr>
        <p:spPr>
          <a:ln/>
        </p:spPr>
        <p:txBody>
          <a:bodyPr/>
          <a:lstStyle>
            <a:lvl1pPr>
              <a:defRPr/>
            </a:lvl1pPr>
          </a:lstStyle>
          <a:p>
            <a:pPr>
              <a:defRPr/>
            </a:pPr>
            <a:fld id="{B99E2DA1-E2B0-45A9-945F-1A4C4379843F}" type="slidenum">
              <a:rPr lang="en-US" altLang="en-US"/>
              <a:pPr>
                <a:defRPr/>
              </a:pPr>
              <a:t>‹#›</a:t>
            </a:fld>
            <a:endParaRPr lang="en-US" altLang="en-US" dirty="0"/>
          </a:p>
        </p:txBody>
      </p:sp>
    </p:spTree>
    <p:extLst>
      <p:ext uri="{BB962C8B-B14F-4D97-AF65-F5344CB8AC3E}">
        <p14:creationId xmlns:p14="http://schemas.microsoft.com/office/powerpoint/2010/main" val="151656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4CFEED-E892-2750-441C-7BF837345D7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78FA979-BEA8-6501-67DC-14956DC470C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A4077AA-6341-4007-2A78-84C8FD397A1A}"/>
              </a:ext>
            </a:extLst>
          </p:cNvPr>
          <p:cNvSpPr>
            <a:spLocks noGrp="1" noChangeArrowheads="1"/>
          </p:cNvSpPr>
          <p:nvPr>
            <p:ph type="sldNum" sz="quarter" idx="12"/>
          </p:nvPr>
        </p:nvSpPr>
        <p:spPr>
          <a:ln/>
        </p:spPr>
        <p:txBody>
          <a:bodyPr/>
          <a:lstStyle>
            <a:lvl1pPr>
              <a:defRPr/>
            </a:lvl1pPr>
          </a:lstStyle>
          <a:p>
            <a:pPr>
              <a:defRPr/>
            </a:pPr>
            <a:fld id="{66B15889-701B-4A40-A6E7-E9F1DED1532C}" type="slidenum">
              <a:rPr lang="en-US" altLang="en-US"/>
              <a:pPr>
                <a:defRPr/>
              </a:pPr>
              <a:t>‹#›</a:t>
            </a:fld>
            <a:endParaRPr lang="en-US" altLang="en-US" dirty="0"/>
          </a:p>
        </p:txBody>
      </p:sp>
    </p:spTree>
    <p:extLst>
      <p:ext uri="{BB962C8B-B14F-4D97-AF65-F5344CB8AC3E}">
        <p14:creationId xmlns:p14="http://schemas.microsoft.com/office/powerpoint/2010/main" val="125878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1339A8-E7F6-756C-814D-EAEA2A4F536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25A96990-7E88-BC19-4EE0-DB17294D2CD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E16EC91-9A6D-B568-5DC6-F24D91872F59}"/>
              </a:ext>
            </a:extLst>
          </p:cNvPr>
          <p:cNvSpPr>
            <a:spLocks noGrp="1" noChangeArrowheads="1"/>
          </p:cNvSpPr>
          <p:nvPr>
            <p:ph type="sldNum" sz="quarter" idx="12"/>
          </p:nvPr>
        </p:nvSpPr>
        <p:spPr>
          <a:ln/>
        </p:spPr>
        <p:txBody>
          <a:bodyPr/>
          <a:lstStyle>
            <a:lvl1pPr>
              <a:defRPr/>
            </a:lvl1pPr>
          </a:lstStyle>
          <a:p>
            <a:pPr>
              <a:defRPr/>
            </a:pPr>
            <a:fld id="{0C20042D-DBB9-4008-9D12-DBBECE205F57}" type="slidenum">
              <a:rPr lang="en-US" altLang="en-US"/>
              <a:pPr>
                <a:defRPr/>
              </a:pPr>
              <a:t>‹#›</a:t>
            </a:fld>
            <a:endParaRPr lang="en-US" altLang="en-US" dirty="0"/>
          </a:p>
        </p:txBody>
      </p:sp>
    </p:spTree>
    <p:extLst>
      <p:ext uri="{BB962C8B-B14F-4D97-AF65-F5344CB8AC3E}">
        <p14:creationId xmlns:p14="http://schemas.microsoft.com/office/powerpoint/2010/main" val="220359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1A9809-90C7-CA94-BA66-A7F1D8E6FEF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17F87AE1-4694-CC45-C80D-3656A07AD17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EECDB8D-4DC7-6666-415A-39B0DBA08F23}"/>
              </a:ext>
            </a:extLst>
          </p:cNvPr>
          <p:cNvSpPr>
            <a:spLocks noGrp="1" noChangeArrowheads="1"/>
          </p:cNvSpPr>
          <p:nvPr>
            <p:ph type="sldNum" sz="quarter" idx="12"/>
          </p:nvPr>
        </p:nvSpPr>
        <p:spPr>
          <a:ln/>
        </p:spPr>
        <p:txBody>
          <a:bodyPr/>
          <a:lstStyle>
            <a:lvl1pPr>
              <a:defRPr/>
            </a:lvl1pPr>
          </a:lstStyle>
          <a:p>
            <a:pPr>
              <a:defRPr/>
            </a:pPr>
            <a:fld id="{B48FB191-DA9E-4763-9E25-4013A9BC71CC}" type="slidenum">
              <a:rPr lang="en-US" altLang="en-US"/>
              <a:pPr>
                <a:defRPr/>
              </a:pPr>
              <a:t>‹#›</a:t>
            </a:fld>
            <a:endParaRPr lang="en-US" altLang="en-US" dirty="0"/>
          </a:p>
        </p:txBody>
      </p:sp>
    </p:spTree>
    <p:extLst>
      <p:ext uri="{BB962C8B-B14F-4D97-AF65-F5344CB8AC3E}">
        <p14:creationId xmlns:p14="http://schemas.microsoft.com/office/powerpoint/2010/main" val="3121144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CB3F20-2B7B-5867-D955-46E0DAA364B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78717FC8-8102-0AE0-B431-3FB30C3A04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F9D73F6-16E1-E7C3-083F-F94DDE6C6D7C}"/>
              </a:ext>
            </a:extLst>
          </p:cNvPr>
          <p:cNvSpPr>
            <a:spLocks noGrp="1" noChangeArrowheads="1"/>
          </p:cNvSpPr>
          <p:nvPr>
            <p:ph type="sldNum" sz="quarter" idx="12"/>
          </p:nvPr>
        </p:nvSpPr>
        <p:spPr>
          <a:ln/>
        </p:spPr>
        <p:txBody>
          <a:bodyPr/>
          <a:lstStyle>
            <a:lvl1pPr>
              <a:defRPr/>
            </a:lvl1pPr>
          </a:lstStyle>
          <a:p>
            <a:pPr>
              <a:defRPr/>
            </a:pPr>
            <a:fld id="{D6D41A41-B533-47EB-B44D-CFCBE39862F9}" type="slidenum">
              <a:rPr lang="en-US" altLang="en-US"/>
              <a:pPr>
                <a:defRPr/>
              </a:pPr>
              <a:t>‹#›</a:t>
            </a:fld>
            <a:endParaRPr lang="en-US" altLang="en-US" dirty="0"/>
          </a:p>
        </p:txBody>
      </p:sp>
    </p:spTree>
    <p:extLst>
      <p:ext uri="{BB962C8B-B14F-4D97-AF65-F5344CB8AC3E}">
        <p14:creationId xmlns:p14="http://schemas.microsoft.com/office/powerpoint/2010/main" val="2249580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5C7AA59-BA97-0EDC-2BCE-A48F7C8314F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B5FEEE5C-7846-C4CC-CF63-9810BC9D4C9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5598BDDD-0B5C-A8C8-EDAC-7294C214901D}"/>
              </a:ext>
            </a:extLst>
          </p:cNvPr>
          <p:cNvSpPr>
            <a:spLocks noGrp="1" noChangeArrowheads="1"/>
          </p:cNvSpPr>
          <p:nvPr>
            <p:ph type="sldNum" sz="quarter" idx="12"/>
          </p:nvPr>
        </p:nvSpPr>
        <p:spPr>
          <a:ln/>
        </p:spPr>
        <p:txBody>
          <a:bodyPr/>
          <a:lstStyle>
            <a:lvl1pPr>
              <a:defRPr/>
            </a:lvl1pPr>
          </a:lstStyle>
          <a:p>
            <a:pPr>
              <a:defRPr/>
            </a:pPr>
            <a:fld id="{77F2075F-6489-44B5-8480-3D7770423D68}" type="slidenum">
              <a:rPr lang="en-US" altLang="en-US"/>
              <a:pPr>
                <a:defRPr/>
              </a:pPr>
              <a:t>‹#›</a:t>
            </a:fld>
            <a:endParaRPr lang="en-US" altLang="en-US" dirty="0"/>
          </a:p>
        </p:txBody>
      </p:sp>
    </p:spTree>
    <p:extLst>
      <p:ext uri="{BB962C8B-B14F-4D97-AF65-F5344CB8AC3E}">
        <p14:creationId xmlns:p14="http://schemas.microsoft.com/office/powerpoint/2010/main" val="235473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7A243F7-9767-AA06-47D3-0B6E59B36D3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8573FBB-2F07-3F02-1B3C-D888FF4561D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A02E9766-1B15-ABEB-782A-623DD0A5F40D}"/>
              </a:ext>
            </a:extLst>
          </p:cNvPr>
          <p:cNvSpPr>
            <a:spLocks noGrp="1" noChangeArrowheads="1"/>
          </p:cNvSpPr>
          <p:nvPr>
            <p:ph type="sldNum" sz="quarter" idx="12"/>
          </p:nvPr>
        </p:nvSpPr>
        <p:spPr>
          <a:ln/>
        </p:spPr>
        <p:txBody>
          <a:bodyPr/>
          <a:lstStyle>
            <a:lvl1pPr>
              <a:defRPr/>
            </a:lvl1pPr>
          </a:lstStyle>
          <a:p>
            <a:pPr>
              <a:defRPr/>
            </a:pPr>
            <a:fld id="{847019AB-A82B-4CE9-8B17-81323A64B44D}" type="slidenum">
              <a:rPr lang="en-US" altLang="en-US"/>
              <a:pPr>
                <a:defRPr/>
              </a:pPr>
              <a:t>‹#›</a:t>
            </a:fld>
            <a:endParaRPr lang="en-US" altLang="en-US" dirty="0"/>
          </a:p>
        </p:txBody>
      </p:sp>
    </p:spTree>
    <p:extLst>
      <p:ext uri="{BB962C8B-B14F-4D97-AF65-F5344CB8AC3E}">
        <p14:creationId xmlns:p14="http://schemas.microsoft.com/office/powerpoint/2010/main" val="154979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9FA48B5-68DB-55C8-672C-6BD61E380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83970D71-E7A1-97D7-2F2A-657115654EC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C50BC8D0-F9E0-274C-BABD-26239BE87895}"/>
              </a:ext>
            </a:extLst>
          </p:cNvPr>
          <p:cNvSpPr>
            <a:spLocks noGrp="1" noChangeArrowheads="1"/>
          </p:cNvSpPr>
          <p:nvPr>
            <p:ph type="sldNum" sz="quarter" idx="12"/>
          </p:nvPr>
        </p:nvSpPr>
        <p:spPr>
          <a:ln/>
        </p:spPr>
        <p:txBody>
          <a:bodyPr/>
          <a:lstStyle>
            <a:lvl1pPr>
              <a:defRPr/>
            </a:lvl1pPr>
          </a:lstStyle>
          <a:p>
            <a:pPr>
              <a:defRPr/>
            </a:pPr>
            <a:fld id="{1BE80B22-D64F-4B63-AD24-EA7066DA98D2}" type="slidenum">
              <a:rPr lang="en-US" altLang="en-US"/>
              <a:pPr>
                <a:defRPr/>
              </a:pPr>
              <a:t>‹#›</a:t>
            </a:fld>
            <a:endParaRPr lang="en-US" altLang="en-US" dirty="0"/>
          </a:p>
        </p:txBody>
      </p:sp>
    </p:spTree>
    <p:extLst>
      <p:ext uri="{BB962C8B-B14F-4D97-AF65-F5344CB8AC3E}">
        <p14:creationId xmlns:p14="http://schemas.microsoft.com/office/powerpoint/2010/main" val="2699273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FAC433-4645-9D03-A0C0-622A1A9FC24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CF858FE-ECAE-E214-1DE9-9B67C12F196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9C24CDA-3A4B-DD97-395B-7F55AF4732B4}"/>
              </a:ext>
            </a:extLst>
          </p:cNvPr>
          <p:cNvSpPr>
            <a:spLocks noGrp="1" noChangeArrowheads="1"/>
          </p:cNvSpPr>
          <p:nvPr>
            <p:ph type="sldNum" sz="quarter" idx="12"/>
          </p:nvPr>
        </p:nvSpPr>
        <p:spPr>
          <a:ln/>
        </p:spPr>
        <p:txBody>
          <a:bodyPr/>
          <a:lstStyle>
            <a:lvl1pPr>
              <a:defRPr/>
            </a:lvl1pPr>
          </a:lstStyle>
          <a:p>
            <a:pPr>
              <a:defRPr/>
            </a:pPr>
            <a:fld id="{B10CC9A0-6015-4F3B-A2B8-009417990C75}" type="slidenum">
              <a:rPr lang="en-US" altLang="en-US"/>
              <a:pPr>
                <a:defRPr/>
              </a:pPr>
              <a:t>‹#›</a:t>
            </a:fld>
            <a:endParaRPr lang="en-US" altLang="en-US" dirty="0"/>
          </a:p>
        </p:txBody>
      </p:sp>
    </p:spTree>
    <p:extLst>
      <p:ext uri="{BB962C8B-B14F-4D97-AF65-F5344CB8AC3E}">
        <p14:creationId xmlns:p14="http://schemas.microsoft.com/office/powerpoint/2010/main" val="2728683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E7802A-29BD-0624-F808-B3E11AFDE5D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2CB15B56-4003-E7B4-3218-55B3E9F8C0B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04338BA2-23BD-A254-CA53-ECF68F9913DB}"/>
              </a:ext>
            </a:extLst>
          </p:cNvPr>
          <p:cNvSpPr>
            <a:spLocks noGrp="1" noChangeArrowheads="1"/>
          </p:cNvSpPr>
          <p:nvPr>
            <p:ph type="sldNum" sz="quarter" idx="12"/>
          </p:nvPr>
        </p:nvSpPr>
        <p:spPr>
          <a:ln/>
        </p:spPr>
        <p:txBody>
          <a:bodyPr/>
          <a:lstStyle>
            <a:lvl1pPr>
              <a:defRPr/>
            </a:lvl1pPr>
          </a:lstStyle>
          <a:p>
            <a:pPr>
              <a:defRPr/>
            </a:pPr>
            <a:fld id="{05BA69C3-1AB2-4913-8D38-9506133F8930}" type="slidenum">
              <a:rPr lang="en-US" altLang="en-US"/>
              <a:pPr>
                <a:defRPr/>
              </a:pPr>
              <a:t>‹#›</a:t>
            </a:fld>
            <a:endParaRPr lang="en-US" altLang="en-US" dirty="0"/>
          </a:p>
        </p:txBody>
      </p:sp>
    </p:spTree>
    <p:extLst>
      <p:ext uri="{BB962C8B-B14F-4D97-AF65-F5344CB8AC3E}">
        <p14:creationId xmlns:p14="http://schemas.microsoft.com/office/powerpoint/2010/main" val="104541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9A3A6E4-F5D0-B1A4-E40E-A5BF1C34F36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739D31-B804-6D01-E286-871FE3E706F2}"/>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041AE8B-DB69-5A5E-6890-74E6DB446EB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29BF8B44-D735-5577-4F4A-923BE63F227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664C54DB-DE57-AC15-237C-F93D9E353DF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3CFBBF5-C9E1-43DC-8003-AE6EC8E7251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Light" panose="020F0302020204030204" pitchFamily="34" charset="0"/>
        </a:defRPr>
      </a:lvl2pPr>
      <a:lvl3pPr algn="ctr" rtl="0" eaLnBrk="0" fontAlgn="base" hangingPunct="0">
        <a:spcBef>
          <a:spcPct val="0"/>
        </a:spcBef>
        <a:spcAft>
          <a:spcPct val="0"/>
        </a:spcAft>
        <a:defRPr sz="4400">
          <a:solidFill>
            <a:schemeClr val="tx2"/>
          </a:solidFill>
          <a:latin typeface="Calibri Light" panose="020F0302020204030204" pitchFamily="34" charset="0"/>
        </a:defRPr>
      </a:lvl3pPr>
      <a:lvl4pPr algn="ctr" rtl="0" eaLnBrk="0" fontAlgn="base" hangingPunct="0">
        <a:spcBef>
          <a:spcPct val="0"/>
        </a:spcBef>
        <a:spcAft>
          <a:spcPct val="0"/>
        </a:spcAft>
        <a:defRPr sz="4400">
          <a:solidFill>
            <a:schemeClr val="tx2"/>
          </a:solidFill>
          <a:latin typeface="Calibri Light" panose="020F0302020204030204" pitchFamily="34" charset="0"/>
        </a:defRPr>
      </a:lvl4pPr>
      <a:lvl5pPr algn="ctr" rtl="0" eaLnBrk="0" fontAlgn="base" hangingPunct="0">
        <a:spcBef>
          <a:spcPct val="0"/>
        </a:spcBef>
        <a:spcAft>
          <a:spcPct val="0"/>
        </a:spcAft>
        <a:defRPr sz="4400">
          <a:solidFill>
            <a:schemeClr val="tx2"/>
          </a:solidFill>
          <a:latin typeface="Calibri Light" panose="020F03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5GVEPlKkor0?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player.vimeo.com/video/31464905?app_id=122963" TargetMode="Externa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hyperlink" Target="https://river-runner.samlearner.com/?fbclid=IwAR2r5jY9nnqFtFtWXSrZBIjKndV4nr506-yrdd1faEn91Ue1ByrnJmPArWc"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737479C-7286-0635-5173-472A45406F99}"/>
              </a:ext>
            </a:extLst>
          </p:cNvPr>
          <p:cNvSpPr>
            <a:spLocks noGrp="1" noChangeArrowheads="1"/>
          </p:cNvSpPr>
          <p:nvPr>
            <p:ph type="title"/>
          </p:nvPr>
        </p:nvSpPr>
        <p:spPr/>
        <p:txBody>
          <a:bodyPr/>
          <a:lstStyle/>
          <a:p>
            <a:pPr eaLnBrk="1" hangingPunct="1"/>
            <a:r>
              <a:rPr lang="en-US" altLang="en-US" sz="4000" dirty="0"/>
              <a:t>Subsurface, groundwater, overland flow feed channel flow</a:t>
            </a:r>
          </a:p>
        </p:txBody>
      </p:sp>
      <p:pic>
        <p:nvPicPr>
          <p:cNvPr id="3075" name="Picture 4" descr="C:\Documents and Settings\Tony Stallins\Desktop\runoff.jpg">
            <a:extLst>
              <a:ext uri="{FF2B5EF4-FFF2-40B4-BE49-F238E27FC236}">
                <a16:creationId xmlns:a16="http://schemas.microsoft.com/office/drawing/2014/main" id="{0F7BF742-2578-8167-A416-05099B88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600200"/>
            <a:ext cx="11442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26A95-6D9B-5A71-756D-59C5A8D8F9DD}"/>
              </a:ext>
            </a:extLst>
          </p:cNvPr>
          <p:cNvSpPr>
            <a:spLocks noGrp="1"/>
          </p:cNvSpPr>
          <p:nvPr>
            <p:ph type="title"/>
          </p:nvPr>
        </p:nvSpPr>
        <p:spPr/>
        <p:txBody>
          <a:bodyPr/>
          <a:lstStyle/>
          <a:p>
            <a:pPr eaLnBrk="1" hangingPunct="1">
              <a:defRPr/>
            </a:pPr>
            <a:r>
              <a:rPr lang="en-US" dirty="0">
                <a:solidFill>
                  <a:schemeClr val="tx1"/>
                </a:solidFill>
                <a:latin typeface="+mn-lt"/>
                <a:ea typeface="+mn-ea"/>
                <a:cs typeface="+mn-cs"/>
              </a:rPr>
              <a:t>Fluvial transportation</a:t>
            </a:r>
            <a:endParaRPr lang="en-US" dirty="0"/>
          </a:p>
        </p:txBody>
      </p:sp>
      <p:sp>
        <p:nvSpPr>
          <p:cNvPr id="21507" name="Content Placeholder 2">
            <a:extLst>
              <a:ext uri="{FF2B5EF4-FFF2-40B4-BE49-F238E27FC236}">
                <a16:creationId xmlns:a16="http://schemas.microsoft.com/office/drawing/2014/main" id="{BBBF9ACD-4494-0B55-C58C-F43B7B08B8C1}"/>
              </a:ext>
            </a:extLst>
          </p:cNvPr>
          <p:cNvSpPr>
            <a:spLocks noGrp="1"/>
          </p:cNvSpPr>
          <p:nvPr>
            <p:ph idx="1"/>
          </p:nvPr>
        </p:nvSpPr>
        <p:spPr>
          <a:xfrm>
            <a:off x="609600" y="1600200"/>
            <a:ext cx="5257800" cy="4525963"/>
          </a:xfrm>
        </p:spPr>
        <p:txBody>
          <a:bodyPr/>
          <a:lstStyle/>
          <a:p>
            <a:pPr>
              <a:defRPr/>
            </a:pPr>
            <a:r>
              <a:rPr lang="en-US" kern="1200" dirty="0"/>
              <a:t>Sediments are moved in these ways</a:t>
            </a:r>
          </a:p>
          <a:p>
            <a:pPr lvl="1">
              <a:defRPr/>
            </a:pPr>
            <a:r>
              <a:rPr lang="en-US" dirty="0"/>
              <a:t>Bedload</a:t>
            </a:r>
          </a:p>
          <a:p>
            <a:pPr lvl="2">
              <a:defRPr/>
            </a:pPr>
            <a:r>
              <a:rPr lang="en-US" dirty="0"/>
              <a:t>Traction (larger particles)</a:t>
            </a:r>
          </a:p>
          <a:p>
            <a:pPr lvl="2" eaLnBrk="1" hangingPunct="1">
              <a:defRPr/>
            </a:pPr>
            <a:r>
              <a:rPr lang="en-US" dirty="0"/>
              <a:t>Saltation</a:t>
            </a:r>
          </a:p>
          <a:p>
            <a:pPr lvl="1" eaLnBrk="1" hangingPunct="1">
              <a:defRPr/>
            </a:pPr>
            <a:r>
              <a:rPr lang="en-US" dirty="0"/>
              <a:t>Suspended load</a:t>
            </a:r>
          </a:p>
          <a:p>
            <a:pPr lvl="2" eaLnBrk="1" hangingPunct="1">
              <a:defRPr/>
            </a:pPr>
            <a:r>
              <a:rPr lang="en-US" dirty="0"/>
              <a:t>Suspension</a:t>
            </a:r>
          </a:p>
          <a:p>
            <a:pPr lvl="2" eaLnBrk="1" hangingPunct="1">
              <a:defRPr/>
            </a:pPr>
            <a:r>
              <a:rPr lang="en-US" dirty="0"/>
              <a:t>Solution (smaller particles)</a:t>
            </a:r>
          </a:p>
        </p:txBody>
      </p:sp>
      <p:pic>
        <p:nvPicPr>
          <p:cNvPr id="21508" name="Picture 3" descr="A diagram of a load&#10;&#10;Description automatically generated">
            <a:extLst>
              <a:ext uri="{FF2B5EF4-FFF2-40B4-BE49-F238E27FC236}">
                <a16:creationId xmlns:a16="http://schemas.microsoft.com/office/drawing/2014/main" id="{54666841-42B7-A5B1-34E8-3385BD787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1163"/>
            <a:ext cx="5830888"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7a">
            <a:extLst>
              <a:ext uri="{FF2B5EF4-FFF2-40B4-BE49-F238E27FC236}">
                <a16:creationId xmlns:a16="http://schemas.microsoft.com/office/drawing/2014/main" id="{EE219FC5-341F-337C-671F-A2F1DE0C3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00"/>
            <a:ext cx="97155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Scan249">
            <a:extLst>
              <a:ext uri="{FF2B5EF4-FFF2-40B4-BE49-F238E27FC236}">
                <a16:creationId xmlns:a16="http://schemas.microsoft.com/office/drawing/2014/main" id="{C781EF51-494C-EEDE-8A60-E2C9F8744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2558713" cy="83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C2A8D0F8-7B00-8AD4-39D6-70AE4CB27BF5}"/>
              </a:ext>
            </a:extLst>
          </p:cNvPr>
          <p:cNvSpPr>
            <a:spLocks noGrp="1" noChangeArrowheads="1"/>
          </p:cNvSpPr>
          <p:nvPr>
            <p:ph type="title"/>
          </p:nvPr>
        </p:nvSpPr>
        <p:spPr/>
        <p:txBody>
          <a:bodyPr/>
          <a:lstStyle/>
          <a:p>
            <a:pPr eaLnBrk="1" hangingPunct="1"/>
            <a:r>
              <a:rPr lang="en-US" altLang="en-US" sz="3600" dirty="0"/>
              <a:t>Stream capacity, the total potential sediment load a stream can carry</a:t>
            </a:r>
            <a:endParaRPr lang="en-US" altLang="en-US" dirty="0"/>
          </a:p>
        </p:txBody>
      </p:sp>
      <p:sp>
        <p:nvSpPr>
          <p:cNvPr id="27651" name="Content Placeholder 2">
            <a:extLst>
              <a:ext uri="{FF2B5EF4-FFF2-40B4-BE49-F238E27FC236}">
                <a16:creationId xmlns:a16="http://schemas.microsoft.com/office/drawing/2014/main" id="{BE270586-7CB5-F00A-4F7E-058F4227E28B}"/>
              </a:ext>
            </a:extLst>
          </p:cNvPr>
          <p:cNvSpPr>
            <a:spLocks noGrp="1" noChangeArrowheads="1"/>
          </p:cNvSpPr>
          <p:nvPr>
            <p:ph idx="1"/>
          </p:nvPr>
        </p:nvSpPr>
        <p:spPr>
          <a:xfrm>
            <a:off x="685800" y="2030413"/>
            <a:ext cx="10972800" cy="4525962"/>
          </a:xfrm>
        </p:spPr>
        <p:txBody>
          <a:bodyPr/>
          <a:lstStyle/>
          <a:p>
            <a:pPr eaLnBrk="1" hangingPunct="1"/>
            <a:r>
              <a:rPr lang="en-US" altLang="en-US" dirty="0"/>
              <a:t>Stream capacity varies with</a:t>
            </a:r>
          </a:p>
          <a:p>
            <a:pPr lvl="1" eaLnBrk="1" hangingPunct="1"/>
            <a:r>
              <a:rPr lang="en-US" altLang="en-US" dirty="0"/>
              <a:t>Gradient</a:t>
            </a:r>
          </a:p>
          <a:p>
            <a:pPr lvl="2" eaLnBrk="1" hangingPunct="1"/>
            <a:r>
              <a:rPr lang="en-US" altLang="en-US" dirty="0"/>
              <a:t>Steeper gradient has greater capacity.</a:t>
            </a:r>
          </a:p>
          <a:p>
            <a:pPr lvl="1" eaLnBrk="1" hangingPunct="1"/>
            <a:r>
              <a:rPr lang="en-US" altLang="en-US" dirty="0"/>
              <a:t>Velocity of water</a:t>
            </a:r>
          </a:p>
          <a:p>
            <a:pPr lvl="2" eaLnBrk="1" hangingPunct="1"/>
            <a:r>
              <a:rPr lang="en-US" altLang="en-US" dirty="0"/>
              <a:t>Higher velocities during high discharge events increase capacity. </a:t>
            </a:r>
          </a:p>
          <a:p>
            <a:pPr lvl="1" eaLnBrk="1" hangingPunct="1"/>
            <a:r>
              <a:rPr lang="en-US" altLang="en-US" dirty="0"/>
              <a:t>Channel size and shape</a:t>
            </a:r>
          </a:p>
          <a:p>
            <a:pPr lvl="2" eaLnBrk="1" hangingPunct="1"/>
            <a:r>
              <a:rPr lang="en-US" altLang="en-US" dirty="0"/>
              <a:t>Greater area to wetted perimeter ratio reduces friction and increases stream capacity</a:t>
            </a:r>
            <a:r>
              <a:rPr lang="en-US" altLang="en-US" sz="20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tream&#10;&#10;Description automatically generated">
            <a:extLst>
              <a:ext uri="{FF2B5EF4-FFF2-40B4-BE49-F238E27FC236}">
                <a16:creationId xmlns:a16="http://schemas.microsoft.com/office/drawing/2014/main" id="{CEE3C7BD-1585-1F8F-88DE-FF0998DE69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28858"/>
            <a:ext cx="6096000" cy="6938538"/>
          </a:xfrm>
        </p:spPr>
      </p:pic>
    </p:spTree>
    <p:extLst>
      <p:ext uri="{BB962C8B-B14F-4D97-AF65-F5344CB8AC3E}">
        <p14:creationId xmlns:p14="http://schemas.microsoft.com/office/powerpoint/2010/main" val="155220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A14BF022-7F06-0A86-1951-1A1D7D440839}"/>
              </a:ext>
            </a:extLst>
          </p:cNvPr>
          <p:cNvSpPr>
            <a:spLocks noGrp="1" noChangeArrowheads="1"/>
          </p:cNvSpPr>
          <p:nvPr>
            <p:ph type="title"/>
          </p:nvPr>
        </p:nvSpPr>
        <p:spPr/>
        <p:txBody>
          <a:bodyPr/>
          <a:lstStyle/>
          <a:p>
            <a:pPr eaLnBrk="1" hangingPunct="1"/>
            <a:r>
              <a:rPr lang="en-US" altLang="en-US" sz="3600" dirty="0"/>
              <a:t>The relationship between capacity and load determines whether deposition of erosion occurs</a:t>
            </a:r>
            <a:endParaRPr lang="en-US" altLang="en-US" dirty="0"/>
          </a:p>
        </p:txBody>
      </p:sp>
      <p:sp>
        <p:nvSpPr>
          <p:cNvPr id="39939" name="Content Placeholder 2">
            <a:extLst>
              <a:ext uri="{FF2B5EF4-FFF2-40B4-BE49-F238E27FC236}">
                <a16:creationId xmlns:a16="http://schemas.microsoft.com/office/drawing/2014/main" id="{BA5718A1-3FDF-D546-C415-CAD3195DB751}"/>
              </a:ext>
            </a:extLst>
          </p:cNvPr>
          <p:cNvSpPr>
            <a:spLocks noGrp="1" noChangeArrowheads="1"/>
          </p:cNvSpPr>
          <p:nvPr>
            <p:ph idx="1"/>
          </p:nvPr>
        </p:nvSpPr>
        <p:spPr/>
        <p:txBody>
          <a:bodyPr/>
          <a:lstStyle/>
          <a:p>
            <a:pPr eaLnBrk="1" hangingPunct="1">
              <a:defRPr/>
            </a:pPr>
            <a:r>
              <a:rPr lang="en-US" altLang="en-US" dirty="0"/>
              <a:t>Deposition</a:t>
            </a:r>
          </a:p>
          <a:p>
            <a:pPr marL="457200" lvl="1" indent="0" eaLnBrk="1" hangingPunct="1">
              <a:buFontTx/>
              <a:buNone/>
              <a:defRPr/>
            </a:pPr>
            <a:r>
              <a:rPr lang="en-US" altLang="en-US" dirty="0"/>
              <a:t>	Stream capacity &lt;  load</a:t>
            </a:r>
          </a:p>
          <a:p>
            <a:pPr eaLnBrk="1" hangingPunct="1">
              <a:defRPr/>
            </a:pPr>
            <a:r>
              <a:rPr lang="en-US" altLang="en-US" dirty="0"/>
              <a:t>Erosion</a:t>
            </a:r>
          </a:p>
          <a:p>
            <a:pPr marL="457200" lvl="1" indent="0" eaLnBrk="1" hangingPunct="1">
              <a:buFontTx/>
              <a:buNone/>
              <a:defRPr/>
            </a:pPr>
            <a:r>
              <a:rPr lang="en-US" altLang="en-US" dirty="0"/>
              <a:t>	Stream capacity &gt; load</a:t>
            </a:r>
          </a:p>
          <a:p>
            <a:pPr eaLnBrk="1" hangingPunct="1">
              <a:defRPr/>
            </a:pPr>
            <a:r>
              <a:rPr lang="en-US" altLang="en-US" dirty="0"/>
              <a:t>Streams switch from depositional to erosional agents depending on how the relationship between stream capacity and load varies along a stream or river</a:t>
            </a:r>
          </a:p>
          <a:p>
            <a:pPr marL="0" indent="0" eaLnBrk="1" hangingPunct="1">
              <a:buFontTx/>
              <a:buNone/>
              <a:defRPr/>
            </a:pPr>
            <a:endParaRPr lang="en-US" altLang="en-US"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3FDF3-6F3B-84F7-2786-AFB7067C4DC2}"/>
              </a:ext>
            </a:extLst>
          </p:cNvPr>
          <p:cNvSpPr>
            <a:spLocks noGrp="1"/>
          </p:cNvSpPr>
          <p:nvPr>
            <p:ph idx="1"/>
          </p:nvPr>
        </p:nvSpPr>
        <p:spPr>
          <a:xfrm>
            <a:off x="528638" y="3733800"/>
            <a:ext cx="4411662" cy="4221163"/>
          </a:xfrm>
        </p:spPr>
        <p:txBody>
          <a:bodyPr/>
          <a:lstStyle/>
          <a:p>
            <a:pPr>
              <a:defRPr/>
            </a:pPr>
            <a:r>
              <a:rPr lang="en-US" dirty="0"/>
              <a:t>Meandering</a:t>
            </a:r>
          </a:p>
          <a:p>
            <a:pPr>
              <a:defRPr/>
            </a:pPr>
            <a:r>
              <a:rPr lang="en-US" dirty="0"/>
              <a:t>Braided</a:t>
            </a:r>
          </a:p>
          <a:p>
            <a:pPr>
              <a:defRPr/>
            </a:pPr>
            <a:r>
              <a:rPr lang="en-US" dirty="0"/>
              <a:t>Anastomosing</a:t>
            </a:r>
          </a:p>
          <a:p>
            <a:pPr>
              <a:defRPr/>
            </a:pPr>
            <a:r>
              <a:rPr lang="en-US" dirty="0"/>
              <a:t>Intermittent (at right)</a:t>
            </a:r>
          </a:p>
          <a:p>
            <a:pPr marL="0" indent="0">
              <a:buFontTx/>
              <a:buNone/>
              <a:defRPr/>
            </a:pPr>
            <a:endParaRPr lang="en-US" dirty="0"/>
          </a:p>
        </p:txBody>
      </p:sp>
      <p:sp>
        <p:nvSpPr>
          <p:cNvPr id="31747" name="Title 1">
            <a:extLst>
              <a:ext uri="{FF2B5EF4-FFF2-40B4-BE49-F238E27FC236}">
                <a16:creationId xmlns:a16="http://schemas.microsoft.com/office/drawing/2014/main" id="{DD3C6443-9262-12D2-C9FF-AF6C178A6E62}"/>
              </a:ext>
            </a:extLst>
          </p:cNvPr>
          <p:cNvSpPr>
            <a:spLocks noGrp="1" noChangeArrowheads="1"/>
          </p:cNvSpPr>
          <p:nvPr>
            <p:ph type="title"/>
          </p:nvPr>
        </p:nvSpPr>
        <p:spPr>
          <a:xfrm>
            <a:off x="381000" y="1219200"/>
            <a:ext cx="4500563" cy="1143000"/>
          </a:xfrm>
        </p:spPr>
        <p:txBody>
          <a:bodyPr/>
          <a:lstStyle/>
          <a:p>
            <a:r>
              <a:rPr lang="en-US" altLang="en-US" dirty="0"/>
              <a:t>River channel types based on arrangement, shape, or timing of flow</a:t>
            </a:r>
          </a:p>
        </p:txBody>
      </p:sp>
      <p:pic>
        <p:nvPicPr>
          <p:cNvPr id="31748" name="Picture 3">
            <a:extLst>
              <a:ext uri="{FF2B5EF4-FFF2-40B4-BE49-F238E27FC236}">
                <a16:creationId xmlns:a16="http://schemas.microsoft.com/office/drawing/2014/main" id="{ADA0DF5D-9BE3-2919-FC35-C87A5FD8E0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762000"/>
            <a:ext cx="6477000" cy="858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 river flowing through a forest&#10;&#10;Description automatically generated">
            <a:extLst>
              <a:ext uri="{FF2B5EF4-FFF2-40B4-BE49-F238E27FC236}">
                <a16:creationId xmlns:a16="http://schemas.microsoft.com/office/drawing/2014/main" id="{D705D412-F767-72D1-D0EB-DC3B8536B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525"/>
            <a:ext cx="8905875"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9C6E8AB-FD3D-D127-E15D-7EE4C5909E95}"/>
              </a:ext>
            </a:extLst>
          </p:cNvPr>
          <p:cNvSpPr txBox="1">
            <a:spLocks noChangeArrowheads="1"/>
          </p:cNvSpPr>
          <p:nvPr/>
        </p:nvSpPr>
        <p:spPr>
          <a:xfrm>
            <a:off x="609600" y="274638"/>
            <a:ext cx="10972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Light" panose="020F0302020204030204" pitchFamily="34" charset="0"/>
              </a:defRPr>
            </a:lvl2pPr>
            <a:lvl3pPr algn="ctr" rtl="0" eaLnBrk="0" fontAlgn="base" hangingPunct="0">
              <a:spcBef>
                <a:spcPct val="0"/>
              </a:spcBef>
              <a:spcAft>
                <a:spcPct val="0"/>
              </a:spcAft>
              <a:defRPr sz="4400">
                <a:solidFill>
                  <a:schemeClr val="tx2"/>
                </a:solidFill>
                <a:latin typeface="Calibri Light" panose="020F0302020204030204" pitchFamily="34" charset="0"/>
              </a:defRPr>
            </a:lvl3pPr>
            <a:lvl4pPr algn="ctr" rtl="0" eaLnBrk="0" fontAlgn="base" hangingPunct="0">
              <a:spcBef>
                <a:spcPct val="0"/>
              </a:spcBef>
              <a:spcAft>
                <a:spcPct val="0"/>
              </a:spcAft>
              <a:defRPr sz="4400">
                <a:solidFill>
                  <a:schemeClr val="tx2"/>
                </a:solidFill>
                <a:latin typeface="Calibri Light" panose="020F0302020204030204" pitchFamily="34" charset="0"/>
              </a:defRPr>
            </a:lvl4pPr>
            <a:lvl5pPr algn="ctr" rtl="0" eaLnBrk="0" fontAlgn="base" hangingPunct="0">
              <a:spcBef>
                <a:spcPct val="0"/>
              </a:spcBef>
              <a:spcAft>
                <a:spcPct val="0"/>
              </a:spcAft>
              <a:defRPr sz="4400">
                <a:solidFill>
                  <a:schemeClr val="tx2"/>
                </a:solidFill>
                <a:latin typeface="Calibri Light" panose="020F03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kern="0" dirty="0">
                <a:solidFill>
                  <a:schemeClr val="bg1"/>
                </a:solidFill>
              </a:rPr>
              <a:t>Meandering channel forms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AS\Desktop\flow-plain.jpg">
            <a:extLst>
              <a:ext uri="{FF2B5EF4-FFF2-40B4-BE49-F238E27FC236}">
                <a16:creationId xmlns:a16="http://schemas.microsoft.com/office/drawing/2014/main" id="{59DC02FF-33F8-2788-B09F-378863756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51"/>
          <a:stretch>
            <a:fillRect/>
          </a:stretch>
        </p:blipFill>
        <p:spPr bwMode="auto">
          <a:xfrm>
            <a:off x="566738" y="381000"/>
            <a:ext cx="110585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JAS\Desktop\800px-Waimakariri01_gobeirne.jpg">
            <a:extLst>
              <a:ext uri="{FF2B5EF4-FFF2-40B4-BE49-F238E27FC236}">
                <a16:creationId xmlns:a16="http://schemas.microsoft.com/office/drawing/2014/main" id="{01B9E6CC-D8EA-940F-ACC4-2FE9FC174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7150"/>
            <a:ext cx="89916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a:extLst>
              <a:ext uri="{FF2B5EF4-FFF2-40B4-BE49-F238E27FC236}">
                <a16:creationId xmlns:a16="http://schemas.microsoft.com/office/drawing/2014/main" id="{60AD3A86-BD52-9796-0908-9A50F8AD823E}"/>
              </a:ext>
            </a:extLst>
          </p:cNvPr>
          <p:cNvSpPr>
            <a:spLocks noGrp="1" noChangeArrowheads="1"/>
          </p:cNvSpPr>
          <p:nvPr>
            <p:ph type="title"/>
          </p:nvPr>
        </p:nvSpPr>
        <p:spPr/>
        <p:txBody>
          <a:bodyPr/>
          <a:lstStyle/>
          <a:p>
            <a:r>
              <a:rPr lang="en-US" altLang="en-US" dirty="0">
                <a:solidFill>
                  <a:schemeClr val="bg1"/>
                </a:solidFill>
              </a:rPr>
              <a:t>Braided river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7">
            <a:extLst>
              <a:ext uri="{FF2B5EF4-FFF2-40B4-BE49-F238E27FC236}">
                <a16:creationId xmlns:a16="http://schemas.microsoft.com/office/drawing/2014/main" id="{2779658B-DD63-90F9-8E02-069C2DD10017}"/>
              </a:ext>
            </a:extLst>
          </p:cNvPr>
          <p:cNvGrpSpPr>
            <a:grpSpLocks/>
          </p:cNvGrpSpPr>
          <p:nvPr/>
        </p:nvGrpSpPr>
        <p:grpSpPr bwMode="auto">
          <a:xfrm>
            <a:off x="2057400" y="0"/>
            <a:ext cx="7848600" cy="6858000"/>
            <a:chOff x="1447800" y="609600"/>
            <a:chExt cx="6172200" cy="5307013"/>
          </a:xfrm>
        </p:grpSpPr>
        <p:pic>
          <p:nvPicPr>
            <p:cNvPr id="5123" name="Picture 3" descr="C:\Users\tech\Desktop\photo.JPG">
              <a:extLst>
                <a:ext uri="{FF2B5EF4-FFF2-40B4-BE49-F238E27FC236}">
                  <a16:creationId xmlns:a16="http://schemas.microsoft.com/office/drawing/2014/main" id="{3659C7E0-3B00-A6F2-CBAB-92BB7656D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6172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C9976B8C-F962-8461-76CD-2C7ED06892E7}"/>
                </a:ext>
              </a:extLst>
            </p:cNvPr>
            <p:cNvSpPr/>
            <p:nvPr/>
          </p:nvSpPr>
          <p:spPr>
            <a:xfrm>
              <a:off x="3657508" y="1371255"/>
              <a:ext cx="3063628" cy="4212442"/>
            </a:xfrm>
            <a:custGeom>
              <a:avLst/>
              <a:gdLst>
                <a:gd name="connsiteX0" fmla="*/ 637309 w 3064119"/>
                <a:gd name="connsiteY0" fmla="*/ 0 h 4211782"/>
                <a:gd name="connsiteX1" fmla="*/ 623455 w 3064119"/>
                <a:gd name="connsiteY1" fmla="*/ 69273 h 4211782"/>
                <a:gd name="connsiteX2" fmla="*/ 581891 w 3064119"/>
                <a:gd name="connsiteY2" fmla="*/ 110836 h 4211782"/>
                <a:gd name="connsiteX3" fmla="*/ 415636 w 3064119"/>
                <a:gd name="connsiteY3" fmla="*/ 152400 h 4211782"/>
                <a:gd name="connsiteX4" fmla="*/ 290945 w 3064119"/>
                <a:gd name="connsiteY4" fmla="*/ 221673 h 4211782"/>
                <a:gd name="connsiteX5" fmla="*/ 249382 w 3064119"/>
                <a:gd name="connsiteY5" fmla="*/ 249382 h 4211782"/>
                <a:gd name="connsiteX6" fmla="*/ 138545 w 3064119"/>
                <a:gd name="connsiteY6" fmla="*/ 263236 h 4211782"/>
                <a:gd name="connsiteX7" fmla="*/ 27709 w 3064119"/>
                <a:gd name="connsiteY7" fmla="*/ 318655 h 4211782"/>
                <a:gd name="connsiteX8" fmla="*/ 13855 w 3064119"/>
                <a:gd name="connsiteY8" fmla="*/ 374073 h 4211782"/>
                <a:gd name="connsiteX9" fmla="*/ 0 w 3064119"/>
                <a:gd name="connsiteY9" fmla="*/ 415636 h 4211782"/>
                <a:gd name="connsiteX10" fmla="*/ 41564 w 3064119"/>
                <a:gd name="connsiteY10" fmla="*/ 512618 h 4211782"/>
                <a:gd name="connsiteX11" fmla="*/ 96982 w 3064119"/>
                <a:gd name="connsiteY11" fmla="*/ 595745 h 4211782"/>
                <a:gd name="connsiteX12" fmla="*/ 124691 w 3064119"/>
                <a:gd name="connsiteY12" fmla="*/ 623455 h 4211782"/>
                <a:gd name="connsiteX13" fmla="*/ 166255 w 3064119"/>
                <a:gd name="connsiteY13" fmla="*/ 651164 h 4211782"/>
                <a:gd name="connsiteX14" fmla="*/ 221673 w 3064119"/>
                <a:gd name="connsiteY14" fmla="*/ 692727 h 4211782"/>
                <a:gd name="connsiteX15" fmla="*/ 249382 w 3064119"/>
                <a:gd name="connsiteY15" fmla="*/ 734291 h 4211782"/>
                <a:gd name="connsiteX16" fmla="*/ 290945 w 3064119"/>
                <a:gd name="connsiteY16" fmla="*/ 775855 h 4211782"/>
                <a:gd name="connsiteX17" fmla="*/ 360218 w 3064119"/>
                <a:gd name="connsiteY17" fmla="*/ 872836 h 4211782"/>
                <a:gd name="connsiteX18" fmla="*/ 387927 w 3064119"/>
                <a:gd name="connsiteY18" fmla="*/ 955964 h 4211782"/>
                <a:gd name="connsiteX19" fmla="*/ 401782 w 3064119"/>
                <a:gd name="connsiteY19" fmla="*/ 997527 h 4211782"/>
                <a:gd name="connsiteX20" fmla="*/ 415636 w 3064119"/>
                <a:gd name="connsiteY20" fmla="*/ 1039091 h 4211782"/>
                <a:gd name="connsiteX21" fmla="*/ 443345 w 3064119"/>
                <a:gd name="connsiteY21" fmla="*/ 1080655 h 4211782"/>
                <a:gd name="connsiteX22" fmla="*/ 498764 w 3064119"/>
                <a:gd name="connsiteY22" fmla="*/ 1149927 h 4211782"/>
                <a:gd name="connsiteX23" fmla="*/ 512618 w 3064119"/>
                <a:gd name="connsiteY23" fmla="*/ 1260764 h 4211782"/>
                <a:gd name="connsiteX24" fmla="*/ 540327 w 3064119"/>
                <a:gd name="connsiteY24" fmla="*/ 1302327 h 4211782"/>
                <a:gd name="connsiteX25" fmla="*/ 554182 w 3064119"/>
                <a:gd name="connsiteY25" fmla="*/ 1371600 h 4211782"/>
                <a:gd name="connsiteX26" fmla="*/ 609600 w 3064119"/>
                <a:gd name="connsiteY26" fmla="*/ 1482436 h 4211782"/>
                <a:gd name="connsiteX27" fmla="*/ 637309 w 3064119"/>
                <a:gd name="connsiteY27" fmla="*/ 1593273 h 4211782"/>
                <a:gd name="connsiteX28" fmla="*/ 678873 w 3064119"/>
                <a:gd name="connsiteY28" fmla="*/ 1620982 h 4211782"/>
                <a:gd name="connsiteX29" fmla="*/ 762000 w 3064119"/>
                <a:gd name="connsiteY29" fmla="*/ 1690255 h 4211782"/>
                <a:gd name="connsiteX30" fmla="*/ 858982 w 3064119"/>
                <a:gd name="connsiteY30" fmla="*/ 1731818 h 4211782"/>
                <a:gd name="connsiteX31" fmla="*/ 955964 w 3064119"/>
                <a:gd name="connsiteY31" fmla="*/ 1801091 h 4211782"/>
                <a:gd name="connsiteX32" fmla="*/ 1011382 w 3064119"/>
                <a:gd name="connsiteY32" fmla="*/ 1814945 h 4211782"/>
                <a:gd name="connsiteX33" fmla="*/ 1052945 w 3064119"/>
                <a:gd name="connsiteY33" fmla="*/ 1842655 h 4211782"/>
                <a:gd name="connsiteX34" fmla="*/ 1094509 w 3064119"/>
                <a:gd name="connsiteY34" fmla="*/ 1856509 h 4211782"/>
                <a:gd name="connsiteX35" fmla="*/ 1136073 w 3064119"/>
                <a:gd name="connsiteY35" fmla="*/ 1898073 h 4211782"/>
                <a:gd name="connsiteX36" fmla="*/ 1177636 w 3064119"/>
                <a:gd name="connsiteY36" fmla="*/ 1925782 h 4211782"/>
                <a:gd name="connsiteX37" fmla="*/ 1233055 w 3064119"/>
                <a:gd name="connsiteY37" fmla="*/ 1967345 h 4211782"/>
                <a:gd name="connsiteX38" fmla="*/ 1246909 w 3064119"/>
                <a:gd name="connsiteY38" fmla="*/ 2022764 h 4211782"/>
                <a:gd name="connsiteX39" fmla="*/ 1288473 w 3064119"/>
                <a:gd name="connsiteY39" fmla="*/ 2036618 h 4211782"/>
                <a:gd name="connsiteX40" fmla="*/ 1330036 w 3064119"/>
                <a:gd name="connsiteY40" fmla="*/ 2272145 h 4211782"/>
                <a:gd name="connsiteX41" fmla="*/ 1343891 w 3064119"/>
                <a:gd name="connsiteY41" fmla="*/ 2327564 h 4211782"/>
                <a:gd name="connsiteX42" fmla="*/ 1385455 w 3064119"/>
                <a:gd name="connsiteY42" fmla="*/ 2341418 h 4211782"/>
                <a:gd name="connsiteX43" fmla="*/ 1524000 w 3064119"/>
                <a:gd name="connsiteY43" fmla="*/ 2438400 h 4211782"/>
                <a:gd name="connsiteX44" fmla="*/ 1620982 w 3064119"/>
                <a:gd name="connsiteY44" fmla="*/ 2466109 h 4211782"/>
                <a:gd name="connsiteX45" fmla="*/ 1842655 w 3064119"/>
                <a:gd name="connsiteY45" fmla="*/ 2535382 h 4211782"/>
                <a:gd name="connsiteX46" fmla="*/ 1925782 w 3064119"/>
                <a:gd name="connsiteY46" fmla="*/ 2563091 h 4211782"/>
                <a:gd name="connsiteX47" fmla="*/ 1981200 w 3064119"/>
                <a:gd name="connsiteY47" fmla="*/ 2604655 h 4211782"/>
                <a:gd name="connsiteX48" fmla="*/ 2036618 w 3064119"/>
                <a:gd name="connsiteY48" fmla="*/ 2618509 h 4211782"/>
                <a:gd name="connsiteX49" fmla="*/ 2161309 w 3064119"/>
                <a:gd name="connsiteY49" fmla="*/ 2646218 h 4211782"/>
                <a:gd name="connsiteX50" fmla="*/ 2258291 w 3064119"/>
                <a:gd name="connsiteY50" fmla="*/ 2729345 h 4211782"/>
                <a:gd name="connsiteX51" fmla="*/ 2313709 w 3064119"/>
                <a:gd name="connsiteY51" fmla="*/ 2743200 h 4211782"/>
                <a:gd name="connsiteX52" fmla="*/ 2466109 w 3064119"/>
                <a:gd name="connsiteY52" fmla="*/ 2826327 h 4211782"/>
                <a:gd name="connsiteX53" fmla="*/ 2521527 w 3064119"/>
                <a:gd name="connsiteY53" fmla="*/ 2867891 h 4211782"/>
                <a:gd name="connsiteX54" fmla="*/ 2590800 w 3064119"/>
                <a:gd name="connsiteY54" fmla="*/ 2895600 h 4211782"/>
                <a:gd name="connsiteX55" fmla="*/ 2881745 w 3064119"/>
                <a:gd name="connsiteY55" fmla="*/ 2978727 h 4211782"/>
                <a:gd name="connsiteX56" fmla="*/ 2909455 w 3064119"/>
                <a:gd name="connsiteY56" fmla="*/ 3006436 h 4211782"/>
                <a:gd name="connsiteX57" fmla="*/ 3048000 w 3064119"/>
                <a:gd name="connsiteY57" fmla="*/ 3020291 h 4211782"/>
                <a:gd name="connsiteX58" fmla="*/ 2978727 w 3064119"/>
                <a:gd name="connsiteY58" fmla="*/ 3172691 h 4211782"/>
                <a:gd name="connsiteX59" fmla="*/ 2923309 w 3064119"/>
                <a:gd name="connsiteY59" fmla="*/ 3255818 h 4211782"/>
                <a:gd name="connsiteX60" fmla="*/ 2909455 w 3064119"/>
                <a:gd name="connsiteY60" fmla="*/ 3297382 h 4211782"/>
                <a:gd name="connsiteX61" fmla="*/ 2881745 w 3064119"/>
                <a:gd name="connsiteY61" fmla="*/ 3338945 h 4211782"/>
                <a:gd name="connsiteX62" fmla="*/ 2854036 w 3064119"/>
                <a:gd name="connsiteY62" fmla="*/ 3463636 h 4211782"/>
                <a:gd name="connsiteX63" fmla="*/ 2812473 w 3064119"/>
                <a:gd name="connsiteY63" fmla="*/ 3505200 h 4211782"/>
                <a:gd name="connsiteX64" fmla="*/ 2784764 w 3064119"/>
                <a:gd name="connsiteY64" fmla="*/ 3546764 h 4211782"/>
                <a:gd name="connsiteX65" fmla="*/ 2646218 w 3064119"/>
                <a:gd name="connsiteY65" fmla="*/ 3754582 h 4211782"/>
                <a:gd name="connsiteX66" fmla="*/ 2646218 w 3064119"/>
                <a:gd name="connsiteY66" fmla="*/ 3754582 h 4211782"/>
                <a:gd name="connsiteX67" fmla="*/ 2618509 w 3064119"/>
                <a:gd name="connsiteY67" fmla="*/ 3796145 h 4211782"/>
                <a:gd name="connsiteX68" fmla="*/ 2563091 w 3064119"/>
                <a:gd name="connsiteY68" fmla="*/ 3810000 h 4211782"/>
                <a:gd name="connsiteX69" fmla="*/ 2535382 w 3064119"/>
                <a:gd name="connsiteY69" fmla="*/ 3920836 h 4211782"/>
                <a:gd name="connsiteX70" fmla="*/ 2466109 w 3064119"/>
                <a:gd name="connsiteY70" fmla="*/ 3990109 h 4211782"/>
                <a:gd name="connsiteX71" fmla="*/ 2382982 w 3064119"/>
                <a:gd name="connsiteY71" fmla="*/ 4087091 h 4211782"/>
                <a:gd name="connsiteX72" fmla="*/ 2258291 w 3064119"/>
                <a:gd name="connsiteY72" fmla="*/ 4170218 h 4211782"/>
                <a:gd name="connsiteX73" fmla="*/ 2189018 w 3064119"/>
                <a:gd name="connsiteY73" fmla="*/ 4211782 h 421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064119" h="4211782">
                  <a:moveTo>
                    <a:pt x="637309" y="0"/>
                  </a:moveTo>
                  <a:cubicBezTo>
                    <a:pt x="632691" y="23091"/>
                    <a:pt x="633986" y="48211"/>
                    <a:pt x="623455" y="69273"/>
                  </a:cubicBezTo>
                  <a:cubicBezTo>
                    <a:pt x="614693" y="86798"/>
                    <a:pt x="596943" y="98293"/>
                    <a:pt x="581891" y="110836"/>
                  </a:cubicBezTo>
                  <a:cubicBezTo>
                    <a:pt x="523152" y="159784"/>
                    <a:pt x="512621" y="141624"/>
                    <a:pt x="415636" y="152400"/>
                  </a:cubicBezTo>
                  <a:cubicBezTo>
                    <a:pt x="342480" y="176786"/>
                    <a:pt x="386223" y="158155"/>
                    <a:pt x="290945" y="221673"/>
                  </a:cubicBezTo>
                  <a:cubicBezTo>
                    <a:pt x="277091" y="230909"/>
                    <a:pt x="265904" y="247317"/>
                    <a:pt x="249382" y="249382"/>
                  </a:cubicBezTo>
                  <a:lnTo>
                    <a:pt x="138545" y="263236"/>
                  </a:lnTo>
                  <a:cubicBezTo>
                    <a:pt x="43026" y="295076"/>
                    <a:pt x="76071" y="270292"/>
                    <a:pt x="27709" y="318655"/>
                  </a:cubicBezTo>
                  <a:cubicBezTo>
                    <a:pt x="23091" y="337128"/>
                    <a:pt x="19086" y="355764"/>
                    <a:pt x="13855" y="374073"/>
                  </a:cubicBezTo>
                  <a:cubicBezTo>
                    <a:pt x="9843" y="388115"/>
                    <a:pt x="0" y="401032"/>
                    <a:pt x="0" y="415636"/>
                  </a:cubicBezTo>
                  <a:cubicBezTo>
                    <a:pt x="0" y="434746"/>
                    <a:pt x="36154" y="503601"/>
                    <a:pt x="41564" y="512618"/>
                  </a:cubicBezTo>
                  <a:cubicBezTo>
                    <a:pt x="58698" y="541174"/>
                    <a:pt x="73434" y="572196"/>
                    <a:pt x="96982" y="595745"/>
                  </a:cubicBezTo>
                  <a:cubicBezTo>
                    <a:pt x="106218" y="604982"/>
                    <a:pt x="114491" y="615295"/>
                    <a:pt x="124691" y="623455"/>
                  </a:cubicBezTo>
                  <a:cubicBezTo>
                    <a:pt x="137693" y="633857"/>
                    <a:pt x="152705" y="641486"/>
                    <a:pt x="166255" y="651164"/>
                  </a:cubicBezTo>
                  <a:cubicBezTo>
                    <a:pt x="185045" y="664585"/>
                    <a:pt x="203200" y="678873"/>
                    <a:pt x="221673" y="692727"/>
                  </a:cubicBezTo>
                  <a:cubicBezTo>
                    <a:pt x="230909" y="706582"/>
                    <a:pt x="238722" y="721499"/>
                    <a:pt x="249382" y="734291"/>
                  </a:cubicBezTo>
                  <a:cubicBezTo>
                    <a:pt x="261925" y="749343"/>
                    <a:pt x="278194" y="760979"/>
                    <a:pt x="290945" y="775855"/>
                  </a:cubicBezTo>
                  <a:cubicBezTo>
                    <a:pt x="295668" y="781365"/>
                    <a:pt x="353471" y="857654"/>
                    <a:pt x="360218" y="872836"/>
                  </a:cubicBezTo>
                  <a:cubicBezTo>
                    <a:pt x="372081" y="899527"/>
                    <a:pt x="378690" y="928255"/>
                    <a:pt x="387927" y="955964"/>
                  </a:cubicBezTo>
                  <a:lnTo>
                    <a:pt x="401782" y="997527"/>
                  </a:lnTo>
                  <a:cubicBezTo>
                    <a:pt x="406400" y="1011382"/>
                    <a:pt x="407535" y="1026940"/>
                    <a:pt x="415636" y="1039091"/>
                  </a:cubicBezTo>
                  <a:cubicBezTo>
                    <a:pt x="424872" y="1052946"/>
                    <a:pt x="432943" y="1067653"/>
                    <a:pt x="443345" y="1080655"/>
                  </a:cubicBezTo>
                  <a:cubicBezTo>
                    <a:pt x="522318" y="1179370"/>
                    <a:pt x="413472" y="1021991"/>
                    <a:pt x="498764" y="1149927"/>
                  </a:cubicBezTo>
                  <a:cubicBezTo>
                    <a:pt x="503382" y="1186873"/>
                    <a:pt x="502821" y="1224843"/>
                    <a:pt x="512618" y="1260764"/>
                  </a:cubicBezTo>
                  <a:cubicBezTo>
                    <a:pt x="516999" y="1276828"/>
                    <a:pt x="534480" y="1286736"/>
                    <a:pt x="540327" y="1302327"/>
                  </a:cubicBezTo>
                  <a:cubicBezTo>
                    <a:pt x="548595" y="1324376"/>
                    <a:pt x="548471" y="1348755"/>
                    <a:pt x="554182" y="1371600"/>
                  </a:cubicBezTo>
                  <a:cubicBezTo>
                    <a:pt x="566966" y="1422735"/>
                    <a:pt x="578197" y="1430098"/>
                    <a:pt x="609600" y="1482436"/>
                  </a:cubicBezTo>
                  <a:cubicBezTo>
                    <a:pt x="610289" y="1485882"/>
                    <a:pt x="625950" y="1579074"/>
                    <a:pt x="637309" y="1593273"/>
                  </a:cubicBezTo>
                  <a:cubicBezTo>
                    <a:pt x="647711" y="1606275"/>
                    <a:pt x="666081" y="1610322"/>
                    <a:pt x="678873" y="1620982"/>
                  </a:cubicBezTo>
                  <a:cubicBezTo>
                    <a:pt x="724832" y="1659281"/>
                    <a:pt x="710404" y="1664457"/>
                    <a:pt x="762000" y="1690255"/>
                  </a:cubicBezTo>
                  <a:cubicBezTo>
                    <a:pt x="856282" y="1737396"/>
                    <a:pt x="743657" y="1659739"/>
                    <a:pt x="858982" y="1731818"/>
                  </a:cubicBezTo>
                  <a:cubicBezTo>
                    <a:pt x="869309" y="1738273"/>
                    <a:pt x="937309" y="1793096"/>
                    <a:pt x="955964" y="1801091"/>
                  </a:cubicBezTo>
                  <a:cubicBezTo>
                    <a:pt x="973466" y="1808592"/>
                    <a:pt x="992909" y="1810327"/>
                    <a:pt x="1011382" y="1814945"/>
                  </a:cubicBezTo>
                  <a:cubicBezTo>
                    <a:pt x="1025236" y="1824182"/>
                    <a:pt x="1038052" y="1835208"/>
                    <a:pt x="1052945" y="1842655"/>
                  </a:cubicBezTo>
                  <a:cubicBezTo>
                    <a:pt x="1066007" y="1849186"/>
                    <a:pt x="1082358" y="1848408"/>
                    <a:pt x="1094509" y="1856509"/>
                  </a:cubicBezTo>
                  <a:cubicBezTo>
                    <a:pt x="1110812" y="1867377"/>
                    <a:pt x="1121021" y="1885530"/>
                    <a:pt x="1136073" y="1898073"/>
                  </a:cubicBezTo>
                  <a:cubicBezTo>
                    <a:pt x="1148865" y="1908733"/>
                    <a:pt x="1164087" y="1916104"/>
                    <a:pt x="1177636" y="1925782"/>
                  </a:cubicBezTo>
                  <a:cubicBezTo>
                    <a:pt x="1196426" y="1939203"/>
                    <a:pt x="1214582" y="1953491"/>
                    <a:pt x="1233055" y="1967345"/>
                  </a:cubicBezTo>
                  <a:cubicBezTo>
                    <a:pt x="1237673" y="1985818"/>
                    <a:pt x="1235014" y="2007895"/>
                    <a:pt x="1246909" y="2022764"/>
                  </a:cubicBezTo>
                  <a:cubicBezTo>
                    <a:pt x="1256032" y="2034168"/>
                    <a:pt x="1282430" y="2023323"/>
                    <a:pt x="1288473" y="2036618"/>
                  </a:cubicBezTo>
                  <a:cubicBezTo>
                    <a:pt x="1307091" y="2077579"/>
                    <a:pt x="1320265" y="2218406"/>
                    <a:pt x="1330036" y="2272145"/>
                  </a:cubicBezTo>
                  <a:cubicBezTo>
                    <a:pt x="1333442" y="2290879"/>
                    <a:pt x="1331996" y="2312695"/>
                    <a:pt x="1343891" y="2327564"/>
                  </a:cubicBezTo>
                  <a:cubicBezTo>
                    <a:pt x="1353014" y="2338968"/>
                    <a:pt x="1371600" y="2336800"/>
                    <a:pt x="1385455" y="2341418"/>
                  </a:cubicBezTo>
                  <a:cubicBezTo>
                    <a:pt x="1408382" y="2358614"/>
                    <a:pt x="1506942" y="2434135"/>
                    <a:pt x="1524000" y="2438400"/>
                  </a:cubicBezTo>
                  <a:cubicBezTo>
                    <a:pt x="1593586" y="2455797"/>
                    <a:pt x="1561354" y="2446234"/>
                    <a:pt x="1620982" y="2466109"/>
                  </a:cubicBezTo>
                  <a:cubicBezTo>
                    <a:pt x="1744553" y="2564965"/>
                    <a:pt x="1635852" y="2498887"/>
                    <a:pt x="1842655" y="2535382"/>
                  </a:cubicBezTo>
                  <a:cubicBezTo>
                    <a:pt x="1871418" y="2540458"/>
                    <a:pt x="1925782" y="2563091"/>
                    <a:pt x="1925782" y="2563091"/>
                  </a:cubicBezTo>
                  <a:cubicBezTo>
                    <a:pt x="1944255" y="2576946"/>
                    <a:pt x="1960547" y="2594328"/>
                    <a:pt x="1981200" y="2604655"/>
                  </a:cubicBezTo>
                  <a:cubicBezTo>
                    <a:pt x="1998231" y="2613170"/>
                    <a:pt x="2018309" y="2613278"/>
                    <a:pt x="2036618" y="2618509"/>
                  </a:cubicBezTo>
                  <a:cubicBezTo>
                    <a:pt x="2132121" y="2645796"/>
                    <a:pt x="2011284" y="2621215"/>
                    <a:pt x="2161309" y="2646218"/>
                  </a:cubicBezTo>
                  <a:cubicBezTo>
                    <a:pt x="2193636" y="2673927"/>
                    <a:pt x="2222370" y="2706486"/>
                    <a:pt x="2258291" y="2729345"/>
                  </a:cubicBezTo>
                  <a:cubicBezTo>
                    <a:pt x="2274355" y="2739568"/>
                    <a:pt x="2297064" y="2733953"/>
                    <a:pt x="2313709" y="2743200"/>
                  </a:cubicBezTo>
                  <a:cubicBezTo>
                    <a:pt x="2507074" y="2850625"/>
                    <a:pt x="2254887" y="2755920"/>
                    <a:pt x="2466109" y="2826327"/>
                  </a:cubicBezTo>
                  <a:cubicBezTo>
                    <a:pt x="2484582" y="2840182"/>
                    <a:pt x="2501342" y="2856677"/>
                    <a:pt x="2521527" y="2867891"/>
                  </a:cubicBezTo>
                  <a:cubicBezTo>
                    <a:pt x="2543267" y="2879969"/>
                    <a:pt x="2567030" y="2888286"/>
                    <a:pt x="2590800" y="2895600"/>
                  </a:cubicBezTo>
                  <a:cubicBezTo>
                    <a:pt x="2687202" y="2925262"/>
                    <a:pt x="2784763" y="2951018"/>
                    <a:pt x="2881745" y="2978727"/>
                  </a:cubicBezTo>
                  <a:cubicBezTo>
                    <a:pt x="2890982" y="2987963"/>
                    <a:pt x="2896783" y="3003268"/>
                    <a:pt x="2909455" y="3006436"/>
                  </a:cubicBezTo>
                  <a:cubicBezTo>
                    <a:pt x="2954481" y="3017693"/>
                    <a:pt x="3013311" y="2989456"/>
                    <a:pt x="3048000" y="3020291"/>
                  </a:cubicBezTo>
                  <a:cubicBezTo>
                    <a:pt x="3103744" y="3069841"/>
                    <a:pt x="2998602" y="3152816"/>
                    <a:pt x="2978727" y="3172691"/>
                  </a:cubicBezTo>
                  <a:cubicBezTo>
                    <a:pt x="2945786" y="3271520"/>
                    <a:pt x="2992496" y="3152038"/>
                    <a:pt x="2923309" y="3255818"/>
                  </a:cubicBezTo>
                  <a:cubicBezTo>
                    <a:pt x="2915208" y="3267969"/>
                    <a:pt x="2915986" y="3284320"/>
                    <a:pt x="2909455" y="3297382"/>
                  </a:cubicBezTo>
                  <a:cubicBezTo>
                    <a:pt x="2902008" y="3312275"/>
                    <a:pt x="2890982" y="3325091"/>
                    <a:pt x="2881745" y="3338945"/>
                  </a:cubicBezTo>
                  <a:cubicBezTo>
                    <a:pt x="2872509" y="3380509"/>
                    <a:pt x="2870412" y="3424334"/>
                    <a:pt x="2854036" y="3463636"/>
                  </a:cubicBezTo>
                  <a:cubicBezTo>
                    <a:pt x="2846500" y="3481722"/>
                    <a:pt x="2825016" y="3490148"/>
                    <a:pt x="2812473" y="3505200"/>
                  </a:cubicBezTo>
                  <a:cubicBezTo>
                    <a:pt x="2801813" y="3517992"/>
                    <a:pt x="2792851" y="3532208"/>
                    <a:pt x="2784764" y="3546764"/>
                  </a:cubicBezTo>
                  <a:cubicBezTo>
                    <a:pt x="2694332" y="3709541"/>
                    <a:pt x="2805254" y="3550107"/>
                    <a:pt x="2646218" y="3754582"/>
                  </a:cubicBezTo>
                  <a:lnTo>
                    <a:pt x="2646218" y="3754582"/>
                  </a:lnTo>
                  <a:cubicBezTo>
                    <a:pt x="2636982" y="3768436"/>
                    <a:pt x="2632363" y="3786909"/>
                    <a:pt x="2618509" y="3796145"/>
                  </a:cubicBezTo>
                  <a:cubicBezTo>
                    <a:pt x="2602666" y="3806707"/>
                    <a:pt x="2581564" y="3805382"/>
                    <a:pt x="2563091" y="3810000"/>
                  </a:cubicBezTo>
                  <a:cubicBezTo>
                    <a:pt x="2553855" y="3846945"/>
                    <a:pt x="2553437" y="3887306"/>
                    <a:pt x="2535382" y="3920836"/>
                  </a:cubicBezTo>
                  <a:cubicBezTo>
                    <a:pt x="2519900" y="3949588"/>
                    <a:pt x="2487804" y="3965702"/>
                    <a:pt x="2466109" y="3990109"/>
                  </a:cubicBezTo>
                  <a:cubicBezTo>
                    <a:pt x="2428656" y="4032244"/>
                    <a:pt x="2427409" y="4053770"/>
                    <a:pt x="2382982" y="4087091"/>
                  </a:cubicBezTo>
                  <a:cubicBezTo>
                    <a:pt x="2343019" y="4117063"/>
                    <a:pt x="2305681" y="4154421"/>
                    <a:pt x="2258291" y="4170218"/>
                  </a:cubicBezTo>
                  <a:cubicBezTo>
                    <a:pt x="2204335" y="4188204"/>
                    <a:pt x="2227054" y="4173746"/>
                    <a:pt x="2189018" y="421178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 name="Freeform 2">
              <a:extLst>
                <a:ext uri="{FF2B5EF4-FFF2-40B4-BE49-F238E27FC236}">
                  <a16:creationId xmlns:a16="http://schemas.microsoft.com/office/drawing/2014/main" id="{BF7E02AD-79EE-7301-7EDE-91584A95D21C}"/>
                </a:ext>
              </a:extLst>
            </p:cNvPr>
            <p:cNvSpPr/>
            <p:nvPr/>
          </p:nvSpPr>
          <p:spPr>
            <a:xfrm>
              <a:off x="3421556" y="2895793"/>
              <a:ext cx="1304601" cy="2977824"/>
            </a:xfrm>
            <a:custGeom>
              <a:avLst/>
              <a:gdLst>
                <a:gd name="connsiteX0" fmla="*/ 831837 w 1304526"/>
                <a:gd name="connsiteY0" fmla="*/ 0 h 2978727"/>
                <a:gd name="connsiteX1" fmla="*/ 721001 w 1304526"/>
                <a:gd name="connsiteY1" fmla="*/ 124691 h 2978727"/>
                <a:gd name="connsiteX2" fmla="*/ 637874 w 1304526"/>
                <a:gd name="connsiteY2" fmla="*/ 180109 h 2978727"/>
                <a:gd name="connsiteX3" fmla="*/ 596310 w 1304526"/>
                <a:gd name="connsiteY3" fmla="*/ 207818 h 2978727"/>
                <a:gd name="connsiteX4" fmla="*/ 527037 w 1304526"/>
                <a:gd name="connsiteY4" fmla="*/ 277091 h 2978727"/>
                <a:gd name="connsiteX5" fmla="*/ 471619 w 1304526"/>
                <a:gd name="connsiteY5" fmla="*/ 387927 h 2978727"/>
                <a:gd name="connsiteX6" fmla="*/ 430056 w 1304526"/>
                <a:gd name="connsiteY6" fmla="*/ 415636 h 2978727"/>
                <a:gd name="connsiteX7" fmla="*/ 388492 w 1304526"/>
                <a:gd name="connsiteY7" fmla="*/ 457200 h 2978727"/>
                <a:gd name="connsiteX8" fmla="*/ 346928 w 1304526"/>
                <a:gd name="connsiteY8" fmla="*/ 471055 h 2978727"/>
                <a:gd name="connsiteX9" fmla="*/ 305365 w 1304526"/>
                <a:gd name="connsiteY9" fmla="*/ 498764 h 2978727"/>
                <a:gd name="connsiteX10" fmla="*/ 277656 w 1304526"/>
                <a:gd name="connsiteY10" fmla="*/ 540327 h 2978727"/>
                <a:gd name="connsiteX11" fmla="*/ 222237 w 1304526"/>
                <a:gd name="connsiteY11" fmla="*/ 581891 h 2978727"/>
                <a:gd name="connsiteX12" fmla="*/ 194528 w 1304526"/>
                <a:gd name="connsiteY12" fmla="*/ 651164 h 2978727"/>
                <a:gd name="connsiteX13" fmla="*/ 152965 w 1304526"/>
                <a:gd name="connsiteY13" fmla="*/ 706582 h 2978727"/>
                <a:gd name="connsiteX14" fmla="*/ 139110 w 1304526"/>
                <a:gd name="connsiteY14" fmla="*/ 748145 h 2978727"/>
                <a:gd name="connsiteX15" fmla="*/ 14419 w 1304526"/>
                <a:gd name="connsiteY15" fmla="*/ 928255 h 2978727"/>
                <a:gd name="connsiteX16" fmla="*/ 565 w 1304526"/>
                <a:gd name="connsiteY16" fmla="*/ 969818 h 2978727"/>
                <a:gd name="connsiteX17" fmla="*/ 14419 w 1304526"/>
                <a:gd name="connsiteY17" fmla="*/ 1094509 h 2978727"/>
                <a:gd name="connsiteX18" fmla="*/ 69837 w 1304526"/>
                <a:gd name="connsiteY18" fmla="*/ 1108364 h 2978727"/>
                <a:gd name="connsiteX19" fmla="*/ 249947 w 1304526"/>
                <a:gd name="connsiteY19" fmla="*/ 1122218 h 2978727"/>
                <a:gd name="connsiteX20" fmla="*/ 263801 w 1304526"/>
                <a:gd name="connsiteY20" fmla="*/ 1163782 h 2978727"/>
                <a:gd name="connsiteX21" fmla="*/ 346928 w 1304526"/>
                <a:gd name="connsiteY21" fmla="*/ 1191491 h 2978727"/>
                <a:gd name="connsiteX22" fmla="*/ 388492 w 1304526"/>
                <a:gd name="connsiteY22" fmla="*/ 1219200 h 2978727"/>
                <a:gd name="connsiteX23" fmla="*/ 471619 w 1304526"/>
                <a:gd name="connsiteY23" fmla="*/ 1288473 h 2978727"/>
                <a:gd name="connsiteX24" fmla="*/ 527037 w 1304526"/>
                <a:gd name="connsiteY24" fmla="*/ 1343891 h 2978727"/>
                <a:gd name="connsiteX25" fmla="*/ 540892 w 1304526"/>
                <a:gd name="connsiteY25" fmla="*/ 1427018 h 2978727"/>
                <a:gd name="connsiteX26" fmla="*/ 582456 w 1304526"/>
                <a:gd name="connsiteY26" fmla="*/ 1468582 h 2978727"/>
                <a:gd name="connsiteX27" fmla="*/ 817983 w 1304526"/>
                <a:gd name="connsiteY27" fmla="*/ 1537855 h 2978727"/>
                <a:gd name="connsiteX28" fmla="*/ 859547 w 1304526"/>
                <a:gd name="connsiteY28" fmla="*/ 1565564 h 2978727"/>
                <a:gd name="connsiteX29" fmla="*/ 914965 w 1304526"/>
                <a:gd name="connsiteY29" fmla="*/ 1593273 h 2978727"/>
                <a:gd name="connsiteX30" fmla="*/ 942674 w 1304526"/>
                <a:gd name="connsiteY30" fmla="*/ 1634836 h 2978727"/>
                <a:gd name="connsiteX31" fmla="*/ 984237 w 1304526"/>
                <a:gd name="connsiteY31" fmla="*/ 1662545 h 2978727"/>
                <a:gd name="connsiteX32" fmla="*/ 1011947 w 1304526"/>
                <a:gd name="connsiteY32" fmla="*/ 1690255 h 2978727"/>
                <a:gd name="connsiteX33" fmla="*/ 1095074 w 1304526"/>
                <a:gd name="connsiteY33" fmla="*/ 1717964 h 2978727"/>
                <a:gd name="connsiteX34" fmla="*/ 1150492 w 1304526"/>
                <a:gd name="connsiteY34" fmla="*/ 1759527 h 2978727"/>
                <a:gd name="connsiteX35" fmla="*/ 1178201 w 1304526"/>
                <a:gd name="connsiteY35" fmla="*/ 1801091 h 2978727"/>
                <a:gd name="connsiteX36" fmla="*/ 1275183 w 1304526"/>
                <a:gd name="connsiteY36" fmla="*/ 1828800 h 2978727"/>
                <a:gd name="connsiteX37" fmla="*/ 1302892 w 1304526"/>
                <a:gd name="connsiteY37" fmla="*/ 1870364 h 2978727"/>
                <a:gd name="connsiteX38" fmla="*/ 1289037 w 1304526"/>
                <a:gd name="connsiteY38" fmla="*/ 2078182 h 2978727"/>
                <a:gd name="connsiteX39" fmla="*/ 1233619 w 1304526"/>
                <a:gd name="connsiteY39" fmla="*/ 2175164 h 2978727"/>
                <a:gd name="connsiteX40" fmla="*/ 1136637 w 1304526"/>
                <a:gd name="connsiteY40" fmla="*/ 2286000 h 2978727"/>
                <a:gd name="connsiteX41" fmla="*/ 1025801 w 1304526"/>
                <a:gd name="connsiteY41" fmla="*/ 2424545 h 2978727"/>
                <a:gd name="connsiteX42" fmla="*/ 998092 w 1304526"/>
                <a:gd name="connsiteY42" fmla="*/ 2452255 h 2978727"/>
                <a:gd name="connsiteX43" fmla="*/ 956528 w 1304526"/>
                <a:gd name="connsiteY43" fmla="*/ 2479964 h 2978727"/>
                <a:gd name="connsiteX44" fmla="*/ 873401 w 1304526"/>
                <a:gd name="connsiteY44" fmla="*/ 2632364 h 2978727"/>
                <a:gd name="connsiteX45" fmla="*/ 845692 w 1304526"/>
                <a:gd name="connsiteY45" fmla="*/ 2770909 h 2978727"/>
                <a:gd name="connsiteX46" fmla="*/ 804128 w 1304526"/>
                <a:gd name="connsiteY46" fmla="*/ 2840182 h 2978727"/>
                <a:gd name="connsiteX47" fmla="*/ 776419 w 1304526"/>
                <a:gd name="connsiteY47" fmla="*/ 2895600 h 2978727"/>
                <a:gd name="connsiteX48" fmla="*/ 721001 w 1304526"/>
                <a:gd name="connsiteY48" fmla="*/ 2978727 h 29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04526" h="2978727">
                  <a:moveTo>
                    <a:pt x="831837" y="0"/>
                  </a:moveTo>
                  <a:cubicBezTo>
                    <a:pt x="798497" y="41675"/>
                    <a:pt x="763406" y="90767"/>
                    <a:pt x="721001" y="124691"/>
                  </a:cubicBezTo>
                  <a:cubicBezTo>
                    <a:pt x="694996" y="145495"/>
                    <a:pt x="665583" y="161636"/>
                    <a:pt x="637874" y="180109"/>
                  </a:cubicBezTo>
                  <a:cubicBezTo>
                    <a:pt x="624019" y="189345"/>
                    <a:pt x="608084" y="196044"/>
                    <a:pt x="596310" y="207818"/>
                  </a:cubicBezTo>
                  <a:lnTo>
                    <a:pt x="527037" y="277091"/>
                  </a:lnTo>
                  <a:cubicBezTo>
                    <a:pt x="513807" y="310167"/>
                    <a:pt x="499289" y="360257"/>
                    <a:pt x="471619" y="387927"/>
                  </a:cubicBezTo>
                  <a:cubicBezTo>
                    <a:pt x="459845" y="399701"/>
                    <a:pt x="442848" y="404976"/>
                    <a:pt x="430056" y="415636"/>
                  </a:cubicBezTo>
                  <a:cubicBezTo>
                    <a:pt x="415004" y="428179"/>
                    <a:pt x="404795" y="446331"/>
                    <a:pt x="388492" y="457200"/>
                  </a:cubicBezTo>
                  <a:cubicBezTo>
                    <a:pt x="376341" y="465301"/>
                    <a:pt x="359990" y="464524"/>
                    <a:pt x="346928" y="471055"/>
                  </a:cubicBezTo>
                  <a:cubicBezTo>
                    <a:pt x="332035" y="478502"/>
                    <a:pt x="319219" y="489528"/>
                    <a:pt x="305365" y="498764"/>
                  </a:cubicBezTo>
                  <a:cubicBezTo>
                    <a:pt x="296129" y="512618"/>
                    <a:pt x="289430" y="528553"/>
                    <a:pt x="277656" y="540327"/>
                  </a:cubicBezTo>
                  <a:cubicBezTo>
                    <a:pt x="261328" y="556655"/>
                    <a:pt x="236092" y="563418"/>
                    <a:pt x="222237" y="581891"/>
                  </a:cubicBezTo>
                  <a:cubicBezTo>
                    <a:pt x="207315" y="601787"/>
                    <a:pt x="206606" y="629424"/>
                    <a:pt x="194528" y="651164"/>
                  </a:cubicBezTo>
                  <a:cubicBezTo>
                    <a:pt x="183314" y="671349"/>
                    <a:pt x="166819" y="688109"/>
                    <a:pt x="152965" y="706582"/>
                  </a:cubicBezTo>
                  <a:cubicBezTo>
                    <a:pt x="148347" y="720436"/>
                    <a:pt x="146850" y="735761"/>
                    <a:pt x="139110" y="748145"/>
                  </a:cubicBezTo>
                  <a:cubicBezTo>
                    <a:pt x="100409" y="810066"/>
                    <a:pt x="14419" y="928255"/>
                    <a:pt x="14419" y="928255"/>
                  </a:cubicBezTo>
                  <a:cubicBezTo>
                    <a:pt x="9801" y="942109"/>
                    <a:pt x="565" y="955214"/>
                    <a:pt x="565" y="969818"/>
                  </a:cubicBezTo>
                  <a:cubicBezTo>
                    <a:pt x="565" y="1011637"/>
                    <a:pt x="-4283" y="1057104"/>
                    <a:pt x="14419" y="1094509"/>
                  </a:cubicBezTo>
                  <a:cubicBezTo>
                    <a:pt x="22934" y="1111540"/>
                    <a:pt x="50926" y="1106139"/>
                    <a:pt x="69837" y="1108364"/>
                  </a:cubicBezTo>
                  <a:cubicBezTo>
                    <a:pt x="129639" y="1115399"/>
                    <a:pt x="189910" y="1117600"/>
                    <a:pt x="249947" y="1122218"/>
                  </a:cubicBezTo>
                  <a:cubicBezTo>
                    <a:pt x="254565" y="1136073"/>
                    <a:pt x="251917" y="1155294"/>
                    <a:pt x="263801" y="1163782"/>
                  </a:cubicBezTo>
                  <a:cubicBezTo>
                    <a:pt x="287568" y="1180759"/>
                    <a:pt x="322626" y="1175290"/>
                    <a:pt x="346928" y="1191491"/>
                  </a:cubicBezTo>
                  <a:lnTo>
                    <a:pt x="388492" y="1219200"/>
                  </a:lnTo>
                  <a:cubicBezTo>
                    <a:pt x="446552" y="1306292"/>
                    <a:pt x="377871" y="1218162"/>
                    <a:pt x="471619" y="1288473"/>
                  </a:cubicBezTo>
                  <a:cubicBezTo>
                    <a:pt x="492518" y="1304148"/>
                    <a:pt x="508564" y="1325418"/>
                    <a:pt x="527037" y="1343891"/>
                  </a:cubicBezTo>
                  <a:cubicBezTo>
                    <a:pt x="531655" y="1371600"/>
                    <a:pt x="529483" y="1401348"/>
                    <a:pt x="540892" y="1427018"/>
                  </a:cubicBezTo>
                  <a:cubicBezTo>
                    <a:pt x="548850" y="1444923"/>
                    <a:pt x="564264" y="1461305"/>
                    <a:pt x="582456" y="1468582"/>
                  </a:cubicBezTo>
                  <a:cubicBezTo>
                    <a:pt x="658437" y="1498975"/>
                    <a:pt x="739474" y="1514764"/>
                    <a:pt x="817983" y="1537855"/>
                  </a:cubicBezTo>
                  <a:cubicBezTo>
                    <a:pt x="831838" y="1547091"/>
                    <a:pt x="845090" y="1557303"/>
                    <a:pt x="859547" y="1565564"/>
                  </a:cubicBezTo>
                  <a:cubicBezTo>
                    <a:pt x="877479" y="1575811"/>
                    <a:pt x="899099" y="1580051"/>
                    <a:pt x="914965" y="1593273"/>
                  </a:cubicBezTo>
                  <a:cubicBezTo>
                    <a:pt x="927757" y="1603933"/>
                    <a:pt x="930900" y="1623062"/>
                    <a:pt x="942674" y="1634836"/>
                  </a:cubicBezTo>
                  <a:cubicBezTo>
                    <a:pt x="954448" y="1646610"/>
                    <a:pt x="971235" y="1652143"/>
                    <a:pt x="984237" y="1662545"/>
                  </a:cubicBezTo>
                  <a:cubicBezTo>
                    <a:pt x="994437" y="1670705"/>
                    <a:pt x="1000263" y="1684413"/>
                    <a:pt x="1011947" y="1690255"/>
                  </a:cubicBezTo>
                  <a:cubicBezTo>
                    <a:pt x="1038071" y="1703317"/>
                    <a:pt x="1095074" y="1717964"/>
                    <a:pt x="1095074" y="1717964"/>
                  </a:cubicBezTo>
                  <a:cubicBezTo>
                    <a:pt x="1113547" y="1731818"/>
                    <a:pt x="1134164" y="1743199"/>
                    <a:pt x="1150492" y="1759527"/>
                  </a:cubicBezTo>
                  <a:cubicBezTo>
                    <a:pt x="1162266" y="1771301"/>
                    <a:pt x="1165199" y="1790689"/>
                    <a:pt x="1178201" y="1801091"/>
                  </a:cubicBezTo>
                  <a:cubicBezTo>
                    <a:pt x="1187233" y="1808317"/>
                    <a:pt x="1271566" y="1827896"/>
                    <a:pt x="1275183" y="1828800"/>
                  </a:cubicBezTo>
                  <a:cubicBezTo>
                    <a:pt x="1284419" y="1842655"/>
                    <a:pt x="1301968" y="1853738"/>
                    <a:pt x="1302892" y="1870364"/>
                  </a:cubicBezTo>
                  <a:cubicBezTo>
                    <a:pt x="1306743" y="1939684"/>
                    <a:pt x="1304423" y="2010482"/>
                    <a:pt x="1289037" y="2078182"/>
                  </a:cubicBezTo>
                  <a:cubicBezTo>
                    <a:pt x="1280785" y="2114489"/>
                    <a:pt x="1253608" y="2143752"/>
                    <a:pt x="1233619" y="2175164"/>
                  </a:cubicBezTo>
                  <a:cubicBezTo>
                    <a:pt x="1183936" y="2253238"/>
                    <a:pt x="1199837" y="2212268"/>
                    <a:pt x="1136637" y="2286000"/>
                  </a:cubicBezTo>
                  <a:cubicBezTo>
                    <a:pt x="1098148" y="2330903"/>
                    <a:pt x="1063662" y="2379111"/>
                    <a:pt x="1025801" y="2424545"/>
                  </a:cubicBezTo>
                  <a:cubicBezTo>
                    <a:pt x="1017439" y="2434580"/>
                    <a:pt x="1008292" y="2444095"/>
                    <a:pt x="998092" y="2452255"/>
                  </a:cubicBezTo>
                  <a:cubicBezTo>
                    <a:pt x="985090" y="2462657"/>
                    <a:pt x="970383" y="2470728"/>
                    <a:pt x="956528" y="2479964"/>
                  </a:cubicBezTo>
                  <a:cubicBezTo>
                    <a:pt x="917129" y="2539063"/>
                    <a:pt x="891213" y="2565568"/>
                    <a:pt x="873401" y="2632364"/>
                  </a:cubicBezTo>
                  <a:cubicBezTo>
                    <a:pt x="861266" y="2677870"/>
                    <a:pt x="860585" y="2726230"/>
                    <a:pt x="845692" y="2770909"/>
                  </a:cubicBezTo>
                  <a:cubicBezTo>
                    <a:pt x="837176" y="2796456"/>
                    <a:pt x="817206" y="2816642"/>
                    <a:pt x="804128" y="2840182"/>
                  </a:cubicBezTo>
                  <a:cubicBezTo>
                    <a:pt x="794098" y="2858236"/>
                    <a:pt x="787045" y="2877890"/>
                    <a:pt x="776419" y="2895600"/>
                  </a:cubicBezTo>
                  <a:cubicBezTo>
                    <a:pt x="759285" y="2924156"/>
                    <a:pt x="721001" y="2978727"/>
                    <a:pt x="721001" y="297872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Freeform 3">
              <a:extLst>
                <a:ext uri="{FF2B5EF4-FFF2-40B4-BE49-F238E27FC236}">
                  <a16:creationId xmlns:a16="http://schemas.microsoft.com/office/drawing/2014/main" id="{E2347464-8384-6A8F-02C3-6DC6B52B8DD7}"/>
                </a:ext>
              </a:extLst>
            </p:cNvPr>
            <p:cNvSpPr/>
            <p:nvPr/>
          </p:nvSpPr>
          <p:spPr>
            <a:xfrm>
              <a:off x="4266738" y="1745940"/>
              <a:ext cx="1330818" cy="1024548"/>
            </a:xfrm>
            <a:custGeom>
              <a:avLst/>
              <a:gdLst>
                <a:gd name="connsiteX0" fmla="*/ 1330073 w 1330073"/>
                <a:gd name="connsiteY0" fmla="*/ 0 h 1025236"/>
                <a:gd name="connsiteX1" fmla="*/ 1274655 w 1330073"/>
                <a:gd name="connsiteY1" fmla="*/ 318654 h 1025236"/>
                <a:gd name="connsiteX2" fmla="*/ 1260801 w 1330073"/>
                <a:gd name="connsiteY2" fmla="*/ 360218 h 1025236"/>
                <a:gd name="connsiteX3" fmla="*/ 1205382 w 1330073"/>
                <a:gd name="connsiteY3" fmla="*/ 443345 h 1025236"/>
                <a:gd name="connsiteX4" fmla="*/ 1163819 w 1330073"/>
                <a:gd name="connsiteY4" fmla="*/ 457200 h 1025236"/>
                <a:gd name="connsiteX5" fmla="*/ 1011419 w 1330073"/>
                <a:gd name="connsiteY5" fmla="*/ 484909 h 1025236"/>
                <a:gd name="connsiteX6" fmla="*/ 914437 w 1330073"/>
                <a:gd name="connsiteY6" fmla="*/ 526472 h 1025236"/>
                <a:gd name="connsiteX7" fmla="*/ 831310 w 1330073"/>
                <a:gd name="connsiteY7" fmla="*/ 540327 h 1025236"/>
                <a:gd name="connsiteX8" fmla="*/ 720473 w 1330073"/>
                <a:gd name="connsiteY8" fmla="*/ 568036 h 1025236"/>
                <a:gd name="connsiteX9" fmla="*/ 637346 w 1330073"/>
                <a:gd name="connsiteY9" fmla="*/ 623454 h 1025236"/>
                <a:gd name="connsiteX10" fmla="*/ 595782 w 1330073"/>
                <a:gd name="connsiteY10" fmla="*/ 637309 h 1025236"/>
                <a:gd name="connsiteX11" fmla="*/ 554219 w 1330073"/>
                <a:gd name="connsiteY11" fmla="*/ 665018 h 1025236"/>
                <a:gd name="connsiteX12" fmla="*/ 415673 w 1330073"/>
                <a:gd name="connsiteY12" fmla="*/ 706582 h 1025236"/>
                <a:gd name="connsiteX13" fmla="*/ 360255 w 1330073"/>
                <a:gd name="connsiteY13" fmla="*/ 734291 h 1025236"/>
                <a:gd name="connsiteX14" fmla="*/ 235564 w 1330073"/>
                <a:gd name="connsiteY14" fmla="*/ 775854 h 1025236"/>
                <a:gd name="connsiteX15" fmla="*/ 194001 w 1330073"/>
                <a:gd name="connsiteY15" fmla="*/ 789709 h 1025236"/>
                <a:gd name="connsiteX16" fmla="*/ 166292 w 1330073"/>
                <a:gd name="connsiteY16" fmla="*/ 845127 h 1025236"/>
                <a:gd name="connsiteX17" fmla="*/ 97019 w 1330073"/>
                <a:gd name="connsiteY17" fmla="*/ 900545 h 1025236"/>
                <a:gd name="connsiteX18" fmla="*/ 13892 w 1330073"/>
                <a:gd name="connsiteY18" fmla="*/ 969818 h 1025236"/>
                <a:gd name="connsiteX19" fmla="*/ 37 w 1330073"/>
                <a:gd name="connsiteY19" fmla="*/ 1025236 h 102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0073" h="1025236">
                  <a:moveTo>
                    <a:pt x="1330073" y="0"/>
                  </a:moveTo>
                  <a:cubicBezTo>
                    <a:pt x="1312708" y="191025"/>
                    <a:pt x="1326731" y="123367"/>
                    <a:pt x="1274655" y="318654"/>
                  </a:cubicBezTo>
                  <a:cubicBezTo>
                    <a:pt x="1270892" y="332765"/>
                    <a:pt x="1267893" y="347452"/>
                    <a:pt x="1260801" y="360218"/>
                  </a:cubicBezTo>
                  <a:cubicBezTo>
                    <a:pt x="1244628" y="389329"/>
                    <a:pt x="1236975" y="432813"/>
                    <a:pt x="1205382" y="443345"/>
                  </a:cubicBezTo>
                  <a:cubicBezTo>
                    <a:pt x="1191528" y="447963"/>
                    <a:pt x="1177987" y="453658"/>
                    <a:pt x="1163819" y="457200"/>
                  </a:cubicBezTo>
                  <a:cubicBezTo>
                    <a:pt x="1063017" y="482401"/>
                    <a:pt x="1122526" y="460219"/>
                    <a:pt x="1011419" y="484909"/>
                  </a:cubicBezTo>
                  <a:cubicBezTo>
                    <a:pt x="913105" y="506756"/>
                    <a:pt x="1035464" y="490163"/>
                    <a:pt x="914437" y="526472"/>
                  </a:cubicBezTo>
                  <a:cubicBezTo>
                    <a:pt x="887531" y="534544"/>
                    <a:pt x="858778" y="534441"/>
                    <a:pt x="831310" y="540327"/>
                  </a:cubicBezTo>
                  <a:cubicBezTo>
                    <a:pt x="794073" y="548306"/>
                    <a:pt x="720473" y="568036"/>
                    <a:pt x="720473" y="568036"/>
                  </a:cubicBezTo>
                  <a:cubicBezTo>
                    <a:pt x="692764" y="586509"/>
                    <a:pt x="668939" y="612923"/>
                    <a:pt x="637346" y="623454"/>
                  </a:cubicBezTo>
                  <a:cubicBezTo>
                    <a:pt x="623491" y="628072"/>
                    <a:pt x="608844" y="630778"/>
                    <a:pt x="595782" y="637309"/>
                  </a:cubicBezTo>
                  <a:cubicBezTo>
                    <a:pt x="580889" y="644756"/>
                    <a:pt x="569524" y="658459"/>
                    <a:pt x="554219" y="665018"/>
                  </a:cubicBezTo>
                  <a:cubicBezTo>
                    <a:pt x="414992" y="724686"/>
                    <a:pt x="601957" y="613440"/>
                    <a:pt x="415673" y="706582"/>
                  </a:cubicBezTo>
                  <a:cubicBezTo>
                    <a:pt x="397200" y="715818"/>
                    <a:pt x="379431" y="726621"/>
                    <a:pt x="360255" y="734291"/>
                  </a:cubicBezTo>
                  <a:cubicBezTo>
                    <a:pt x="360222" y="734304"/>
                    <a:pt x="256363" y="768921"/>
                    <a:pt x="235564" y="775854"/>
                  </a:cubicBezTo>
                  <a:lnTo>
                    <a:pt x="194001" y="789709"/>
                  </a:lnTo>
                  <a:cubicBezTo>
                    <a:pt x="184765" y="808182"/>
                    <a:pt x="177748" y="827943"/>
                    <a:pt x="166292" y="845127"/>
                  </a:cubicBezTo>
                  <a:cubicBezTo>
                    <a:pt x="146140" y="875355"/>
                    <a:pt x="124808" y="877387"/>
                    <a:pt x="97019" y="900545"/>
                  </a:cubicBezTo>
                  <a:cubicBezTo>
                    <a:pt x="-9656" y="989441"/>
                    <a:pt x="117084" y="901022"/>
                    <a:pt x="13892" y="969818"/>
                  </a:cubicBezTo>
                  <a:cubicBezTo>
                    <a:pt x="-1423" y="1015763"/>
                    <a:pt x="37" y="996778"/>
                    <a:pt x="37" y="10252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Freeform 4">
              <a:extLst>
                <a:ext uri="{FF2B5EF4-FFF2-40B4-BE49-F238E27FC236}">
                  <a16:creationId xmlns:a16="http://schemas.microsoft.com/office/drawing/2014/main" id="{AFC8BE2A-D2E0-66E0-005D-7086ADD72B4B}"/>
                </a:ext>
              </a:extLst>
            </p:cNvPr>
            <p:cNvSpPr/>
            <p:nvPr/>
          </p:nvSpPr>
          <p:spPr>
            <a:xfrm>
              <a:off x="2063273" y="1635377"/>
              <a:ext cx="1968762" cy="691631"/>
            </a:xfrm>
            <a:custGeom>
              <a:avLst/>
              <a:gdLst>
                <a:gd name="connsiteX0" fmla="*/ 0 w 1967346"/>
                <a:gd name="connsiteY0" fmla="*/ 0 h 692728"/>
                <a:gd name="connsiteX1" fmla="*/ 193964 w 1967346"/>
                <a:gd name="connsiteY1" fmla="*/ 27709 h 692728"/>
                <a:gd name="connsiteX2" fmla="*/ 221673 w 1967346"/>
                <a:gd name="connsiteY2" fmla="*/ 55419 h 692728"/>
                <a:gd name="connsiteX3" fmla="*/ 346364 w 1967346"/>
                <a:gd name="connsiteY3" fmla="*/ 124691 h 692728"/>
                <a:gd name="connsiteX4" fmla="*/ 429491 w 1967346"/>
                <a:gd name="connsiteY4" fmla="*/ 180109 h 692728"/>
                <a:gd name="connsiteX5" fmla="*/ 443346 w 1967346"/>
                <a:gd name="connsiteY5" fmla="*/ 221673 h 692728"/>
                <a:gd name="connsiteX6" fmla="*/ 512618 w 1967346"/>
                <a:gd name="connsiteY6" fmla="*/ 235528 h 692728"/>
                <a:gd name="connsiteX7" fmla="*/ 568037 w 1967346"/>
                <a:gd name="connsiteY7" fmla="*/ 249382 h 692728"/>
                <a:gd name="connsiteX8" fmla="*/ 609600 w 1967346"/>
                <a:gd name="connsiteY8" fmla="*/ 263237 h 692728"/>
                <a:gd name="connsiteX9" fmla="*/ 734291 w 1967346"/>
                <a:gd name="connsiteY9" fmla="*/ 277091 h 692728"/>
                <a:gd name="connsiteX10" fmla="*/ 845128 w 1967346"/>
                <a:gd name="connsiteY10" fmla="*/ 304800 h 692728"/>
                <a:gd name="connsiteX11" fmla="*/ 1330037 w 1967346"/>
                <a:gd name="connsiteY11" fmla="*/ 290946 h 692728"/>
                <a:gd name="connsiteX12" fmla="*/ 1565564 w 1967346"/>
                <a:gd name="connsiteY12" fmla="*/ 332509 h 692728"/>
                <a:gd name="connsiteX13" fmla="*/ 1607128 w 1967346"/>
                <a:gd name="connsiteY13" fmla="*/ 346364 h 692728"/>
                <a:gd name="connsiteX14" fmla="*/ 1648691 w 1967346"/>
                <a:gd name="connsiteY14" fmla="*/ 374073 h 692728"/>
                <a:gd name="connsiteX15" fmla="*/ 1731818 w 1967346"/>
                <a:gd name="connsiteY15" fmla="*/ 443346 h 692728"/>
                <a:gd name="connsiteX16" fmla="*/ 1773382 w 1967346"/>
                <a:gd name="connsiteY16" fmla="*/ 512619 h 692728"/>
                <a:gd name="connsiteX17" fmla="*/ 1787237 w 1967346"/>
                <a:gd name="connsiteY17" fmla="*/ 554182 h 692728"/>
                <a:gd name="connsiteX18" fmla="*/ 1828800 w 1967346"/>
                <a:gd name="connsiteY18" fmla="*/ 581891 h 692728"/>
                <a:gd name="connsiteX19" fmla="*/ 1898073 w 1967346"/>
                <a:gd name="connsiteY19" fmla="*/ 651164 h 692728"/>
                <a:gd name="connsiteX20" fmla="*/ 1967346 w 1967346"/>
                <a:gd name="connsiteY20" fmla="*/ 692728 h 6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67346" h="692728">
                  <a:moveTo>
                    <a:pt x="0" y="0"/>
                  </a:moveTo>
                  <a:cubicBezTo>
                    <a:pt x="2350" y="214"/>
                    <a:pt x="151131" y="2009"/>
                    <a:pt x="193964" y="27709"/>
                  </a:cubicBezTo>
                  <a:cubicBezTo>
                    <a:pt x="205165" y="34430"/>
                    <a:pt x="211223" y="47582"/>
                    <a:pt x="221673" y="55419"/>
                  </a:cubicBezTo>
                  <a:cubicBezTo>
                    <a:pt x="297895" y="112586"/>
                    <a:pt x="281564" y="103092"/>
                    <a:pt x="346364" y="124691"/>
                  </a:cubicBezTo>
                  <a:cubicBezTo>
                    <a:pt x="374073" y="143164"/>
                    <a:pt x="418960" y="148516"/>
                    <a:pt x="429491" y="180109"/>
                  </a:cubicBezTo>
                  <a:cubicBezTo>
                    <a:pt x="434109" y="193964"/>
                    <a:pt x="431195" y="213572"/>
                    <a:pt x="443346" y="221673"/>
                  </a:cubicBezTo>
                  <a:cubicBezTo>
                    <a:pt x="462939" y="234735"/>
                    <a:pt x="489631" y="230420"/>
                    <a:pt x="512618" y="235528"/>
                  </a:cubicBezTo>
                  <a:cubicBezTo>
                    <a:pt x="531206" y="239659"/>
                    <a:pt x="549728" y="244151"/>
                    <a:pt x="568037" y="249382"/>
                  </a:cubicBezTo>
                  <a:cubicBezTo>
                    <a:pt x="582079" y="253394"/>
                    <a:pt x="595195" y="260836"/>
                    <a:pt x="609600" y="263237"/>
                  </a:cubicBezTo>
                  <a:cubicBezTo>
                    <a:pt x="650850" y="270112"/>
                    <a:pt x="692892" y="271177"/>
                    <a:pt x="734291" y="277091"/>
                  </a:cubicBezTo>
                  <a:cubicBezTo>
                    <a:pt x="792802" y="285450"/>
                    <a:pt x="796780" y="288685"/>
                    <a:pt x="845128" y="304800"/>
                  </a:cubicBezTo>
                  <a:cubicBezTo>
                    <a:pt x="1006764" y="300182"/>
                    <a:pt x="1168335" y="290946"/>
                    <a:pt x="1330037" y="290946"/>
                  </a:cubicBezTo>
                  <a:cubicBezTo>
                    <a:pt x="1462029" y="290946"/>
                    <a:pt x="1462387" y="298116"/>
                    <a:pt x="1565564" y="332509"/>
                  </a:cubicBezTo>
                  <a:cubicBezTo>
                    <a:pt x="1579419" y="337127"/>
                    <a:pt x="1594977" y="338263"/>
                    <a:pt x="1607128" y="346364"/>
                  </a:cubicBezTo>
                  <a:lnTo>
                    <a:pt x="1648691" y="374073"/>
                  </a:lnTo>
                  <a:cubicBezTo>
                    <a:pt x="1744541" y="517850"/>
                    <a:pt x="1591198" y="302726"/>
                    <a:pt x="1731818" y="443346"/>
                  </a:cubicBezTo>
                  <a:cubicBezTo>
                    <a:pt x="1750859" y="462387"/>
                    <a:pt x="1761339" y="488533"/>
                    <a:pt x="1773382" y="512619"/>
                  </a:cubicBezTo>
                  <a:cubicBezTo>
                    <a:pt x="1779913" y="525681"/>
                    <a:pt x="1778114" y="542778"/>
                    <a:pt x="1787237" y="554182"/>
                  </a:cubicBezTo>
                  <a:cubicBezTo>
                    <a:pt x="1797639" y="567184"/>
                    <a:pt x="1814946" y="572655"/>
                    <a:pt x="1828800" y="581891"/>
                  </a:cubicBezTo>
                  <a:cubicBezTo>
                    <a:pt x="1853431" y="618838"/>
                    <a:pt x="1854969" y="632691"/>
                    <a:pt x="1898073" y="651164"/>
                  </a:cubicBezTo>
                  <a:cubicBezTo>
                    <a:pt x="1970945" y="682395"/>
                    <a:pt x="1940942" y="639923"/>
                    <a:pt x="1967346" y="69272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Freeform 5">
              <a:extLst>
                <a:ext uri="{FF2B5EF4-FFF2-40B4-BE49-F238E27FC236}">
                  <a16:creationId xmlns:a16="http://schemas.microsoft.com/office/drawing/2014/main" id="{9D518B2C-8AAB-DE54-1ACA-D05C3359C4C3}"/>
                </a:ext>
              </a:extLst>
            </p:cNvPr>
            <p:cNvSpPr/>
            <p:nvPr/>
          </p:nvSpPr>
          <p:spPr>
            <a:xfrm>
              <a:off x="2174382" y="4378562"/>
              <a:ext cx="1815206" cy="1538051"/>
            </a:xfrm>
            <a:custGeom>
              <a:avLst/>
              <a:gdLst>
                <a:gd name="connsiteX0" fmla="*/ 1814945 w 1814945"/>
                <a:gd name="connsiteY0" fmla="*/ 0 h 1537855"/>
                <a:gd name="connsiteX1" fmla="*/ 1731818 w 1814945"/>
                <a:gd name="connsiteY1" fmla="*/ 13855 h 1537855"/>
                <a:gd name="connsiteX2" fmla="*/ 1676400 w 1814945"/>
                <a:gd name="connsiteY2" fmla="*/ 41564 h 1537855"/>
                <a:gd name="connsiteX3" fmla="*/ 1634836 w 1814945"/>
                <a:gd name="connsiteY3" fmla="*/ 55419 h 1537855"/>
                <a:gd name="connsiteX4" fmla="*/ 1551709 w 1814945"/>
                <a:gd name="connsiteY4" fmla="*/ 96982 h 1537855"/>
                <a:gd name="connsiteX5" fmla="*/ 1468581 w 1814945"/>
                <a:gd name="connsiteY5" fmla="*/ 152400 h 1537855"/>
                <a:gd name="connsiteX6" fmla="*/ 1385454 w 1814945"/>
                <a:gd name="connsiteY6" fmla="*/ 180109 h 1537855"/>
                <a:gd name="connsiteX7" fmla="*/ 1205345 w 1814945"/>
                <a:gd name="connsiteY7" fmla="*/ 235528 h 1537855"/>
                <a:gd name="connsiteX8" fmla="*/ 1011381 w 1814945"/>
                <a:gd name="connsiteY8" fmla="*/ 277091 h 1537855"/>
                <a:gd name="connsiteX9" fmla="*/ 637309 w 1814945"/>
                <a:gd name="connsiteY9" fmla="*/ 277091 h 1537855"/>
                <a:gd name="connsiteX10" fmla="*/ 595745 w 1814945"/>
                <a:gd name="connsiteY10" fmla="*/ 290946 h 1537855"/>
                <a:gd name="connsiteX11" fmla="*/ 554181 w 1814945"/>
                <a:gd name="connsiteY11" fmla="*/ 332509 h 1537855"/>
                <a:gd name="connsiteX12" fmla="*/ 512618 w 1814945"/>
                <a:gd name="connsiteY12" fmla="*/ 360219 h 1537855"/>
                <a:gd name="connsiteX13" fmla="*/ 443345 w 1814945"/>
                <a:gd name="connsiteY13" fmla="*/ 443346 h 1537855"/>
                <a:gd name="connsiteX14" fmla="*/ 374072 w 1814945"/>
                <a:gd name="connsiteY14" fmla="*/ 540328 h 1537855"/>
                <a:gd name="connsiteX15" fmla="*/ 290945 w 1814945"/>
                <a:gd name="connsiteY15" fmla="*/ 623455 h 1537855"/>
                <a:gd name="connsiteX16" fmla="*/ 207818 w 1814945"/>
                <a:gd name="connsiteY16" fmla="*/ 678873 h 1537855"/>
                <a:gd name="connsiteX17" fmla="*/ 180109 w 1814945"/>
                <a:gd name="connsiteY17" fmla="*/ 720437 h 1537855"/>
                <a:gd name="connsiteX18" fmla="*/ 138545 w 1814945"/>
                <a:gd name="connsiteY18" fmla="*/ 762000 h 1537855"/>
                <a:gd name="connsiteX19" fmla="*/ 110836 w 1814945"/>
                <a:gd name="connsiteY19" fmla="*/ 845128 h 1537855"/>
                <a:gd name="connsiteX20" fmla="*/ 69272 w 1814945"/>
                <a:gd name="connsiteY20" fmla="*/ 942109 h 1537855"/>
                <a:gd name="connsiteX21" fmla="*/ 13854 w 1814945"/>
                <a:gd name="connsiteY21" fmla="*/ 1094509 h 1537855"/>
                <a:gd name="connsiteX22" fmla="*/ 0 w 1814945"/>
                <a:gd name="connsiteY22" fmla="*/ 1136073 h 1537855"/>
                <a:gd name="connsiteX23" fmla="*/ 41563 w 1814945"/>
                <a:gd name="connsiteY23" fmla="*/ 1537855 h 153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4945" h="1537855">
                  <a:moveTo>
                    <a:pt x="1814945" y="0"/>
                  </a:moveTo>
                  <a:cubicBezTo>
                    <a:pt x="1787236" y="4618"/>
                    <a:pt x="1758724" y="5783"/>
                    <a:pt x="1731818" y="13855"/>
                  </a:cubicBezTo>
                  <a:cubicBezTo>
                    <a:pt x="1712036" y="19790"/>
                    <a:pt x="1695383" y="33428"/>
                    <a:pt x="1676400" y="41564"/>
                  </a:cubicBezTo>
                  <a:cubicBezTo>
                    <a:pt x="1662977" y="47317"/>
                    <a:pt x="1647898" y="48888"/>
                    <a:pt x="1634836" y="55419"/>
                  </a:cubicBezTo>
                  <a:cubicBezTo>
                    <a:pt x="1527411" y="109131"/>
                    <a:pt x="1656174" y="62161"/>
                    <a:pt x="1551709" y="96982"/>
                  </a:cubicBezTo>
                  <a:cubicBezTo>
                    <a:pt x="1524000" y="115455"/>
                    <a:pt x="1498368" y="137507"/>
                    <a:pt x="1468581" y="152400"/>
                  </a:cubicBezTo>
                  <a:cubicBezTo>
                    <a:pt x="1442457" y="165462"/>
                    <a:pt x="1385454" y="180109"/>
                    <a:pt x="1385454" y="180109"/>
                  </a:cubicBezTo>
                  <a:cubicBezTo>
                    <a:pt x="1282804" y="248545"/>
                    <a:pt x="1422163" y="163255"/>
                    <a:pt x="1205345" y="235528"/>
                  </a:cubicBezTo>
                  <a:cubicBezTo>
                    <a:pt x="1086896" y="275011"/>
                    <a:pt x="1151200" y="259614"/>
                    <a:pt x="1011381" y="277091"/>
                  </a:cubicBezTo>
                  <a:cubicBezTo>
                    <a:pt x="824227" y="267241"/>
                    <a:pt x="787339" y="249813"/>
                    <a:pt x="637309" y="277091"/>
                  </a:cubicBezTo>
                  <a:cubicBezTo>
                    <a:pt x="622940" y="279703"/>
                    <a:pt x="609600" y="286328"/>
                    <a:pt x="595745" y="290946"/>
                  </a:cubicBezTo>
                  <a:cubicBezTo>
                    <a:pt x="581890" y="304800"/>
                    <a:pt x="569233" y="319966"/>
                    <a:pt x="554181" y="332509"/>
                  </a:cubicBezTo>
                  <a:cubicBezTo>
                    <a:pt x="541389" y="343169"/>
                    <a:pt x="524392" y="348445"/>
                    <a:pt x="512618" y="360219"/>
                  </a:cubicBezTo>
                  <a:cubicBezTo>
                    <a:pt x="487113" y="385724"/>
                    <a:pt x="465489" y="414875"/>
                    <a:pt x="443345" y="443346"/>
                  </a:cubicBezTo>
                  <a:cubicBezTo>
                    <a:pt x="400417" y="498538"/>
                    <a:pt x="428968" y="479332"/>
                    <a:pt x="374072" y="540328"/>
                  </a:cubicBezTo>
                  <a:cubicBezTo>
                    <a:pt x="347858" y="569455"/>
                    <a:pt x="323550" y="601718"/>
                    <a:pt x="290945" y="623455"/>
                  </a:cubicBezTo>
                  <a:lnTo>
                    <a:pt x="207818" y="678873"/>
                  </a:lnTo>
                  <a:cubicBezTo>
                    <a:pt x="198582" y="692728"/>
                    <a:pt x="190769" y="707645"/>
                    <a:pt x="180109" y="720437"/>
                  </a:cubicBezTo>
                  <a:cubicBezTo>
                    <a:pt x="167566" y="735489"/>
                    <a:pt x="148060" y="744872"/>
                    <a:pt x="138545" y="762000"/>
                  </a:cubicBezTo>
                  <a:cubicBezTo>
                    <a:pt x="124360" y="787533"/>
                    <a:pt x="123898" y="819003"/>
                    <a:pt x="110836" y="845128"/>
                  </a:cubicBezTo>
                  <a:cubicBezTo>
                    <a:pt x="62185" y="942431"/>
                    <a:pt x="99849" y="860572"/>
                    <a:pt x="69272" y="942109"/>
                  </a:cubicBezTo>
                  <a:cubicBezTo>
                    <a:pt x="11452" y="1096293"/>
                    <a:pt x="72051" y="919915"/>
                    <a:pt x="13854" y="1094509"/>
                  </a:cubicBezTo>
                  <a:lnTo>
                    <a:pt x="0" y="1136073"/>
                  </a:lnTo>
                  <a:lnTo>
                    <a:pt x="41563" y="153785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6">
              <a:extLst>
                <a:ext uri="{FF2B5EF4-FFF2-40B4-BE49-F238E27FC236}">
                  <a16:creationId xmlns:a16="http://schemas.microsoft.com/office/drawing/2014/main" id="{D1EAC4D2-88B9-379D-8EA4-91D4A60784FF}"/>
                </a:ext>
              </a:extLst>
            </p:cNvPr>
            <p:cNvSpPr/>
            <p:nvPr/>
          </p:nvSpPr>
          <p:spPr>
            <a:xfrm>
              <a:off x="1510221" y="2299982"/>
              <a:ext cx="2438169" cy="858705"/>
            </a:xfrm>
            <a:custGeom>
              <a:avLst/>
              <a:gdLst>
                <a:gd name="connsiteX0" fmla="*/ 0 w 2438437"/>
                <a:gd name="connsiteY0" fmla="*/ 0 h 858981"/>
                <a:gd name="connsiteX1" fmla="*/ 138546 w 2438437"/>
                <a:gd name="connsiteY1" fmla="*/ 55418 h 858981"/>
                <a:gd name="connsiteX2" fmla="*/ 318655 w 2438437"/>
                <a:gd name="connsiteY2" fmla="*/ 83127 h 858981"/>
                <a:gd name="connsiteX3" fmla="*/ 401782 w 2438437"/>
                <a:gd name="connsiteY3" fmla="*/ 138545 h 858981"/>
                <a:gd name="connsiteX4" fmla="*/ 568037 w 2438437"/>
                <a:gd name="connsiteY4" fmla="*/ 221672 h 858981"/>
                <a:gd name="connsiteX5" fmla="*/ 609600 w 2438437"/>
                <a:gd name="connsiteY5" fmla="*/ 235527 h 858981"/>
                <a:gd name="connsiteX6" fmla="*/ 651164 w 2438437"/>
                <a:gd name="connsiteY6" fmla="*/ 249381 h 858981"/>
                <a:gd name="connsiteX7" fmla="*/ 692728 w 2438437"/>
                <a:gd name="connsiteY7" fmla="*/ 277090 h 858981"/>
                <a:gd name="connsiteX8" fmla="*/ 845128 w 2438437"/>
                <a:gd name="connsiteY8" fmla="*/ 304800 h 858981"/>
                <a:gd name="connsiteX9" fmla="*/ 969819 w 2438437"/>
                <a:gd name="connsiteY9" fmla="*/ 360218 h 858981"/>
                <a:gd name="connsiteX10" fmla="*/ 983673 w 2438437"/>
                <a:gd name="connsiteY10" fmla="*/ 401781 h 858981"/>
                <a:gd name="connsiteX11" fmla="*/ 1385455 w 2438437"/>
                <a:gd name="connsiteY11" fmla="*/ 415636 h 858981"/>
                <a:gd name="connsiteX12" fmla="*/ 1468582 w 2438437"/>
                <a:gd name="connsiteY12" fmla="*/ 429490 h 858981"/>
                <a:gd name="connsiteX13" fmla="*/ 1662546 w 2438437"/>
                <a:gd name="connsiteY13" fmla="*/ 443345 h 858981"/>
                <a:gd name="connsiteX14" fmla="*/ 1759528 w 2438437"/>
                <a:gd name="connsiteY14" fmla="*/ 471054 h 858981"/>
                <a:gd name="connsiteX15" fmla="*/ 1801091 w 2438437"/>
                <a:gd name="connsiteY15" fmla="*/ 484909 h 858981"/>
                <a:gd name="connsiteX16" fmla="*/ 1884219 w 2438437"/>
                <a:gd name="connsiteY16" fmla="*/ 498763 h 858981"/>
                <a:gd name="connsiteX17" fmla="*/ 1925782 w 2438437"/>
                <a:gd name="connsiteY17" fmla="*/ 512618 h 858981"/>
                <a:gd name="connsiteX18" fmla="*/ 2092037 w 2438437"/>
                <a:gd name="connsiteY18" fmla="*/ 554181 h 858981"/>
                <a:gd name="connsiteX19" fmla="*/ 2216728 w 2438437"/>
                <a:gd name="connsiteY19" fmla="*/ 623454 h 858981"/>
                <a:gd name="connsiteX20" fmla="*/ 2258291 w 2438437"/>
                <a:gd name="connsiteY20" fmla="*/ 637309 h 858981"/>
                <a:gd name="connsiteX21" fmla="*/ 2313710 w 2438437"/>
                <a:gd name="connsiteY21" fmla="*/ 665018 h 858981"/>
                <a:gd name="connsiteX22" fmla="*/ 2369128 w 2438437"/>
                <a:gd name="connsiteY22" fmla="*/ 762000 h 858981"/>
                <a:gd name="connsiteX23" fmla="*/ 2424546 w 2438437"/>
                <a:gd name="connsiteY23" fmla="*/ 803563 h 858981"/>
                <a:gd name="connsiteX24" fmla="*/ 2438400 w 2438437"/>
                <a:gd name="connsiteY24" fmla="*/ 858981 h 85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38437" h="858981">
                  <a:moveTo>
                    <a:pt x="0" y="0"/>
                  </a:moveTo>
                  <a:cubicBezTo>
                    <a:pt x="13227" y="5669"/>
                    <a:pt x="103967" y="47734"/>
                    <a:pt x="138546" y="55418"/>
                  </a:cubicBezTo>
                  <a:cubicBezTo>
                    <a:pt x="173135" y="63104"/>
                    <a:pt x="287734" y="78710"/>
                    <a:pt x="318655" y="83127"/>
                  </a:cubicBezTo>
                  <a:cubicBezTo>
                    <a:pt x="410896" y="175366"/>
                    <a:pt x="311556" y="88419"/>
                    <a:pt x="401782" y="138545"/>
                  </a:cubicBezTo>
                  <a:cubicBezTo>
                    <a:pt x="562927" y="228070"/>
                    <a:pt x="406206" y="167728"/>
                    <a:pt x="568037" y="221672"/>
                  </a:cubicBezTo>
                  <a:lnTo>
                    <a:pt x="609600" y="235527"/>
                  </a:lnTo>
                  <a:lnTo>
                    <a:pt x="651164" y="249381"/>
                  </a:lnTo>
                  <a:cubicBezTo>
                    <a:pt x="665019" y="258617"/>
                    <a:pt x="677835" y="269643"/>
                    <a:pt x="692728" y="277090"/>
                  </a:cubicBezTo>
                  <a:cubicBezTo>
                    <a:pt x="735444" y="298448"/>
                    <a:pt x="806916" y="300023"/>
                    <a:pt x="845128" y="304800"/>
                  </a:cubicBezTo>
                  <a:cubicBezTo>
                    <a:pt x="944052" y="337775"/>
                    <a:pt x="903953" y="316308"/>
                    <a:pt x="969819" y="360218"/>
                  </a:cubicBezTo>
                  <a:cubicBezTo>
                    <a:pt x="974437" y="374072"/>
                    <a:pt x="969197" y="399851"/>
                    <a:pt x="983673" y="401781"/>
                  </a:cubicBezTo>
                  <a:cubicBezTo>
                    <a:pt x="1116504" y="419492"/>
                    <a:pt x="1251666" y="407991"/>
                    <a:pt x="1385455" y="415636"/>
                  </a:cubicBezTo>
                  <a:cubicBezTo>
                    <a:pt x="1413500" y="417239"/>
                    <a:pt x="1440630" y="426695"/>
                    <a:pt x="1468582" y="429490"/>
                  </a:cubicBezTo>
                  <a:cubicBezTo>
                    <a:pt x="1533080" y="435940"/>
                    <a:pt x="1597891" y="438727"/>
                    <a:pt x="1662546" y="443345"/>
                  </a:cubicBezTo>
                  <a:lnTo>
                    <a:pt x="1759528" y="471054"/>
                  </a:lnTo>
                  <a:cubicBezTo>
                    <a:pt x="1773516" y="475250"/>
                    <a:pt x="1786835" y="481741"/>
                    <a:pt x="1801091" y="484909"/>
                  </a:cubicBezTo>
                  <a:cubicBezTo>
                    <a:pt x="1828514" y="491003"/>
                    <a:pt x="1856510" y="494145"/>
                    <a:pt x="1884219" y="498763"/>
                  </a:cubicBezTo>
                  <a:cubicBezTo>
                    <a:pt x="1898073" y="503381"/>
                    <a:pt x="1911671" y="508855"/>
                    <a:pt x="1925782" y="512618"/>
                  </a:cubicBezTo>
                  <a:cubicBezTo>
                    <a:pt x="1980977" y="527337"/>
                    <a:pt x="2092037" y="554181"/>
                    <a:pt x="2092037" y="554181"/>
                  </a:cubicBezTo>
                  <a:cubicBezTo>
                    <a:pt x="2146207" y="590295"/>
                    <a:pt x="2143209" y="590779"/>
                    <a:pt x="2216728" y="623454"/>
                  </a:cubicBezTo>
                  <a:cubicBezTo>
                    <a:pt x="2230073" y="629385"/>
                    <a:pt x="2244868" y="631556"/>
                    <a:pt x="2258291" y="637309"/>
                  </a:cubicBezTo>
                  <a:cubicBezTo>
                    <a:pt x="2277274" y="645445"/>
                    <a:pt x="2295237" y="655782"/>
                    <a:pt x="2313710" y="665018"/>
                  </a:cubicBezTo>
                  <a:cubicBezTo>
                    <a:pt x="2324576" y="686750"/>
                    <a:pt x="2349546" y="742418"/>
                    <a:pt x="2369128" y="762000"/>
                  </a:cubicBezTo>
                  <a:cubicBezTo>
                    <a:pt x="2385456" y="778328"/>
                    <a:pt x="2406073" y="789709"/>
                    <a:pt x="2424546" y="803563"/>
                  </a:cubicBezTo>
                  <a:cubicBezTo>
                    <a:pt x="2439860" y="849508"/>
                    <a:pt x="2438400" y="830523"/>
                    <a:pt x="2438400" y="85898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C85373F4-94AC-EA96-4D31-EF4D3CA353ED}"/>
              </a:ext>
            </a:extLst>
          </p:cNvPr>
          <p:cNvSpPr>
            <a:spLocks noGrp="1" noChangeArrowheads="1"/>
          </p:cNvSpPr>
          <p:nvPr>
            <p:ph type="title"/>
          </p:nvPr>
        </p:nvSpPr>
        <p:spPr/>
        <p:txBody>
          <a:bodyPr/>
          <a:lstStyle/>
          <a:p>
            <a:r>
              <a:rPr lang="en-US" altLang="en-US" dirty="0"/>
              <a:t>Anastomosing channel forms</a:t>
            </a:r>
          </a:p>
        </p:txBody>
      </p:sp>
      <p:pic>
        <p:nvPicPr>
          <p:cNvPr id="47107" name="Content Placeholder 4" descr="A diagram of a river&#10;&#10;Description automatically generated with medium confidence">
            <a:extLst>
              <a:ext uri="{FF2B5EF4-FFF2-40B4-BE49-F238E27FC236}">
                <a16:creationId xmlns:a16="http://schemas.microsoft.com/office/drawing/2014/main" id="{C0E743C9-1793-31E0-50A7-725A0EA439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2052638"/>
            <a:ext cx="7924800" cy="3621087"/>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A63D6A8E-4A91-37E6-131B-0B7CA5087AAD}"/>
              </a:ext>
            </a:extLst>
          </p:cNvPr>
          <p:cNvSpPr>
            <a:spLocks noGrp="1" noChangeArrowheads="1"/>
          </p:cNvSpPr>
          <p:nvPr>
            <p:ph type="title"/>
          </p:nvPr>
        </p:nvSpPr>
        <p:spPr>
          <a:xfrm>
            <a:off x="609600" y="579438"/>
            <a:ext cx="10972800" cy="1143000"/>
          </a:xfrm>
        </p:spPr>
        <p:txBody>
          <a:bodyPr/>
          <a:lstStyle/>
          <a:p>
            <a:pPr eaLnBrk="1" hangingPunct="1"/>
            <a:r>
              <a:rPr lang="en-US" altLang="en-US" dirty="0"/>
              <a:t>Processes and landforms in meandering channel</a:t>
            </a:r>
          </a:p>
        </p:txBody>
      </p:sp>
      <p:sp>
        <p:nvSpPr>
          <p:cNvPr id="35843" name="Content Placeholder 2">
            <a:extLst>
              <a:ext uri="{FF2B5EF4-FFF2-40B4-BE49-F238E27FC236}">
                <a16:creationId xmlns:a16="http://schemas.microsoft.com/office/drawing/2014/main" id="{24C10A5C-EC2E-58F4-1684-FA8A8BF36455}"/>
              </a:ext>
            </a:extLst>
          </p:cNvPr>
          <p:cNvSpPr>
            <a:spLocks noGrp="1" noChangeArrowheads="1"/>
          </p:cNvSpPr>
          <p:nvPr>
            <p:ph idx="1"/>
          </p:nvPr>
        </p:nvSpPr>
        <p:spPr>
          <a:xfrm>
            <a:off x="609600" y="2286000"/>
            <a:ext cx="10972800" cy="4144963"/>
          </a:xfrm>
        </p:spPr>
        <p:txBody>
          <a:bodyPr/>
          <a:lstStyle/>
          <a:p>
            <a:pPr eaLnBrk="1" hangingPunct="1"/>
            <a:r>
              <a:rPr lang="en-US" altLang="en-US" dirty="0"/>
              <a:t>Straight channels: zone of highest velocity near surface and middle of the stream</a:t>
            </a:r>
          </a:p>
          <a:p>
            <a:pPr eaLnBrk="1" hangingPunct="1"/>
            <a:r>
              <a:rPr lang="en-US" altLang="en-US" dirty="0"/>
              <a:t>Bends:  highest velocity toward outer bank and below surface</a:t>
            </a:r>
          </a:p>
          <a:p>
            <a:pPr eaLnBrk="1" hangingPunct="1"/>
            <a:r>
              <a:rPr lang="en-US" altLang="en-US" dirty="0"/>
              <a:t>Water in channel also has complex rotating motion</a:t>
            </a:r>
          </a:p>
          <a:p>
            <a:pPr lvl="1" eaLnBrk="1" hangingPunct="1">
              <a:buFontTx/>
              <a:buNone/>
            </a:pPr>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JAS\Desktop\new-1.jpg">
            <a:extLst>
              <a:ext uri="{FF2B5EF4-FFF2-40B4-BE49-F238E27FC236}">
                <a16:creationId xmlns:a16="http://schemas.microsoft.com/office/drawing/2014/main" id="{C2412A07-0179-0B87-F8F8-C4D2C523F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282" t="2966" r="8974" b="7021"/>
          <a:stretch>
            <a:fillRect/>
          </a:stretch>
        </p:blipFill>
        <p:spPr bwMode="auto">
          <a:xfrm>
            <a:off x="6481763" y="-76200"/>
            <a:ext cx="2362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descr="C:\Users\JAS\Desktop\new-1.jpg">
            <a:extLst>
              <a:ext uri="{FF2B5EF4-FFF2-40B4-BE49-F238E27FC236}">
                <a16:creationId xmlns:a16="http://schemas.microsoft.com/office/drawing/2014/main" id="{0E439964-9C70-B535-B941-7CA0129B5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2" t="10881" r="50000" b="12955"/>
          <a:stretch>
            <a:fillRect/>
          </a:stretch>
        </p:blipFill>
        <p:spPr bwMode="auto">
          <a:xfrm>
            <a:off x="3048000" y="-58738"/>
            <a:ext cx="3429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53A13FD0-5BF6-0A17-FB40-81D13F1CE62E}"/>
              </a:ext>
            </a:extLst>
          </p:cNvPr>
          <p:cNvSpPr>
            <a:spLocks noGrp="1" noChangeArrowheads="1"/>
          </p:cNvSpPr>
          <p:nvPr>
            <p:ph type="title"/>
          </p:nvPr>
        </p:nvSpPr>
        <p:spPr/>
        <p:txBody>
          <a:bodyPr/>
          <a:lstStyle/>
          <a:p>
            <a:pPr eaLnBrk="1" hangingPunct="1"/>
            <a:r>
              <a:rPr lang="en-US" altLang="en-US" dirty="0">
                <a:solidFill>
                  <a:schemeClr val="tx1"/>
                </a:solidFill>
              </a:rPr>
              <a:t>Meandering stream or river</a:t>
            </a:r>
            <a:endParaRPr lang="en-US" altLang="en-US" dirty="0"/>
          </a:p>
        </p:txBody>
      </p:sp>
      <p:sp>
        <p:nvSpPr>
          <p:cNvPr id="38915" name="Content Placeholder 2">
            <a:extLst>
              <a:ext uri="{FF2B5EF4-FFF2-40B4-BE49-F238E27FC236}">
                <a16:creationId xmlns:a16="http://schemas.microsoft.com/office/drawing/2014/main" id="{93059ABA-0721-9DAD-F38B-4F957907AD9B}"/>
              </a:ext>
            </a:extLst>
          </p:cNvPr>
          <p:cNvSpPr>
            <a:spLocks noGrp="1" noChangeArrowheads="1"/>
          </p:cNvSpPr>
          <p:nvPr>
            <p:ph idx="1"/>
          </p:nvPr>
        </p:nvSpPr>
        <p:spPr>
          <a:xfrm>
            <a:off x="609600" y="1600200"/>
            <a:ext cx="4724400" cy="4525963"/>
          </a:xfrm>
        </p:spPr>
        <p:txBody>
          <a:bodyPr/>
          <a:lstStyle/>
          <a:p>
            <a:pPr eaLnBrk="1" hangingPunct="1"/>
            <a:r>
              <a:rPr lang="en-US" altLang="en-US" dirty="0"/>
              <a:t>Erosion on cut banks (capacity greater than load) </a:t>
            </a:r>
          </a:p>
          <a:p>
            <a:pPr eaLnBrk="1" hangingPunct="1"/>
            <a:r>
              <a:rPr lang="en-US" altLang="en-US" dirty="0"/>
              <a:t>Transport of this sediment downstream</a:t>
            </a:r>
          </a:p>
          <a:p>
            <a:pPr eaLnBrk="1" hangingPunct="1"/>
            <a:r>
              <a:rPr lang="en-US" altLang="en-US" dirty="0"/>
              <a:t>Deposition on point bars (load greater than capacity)</a:t>
            </a:r>
          </a:p>
        </p:txBody>
      </p:sp>
      <p:pic>
        <p:nvPicPr>
          <p:cNvPr id="38916" name="Picture 2" descr="cut bank">
            <a:extLst>
              <a:ext uri="{FF2B5EF4-FFF2-40B4-BE49-F238E27FC236}">
                <a16:creationId xmlns:a16="http://schemas.microsoft.com/office/drawing/2014/main" id="{16CC6C92-20B5-A11F-6BEC-F145355CB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27188"/>
            <a:ext cx="60452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orthoHerbertRiver,Qld,Aust">
            <a:extLst>
              <a:ext uri="{FF2B5EF4-FFF2-40B4-BE49-F238E27FC236}">
                <a16:creationId xmlns:a16="http://schemas.microsoft.com/office/drawing/2014/main" id="{EC1D1BCB-8E1F-E18D-980C-B8559FA53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33" t="21111" r="22359" b="13333"/>
          <a:stretch>
            <a:fillRect/>
          </a:stretch>
        </p:blipFill>
        <p:spPr bwMode="auto">
          <a:xfrm>
            <a:off x="2590800" y="315913"/>
            <a:ext cx="6629400" cy="651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tream table time lapse with meander cutoff and headcutting">
            <a:hlinkClick r:id="" action="ppaction://media"/>
            <a:extLst>
              <a:ext uri="{FF2B5EF4-FFF2-40B4-BE49-F238E27FC236}">
                <a16:creationId xmlns:a16="http://schemas.microsoft.com/office/drawing/2014/main" id="{44C1A2C9-16E8-A37A-59A7-D562C8510163}"/>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 river with a ripple in the water&#10;&#10;Description automatically generated">
            <a:extLst>
              <a:ext uri="{FF2B5EF4-FFF2-40B4-BE49-F238E27FC236}">
                <a16:creationId xmlns:a16="http://schemas.microsoft.com/office/drawing/2014/main" id="{D46A15A8-D560-FBF3-4DB0-09C582450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0"/>
            <a:ext cx="9153525"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8792D33-1A41-BE82-9D30-F3C6B6ED3542}"/>
              </a:ext>
            </a:extLst>
          </p:cNvPr>
          <p:cNvSpPr>
            <a:spLocks noGrp="1" noChangeArrowheads="1"/>
          </p:cNvSpPr>
          <p:nvPr>
            <p:ph type="title" idx="4294967295"/>
          </p:nvPr>
        </p:nvSpPr>
        <p:spPr/>
        <p:txBody>
          <a:bodyPr/>
          <a:lstStyle/>
          <a:p>
            <a:pPr eaLnBrk="1" hangingPunct="1"/>
            <a:r>
              <a:rPr lang="en-US" altLang="en-US" dirty="0">
                <a:solidFill>
                  <a:schemeClr val="tx1"/>
                </a:solidFill>
              </a:rPr>
              <a:t>Fluvial depositional landforms </a:t>
            </a:r>
            <a:endParaRPr lang="en-US" altLang="en-US" dirty="0"/>
          </a:p>
        </p:txBody>
      </p:sp>
      <p:sp>
        <p:nvSpPr>
          <p:cNvPr id="37891" name="Content Placeholder 2">
            <a:extLst>
              <a:ext uri="{FF2B5EF4-FFF2-40B4-BE49-F238E27FC236}">
                <a16:creationId xmlns:a16="http://schemas.microsoft.com/office/drawing/2014/main" id="{78877C64-86A3-D2D3-84F2-4BE0D15496DD}"/>
              </a:ext>
            </a:extLst>
          </p:cNvPr>
          <p:cNvSpPr>
            <a:spLocks noGrp="1"/>
          </p:cNvSpPr>
          <p:nvPr>
            <p:ph idx="4294967295"/>
          </p:nvPr>
        </p:nvSpPr>
        <p:spPr>
          <a:xfrm>
            <a:off x="609600" y="1676400"/>
            <a:ext cx="11125200" cy="4525963"/>
          </a:xfrm>
        </p:spPr>
        <p:txBody>
          <a:bodyPr/>
          <a:lstStyle/>
          <a:p>
            <a:pPr eaLnBrk="1" hangingPunct="1">
              <a:defRPr/>
            </a:pPr>
            <a:r>
              <a:rPr lang="en-US" altLang="en-US" dirty="0">
                <a:latin typeface="+mj-lt"/>
              </a:rPr>
              <a:t>Floodplains</a:t>
            </a:r>
          </a:p>
          <a:p>
            <a:pPr lvl="1" eaLnBrk="1" hangingPunct="1">
              <a:defRPr/>
            </a:pPr>
            <a:r>
              <a:rPr lang="en-US" altLang="en-US" dirty="0">
                <a:latin typeface="+mj-lt"/>
              </a:rPr>
              <a:t>Flat low-lying ground on either side of the channel </a:t>
            </a:r>
          </a:p>
          <a:p>
            <a:pPr lvl="1" eaLnBrk="1" hangingPunct="1">
              <a:defRPr/>
            </a:pPr>
            <a:r>
              <a:rPr lang="en-US" altLang="en-US" dirty="0">
                <a:latin typeface="+mj-lt"/>
              </a:rPr>
              <a:t>Inundated during periods of flooding</a:t>
            </a:r>
          </a:p>
          <a:p>
            <a:pPr lvl="1" eaLnBrk="1" hangingPunct="1">
              <a:defRPr/>
            </a:pPr>
            <a:r>
              <a:rPr lang="en-US" altLang="en-US" dirty="0">
                <a:latin typeface="+mj-lt"/>
              </a:rPr>
              <a:t>Alluvium deposited on floodplain</a:t>
            </a:r>
          </a:p>
          <a:p>
            <a:pPr lvl="1" eaLnBrk="1" hangingPunct="1">
              <a:defRPr/>
            </a:pPr>
            <a:r>
              <a:rPr lang="en-US" altLang="en-US" dirty="0">
                <a:latin typeface="+mj-lt"/>
              </a:rPr>
              <a:t>Flow of water can also reduce topographic contrasts</a:t>
            </a:r>
          </a:p>
          <a:p>
            <a:pPr eaLnBrk="1" hangingPunct="1">
              <a:defRPr/>
            </a:pPr>
            <a:r>
              <a:rPr lang="en-US" altLang="en-US" dirty="0">
                <a:latin typeface="+mj-lt"/>
              </a:rPr>
              <a:t>Levee</a:t>
            </a:r>
          </a:p>
          <a:p>
            <a:pPr lvl="1" eaLnBrk="1" hangingPunct="1">
              <a:defRPr/>
            </a:pPr>
            <a:r>
              <a:rPr lang="en-US" altLang="en-US" dirty="0">
                <a:latin typeface="+mj-lt"/>
              </a:rPr>
              <a:t>Elevated area adjacent to channel</a:t>
            </a:r>
          </a:p>
          <a:p>
            <a:pPr lvl="1" eaLnBrk="1" hangingPunct="1">
              <a:defRPr/>
            </a:pPr>
            <a:r>
              <a:rPr lang="en-US" altLang="en-US" dirty="0">
                <a:latin typeface="+mj-lt"/>
              </a:rPr>
              <a:t>Represents topographic high formed from downcutting of river and the deposition of coarse grained materials when the river floods.</a:t>
            </a:r>
          </a:p>
          <a:p>
            <a:pPr lvl="2" eaLnBrk="1" hangingPunct="1">
              <a:buFontTx/>
              <a:buNone/>
              <a:defRPr/>
            </a:pPr>
            <a:endParaRPr lang="en-US" altLang="en-US" sz="2000" dirty="0"/>
          </a:p>
          <a:p>
            <a:pPr eaLnBrk="1" hangingPunct="1">
              <a:defRPr/>
            </a:pPr>
            <a:endParaRPr lang="en-US" altLang="en-US" sz="4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60BB2B85-E304-0FA0-570E-C42753451590}"/>
              </a:ext>
            </a:extLst>
          </p:cNvPr>
          <p:cNvSpPr>
            <a:spLocks noGrp="1" noChangeArrowheads="1"/>
          </p:cNvSpPr>
          <p:nvPr>
            <p:ph type="title"/>
          </p:nvPr>
        </p:nvSpPr>
        <p:spPr>
          <a:xfrm>
            <a:off x="457200" y="381000"/>
            <a:ext cx="5029200" cy="1143000"/>
          </a:xfrm>
        </p:spPr>
        <p:txBody>
          <a:bodyPr/>
          <a:lstStyle/>
          <a:p>
            <a:pPr eaLnBrk="1" hangingPunct="1"/>
            <a:r>
              <a:rPr lang="en-US" altLang="en-US" dirty="0">
                <a:solidFill>
                  <a:schemeClr val="tx1"/>
                </a:solidFill>
              </a:rPr>
              <a:t>Fluvial depositional landforms </a:t>
            </a:r>
            <a:endParaRPr lang="en-US" altLang="en-US" dirty="0"/>
          </a:p>
        </p:txBody>
      </p:sp>
      <p:sp>
        <p:nvSpPr>
          <p:cNvPr id="35843" name="Content Placeholder 2">
            <a:extLst>
              <a:ext uri="{FF2B5EF4-FFF2-40B4-BE49-F238E27FC236}">
                <a16:creationId xmlns:a16="http://schemas.microsoft.com/office/drawing/2014/main" id="{C9B37788-9110-6790-78E4-47E0034A2D7B}"/>
              </a:ext>
            </a:extLst>
          </p:cNvPr>
          <p:cNvSpPr>
            <a:spLocks noGrp="1"/>
          </p:cNvSpPr>
          <p:nvPr>
            <p:ph idx="1"/>
          </p:nvPr>
        </p:nvSpPr>
        <p:spPr>
          <a:xfrm>
            <a:off x="461963" y="1981200"/>
            <a:ext cx="5176837" cy="4221163"/>
          </a:xfrm>
        </p:spPr>
        <p:txBody>
          <a:bodyPr/>
          <a:lstStyle/>
          <a:p>
            <a:pPr eaLnBrk="1" hangingPunct="1">
              <a:defRPr/>
            </a:pPr>
            <a:r>
              <a:rPr lang="en-US" altLang="en-US" sz="3600" dirty="0">
                <a:latin typeface="+mj-lt"/>
              </a:rPr>
              <a:t>Alluvial fans </a:t>
            </a:r>
          </a:p>
          <a:p>
            <a:pPr lvl="1" eaLnBrk="1" hangingPunct="1">
              <a:defRPr/>
            </a:pPr>
            <a:r>
              <a:rPr lang="en-US" altLang="en-US" sz="3200" dirty="0">
                <a:latin typeface="+mj-lt"/>
              </a:rPr>
              <a:t>These occur in arid climates where intermittent streams carry sediments off surrounding uplands</a:t>
            </a:r>
          </a:p>
          <a:p>
            <a:pPr eaLnBrk="1" hangingPunct="1">
              <a:defRPr/>
            </a:pPr>
            <a:endParaRPr lang="en-US" altLang="en-US" sz="2400" dirty="0"/>
          </a:p>
        </p:txBody>
      </p:sp>
      <p:pic>
        <p:nvPicPr>
          <p:cNvPr id="48132" name="Picture 2" descr="A high angle view of a mountain&#10;&#10;Description automatically generated">
            <a:extLst>
              <a:ext uri="{FF2B5EF4-FFF2-40B4-BE49-F238E27FC236}">
                <a16:creationId xmlns:a16="http://schemas.microsoft.com/office/drawing/2014/main" id="{0F430322-0F0D-A7FE-3F93-95F12088E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122" r="18768"/>
          <a:stretch>
            <a:fillRect/>
          </a:stretch>
        </p:blipFill>
        <p:spPr bwMode="auto">
          <a:xfrm>
            <a:off x="5522913" y="1160463"/>
            <a:ext cx="6172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77A3AC48-EF3F-E6A6-9B71-EE8BAFFE13A9}"/>
              </a:ext>
            </a:extLst>
          </p:cNvPr>
          <p:cNvSpPr>
            <a:spLocks noGrp="1" noChangeArrowheads="1"/>
          </p:cNvSpPr>
          <p:nvPr>
            <p:ph type="title"/>
          </p:nvPr>
        </p:nvSpPr>
        <p:spPr>
          <a:xfrm>
            <a:off x="609600" y="274638"/>
            <a:ext cx="11049000" cy="1143000"/>
          </a:xfrm>
        </p:spPr>
        <p:txBody>
          <a:bodyPr/>
          <a:lstStyle/>
          <a:p>
            <a:pPr eaLnBrk="1" hangingPunct="1"/>
            <a:r>
              <a:rPr lang="en-US" altLang="en-US" sz="3600" dirty="0">
                <a:solidFill>
                  <a:schemeClr val="tx1"/>
                </a:solidFill>
              </a:rPr>
              <a:t>Coastal landforms derived from deposition of fluvial sediments </a:t>
            </a:r>
            <a:endParaRPr lang="en-US" altLang="en-US" sz="3600" dirty="0"/>
          </a:p>
        </p:txBody>
      </p:sp>
      <p:sp>
        <p:nvSpPr>
          <p:cNvPr id="38915" name="Content Placeholder 2">
            <a:extLst>
              <a:ext uri="{FF2B5EF4-FFF2-40B4-BE49-F238E27FC236}">
                <a16:creationId xmlns:a16="http://schemas.microsoft.com/office/drawing/2014/main" id="{1C3541CA-AE49-F295-9312-A7EFC996814B}"/>
              </a:ext>
            </a:extLst>
          </p:cNvPr>
          <p:cNvSpPr>
            <a:spLocks noGrp="1"/>
          </p:cNvSpPr>
          <p:nvPr>
            <p:ph idx="1"/>
          </p:nvPr>
        </p:nvSpPr>
        <p:spPr/>
        <p:txBody>
          <a:bodyPr/>
          <a:lstStyle/>
          <a:p>
            <a:pPr eaLnBrk="1" hangingPunct="1">
              <a:defRPr/>
            </a:pPr>
            <a:r>
              <a:rPr lang="en-US" altLang="en-US" dirty="0">
                <a:latin typeface="+mj-lt"/>
              </a:rPr>
              <a:t>Deltas and barrier islands</a:t>
            </a:r>
          </a:p>
          <a:p>
            <a:pPr eaLnBrk="1" hangingPunct="1">
              <a:buFontTx/>
              <a:buNone/>
              <a:defRPr/>
            </a:pPr>
            <a:endParaRPr lang="en-US" altLang="en-US" sz="1600" dirty="0"/>
          </a:p>
          <a:p>
            <a:pPr eaLnBrk="1" hangingPunct="1">
              <a:defRPr/>
            </a:pPr>
            <a:endParaRPr lang="en-US" altLang="en-US" dirty="0"/>
          </a:p>
        </p:txBody>
      </p:sp>
      <p:pic>
        <p:nvPicPr>
          <p:cNvPr id="52228" name="Picture 6" descr="C:\Documents and Settings\Tony Stallins\Desktop\mrlc2000.jpg">
            <a:extLst>
              <a:ext uri="{FF2B5EF4-FFF2-40B4-BE49-F238E27FC236}">
                <a16:creationId xmlns:a16="http://schemas.microsoft.com/office/drawing/2014/main" id="{4732CBD5-596C-E5C5-1F0C-4F5411032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477"/>
          <a:stretch>
            <a:fillRect/>
          </a:stretch>
        </p:blipFill>
        <p:spPr bwMode="auto">
          <a:xfrm>
            <a:off x="5851525" y="2317750"/>
            <a:ext cx="55022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2" descr="An aerial view of an island&#10;&#10;Description automatically generated">
            <a:extLst>
              <a:ext uri="{FF2B5EF4-FFF2-40B4-BE49-F238E27FC236}">
                <a16:creationId xmlns:a16="http://schemas.microsoft.com/office/drawing/2014/main" id="{DC96F3DB-A271-E802-BDA9-C2E81097C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205" b="8131"/>
          <a:stretch>
            <a:fillRect/>
          </a:stretch>
        </p:blipFill>
        <p:spPr bwMode="auto">
          <a:xfrm>
            <a:off x="685800" y="2317750"/>
            <a:ext cx="49561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4841002-8741-F075-52B3-048EA6E3E506}"/>
              </a:ext>
            </a:extLst>
          </p:cNvPr>
          <p:cNvSpPr>
            <a:spLocks noGrp="1" noChangeArrowheads="1"/>
          </p:cNvSpPr>
          <p:nvPr>
            <p:ph type="title"/>
          </p:nvPr>
        </p:nvSpPr>
        <p:spPr>
          <a:xfrm>
            <a:off x="0" y="1143000"/>
            <a:ext cx="4913313" cy="1143000"/>
          </a:xfrm>
        </p:spPr>
        <p:txBody>
          <a:bodyPr/>
          <a:lstStyle/>
          <a:p>
            <a:r>
              <a:rPr lang="en-US" altLang="en-US" dirty="0"/>
              <a:t>River channel types based on dominant lithology</a:t>
            </a:r>
          </a:p>
        </p:txBody>
      </p:sp>
      <p:sp>
        <p:nvSpPr>
          <p:cNvPr id="7171" name="Content Placeholder 2">
            <a:extLst>
              <a:ext uri="{FF2B5EF4-FFF2-40B4-BE49-F238E27FC236}">
                <a16:creationId xmlns:a16="http://schemas.microsoft.com/office/drawing/2014/main" id="{AF46DFBB-10DF-E972-3B33-40A8B0185DC6}"/>
              </a:ext>
            </a:extLst>
          </p:cNvPr>
          <p:cNvSpPr>
            <a:spLocks noGrp="1" noChangeArrowheads="1"/>
          </p:cNvSpPr>
          <p:nvPr>
            <p:ph idx="1"/>
          </p:nvPr>
        </p:nvSpPr>
        <p:spPr>
          <a:xfrm>
            <a:off x="295275" y="3465513"/>
            <a:ext cx="5029200" cy="4525962"/>
          </a:xfrm>
        </p:spPr>
        <p:txBody>
          <a:bodyPr/>
          <a:lstStyle/>
          <a:p>
            <a:r>
              <a:rPr lang="en-US" altLang="en-US" dirty="0"/>
              <a:t>Alluvial channel river</a:t>
            </a:r>
          </a:p>
          <a:p>
            <a:r>
              <a:rPr lang="en-US" altLang="en-US" dirty="0"/>
              <a:t>Bedrock channel rivers</a:t>
            </a:r>
          </a:p>
        </p:txBody>
      </p:sp>
      <p:pic>
        <p:nvPicPr>
          <p:cNvPr id="7172" name="Picture 2">
            <a:extLst>
              <a:ext uri="{FF2B5EF4-FFF2-40B4-BE49-F238E27FC236}">
                <a16:creationId xmlns:a16="http://schemas.microsoft.com/office/drawing/2014/main" id="{D627644D-2860-F5AC-39AD-FF92BCF08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01688"/>
            <a:ext cx="69834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E871C30F-2B43-3284-926C-7FA7BFC9CDBD}"/>
              </a:ext>
            </a:extLst>
          </p:cNvPr>
          <p:cNvSpPr>
            <a:spLocks noGrp="1" noChangeArrowheads="1"/>
          </p:cNvSpPr>
          <p:nvPr>
            <p:ph type="title"/>
          </p:nvPr>
        </p:nvSpPr>
        <p:spPr>
          <a:xfrm>
            <a:off x="5410200" y="517525"/>
            <a:ext cx="6324600" cy="1143000"/>
          </a:xfrm>
        </p:spPr>
        <p:txBody>
          <a:bodyPr/>
          <a:lstStyle/>
          <a:p>
            <a:pPr eaLnBrk="1" hangingPunct="1"/>
            <a:r>
              <a:rPr lang="en-US" altLang="en-US" sz="3600" dirty="0">
                <a:solidFill>
                  <a:schemeClr val="tx1"/>
                </a:solidFill>
              </a:rPr>
              <a:t>William Morris Davis and the three stages in the Cycle of Erosion (1909)</a:t>
            </a:r>
            <a:endParaRPr lang="en-US" altLang="en-US" dirty="0">
              <a:solidFill>
                <a:srgbClr val="FF0000"/>
              </a:solidFill>
            </a:endParaRPr>
          </a:p>
        </p:txBody>
      </p:sp>
      <p:sp>
        <p:nvSpPr>
          <p:cNvPr id="54275" name="Content Placeholder 2">
            <a:extLst>
              <a:ext uri="{FF2B5EF4-FFF2-40B4-BE49-F238E27FC236}">
                <a16:creationId xmlns:a16="http://schemas.microsoft.com/office/drawing/2014/main" id="{D64FF046-1EDD-5C2D-CED4-EE8B1E25BD36}"/>
              </a:ext>
            </a:extLst>
          </p:cNvPr>
          <p:cNvSpPr>
            <a:spLocks noGrp="1" noChangeArrowheads="1"/>
          </p:cNvSpPr>
          <p:nvPr>
            <p:ph idx="1"/>
          </p:nvPr>
        </p:nvSpPr>
        <p:spPr>
          <a:xfrm>
            <a:off x="457200" y="274638"/>
            <a:ext cx="4953000" cy="5851525"/>
          </a:xfrm>
        </p:spPr>
        <p:txBody>
          <a:bodyPr/>
          <a:lstStyle/>
          <a:p>
            <a:pPr eaLnBrk="1" hangingPunct="1"/>
            <a:r>
              <a:rPr lang="en-US" altLang="en-US" sz="2800" dirty="0"/>
              <a:t>Conceptual theory developed showing how riverine landscape change through time</a:t>
            </a:r>
          </a:p>
          <a:p>
            <a:pPr eaLnBrk="1" hangingPunct="1"/>
            <a:r>
              <a:rPr lang="en-US" altLang="en-US" sz="2800" dirty="0"/>
              <a:t>Youthful stage</a:t>
            </a:r>
          </a:p>
          <a:p>
            <a:pPr lvl="1" eaLnBrk="1" hangingPunct="1"/>
            <a:r>
              <a:rPr lang="en-US" altLang="en-US" sz="2400" dirty="0"/>
              <a:t>High relief</a:t>
            </a:r>
          </a:p>
          <a:p>
            <a:pPr lvl="1" eaLnBrk="1" hangingPunct="1"/>
            <a:r>
              <a:rPr lang="en-US" altLang="en-US" sz="2400" dirty="0"/>
              <a:t>V-shaped valleys</a:t>
            </a:r>
          </a:p>
          <a:p>
            <a:pPr lvl="1" eaLnBrk="1" hangingPunct="1"/>
            <a:r>
              <a:rPr lang="en-US" altLang="en-US" sz="2400" dirty="0"/>
              <a:t>Straight channels </a:t>
            </a:r>
          </a:p>
          <a:p>
            <a:pPr lvl="1" eaLnBrk="1" hangingPunct="1"/>
            <a:r>
              <a:rPr lang="en-US" altLang="en-US" sz="2400" dirty="0"/>
              <a:t>High stream gradient (steeply sloping streams)</a:t>
            </a:r>
          </a:p>
          <a:p>
            <a:pPr eaLnBrk="1" hangingPunct="1"/>
            <a:r>
              <a:rPr lang="en-US" altLang="en-US" sz="2400" dirty="0"/>
              <a:t>Rivers are far from </a:t>
            </a:r>
            <a:r>
              <a:rPr lang="en-US" altLang="en-US" sz="2400" dirty="0">
                <a:solidFill>
                  <a:srgbClr val="FF0000"/>
                </a:solidFill>
              </a:rPr>
              <a:t>absolute base level, </a:t>
            </a:r>
            <a:r>
              <a:rPr lang="en-US" altLang="en-US" sz="2400" dirty="0"/>
              <a:t>the level (near sea level) below which a stream cannot erode its channel and stops flowing</a:t>
            </a:r>
          </a:p>
          <a:p>
            <a:pPr lvl="1" eaLnBrk="1" hangingPunct="1"/>
            <a:endParaRPr lang="en-US" altLang="en-US" sz="2000" dirty="0">
              <a:solidFill>
                <a:srgbClr val="FF0000"/>
              </a:solidFill>
            </a:endParaRPr>
          </a:p>
        </p:txBody>
      </p:sp>
      <p:pic>
        <p:nvPicPr>
          <p:cNvPr id="54276" name="Picture 5" descr="C:\Documents and Settings\Tony Stallins\Desktop\wmd3.gif">
            <a:extLst>
              <a:ext uri="{FF2B5EF4-FFF2-40B4-BE49-F238E27FC236}">
                <a16:creationId xmlns:a16="http://schemas.microsoft.com/office/drawing/2014/main" id="{30AAF8B7-AF4F-08AC-507E-C1DF69C5B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494"/>
          <a:stretch>
            <a:fillRect/>
          </a:stretch>
        </p:blipFill>
        <p:spPr bwMode="auto">
          <a:xfrm>
            <a:off x="5562600" y="2605088"/>
            <a:ext cx="647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a:extLst>
              <a:ext uri="{FF2B5EF4-FFF2-40B4-BE49-F238E27FC236}">
                <a16:creationId xmlns:a16="http://schemas.microsoft.com/office/drawing/2014/main" id="{658EFE80-C7F1-9487-9C00-678506695E49}"/>
              </a:ext>
            </a:extLst>
          </p:cNvPr>
          <p:cNvSpPr>
            <a:spLocks noGrp="1"/>
          </p:cNvSpPr>
          <p:nvPr>
            <p:ph idx="1"/>
          </p:nvPr>
        </p:nvSpPr>
        <p:spPr>
          <a:xfrm>
            <a:off x="457200" y="762000"/>
            <a:ext cx="3429000" cy="4525963"/>
          </a:xfrm>
        </p:spPr>
        <p:txBody>
          <a:bodyPr/>
          <a:lstStyle/>
          <a:p>
            <a:pPr eaLnBrk="1" hangingPunct="1">
              <a:defRPr/>
            </a:pPr>
            <a:r>
              <a:rPr lang="en-US" altLang="en-US" dirty="0">
                <a:latin typeface="+mj-lt"/>
              </a:rPr>
              <a:t>Mature stage</a:t>
            </a:r>
          </a:p>
          <a:p>
            <a:pPr lvl="1" eaLnBrk="1" hangingPunct="1">
              <a:defRPr/>
            </a:pPr>
            <a:r>
              <a:rPr lang="en-US" altLang="en-US" dirty="0">
                <a:latin typeface="+mj-lt"/>
              </a:rPr>
              <a:t>Decreasing relief</a:t>
            </a:r>
          </a:p>
          <a:p>
            <a:pPr lvl="1" eaLnBrk="1" hangingPunct="1">
              <a:defRPr/>
            </a:pPr>
            <a:r>
              <a:rPr lang="en-US" altLang="en-US" dirty="0">
                <a:latin typeface="+mj-lt"/>
              </a:rPr>
              <a:t>U-shaped valley</a:t>
            </a:r>
          </a:p>
          <a:p>
            <a:pPr lvl="1" eaLnBrk="1" hangingPunct="1">
              <a:defRPr/>
            </a:pPr>
            <a:r>
              <a:rPr lang="en-US" altLang="en-US" dirty="0">
                <a:latin typeface="+mj-lt"/>
              </a:rPr>
              <a:t>Widening floodplain</a:t>
            </a:r>
          </a:p>
          <a:p>
            <a:pPr lvl="1" eaLnBrk="1" hangingPunct="1">
              <a:defRPr/>
            </a:pPr>
            <a:r>
              <a:rPr lang="en-US" altLang="en-US" dirty="0">
                <a:latin typeface="+mj-lt"/>
              </a:rPr>
              <a:t>Meandering increasing</a:t>
            </a:r>
          </a:p>
          <a:p>
            <a:pPr lvl="1" eaLnBrk="1" hangingPunct="1">
              <a:defRPr/>
            </a:pPr>
            <a:r>
              <a:rPr lang="en-US" altLang="en-US" dirty="0">
                <a:latin typeface="+mj-lt"/>
              </a:rPr>
              <a:t>Getting closer to absolute base level</a:t>
            </a:r>
          </a:p>
        </p:txBody>
      </p:sp>
      <p:pic>
        <p:nvPicPr>
          <p:cNvPr id="56323" name="Picture 5" descr="C:\Documents and Settings\Tony Stallins\Desktop\wmd3.gif">
            <a:extLst>
              <a:ext uri="{FF2B5EF4-FFF2-40B4-BE49-F238E27FC236}">
                <a16:creationId xmlns:a16="http://schemas.microsoft.com/office/drawing/2014/main" id="{705A1207-743D-435A-73AF-D7C05CEC6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506" b="34988"/>
          <a:stretch>
            <a:fillRect/>
          </a:stretch>
        </p:blipFill>
        <p:spPr bwMode="auto">
          <a:xfrm>
            <a:off x="4261437" y="1219200"/>
            <a:ext cx="795745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231DC6BE-8A9F-8FC1-2A9A-3898D2F23E27}"/>
              </a:ext>
            </a:extLst>
          </p:cNvPr>
          <p:cNvSpPr>
            <a:spLocks noGrp="1"/>
          </p:cNvSpPr>
          <p:nvPr>
            <p:ph idx="1"/>
          </p:nvPr>
        </p:nvSpPr>
        <p:spPr>
          <a:xfrm>
            <a:off x="381000" y="533400"/>
            <a:ext cx="4267200" cy="5592763"/>
          </a:xfrm>
        </p:spPr>
        <p:txBody>
          <a:bodyPr/>
          <a:lstStyle/>
          <a:p>
            <a:pPr eaLnBrk="1" hangingPunct="1">
              <a:defRPr/>
            </a:pPr>
            <a:r>
              <a:rPr lang="en-US" altLang="en-US" dirty="0">
                <a:latin typeface="+mj-lt"/>
              </a:rPr>
              <a:t>Old age</a:t>
            </a:r>
          </a:p>
          <a:p>
            <a:pPr lvl="1" eaLnBrk="1" hangingPunct="1">
              <a:defRPr/>
            </a:pPr>
            <a:r>
              <a:rPr lang="en-US" altLang="en-US" dirty="0">
                <a:latin typeface="+mj-lt"/>
              </a:rPr>
              <a:t>Surface eroded to peneplain</a:t>
            </a:r>
          </a:p>
          <a:p>
            <a:pPr lvl="1" eaLnBrk="1" hangingPunct="1">
              <a:defRPr/>
            </a:pPr>
            <a:r>
              <a:rPr lang="en-US" altLang="en-US" dirty="0">
                <a:latin typeface="+mj-lt"/>
              </a:rPr>
              <a:t>Wide meander belt</a:t>
            </a:r>
          </a:p>
          <a:p>
            <a:pPr lvl="1" eaLnBrk="1" hangingPunct="1">
              <a:defRPr/>
            </a:pPr>
            <a:r>
              <a:rPr lang="en-US" altLang="en-US" dirty="0">
                <a:latin typeface="+mj-lt"/>
              </a:rPr>
              <a:t>Rivers are near absolute base level; low gradient</a:t>
            </a:r>
          </a:p>
          <a:p>
            <a:pPr eaLnBrk="1" hangingPunct="1">
              <a:defRPr/>
            </a:pPr>
            <a:r>
              <a:rPr lang="en-US" altLang="en-US" sz="2800" dirty="0">
                <a:latin typeface="+mj-lt"/>
              </a:rPr>
              <a:t>However this developmental scenario – from youthful to mature to old age – does not unfold so immutably </a:t>
            </a:r>
          </a:p>
          <a:p>
            <a:pPr eaLnBrk="1" hangingPunct="1">
              <a:defRPr/>
            </a:pPr>
            <a:endParaRPr lang="en-US" altLang="en-US" dirty="0">
              <a:latin typeface="+mj-lt"/>
            </a:endParaRPr>
          </a:p>
        </p:txBody>
      </p:sp>
      <p:pic>
        <p:nvPicPr>
          <p:cNvPr id="58371" name="Picture 5" descr="C:\Documents and Settings\Tony Stallins\Desktop\wmd3.gif">
            <a:extLst>
              <a:ext uri="{FF2B5EF4-FFF2-40B4-BE49-F238E27FC236}">
                <a16:creationId xmlns:a16="http://schemas.microsoft.com/office/drawing/2014/main" id="{1354AFE3-0F82-476D-CBCD-745A527B12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381000"/>
            <a:ext cx="4953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C06916C-9607-DAB7-5B04-F5F105E39CE8}"/>
              </a:ext>
            </a:extLst>
          </p:cNvPr>
          <p:cNvSpPr>
            <a:spLocks noGrp="1" noChangeArrowheads="1"/>
          </p:cNvSpPr>
          <p:nvPr>
            <p:ph type="title"/>
          </p:nvPr>
        </p:nvSpPr>
        <p:spPr>
          <a:xfrm>
            <a:off x="600635" y="238124"/>
            <a:ext cx="10972800" cy="1143000"/>
          </a:xfrm>
        </p:spPr>
        <p:txBody>
          <a:bodyPr/>
          <a:lstStyle/>
          <a:p>
            <a:pPr eaLnBrk="1" hangingPunct="1"/>
            <a:r>
              <a:rPr lang="en-US" altLang="en-US" sz="3600" dirty="0"/>
              <a:t>The “work” of the river</a:t>
            </a:r>
          </a:p>
        </p:txBody>
      </p:sp>
      <p:grpSp>
        <p:nvGrpSpPr>
          <p:cNvPr id="60420" name="Group 19">
            <a:extLst>
              <a:ext uri="{FF2B5EF4-FFF2-40B4-BE49-F238E27FC236}">
                <a16:creationId xmlns:a16="http://schemas.microsoft.com/office/drawing/2014/main" id="{9D805B24-F570-69B8-A176-C0595FBA4BBB}"/>
              </a:ext>
            </a:extLst>
          </p:cNvPr>
          <p:cNvGrpSpPr>
            <a:grpSpLocks/>
          </p:cNvGrpSpPr>
          <p:nvPr/>
        </p:nvGrpSpPr>
        <p:grpSpPr bwMode="auto">
          <a:xfrm>
            <a:off x="2438400" y="3581400"/>
            <a:ext cx="7772400" cy="2438400"/>
            <a:chOff x="1295400" y="4495800"/>
            <a:chExt cx="6934200" cy="1676400"/>
          </a:xfrm>
        </p:grpSpPr>
        <p:sp>
          <p:nvSpPr>
            <p:cNvPr id="7" name="Right Triangle 6">
              <a:extLst>
                <a:ext uri="{FF2B5EF4-FFF2-40B4-BE49-F238E27FC236}">
                  <a16:creationId xmlns:a16="http://schemas.microsoft.com/office/drawing/2014/main" id="{ABF85898-B75A-74DD-405F-C361A181EFF9}"/>
                </a:ext>
              </a:extLst>
            </p:cNvPr>
            <p:cNvSpPr/>
            <p:nvPr/>
          </p:nvSpPr>
          <p:spPr>
            <a:xfrm>
              <a:off x="1295400" y="5257602"/>
              <a:ext cx="6095751" cy="914598"/>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9" name="Straight Connector 8">
              <a:extLst>
                <a:ext uri="{FF2B5EF4-FFF2-40B4-BE49-F238E27FC236}">
                  <a16:creationId xmlns:a16="http://schemas.microsoft.com/office/drawing/2014/main" id="{439271F1-D87B-8706-BE9B-80EF84ED6325}"/>
                </a:ext>
              </a:extLst>
            </p:cNvPr>
            <p:cNvCxnSpPr>
              <a:stCxn id="7" idx="0"/>
            </p:cNvCxnSpPr>
            <p:nvPr/>
          </p:nvCxnSpPr>
          <p:spPr>
            <a:xfrm flipV="1">
              <a:off x="1295400" y="4495800"/>
              <a:ext cx="1295914" cy="761802"/>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449F4A-4CFD-2405-655D-628BE03758C8}"/>
                </a:ext>
              </a:extLst>
            </p:cNvPr>
            <p:cNvCxnSpPr/>
            <p:nvPr/>
          </p:nvCxnSpPr>
          <p:spPr>
            <a:xfrm>
              <a:off x="2591314" y="4495800"/>
              <a:ext cx="5638286" cy="761802"/>
            </a:xfrm>
            <a:prstGeom prst="line">
              <a:avLst/>
            </a:prstGeom>
            <a:ln w="4762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5145AE-B11A-C0EB-CA0F-227D4D82A86D}"/>
                </a:ext>
              </a:extLst>
            </p:cNvPr>
            <p:cNvCxnSpPr/>
            <p:nvPr/>
          </p:nvCxnSpPr>
          <p:spPr>
            <a:xfrm flipV="1">
              <a:off x="7314671" y="5257602"/>
              <a:ext cx="914929" cy="914598"/>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76EEF858-B5D4-7DF6-A8B2-5C7EC95F22F6}"/>
                </a:ext>
              </a:extLst>
            </p:cNvPr>
            <p:cNvSpPr/>
            <p:nvPr/>
          </p:nvSpPr>
          <p:spPr>
            <a:xfrm>
              <a:off x="2551658" y="4758829"/>
              <a:ext cx="5202066" cy="975717"/>
            </a:xfrm>
            <a:custGeom>
              <a:avLst/>
              <a:gdLst>
                <a:gd name="connsiteX0" fmla="*/ 21774 w 4437020"/>
                <a:gd name="connsiteY0" fmla="*/ 21775 h 975363"/>
                <a:gd name="connsiteX1" fmla="*/ 87088 w 4437020"/>
                <a:gd name="connsiteY1" fmla="*/ 87089 h 975363"/>
                <a:gd name="connsiteX2" fmla="*/ 152402 w 4437020"/>
                <a:gd name="connsiteY2" fmla="*/ 139340 h 975363"/>
                <a:gd name="connsiteX3" fmla="*/ 191591 w 4437020"/>
                <a:gd name="connsiteY3" fmla="*/ 165466 h 975363"/>
                <a:gd name="connsiteX4" fmla="*/ 283031 w 4437020"/>
                <a:gd name="connsiteY4" fmla="*/ 191592 h 975363"/>
                <a:gd name="connsiteX5" fmla="*/ 322220 w 4437020"/>
                <a:gd name="connsiteY5" fmla="*/ 217718 h 975363"/>
                <a:gd name="connsiteX6" fmla="*/ 492037 w 4437020"/>
                <a:gd name="connsiteY6" fmla="*/ 243843 h 975363"/>
                <a:gd name="connsiteX7" fmla="*/ 1158242 w 4437020"/>
                <a:gd name="connsiteY7" fmla="*/ 256906 h 975363"/>
                <a:gd name="connsiteX8" fmla="*/ 1314997 w 4437020"/>
                <a:gd name="connsiteY8" fmla="*/ 283032 h 975363"/>
                <a:gd name="connsiteX9" fmla="*/ 1393374 w 4437020"/>
                <a:gd name="connsiteY9" fmla="*/ 348346 h 975363"/>
                <a:gd name="connsiteX10" fmla="*/ 1432562 w 4437020"/>
                <a:gd name="connsiteY10" fmla="*/ 361409 h 975363"/>
                <a:gd name="connsiteX11" fmla="*/ 1484814 w 4437020"/>
                <a:gd name="connsiteY11" fmla="*/ 400598 h 975363"/>
                <a:gd name="connsiteX12" fmla="*/ 1524002 w 4437020"/>
                <a:gd name="connsiteY12" fmla="*/ 413660 h 975363"/>
                <a:gd name="connsiteX13" fmla="*/ 1563191 w 4437020"/>
                <a:gd name="connsiteY13" fmla="*/ 452849 h 975363"/>
                <a:gd name="connsiteX14" fmla="*/ 1654631 w 4437020"/>
                <a:gd name="connsiteY14" fmla="*/ 492038 h 975363"/>
                <a:gd name="connsiteX15" fmla="*/ 1706882 w 4437020"/>
                <a:gd name="connsiteY15" fmla="*/ 531226 h 975363"/>
                <a:gd name="connsiteX16" fmla="*/ 1759134 w 4437020"/>
                <a:gd name="connsiteY16" fmla="*/ 544289 h 975363"/>
                <a:gd name="connsiteX17" fmla="*/ 1798322 w 4437020"/>
                <a:gd name="connsiteY17" fmla="*/ 557352 h 975363"/>
                <a:gd name="connsiteX18" fmla="*/ 1968140 w 4437020"/>
                <a:gd name="connsiteY18" fmla="*/ 596540 h 975363"/>
                <a:gd name="connsiteX19" fmla="*/ 2020391 w 4437020"/>
                <a:gd name="connsiteY19" fmla="*/ 609603 h 975363"/>
                <a:gd name="connsiteX20" fmla="*/ 2151020 w 4437020"/>
                <a:gd name="connsiteY20" fmla="*/ 622666 h 975363"/>
                <a:gd name="connsiteX21" fmla="*/ 2242460 w 4437020"/>
                <a:gd name="connsiteY21" fmla="*/ 635729 h 975363"/>
                <a:gd name="connsiteX22" fmla="*/ 3143797 w 4437020"/>
                <a:gd name="connsiteY22" fmla="*/ 648792 h 975363"/>
                <a:gd name="connsiteX23" fmla="*/ 3431180 w 4437020"/>
                <a:gd name="connsiteY23" fmla="*/ 661855 h 975363"/>
                <a:gd name="connsiteX24" fmla="*/ 3522620 w 4437020"/>
                <a:gd name="connsiteY24" fmla="*/ 701043 h 975363"/>
                <a:gd name="connsiteX25" fmla="*/ 3692437 w 4437020"/>
                <a:gd name="connsiteY25" fmla="*/ 727169 h 975363"/>
                <a:gd name="connsiteX26" fmla="*/ 3836128 w 4437020"/>
                <a:gd name="connsiteY26" fmla="*/ 766358 h 975363"/>
                <a:gd name="connsiteX27" fmla="*/ 3914505 w 4437020"/>
                <a:gd name="connsiteY27" fmla="*/ 792483 h 975363"/>
                <a:gd name="connsiteX28" fmla="*/ 3992882 w 4437020"/>
                <a:gd name="connsiteY28" fmla="*/ 818609 h 975363"/>
                <a:gd name="connsiteX29" fmla="*/ 4110448 w 4437020"/>
                <a:gd name="connsiteY29" fmla="*/ 896986 h 975363"/>
                <a:gd name="connsiteX30" fmla="*/ 4149637 w 4437020"/>
                <a:gd name="connsiteY30" fmla="*/ 923112 h 975363"/>
                <a:gd name="connsiteX31" fmla="*/ 4254140 w 4437020"/>
                <a:gd name="connsiteY31" fmla="*/ 949238 h 975363"/>
                <a:gd name="connsiteX32" fmla="*/ 4332517 w 4437020"/>
                <a:gd name="connsiteY32" fmla="*/ 975363 h 975363"/>
                <a:gd name="connsiteX33" fmla="*/ 4437020 w 4437020"/>
                <a:gd name="connsiteY33" fmla="*/ 975363 h 97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437020" h="975363">
                  <a:moveTo>
                    <a:pt x="21774" y="21775"/>
                  </a:moveTo>
                  <a:cubicBezTo>
                    <a:pt x="91446" y="126280"/>
                    <a:pt x="0" y="0"/>
                    <a:pt x="87088" y="87089"/>
                  </a:cubicBezTo>
                  <a:cubicBezTo>
                    <a:pt x="146173" y="146175"/>
                    <a:pt x="76113" y="113912"/>
                    <a:pt x="152402" y="139340"/>
                  </a:cubicBezTo>
                  <a:cubicBezTo>
                    <a:pt x="165465" y="148049"/>
                    <a:pt x="177549" y="158445"/>
                    <a:pt x="191591" y="165466"/>
                  </a:cubicBezTo>
                  <a:cubicBezTo>
                    <a:pt x="210331" y="174836"/>
                    <a:pt x="266290" y="187407"/>
                    <a:pt x="283031" y="191592"/>
                  </a:cubicBezTo>
                  <a:cubicBezTo>
                    <a:pt x="296094" y="200301"/>
                    <a:pt x="307520" y="212206"/>
                    <a:pt x="322220" y="217718"/>
                  </a:cubicBezTo>
                  <a:cubicBezTo>
                    <a:pt x="349411" y="227914"/>
                    <a:pt x="480210" y="243442"/>
                    <a:pt x="492037" y="243843"/>
                  </a:cubicBezTo>
                  <a:cubicBezTo>
                    <a:pt x="714021" y="251368"/>
                    <a:pt x="936174" y="252552"/>
                    <a:pt x="1158242" y="256906"/>
                  </a:cubicBezTo>
                  <a:cubicBezTo>
                    <a:pt x="1195491" y="261045"/>
                    <a:pt x="1271229" y="261148"/>
                    <a:pt x="1314997" y="283032"/>
                  </a:cubicBezTo>
                  <a:cubicBezTo>
                    <a:pt x="1400467" y="325767"/>
                    <a:pt x="1306711" y="290571"/>
                    <a:pt x="1393374" y="348346"/>
                  </a:cubicBezTo>
                  <a:cubicBezTo>
                    <a:pt x="1404831" y="355984"/>
                    <a:pt x="1419499" y="357055"/>
                    <a:pt x="1432562" y="361409"/>
                  </a:cubicBezTo>
                  <a:cubicBezTo>
                    <a:pt x="1449979" y="374472"/>
                    <a:pt x="1465911" y="389796"/>
                    <a:pt x="1484814" y="400598"/>
                  </a:cubicBezTo>
                  <a:cubicBezTo>
                    <a:pt x="1496769" y="407429"/>
                    <a:pt x="1512545" y="406022"/>
                    <a:pt x="1524002" y="413660"/>
                  </a:cubicBezTo>
                  <a:cubicBezTo>
                    <a:pt x="1539373" y="423907"/>
                    <a:pt x="1548999" y="441022"/>
                    <a:pt x="1563191" y="452849"/>
                  </a:cubicBezTo>
                  <a:cubicBezTo>
                    <a:pt x="1601853" y="485067"/>
                    <a:pt x="1604834" y="479588"/>
                    <a:pt x="1654631" y="492038"/>
                  </a:cubicBezTo>
                  <a:cubicBezTo>
                    <a:pt x="1672048" y="505101"/>
                    <a:pt x="1687409" y="521490"/>
                    <a:pt x="1706882" y="531226"/>
                  </a:cubicBezTo>
                  <a:cubicBezTo>
                    <a:pt x="1722940" y="539255"/>
                    <a:pt x="1741871" y="539357"/>
                    <a:pt x="1759134" y="544289"/>
                  </a:cubicBezTo>
                  <a:cubicBezTo>
                    <a:pt x="1772373" y="548072"/>
                    <a:pt x="1785038" y="553729"/>
                    <a:pt x="1798322" y="557352"/>
                  </a:cubicBezTo>
                  <a:cubicBezTo>
                    <a:pt x="1939197" y="595773"/>
                    <a:pt x="1858444" y="572164"/>
                    <a:pt x="1968140" y="596540"/>
                  </a:cubicBezTo>
                  <a:cubicBezTo>
                    <a:pt x="1985666" y="600434"/>
                    <a:pt x="2002618" y="607064"/>
                    <a:pt x="2020391" y="609603"/>
                  </a:cubicBezTo>
                  <a:cubicBezTo>
                    <a:pt x="2063711" y="615792"/>
                    <a:pt x="2107560" y="617553"/>
                    <a:pt x="2151020" y="622666"/>
                  </a:cubicBezTo>
                  <a:cubicBezTo>
                    <a:pt x="2181599" y="626264"/>
                    <a:pt x="2211681" y="634919"/>
                    <a:pt x="2242460" y="635729"/>
                  </a:cubicBezTo>
                  <a:cubicBezTo>
                    <a:pt x="2542833" y="643634"/>
                    <a:pt x="2843351" y="644438"/>
                    <a:pt x="3143797" y="648792"/>
                  </a:cubicBezTo>
                  <a:cubicBezTo>
                    <a:pt x="3239591" y="653146"/>
                    <a:pt x="3335592" y="654208"/>
                    <a:pt x="3431180" y="661855"/>
                  </a:cubicBezTo>
                  <a:cubicBezTo>
                    <a:pt x="3463943" y="664476"/>
                    <a:pt x="3493265" y="692237"/>
                    <a:pt x="3522620" y="701043"/>
                  </a:cubicBezTo>
                  <a:cubicBezTo>
                    <a:pt x="3539098" y="705986"/>
                    <a:pt x="3682038" y="725683"/>
                    <a:pt x="3692437" y="727169"/>
                  </a:cubicBezTo>
                  <a:cubicBezTo>
                    <a:pt x="3799574" y="762882"/>
                    <a:pt x="3629903" y="707437"/>
                    <a:pt x="3836128" y="766358"/>
                  </a:cubicBezTo>
                  <a:cubicBezTo>
                    <a:pt x="3862607" y="773923"/>
                    <a:pt x="3888379" y="783775"/>
                    <a:pt x="3914505" y="792483"/>
                  </a:cubicBezTo>
                  <a:cubicBezTo>
                    <a:pt x="3914506" y="792483"/>
                    <a:pt x="3992881" y="818608"/>
                    <a:pt x="3992882" y="818609"/>
                  </a:cubicBezTo>
                  <a:lnTo>
                    <a:pt x="4110448" y="896986"/>
                  </a:lnTo>
                  <a:cubicBezTo>
                    <a:pt x="4123511" y="905695"/>
                    <a:pt x="4134743" y="918147"/>
                    <a:pt x="4149637" y="923112"/>
                  </a:cubicBezTo>
                  <a:cubicBezTo>
                    <a:pt x="4268526" y="962743"/>
                    <a:pt x="4080771" y="901956"/>
                    <a:pt x="4254140" y="949238"/>
                  </a:cubicBezTo>
                  <a:cubicBezTo>
                    <a:pt x="4280708" y="956484"/>
                    <a:pt x="4304978" y="975363"/>
                    <a:pt x="4332517" y="975363"/>
                  </a:cubicBezTo>
                  <a:lnTo>
                    <a:pt x="4437020" y="975363"/>
                  </a:lnTo>
                </a:path>
              </a:pathLst>
            </a:custGeom>
            <a:ln w="349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dirty="0"/>
            </a:p>
          </p:txBody>
        </p:sp>
        <p:sp>
          <p:nvSpPr>
            <p:cNvPr id="18" name="Freeform 17">
              <a:extLst>
                <a:ext uri="{FF2B5EF4-FFF2-40B4-BE49-F238E27FC236}">
                  <a16:creationId xmlns:a16="http://schemas.microsoft.com/office/drawing/2014/main" id="{FBDFE771-DC3A-FC28-67D2-DBF0B4342DA0}"/>
                </a:ext>
              </a:extLst>
            </p:cNvPr>
            <p:cNvSpPr/>
            <p:nvPr/>
          </p:nvSpPr>
          <p:spPr>
            <a:xfrm flipV="1">
              <a:off x="2377452" y="5111354"/>
              <a:ext cx="1909172" cy="81855"/>
            </a:xfrm>
            <a:custGeom>
              <a:avLst/>
              <a:gdLst>
                <a:gd name="connsiteX0" fmla="*/ 0 w 1698171"/>
                <a:gd name="connsiteY0" fmla="*/ 20084 h 85398"/>
                <a:gd name="connsiteX1" fmla="*/ 104503 w 1698171"/>
                <a:gd name="connsiteY1" fmla="*/ 33147 h 85398"/>
                <a:gd name="connsiteX2" fmla="*/ 143691 w 1698171"/>
                <a:gd name="connsiteY2" fmla="*/ 46210 h 85398"/>
                <a:gd name="connsiteX3" fmla="*/ 235131 w 1698171"/>
                <a:gd name="connsiteY3" fmla="*/ 59273 h 85398"/>
                <a:gd name="connsiteX4" fmla="*/ 391886 w 1698171"/>
                <a:gd name="connsiteY4" fmla="*/ 85398 h 85398"/>
                <a:gd name="connsiteX5" fmla="*/ 627017 w 1698171"/>
                <a:gd name="connsiteY5" fmla="*/ 59273 h 85398"/>
                <a:gd name="connsiteX6" fmla="*/ 1371600 w 1698171"/>
                <a:gd name="connsiteY6" fmla="*/ 46210 h 85398"/>
                <a:gd name="connsiteX7" fmla="*/ 1423851 w 1698171"/>
                <a:gd name="connsiteY7" fmla="*/ 20084 h 85398"/>
                <a:gd name="connsiteX8" fmla="*/ 1698171 w 1698171"/>
                <a:gd name="connsiteY8" fmla="*/ 7021 h 8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171" h="85398">
                  <a:moveTo>
                    <a:pt x="0" y="20084"/>
                  </a:moveTo>
                  <a:cubicBezTo>
                    <a:pt x="34834" y="24438"/>
                    <a:pt x="69964" y="26867"/>
                    <a:pt x="104503" y="33147"/>
                  </a:cubicBezTo>
                  <a:cubicBezTo>
                    <a:pt x="118050" y="35610"/>
                    <a:pt x="130189" y="43510"/>
                    <a:pt x="143691" y="46210"/>
                  </a:cubicBezTo>
                  <a:cubicBezTo>
                    <a:pt x="173883" y="52248"/>
                    <a:pt x="204718" y="54471"/>
                    <a:pt x="235131" y="59273"/>
                  </a:cubicBezTo>
                  <a:lnTo>
                    <a:pt x="391886" y="85398"/>
                  </a:lnTo>
                  <a:cubicBezTo>
                    <a:pt x="470436" y="74176"/>
                    <a:pt x="547169" y="61621"/>
                    <a:pt x="627017" y="59273"/>
                  </a:cubicBezTo>
                  <a:cubicBezTo>
                    <a:pt x="875142" y="51975"/>
                    <a:pt x="1123406" y="50564"/>
                    <a:pt x="1371600" y="46210"/>
                  </a:cubicBezTo>
                  <a:cubicBezTo>
                    <a:pt x="1389017" y="37501"/>
                    <a:pt x="1404960" y="24807"/>
                    <a:pt x="1423851" y="20084"/>
                  </a:cubicBezTo>
                  <a:cubicBezTo>
                    <a:pt x="1504187" y="0"/>
                    <a:pt x="1622786" y="7021"/>
                    <a:pt x="1698171" y="7021"/>
                  </a:cubicBezTo>
                </a:path>
              </a:pathLst>
            </a:custGeom>
            <a:ln w="349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dirty="0"/>
            </a:p>
          </p:txBody>
        </p:sp>
        <p:sp>
          <p:nvSpPr>
            <p:cNvPr id="19" name="Freeform 18">
              <a:extLst>
                <a:ext uri="{FF2B5EF4-FFF2-40B4-BE49-F238E27FC236}">
                  <a16:creationId xmlns:a16="http://schemas.microsoft.com/office/drawing/2014/main" id="{F25F8C59-2987-A6B4-2DBC-3413E858C26E}"/>
                </a:ext>
              </a:extLst>
            </p:cNvPr>
            <p:cNvSpPr/>
            <p:nvPr/>
          </p:nvSpPr>
          <p:spPr>
            <a:xfrm>
              <a:off x="3225816" y="4676973"/>
              <a:ext cx="566520" cy="352524"/>
            </a:xfrm>
            <a:custGeom>
              <a:avLst/>
              <a:gdLst>
                <a:gd name="connsiteX0" fmla="*/ 0 w 565834"/>
                <a:gd name="connsiteY0" fmla="*/ 0 h 352697"/>
                <a:gd name="connsiteX1" fmla="*/ 91440 w 565834"/>
                <a:gd name="connsiteY1" fmla="*/ 26126 h 352697"/>
                <a:gd name="connsiteX2" fmla="*/ 169817 w 565834"/>
                <a:gd name="connsiteY2" fmla="*/ 91440 h 352697"/>
                <a:gd name="connsiteX3" fmla="*/ 209005 w 565834"/>
                <a:gd name="connsiteY3" fmla="*/ 117566 h 352697"/>
                <a:gd name="connsiteX4" fmla="*/ 274320 w 565834"/>
                <a:gd name="connsiteY4" fmla="*/ 169817 h 352697"/>
                <a:gd name="connsiteX5" fmla="*/ 300445 w 565834"/>
                <a:gd name="connsiteY5" fmla="*/ 209006 h 352697"/>
                <a:gd name="connsiteX6" fmla="*/ 378823 w 565834"/>
                <a:gd name="connsiteY6" fmla="*/ 261257 h 352697"/>
                <a:gd name="connsiteX7" fmla="*/ 418011 w 565834"/>
                <a:gd name="connsiteY7" fmla="*/ 300446 h 352697"/>
                <a:gd name="connsiteX8" fmla="*/ 522514 w 565834"/>
                <a:gd name="connsiteY8" fmla="*/ 326571 h 352697"/>
                <a:gd name="connsiteX9" fmla="*/ 561703 w 565834"/>
                <a:gd name="connsiteY9" fmla="*/ 352697 h 352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5834" h="352697">
                  <a:moveTo>
                    <a:pt x="0" y="0"/>
                  </a:moveTo>
                  <a:cubicBezTo>
                    <a:pt x="16741" y="4185"/>
                    <a:pt x="72700" y="16756"/>
                    <a:pt x="91440" y="26126"/>
                  </a:cubicBezTo>
                  <a:cubicBezTo>
                    <a:pt x="140087" y="50449"/>
                    <a:pt x="126484" y="55328"/>
                    <a:pt x="169817" y="91440"/>
                  </a:cubicBezTo>
                  <a:cubicBezTo>
                    <a:pt x="181878" y="101491"/>
                    <a:pt x="195942" y="108857"/>
                    <a:pt x="209005" y="117566"/>
                  </a:cubicBezTo>
                  <a:cubicBezTo>
                    <a:pt x="283882" y="229878"/>
                    <a:pt x="184178" y="97703"/>
                    <a:pt x="274320" y="169817"/>
                  </a:cubicBezTo>
                  <a:cubicBezTo>
                    <a:pt x="286579" y="179625"/>
                    <a:pt x="288630" y="198668"/>
                    <a:pt x="300445" y="209006"/>
                  </a:cubicBezTo>
                  <a:cubicBezTo>
                    <a:pt x="324075" y="229683"/>
                    <a:pt x="356621" y="239054"/>
                    <a:pt x="378823" y="261257"/>
                  </a:cubicBezTo>
                  <a:cubicBezTo>
                    <a:pt x="391886" y="274320"/>
                    <a:pt x="402640" y="290199"/>
                    <a:pt x="418011" y="300446"/>
                  </a:cubicBezTo>
                  <a:cubicBezTo>
                    <a:pt x="435923" y="312387"/>
                    <a:pt x="511969" y="323935"/>
                    <a:pt x="522514" y="326571"/>
                  </a:cubicBezTo>
                  <a:cubicBezTo>
                    <a:pt x="565834" y="337401"/>
                    <a:pt x="561703" y="327006"/>
                    <a:pt x="561703" y="352697"/>
                  </a:cubicBezTo>
                </a:path>
              </a:pathLst>
            </a:custGeom>
            <a:ln w="349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dirty="0"/>
            </a:p>
          </p:txBody>
        </p:sp>
      </p:grpSp>
      <p:sp>
        <p:nvSpPr>
          <p:cNvPr id="2" name="Content Placeholder 2">
            <a:extLst>
              <a:ext uri="{FF2B5EF4-FFF2-40B4-BE49-F238E27FC236}">
                <a16:creationId xmlns:a16="http://schemas.microsoft.com/office/drawing/2014/main" id="{AE92D01F-32F8-7EFD-BAB7-0D02C9842BE4}"/>
              </a:ext>
            </a:extLst>
          </p:cNvPr>
          <p:cNvSpPr>
            <a:spLocks noGrp="1"/>
          </p:cNvSpPr>
          <p:nvPr>
            <p:ph idx="1"/>
          </p:nvPr>
        </p:nvSpPr>
        <p:spPr>
          <a:xfrm>
            <a:off x="600635" y="1474787"/>
            <a:ext cx="10972800" cy="4525963"/>
          </a:xfrm>
        </p:spPr>
        <p:txBody>
          <a:bodyPr/>
          <a:lstStyle/>
          <a:p>
            <a:r>
              <a:rPr lang="en-US" sz="2800" dirty="0"/>
              <a:t>The absolute base level is typically sea level, the lowest point to which a river can erode. Absolute base level acts as a "goal" for the river, since it cannot erode its bed lower than the base level.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C06916C-9607-DAB7-5B04-F5F105E39CE8}"/>
              </a:ext>
            </a:extLst>
          </p:cNvPr>
          <p:cNvSpPr>
            <a:spLocks noGrp="1" noChangeArrowheads="1"/>
          </p:cNvSpPr>
          <p:nvPr>
            <p:ph type="title"/>
          </p:nvPr>
        </p:nvSpPr>
        <p:spPr>
          <a:xfrm>
            <a:off x="609600" y="72979"/>
            <a:ext cx="10972800" cy="1143000"/>
          </a:xfrm>
        </p:spPr>
        <p:txBody>
          <a:bodyPr/>
          <a:lstStyle/>
          <a:p>
            <a:pPr eaLnBrk="1" hangingPunct="1"/>
            <a:r>
              <a:rPr lang="en-US" altLang="en-US" sz="3600" dirty="0"/>
              <a:t>Controls of absolute base levels</a:t>
            </a:r>
          </a:p>
        </p:txBody>
      </p:sp>
      <p:sp>
        <p:nvSpPr>
          <p:cNvPr id="60419" name="Content Placeholder 2">
            <a:extLst>
              <a:ext uri="{FF2B5EF4-FFF2-40B4-BE49-F238E27FC236}">
                <a16:creationId xmlns:a16="http://schemas.microsoft.com/office/drawing/2014/main" id="{64970C24-8248-7210-FCAB-03344E7EF039}"/>
              </a:ext>
            </a:extLst>
          </p:cNvPr>
          <p:cNvSpPr>
            <a:spLocks noGrp="1" noChangeArrowheads="1"/>
          </p:cNvSpPr>
          <p:nvPr>
            <p:ph idx="1"/>
          </p:nvPr>
        </p:nvSpPr>
        <p:spPr>
          <a:xfrm>
            <a:off x="465138" y="1414463"/>
            <a:ext cx="3459162" cy="4525962"/>
          </a:xfrm>
        </p:spPr>
        <p:txBody>
          <a:bodyPr/>
          <a:lstStyle/>
          <a:p>
            <a:pPr eaLnBrk="1" hangingPunct="1"/>
            <a:r>
              <a:rPr lang="en-US" altLang="en-US" sz="2800" dirty="0"/>
              <a:t>Multiple factors constrain whether a river can erode down to absolute base level</a:t>
            </a:r>
          </a:p>
          <a:p>
            <a:pPr eaLnBrk="1" hangingPunct="1"/>
            <a:r>
              <a:rPr lang="en-US" altLang="en-US" sz="2800" dirty="0"/>
              <a:t>Is this stream going to do any more erosional work in the landscape?</a:t>
            </a:r>
          </a:p>
        </p:txBody>
      </p:sp>
      <p:pic>
        <p:nvPicPr>
          <p:cNvPr id="2" name="Picture 4" descr="Jialing River">
            <a:extLst>
              <a:ext uri="{FF2B5EF4-FFF2-40B4-BE49-F238E27FC236}">
                <a16:creationId xmlns:a16="http://schemas.microsoft.com/office/drawing/2014/main" id="{83566ECF-E140-7FFC-49C7-42AAACC66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1215979"/>
            <a:ext cx="76581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771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147570B-5C24-520A-B21A-BAE19CE0D51D}"/>
              </a:ext>
            </a:extLst>
          </p:cNvPr>
          <p:cNvSpPr>
            <a:spLocks noGrp="1" noChangeArrowheads="1"/>
          </p:cNvSpPr>
          <p:nvPr>
            <p:ph type="title"/>
          </p:nvPr>
        </p:nvSpPr>
        <p:spPr>
          <a:xfrm>
            <a:off x="838200" y="304800"/>
            <a:ext cx="10515600" cy="1143000"/>
          </a:xfrm>
        </p:spPr>
        <p:txBody>
          <a:bodyPr/>
          <a:lstStyle/>
          <a:p>
            <a:pPr eaLnBrk="1" hangingPunct="1"/>
            <a:r>
              <a:rPr lang="en-US" altLang="en-US" dirty="0"/>
              <a:t>Factors controlling absolute base level</a:t>
            </a:r>
          </a:p>
        </p:txBody>
      </p:sp>
      <p:sp>
        <p:nvSpPr>
          <p:cNvPr id="3" name="Content Placeholder 2">
            <a:extLst>
              <a:ext uri="{FF2B5EF4-FFF2-40B4-BE49-F238E27FC236}">
                <a16:creationId xmlns:a16="http://schemas.microsoft.com/office/drawing/2014/main" id="{B3A296CF-FAD1-9906-7799-CE60F870A5E4}"/>
              </a:ext>
            </a:extLst>
          </p:cNvPr>
          <p:cNvSpPr>
            <a:spLocks noGrp="1"/>
          </p:cNvSpPr>
          <p:nvPr>
            <p:ph idx="1"/>
          </p:nvPr>
        </p:nvSpPr>
        <p:spPr>
          <a:xfrm>
            <a:off x="304800" y="1640541"/>
            <a:ext cx="3657600" cy="4525963"/>
          </a:xfrm>
        </p:spPr>
        <p:txBody>
          <a:bodyPr/>
          <a:lstStyle/>
          <a:p>
            <a:pPr eaLnBrk="1" hangingPunct="1">
              <a:defRPr/>
            </a:pPr>
            <a:r>
              <a:rPr lang="en-US" sz="2800" dirty="0"/>
              <a:t>Changes in river levels</a:t>
            </a:r>
          </a:p>
          <a:p>
            <a:pPr lvl="1" eaLnBrk="1" hangingPunct="1">
              <a:defRPr/>
            </a:pPr>
            <a:r>
              <a:rPr lang="en-US" sz="2400" dirty="0">
                <a:ea typeface="+mn-ea"/>
                <a:cs typeface="+mn-cs"/>
              </a:rPr>
              <a:t>Climate change</a:t>
            </a:r>
          </a:p>
          <a:p>
            <a:pPr lvl="1" eaLnBrk="1" hangingPunct="1">
              <a:defRPr/>
            </a:pPr>
            <a:r>
              <a:rPr lang="en-US" sz="2400" dirty="0">
                <a:ea typeface="+mn-ea"/>
                <a:cs typeface="+mn-cs"/>
              </a:rPr>
              <a:t>Human water utilization</a:t>
            </a:r>
          </a:p>
          <a:p>
            <a:pPr eaLnBrk="1" hangingPunct="1">
              <a:defRPr/>
            </a:pPr>
            <a:r>
              <a:rPr lang="en-US" sz="2800" dirty="0"/>
              <a:t>Change in sea level </a:t>
            </a:r>
            <a:endParaRPr lang="en-US" sz="2400" dirty="0"/>
          </a:p>
          <a:p>
            <a:pPr eaLnBrk="1" hangingPunct="1">
              <a:defRPr/>
            </a:pPr>
            <a:r>
              <a:rPr lang="en-US" sz="2800" dirty="0"/>
              <a:t>Renewed tectonic uplift or subsidence of land</a:t>
            </a:r>
          </a:p>
        </p:txBody>
      </p:sp>
      <p:pic>
        <p:nvPicPr>
          <p:cNvPr id="8" name="Picture 7" descr="A landscape with a large field&#10;&#10;Description automatically generated with medium confidence">
            <a:extLst>
              <a:ext uri="{FF2B5EF4-FFF2-40B4-BE49-F238E27FC236}">
                <a16:creationId xmlns:a16="http://schemas.microsoft.com/office/drawing/2014/main" id="{62A2059F-FAEF-16E0-EDEB-68CD8452C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6823" y="1600200"/>
            <a:ext cx="8053317" cy="452596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8F97ED2E-1E71-20E1-BB37-18E15532072F}"/>
              </a:ext>
            </a:extLst>
          </p:cNvPr>
          <p:cNvSpPr>
            <a:spLocks noGrp="1" noChangeArrowheads="1"/>
          </p:cNvSpPr>
          <p:nvPr>
            <p:ph type="title"/>
          </p:nvPr>
        </p:nvSpPr>
        <p:spPr/>
        <p:txBody>
          <a:bodyPr/>
          <a:lstStyle/>
          <a:p>
            <a:pPr eaLnBrk="1" hangingPunct="1"/>
            <a:r>
              <a:rPr lang="en-US" altLang="en-US" dirty="0"/>
              <a:t>“Adding and taking away work of the river”</a:t>
            </a:r>
          </a:p>
        </p:txBody>
      </p:sp>
      <p:sp>
        <p:nvSpPr>
          <p:cNvPr id="3" name="Content Placeholder 2">
            <a:extLst>
              <a:ext uri="{FF2B5EF4-FFF2-40B4-BE49-F238E27FC236}">
                <a16:creationId xmlns:a16="http://schemas.microsoft.com/office/drawing/2014/main" id="{4E882D4C-CDAC-4338-0D49-2CB3B76063E6}"/>
              </a:ext>
            </a:extLst>
          </p:cNvPr>
          <p:cNvSpPr>
            <a:spLocks noGrp="1"/>
          </p:cNvSpPr>
          <p:nvPr>
            <p:ph idx="1"/>
          </p:nvPr>
        </p:nvSpPr>
        <p:spPr/>
        <p:txBody>
          <a:bodyPr/>
          <a:lstStyle/>
          <a:p>
            <a:pPr eaLnBrk="1" hangingPunct="1">
              <a:defRPr/>
            </a:pPr>
            <a:r>
              <a:rPr lang="en-US" dirty="0"/>
              <a:t>Reducing flow volumes, rise in sea level or tectonic subsistence (“taking away work”)</a:t>
            </a:r>
          </a:p>
          <a:p>
            <a:pPr lvl="1" eaLnBrk="1" hangingPunct="1">
              <a:defRPr/>
            </a:pPr>
            <a:r>
              <a:rPr lang="en-US" dirty="0"/>
              <a:t>River is moved closer to absolute base level</a:t>
            </a:r>
          </a:p>
          <a:p>
            <a:pPr lvl="1" eaLnBrk="1" hangingPunct="1">
              <a:defRPr/>
            </a:pPr>
            <a:r>
              <a:rPr lang="en-US" dirty="0"/>
              <a:t>Less downcutting </a:t>
            </a:r>
          </a:p>
          <a:p>
            <a:pPr eaLnBrk="1" hangingPunct="1">
              <a:defRPr/>
            </a:pPr>
            <a:r>
              <a:rPr lang="en-US" dirty="0"/>
              <a:t>Increasing flow volumes, fall in sea level or tectonic uplift (“adding work”)</a:t>
            </a:r>
          </a:p>
          <a:p>
            <a:pPr lvl="1" eaLnBrk="1" hangingPunct="1">
              <a:defRPr/>
            </a:pPr>
            <a:r>
              <a:rPr lang="en-US" dirty="0"/>
              <a:t>River is moved further from base level</a:t>
            </a:r>
          </a:p>
          <a:p>
            <a:pPr lvl="1" eaLnBrk="1" hangingPunct="1">
              <a:defRPr/>
            </a:pPr>
            <a:r>
              <a:rPr lang="en-US" dirty="0">
                <a:ea typeface="+mn-ea"/>
                <a:cs typeface="+mn-cs"/>
              </a:rPr>
              <a:t>Rejuvenation of downcutting</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large canyon with a road and trees&#10;&#10;Description automatically generated with medium confidence">
            <a:extLst>
              <a:ext uri="{FF2B5EF4-FFF2-40B4-BE49-F238E27FC236}">
                <a16:creationId xmlns:a16="http://schemas.microsoft.com/office/drawing/2014/main" id="{C63F48BF-6B7C-15DB-D725-D71311FA30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94" y="-35859"/>
            <a:ext cx="12165106" cy="6951489"/>
          </a:xfrm>
          <a:prstGeom prst="rect">
            <a:avLst/>
          </a:prstGeom>
        </p:spPr>
      </p:pic>
    </p:spTree>
    <p:extLst>
      <p:ext uri="{BB962C8B-B14F-4D97-AF65-F5344CB8AC3E}">
        <p14:creationId xmlns:p14="http://schemas.microsoft.com/office/powerpoint/2010/main" val="4193565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iver running through a valley&#10;&#10;Description automatically generated">
            <a:extLst>
              <a:ext uri="{FF2B5EF4-FFF2-40B4-BE49-F238E27FC236}">
                <a16:creationId xmlns:a16="http://schemas.microsoft.com/office/drawing/2014/main" id="{047BC482-6EE6-7416-7BBD-FE568FC6A0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15800" cy="6923315"/>
          </a:xfrm>
        </p:spPr>
      </p:pic>
    </p:spTree>
    <p:extLst>
      <p:ext uri="{BB962C8B-B14F-4D97-AF65-F5344CB8AC3E}">
        <p14:creationId xmlns:p14="http://schemas.microsoft.com/office/powerpoint/2010/main" val="38685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a:extLst>
              <a:ext uri="{FF2B5EF4-FFF2-40B4-BE49-F238E27FC236}">
                <a16:creationId xmlns:a16="http://schemas.microsoft.com/office/drawing/2014/main" id="{A8B5DA0C-8669-2839-C2B6-E783BC846EDC}"/>
              </a:ext>
            </a:extLst>
          </p:cNvPr>
          <p:cNvSpPr>
            <a:spLocks noGrp="1" noChangeArrowheads="1"/>
          </p:cNvSpPr>
          <p:nvPr>
            <p:ph idx="1"/>
          </p:nvPr>
        </p:nvSpPr>
        <p:spPr>
          <a:xfrm>
            <a:off x="457200" y="609600"/>
            <a:ext cx="4495800" cy="4525963"/>
          </a:xfrm>
        </p:spPr>
        <p:txBody>
          <a:bodyPr/>
          <a:lstStyle/>
          <a:p>
            <a:r>
              <a:rPr lang="en-US" altLang="en-US" sz="2800" dirty="0"/>
              <a:t>A graded stream is in equilibrium whereby its profile efficiently transports sediment down to absolute base level with no major erosion or deposition occurring along its course</a:t>
            </a:r>
          </a:p>
          <a:p>
            <a:r>
              <a:rPr lang="en-US" altLang="en-US" sz="2800" dirty="0"/>
              <a:t>Idealized state – most streams do not achieve this</a:t>
            </a:r>
          </a:p>
          <a:p>
            <a:r>
              <a:rPr lang="en-US" altLang="en-US" sz="2800" dirty="0"/>
              <a:t>Knickzones and knickpoints are indicators of non-equilibrium states</a:t>
            </a:r>
          </a:p>
        </p:txBody>
      </p:sp>
      <p:pic>
        <p:nvPicPr>
          <p:cNvPr id="68611" name="Picture 6">
            <a:extLst>
              <a:ext uri="{FF2B5EF4-FFF2-40B4-BE49-F238E27FC236}">
                <a16:creationId xmlns:a16="http://schemas.microsoft.com/office/drawing/2014/main" id="{DEC9CF9A-B27F-A180-013A-B80223BAA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47650"/>
            <a:ext cx="6218238"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AS\Desktop\Colorado_River_between_Marble_Canyon_3454070983.jpg">
            <a:extLst>
              <a:ext uri="{FF2B5EF4-FFF2-40B4-BE49-F238E27FC236}">
                <a16:creationId xmlns:a16="http://schemas.microsoft.com/office/drawing/2014/main" id="{4D5D14D4-EB53-984A-1CC3-2263B7C97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FFD12895-93F3-0E0B-AE4F-5EFEEE1D66D6}"/>
              </a:ext>
            </a:extLst>
          </p:cNvPr>
          <p:cNvSpPr>
            <a:spLocks noGrp="1" noChangeArrowheads="1"/>
          </p:cNvSpPr>
          <p:nvPr>
            <p:ph type="title"/>
          </p:nvPr>
        </p:nvSpPr>
        <p:spPr/>
        <p:txBody>
          <a:bodyPr/>
          <a:lstStyle/>
          <a:p>
            <a:r>
              <a:rPr lang="en-US" altLang="en-US" dirty="0"/>
              <a:t>Fluvial terraces</a:t>
            </a:r>
          </a:p>
        </p:txBody>
      </p:sp>
      <p:pic>
        <p:nvPicPr>
          <p:cNvPr id="69635" name="Picture 2" descr="C:\Users\JAS\Desktop\lossy-page1-800px-BenchCrossSection.tif.jpg">
            <a:extLst>
              <a:ext uri="{FF2B5EF4-FFF2-40B4-BE49-F238E27FC236}">
                <a16:creationId xmlns:a16="http://schemas.microsoft.com/office/drawing/2014/main" id="{4EBFA5ED-6536-BB63-97F1-2A9F43DCA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66888"/>
            <a:ext cx="1043940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a:extLst>
              <a:ext uri="{FF2B5EF4-FFF2-40B4-BE49-F238E27FC236}">
                <a16:creationId xmlns:a16="http://schemas.microsoft.com/office/drawing/2014/main" id="{9640D1B3-47CE-AF6A-10D4-E900487AAAE7}"/>
              </a:ext>
            </a:extLst>
          </p:cNvPr>
          <p:cNvPicPr>
            <a:picLocks noChangeAspect="1"/>
          </p:cNvPicPr>
          <p:nvPr/>
        </p:nvPicPr>
        <p:blipFill>
          <a:blip r:embed="rId2">
            <a:extLst>
              <a:ext uri="{28A0092B-C50C-407E-A947-70E740481C1C}">
                <a14:useLocalDpi xmlns:a14="http://schemas.microsoft.com/office/drawing/2010/main" val="0"/>
              </a:ext>
            </a:extLst>
          </a:blip>
          <a:srcRect t="11111"/>
          <a:stretch>
            <a:fillRect/>
          </a:stretch>
        </p:blipFill>
        <p:spPr bwMode="auto">
          <a:xfrm>
            <a:off x="1219200" y="196850"/>
            <a:ext cx="982980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errace Formation">
            <a:hlinkClick r:id="" action="ppaction://media"/>
            <a:extLst>
              <a:ext uri="{FF2B5EF4-FFF2-40B4-BE49-F238E27FC236}">
                <a16:creationId xmlns:a16="http://schemas.microsoft.com/office/drawing/2014/main" id="{7BEBE529-5A98-E893-B48C-29342DE04DD3}"/>
              </a:ext>
            </a:extLst>
          </p:cNvPr>
          <p:cNvPicPr>
            <a:picLocks noGrp="1" noRot="1" noChangeAspect="1"/>
          </p:cNvPicPr>
          <p:nvPr>
            <p:ph idx="1"/>
            <a:videoFile r:link="rId1"/>
          </p:nvPr>
        </p:nvPicPr>
        <p:blipFill>
          <a:blip r:embed="rId4"/>
          <a:stretch>
            <a:fillRect/>
          </a:stretch>
        </p:blipFill>
        <p:spPr>
          <a:xfrm>
            <a:off x="152400" y="31750"/>
            <a:ext cx="12134850" cy="68262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B6F2-2F09-06D4-E004-64060792239F}"/>
              </a:ext>
            </a:extLst>
          </p:cNvPr>
          <p:cNvSpPr>
            <a:spLocks noGrp="1"/>
          </p:cNvSpPr>
          <p:nvPr>
            <p:ph type="title"/>
          </p:nvPr>
        </p:nvSpPr>
        <p:spPr>
          <a:xfrm>
            <a:off x="71438" y="381000"/>
            <a:ext cx="4876800" cy="1143000"/>
          </a:xfrm>
        </p:spPr>
        <p:txBody>
          <a:bodyPr/>
          <a:lstStyle/>
          <a:p>
            <a:pPr eaLnBrk="1" hangingPunct="1">
              <a:defRPr/>
            </a:pPr>
            <a:r>
              <a:rPr lang="en-US" dirty="0">
                <a:solidFill>
                  <a:schemeClr val="tx1"/>
                </a:solidFill>
                <a:latin typeface="+mn-lt"/>
                <a:ea typeface="+mn-ea"/>
                <a:cs typeface="+mn-cs"/>
                <a:hlinkClick r:id="rId3"/>
              </a:rPr>
              <a:t>Drainage basins</a:t>
            </a:r>
            <a:endParaRPr lang="en-US" dirty="0"/>
          </a:p>
        </p:txBody>
      </p:sp>
      <p:sp>
        <p:nvSpPr>
          <p:cNvPr id="74755" name="Content Placeholder 2">
            <a:extLst>
              <a:ext uri="{FF2B5EF4-FFF2-40B4-BE49-F238E27FC236}">
                <a16:creationId xmlns:a16="http://schemas.microsoft.com/office/drawing/2014/main" id="{AAFD7676-FC7E-A6F4-C44E-6DFC3CFD00E4}"/>
              </a:ext>
            </a:extLst>
          </p:cNvPr>
          <p:cNvSpPr>
            <a:spLocks noGrp="1" noChangeArrowheads="1"/>
          </p:cNvSpPr>
          <p:nvPr>
            <p:ph idx="1"/>
          </p:nvPr>
        </p:nvSpPr>
        <p:spPr>
          <a:xfrm>
            <a:off x="381000" y="1828800"/>
            <a:ext cx="4419600" cy="4906963"/>
          </a:xfrm>
        </p:spPr>
        <p:txBody>
          <a:bodyPr/>
          <a:lstStyle/>
          <a:p>
            <a:pPr eaLnBrk="1" hangingPunct="1"/>
            <a:r>
              <a:rPr lang="en-US" altLang="en-US" sz="2800" dirty="0"/>
              <a:t>Also known as a watershed</a:t>
            </a:r>
          </a:p>
          <a:p>
            <a:pPr eaLnBrk="1" hangingPunct="1"/>
            <a:r>
              <a:rPr lang="en-US" altLang="en-US" sz="2800" dirty="0"/>
              <a:t>Region drained by a river or group of rivers</a:t>
            </a:r>
          </a:p>
          <a:p>
            <a:pPr eaLnBrk="1" hangingPunct="1"/>
            <a:r>
              <a:rPr lang="en-US" altLang="en-US" sz="2800" dirty="0"/>
              <a:t>Appropriate level to study, monitor, and regulate water pollution</a:t>
            </a:r>
          </a:p>
          <a:p>
            <a:pPr eaLnBrk="1" hangingPunct="1"/>
            <a:r>
              <a:rPr lang="en-US" altLang="en-US" sz="2800" dirty="0"/>
              <a:t>Drainage basins are separated by topographic barriers called divides</a:t>
            </a:r>
          </a:p>
          <a:p>
            <a:pPr eaLnBrk="1" hangingPunct="1">
              <a:buFontTx/>
              <a:buNone/>
            </a:pPr>
            <a:endParaRPr lang="en-US" altLang="en-US" dirty="0"/>
          </a:p>
        </p:txBody>
      </p:sp>
      <p:pic>
        <p:nvPicPr>
          <p:cNvPr id="74756" name="Picture 5" descr="C:\Users\JAS\Desktop\Mississippi_watershed_map_1.jpg">
            <a:extLst>
              <a:ext uri="{FF2B5EF4-FFF2-40B4-BE49-F238E27FC236}">
                <a16:creationId xmlns:a16="http://schemas.microsoft.com/office/drawing/2014/main" id="{8BE8683E-4FDC-5389-5764-8260F5959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4488"/>
            <a:ext cx="683895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Content Placeholder 4" descr="A diagram of a river&#10;&#10;Description automatically generated">
            <a:extLst>
              <a:ext uri="{FF2B5EF4-FFF2-40B4-BE49-F238E27FC236}">
                <a16:creationId xmlns:a16="http://schemas.microsoft.com/office/drawing/2014/main" id="{F465FBA2-A905-F155-6D74-71710C585F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39713"/>
            <a:ext cx="7162800" cy="637857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a:extLst>
              <a:ext uri="{FF2B5EF4-FFF2-40B4-BE49-F238E27FC236}">
                <a16:creationId xmlns:a16="http://schemas.microsoft.com/office/drawing/2014/main" id="{A1A3CAEE-DEF8-D5AF-433A-C41BBC1420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8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JAS\Desktop\Ohiorivermap.png">
            <a:extLst>
              <a:ext uri="{FF2B5EF4-FFF2-40B4-BE49-F238E27FC236}">
                <a16:creationId xmlns:a16="http://schemas.microsoft.com/office/drawing/2014/main" id="{BE926569-A2A6-A4DF-DC95-463787D2A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72465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descr="C:\Users\JAS\Desktop\newkrbky.jpg">
            <a:extLst>
              <a:ext uri="{FF2B5EF4-FFF2-40B4-BE49-F238E27FC236}">
                <a16:creationId xmlns:a16="http://schemas.microsoft.com/office/drawing/2014/main" id="{91B38A25-F23E-4F7A-A8C9-DD6A1F2A4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288" y="1905000"/>
            <a:ext cx="50276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4">
            <a:extLst>
              <a:ext uri="{FF2B5EF4-FFF2-40B4-BE49-F238E27FC236}">
                <a16:creationId xmlns:a16="http://schemas.microsoft.com/office/drawing/2014/main" id="{10FC1CC6-CE61-4F84-AB8A-0721B7E847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685800"/>
            <a:ext cx="11430000" cy="54864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JAS\Desktop\huc map2.jpg">
            <a:extLst>
              <a:ext uri="{FF2B5EF4-FFF2-40B4-BE49-F238E27FC236}">
                <a16:creationId xmlns:a16="http://schemas.microsoft.com/office/drawing/2014/main" id="{C00BEA4F-2409-0185-A8D5-210FD23B5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25" y="331788"/>
            <a:ext cx="90884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JAS\Desktop\regcolor.jpg">
            <a:extLst>
              <a:ext uri="{FF2B5EF4-FFF2-40B4-BE49-F238E27FC236}">
                <a16:creationId xmlns:a16="http://schemas.microsoft.com/office/drawing/2014/main" id="{A55344D3-2F47-36B4-4F98-C98558203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arrardcounty.ky.gov/NR/rdonlyres/EFE6D883-CFDE-44FE-84FC-C4A8F6DFD7AD/0/TheKentuckyRiver021.jpg">
            <a:extLst>
              <a:ext uri="{FF2B5EF4-FFF2-40B4-BE49-F238E27FC236}">
                <a16:creationId xmlns:a16="http://schemas.microsoft.com/office/drawing/2014/main" id="{86D46944-3778-B87C-CED1-C8ED5F3F6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19250"/>
            <a:ext cx="11296650" cy="847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a:extLst>
              <a:ext uri="{FF2B5EF4-FFF2-40B4-BE49-F238E27FC236}">
                <a16:creationId xmlns:a16="http://schemas.microsoft.com/office/drawing/2014/main" id="{5B6CD62E-A73A-6695-72F6-B27CEE09C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38" b="3703"/>
          <a:stretch>
            <a:fillRect/>
          </a:stretch>
        </p:blipFill>
        <p:spPr bwMode="auto">
          <a:xfrm>
            <a:off x="523875" y="0"/>
            <a:ext cx="11144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4" descr="A diagram of a river and mountains&#10;&#10;Description automatically generated">
            <a:extLst>
              <a:ext uri="{FF2B5EF4-FFF2-40B4-BE49-F238E27FC236}">
                <a16:creationId xmlns:a16="http://schemas.microsoft.com/office/drawing/2014/main" id="{8ACA2584-B3EA-59B9-8DD2-FCA7B0325D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328738"/>
            <a:ext cx="8586788" cy="5516562"/>
          </a:xfrm>
        </p:spPr>
      </p:pic>
      <p:sp>
        <p:nvSpPr>
          <p:cNvPr id="2" name="Title 1">
            <a:extLst>
              <a:ext uri="{FF2B5EF4-FFF2-40B4-BE49-F238E27FC236}">
                <a16:creationId xmlns:a16="http://schemas.microsoft.com/office/drawing/2014/main" id="{E577C4E5-D1AE-CA30-60BF-773BEB7A8662}"/>
              </a:ext>
            </a:extLst>
          </p:cNvPr>
          <p:cNvSpPr>
            <a:spLocks noGrp="1"/>
          </p:cNvSpPr>
          <p:nvPr>
            <p:ph type="title"/>
          </p:nvPr>
        </p:nvSpPr>
        <p:spPr>
          <a:xfrm>
            <a:off x="609600" y="185738"/>
            <a:ext cx="10972800" cy="1143000"/>
          </a:xfrm>
        </p:spPr>
        <p:txBody>
          <a:bodyPr/>
          <a:lstStyle/>
          <a:p>
            <a:pPr eaLnBrk="1" hangingPunct="1">
              <a:defRPr/>
            </a:pPr>
            <a:r>
              <a:rPr lang="en-US" dirty="0">
                <a:solidFill>
                  <a:schemeClr val="tx1"/>
                </a:solidFill>
                <a:latin typeface="+mn-lt"/>
                <a:ea typeface="+mn-ea"/>
                <a:cs typeface="+mn-cs"/>
              </a:rPr>
              <a:t>Stream order</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7AD7-CEFC-FF49-8CDF-108101862BC4}"/>
              </a:ext>
            </a:extLst>
          </p:cNvPr>
          <p:cNvSpPr>
            <a:spLocks noGrp="1"/>
          </p:cNvSpPr>
          <p:nvPr>
            <p:ph type="title"/>
          </p:nvPr>
        </p:nvSpPr>
        <p:spPr/>
        <p:txBody>
          <a:bodyPr/>
          <a:lstStyle/>
          <a:p>
            <a:pPr eaLnBrk="1" hangingPunct="1">
              <a:defRPr/>
            </a:pPr>
            <a:r>
              <a:rPr lang="en-US" dirty="0">
                <a:solidFill>
                  <a:schemeClr val="tx1"/>
                </a:solidFill>
                <a:latin typeface="+mn-lt"/>
                <a:ea typeface="+mn-ea"/>
                <a:cs typeface="+mn-cs"/>
              </a:rPr>
              <a:t>Stream order and drainage basin order</a:t>
            </a:r>
            <a:endParaRPr lang="en-US" dirty="0"/>
          </a:p>
        </p:txBody>
      </p:sp>
      <p:sp>
        <p:nvSpPr>
          <p:cNvPr id="54275" name="Content Placeholder 2">
            <a:extLst>
              <a:ext uri="{FF2B5EF4-FFF2-40B4-BE49-F238E27FC236}">
                <a16:creationId xmlns:a16="http://schemas.microsoft.com/office/drawing/2014/main" id="{7D200A19-A567-AA6B-3338-32CFBC23E5CC}"/>
              </a:ext>
            </a:extLst>
          </p:cNvPr>
          <p:cNvSpPr>
            <a:spLocks noGrp="1"/>
          </p:cNvSpPr>
          <p:nvPr>
            <p:ph idx="1"/>
          </p:nvPr>
        </p:nvSpPr>
        <p:spPr/>
        <p:txBody>
          <a:bodyPr/>
          <a:lstStyle/>
          <a:p>
            <a:pPr eaLnBrk="1" hangingPunct="1">
              <a:defRPr/>
            </a:pPr>
            <a:r>
              <a:rPr lang="en-US" altLang="en-US" sz="2800" dirty="0">
                <a:latin typeface="+mj-lt"/>
              </a:rPr>
              <a:t>Each stream segment can be classified by stream order</a:t>
            </a:r>
          </a:p>
          <a:p>
            <a:pPr eaLnBrk="1" hangingPunct="1">
              <a:defRPr/>
            </a:pPr>
            <a:r>
              <a:rPr lang="en-US" altLang="en-US" sz="2800" dirty="0">
                <a:latin typeface="+mj-lt"/>
              </a:rPr>
              <a:t>Highest order stream is drainage basin order</a:t>
            </a:r>
          </a:p>
          <a:p>
            <a:pPr eaLnBrk="1" hangingPunct="1">
              <a:defRPr/>
            </a:pPr>
            <a:r>
              <a:rPr lang="en-US" altLang="en-US" sz="2800" dirty="0">
                <a:latin typeface="+mj-lt"/>
              </a:rPr>
              <a:t>Higher order stream </a:t>
            </a:r>
          </a:p>
          <a:p>
            <a:pPr lvl="1" eaLnBrk="1" hangingPunct="1">
              <a:defRPr/>
            </a:pPr>
            <a:r>
              <a:rPr lang="en-US" altLang="en-US" sz="2400" dirty="0">
                <a:latin typeface="+mj-lt"/>
              </a:rPr>
              <a:t>Higher peak flood discharge (3, 4…)</a:t>
            </a:r>
          </a:p>
          <a:p>
            <a:pPr lvl="1" eaLnBrk="1" hangingPunct="1">
              <a:defRPr/>
            </a:pPr>
            <a:r>
              <a:rPr lang="en-US" altLang="en-US" sz="2400" dirty="0">
                <a:latin typeface="+mj-lt"/>
              </a:rPr>
              <a:t>Flood peak is delayed longer from rainfall event</a:t>
            </a:r>
          </a:p>
          <a:p>
            <a:pPr lvl="1" eaLnBrk="1" hangingPunct="1">
              <a:defRPr/>
            </a:pPr>
            <a:r>
              <a:rPr lang="en-US" altLang="en-US" sz="2400" dirty="0">
                <a:latin typeface="+mj-lt"/>
              </a:rPr>
              <a:t>Flood peak lasts longer before subsiding</a:t>
            </a:r>
          </a:p>
          <a:p>
            <a:pPr eaLnBrk="1" hangingPunct="1">
              <a:defRPr/>
            </a:pPr>
            <a:r>
              <a:rPr lang="en-US" altLang="en-US" sz="2800" dirty="0">
                <a:latin typeface="+mj-lt"/>
              </a:rPr>
              <a:t>Lower order stream (1, 2…)</a:t>
            </a:r>
          </a:p>
          <a:p>
            <a:pPr lvl="1" eaLnBrk="1" hangingPunct="1">
              <a:defRPr/>
            </a:pPr>
            <a:r>
              <a:rPr lang="en-US" altLang="en-US" sz="2400" dirty="0">
                <a:latin typeface="+mj-lt"/>
              </a:rPr>
              <a:t>Floods at lower peak discharge</a:t>
            </a:r>
          </a:p>
          <a:p>
            <a:pPr lvl="1" eaLnBrk="1" hangingPunct="1">
              <a:defRPr/>
            </a:pPr>
            <a:r>
              <a:rPr lang="en-US" altLang="en-US" sz="2400" dirty="0">
                <a:latin typeface="+mj-lt"/>
              </a:rPr>
              <a:t>Flashier streams</a:t>
            </a:r>
          </a:p>
          <a:p>
            <a:pPr lvl="2" eaLnBrk="1" hangingPunct="1">
              <a:defRPr/>
            </a:pPr>
            <a:r>
              <a:rPr lang="en-US" altLang="en-US" sz="2000" dirty="0">
                <a:latin typeface="+mj-lt"/>
              </a:rPr>
              <a:t>Shorter delay in discharge peak </a:t>
            </a:r>
          </a:p>
          <a:p>
            <a:pPr lvl="2" eaLnBrk="1" hangingPunct="1">
              <a:defRPr/>
            </a:pPr>
            <a:r>
              <a:rPr lang="en-US" altLang="en-US" sz="2000" dirty="0">
                <a:latin typeface="+mj-lt"/>
              </a:rPr>
              <a:t>Shorter duration of flooding.</a:t>
            </a:r>
          </a:p>
          <a:p>
            <a:pPr eaLnBrk="1" hangingPunct="1">
              <a:defRPr/>
            </a:pPr>
            <a:endParaRPr lang="en-US" altLang="en-US" sz="3600" dirty="0"/>
          </a:p>
        </p:txBody>
      </p:sp>
      <p:pic>
        <p:nvPicPr>
          <p:cNvPr id="87044" name="Picture 2" descr="http://www.cotf.edu/ete/images/modules/waterq3/WQassess4bPICT1.gif">
            <a:extLst>
              <a:ext uri="{FF2B5EF4-FFF2-40B4-BE49-F238E27FC236}">
                <a16:creationId xmlns:a16="http://schemas.microsoft.com/office/drawing/2014/main" id="{D9F2BF5F-1EBE-D5BA-7B6A-36EC6F5A3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5788" y="2703513"/>
            <a:ext cx="3376612"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4A48-D24C-3300-2A31-1AD2A7194E6D}"/>
              </a:ext>
            </a:extLst>
          </p:cNvPr>
          <p:cNvSpPr>
            <a:spLocks noGrp="1"/>
          </p:cNvSpPr>
          <p:nvPr>
            <p:ph type="title"/>
          </p:nvPr>
        </p:nvSpPr>
        <p:spPr/>
        <p:txBody>
          <a:bodyPr/>
          <a:lstStyle/>
          <a:p>
            <a:pPr eaLnBrk="1" hangingPunct="1">
              <a:defRPr/>
            </a:pPr>
            <a:r>
              <a:rPr lang="en-US" dirty="0">
                <a:solidFill>
                  <a:schemeClr val="tx1"/>
                </a:solidFill>
                <a:latin typeface="+mn-lt"/>
                <a:ea typeface="+mn-ea"/>
                <a:cs typeface="+mn-cs"/>
              </a:rPr>
              <a:t>Drainage basin properties</a:t>
            </a:r>
            <a:endParaRPr lang="en-US" dirty="0"/>
          </a:p>
        </p:txBody>
      </p:sp>
      <p:sp>
        <p:nvSpPr>
          <p:cNvPr id="89091" name="Content Placeholder 2">
            <a:extLst>
              <a:ext uri="{FF2B5EF4-FFF2-40B4-BE49-F238E27FC236}">
                <a16:creationId xmlns:a16="http://schemas.microsoft.com/office/drawing/2014/main" id="{E489E4E8-495B-23C9-9900-E2319EDE4334}"/>
              </a:ext>
            </a:extLst>
          </p:cNvPr>
          <p:cNvSpPr>
            <a:spLocks noGrp="1" noChangeArrowheads="1"/>
          </p:cNvSpPr>
          <p:nvPr>
            <p:ph idx="1"/>
          </p:nvPr>
        </p:nvSpPr>
        <p:spPr/>
        <p:txBody>
          <a:bodyPr/>
          <a:lstStyle/>
          <a:p>
            <a:pPr eaLnBrk="1" hangingPunct="1"/>
            <a:r>
              <a:rPr lang="en-US" altLang="en-US" dirty="0"/>
              <a:t>Stream number</a:t>
            </a:r>
          </a:p>
          <a:p>
            <a:pPr lvl="1" eaLnBrk="1" hangingPunct="1"/>
            <a:r>
              <a:rPr lang="en-US" altLang="en-US" dirty="0"/>
              <a:t>More 1’s than 2's, more 2's than 3's…</a:t>
            </a:r>
          </a:p>
          <a:p>
            <a:pPr eaLnBrk="1" hangingPunct="1"/>
            <a:r>
              <a:rPr lang="en-US" altLang="en-US" dirty="0"/>
              <a:t>Mean stream length</a:t>
            </a:r>
          </a:p>
          <a:p>
            <a:pPr lvl="1" eaLnBrk="1" hangingPunct="1"/>
            <a:r>
              <a:rPr lang="en-US" altLang="en-US" dirty="0"/>
              <a:t>As a stream order increases, the average stream length increases</a:t>
            </a:r>
          </a:p>
          <a:p>
            <a:pPr eaLnBrk="1" hangingPunct="1"/>
            <a:r>
              <a:rPr lang="en-US" altLang="en-US" dirty="0"/>
              <a:t>Stream slope</a:t>
            </a:r>
          </a:p>
          <a:p>
            <a:pPr lvl="1" eaLnBrk="1" hangingPunct="1"/>
            <a:r>
              <a:rPr lang="en-US" altLang="en-US" dirty="0"/>
              <a:t>As stream order increases, stream slope decreases</a:t>
            </a:r>
          </a:p>
          <a:p>
            <a:pPr eaLnBrk="1" hangingPunct="1"/>
            <a:r>
              <a:rPr lang="en-US" altLang="en-US" dirty="0"/>
              <a:t>Basin areas</a:t>
            </a:r>
          </a:p>
          <a:p>
            <a:pPr lvl="1" eaLnBrk="1" hangingPunct="1"/>
            <a:r>
              <a:rPr lang="en-US" altLang="en-US" dirty="0"/>
              <a:t>As basin order increases, the area of the drainage basin increases</a:t>
            </a:r>
            <a:endParaRPr lang="en-US" altLang="en-US" sz="4400" b="1" dirty="0"/>
          </a:p>
          <a:p>
            <a:pPr eaLnBrk="1" hangingPunct="1"/>
            <a:endParaRPr lang="en-US" alt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5F2FBC-AEE3-8D43-9BF1-E2E487006075}"/>
              </a:ext>
            </a:extLst>
          </p:cNvPr>
          <p:cNvSpPr txBox="1">
            <a:spLocks/>
          </p:cNvSpPr>
          <p:nvPr/>
        </p:nvSpPr>
        <p:spPr>
          <a:xfrm>
            <a:off x="7010400" y="304800"/>
            <a:ext cx="3962400" cy="1143000"/>
          </a:xfrm>
          <a:prstGeom prst="rect">
            <a:avLst/>
          </a:prstGeom>
        </p:spPr>
        <p:txBody>
          <a:bodyPr/>
          <a:lstStyle/>
          <a:p>
            <a:pPr algn="ctr" eaLnBrk="1" hangingPunct="1">
              <a:defRPr/>
            </a:pPr>
            <a:r>
              <a:rPr lang="en-US" sz="4400" kern="0" dirty="0">
                <a:latin typeface="+mn-lt"/>
              </a:rPr>
              <a:t>Hydrographs</a:t>
            </a:r>
            <a:endParaRPr lang="en-US" sz="4400" kern="0" dirty="0">
              <a:solidFill>
                <a:schemeClr val="tx2"/>
              </a:solidFill>
              <a:latin typeface="+mj-lt"/>
              <a:ea typeface="+mj-ea"/>
              <a:cs typeface="+mj-cs"/>
            </a:endParaRPr>
          </a:p>
        </p:txBody>
      </p:sp>
      <p:sp>
        <p:nvSpPr>
          <p:cNvPr id="4" name="Content Placeholder 2">
            <a:extLst>
              <a:ext uri="{FF2B5EF4-FFF2-40B4-BE49-F238E27FC236}">
                <a16:creationId xmlns:a16="http://schemas.microsoft.com/office/drawing/2014/main" id="{837DF4C7-E59B-6040-A093-2FBC767DC744}"/>
              </a:ext>
            </a:extLst>
          </p:cNvPr>
          <p:cNvSpPr txBox="1">
            <a:spLocks/>
          </p:cNvSpPr>
          <p:nvPr/>
        </p:nvSpPr>
        <p:spPr>
          <a:xfrm>
            <a:off x="7315200" y="1165225"/>
            <a:ext cx="4343400" cy="4525963"/>
          </a:xfrm>
          <a:prstGeom prst="rect">
            <a:avLst/>
          </a:prstGeom>
        </p:spPr>
        <p:txBody>
          <a:bodyPr/>
          <a:lstStyle/>
          <a:p>
            <a:pPr marL="342900" indent="-342900" eaLnBrk="1" hangingPunct="1">
              <a:spcBef>
                <a:spcPct val="20000"/>
              </a:spcBef>
              <a:buFontTx/>
              <a:buChar char="•"/>
              <a:defRPr/>
            </a:pPr>
            <a:endParaRPr lang="en-US" sz="2400" kern="0" dirty="0">
              <a:latin typeface="+mn-lt"/>
            </a:endParaRPr>
          </a:p>
          <a:p>
            <a:pPr marL="342900" indent="-342900" eaLnBrk="1" hangingPunct="1">
              <a:spcBef>
                <a:spcPct val="20000"/>
              </a:spcBef>
              <a:buFontTx/>
              <a:buChar char="•"/>
              <a:defRPr/>
            </a:pPr>
            <a:r>
              <a:rPr lang="en-US" sz="2800" kern="0" dirty="0">
                <a:latin typeface="+mn-lt"/>
              </a:rPr>
              <a:t>Discharge – volume of water that moves through a stream channel in a given time interval</a:t>
            </a:r>
          </a:p>
          <a:p>
            <a:pPr marL="342900" indent="-342900" eaLnBrk="1" hangingPunct="1">
              <a:spcBef>
                <a:spcPct val="20000"/>
              </a:spcBef>
              <a:buFontTx/>
              <a:buChar char="•"/>
              <a:defRPr/>
            </a:pPr>
            <a:r>
              <a:rPr lang="en-US" sz="2800" kern="0" dirty="0">
                <a:latin typeface="+mn-lt"/>
              </a:rPr>
              <a:t>Hydrograph – plot of discharge through time</a:t>
            </a:r>
          </a:p>
          <a:p>
            <a:pPr marL="342900" indent="-342900" eaLnBrk="1" hangingPunct="1">
              <a:spcBef>
                <a:spcPct val="20000"/>
              </a:spcBef>
              <a:buFontTx/>
              <a:buChar char="•"/>
              <a:defRPr/>
            </a:pPr>
            <a:r>
              <a:rPr lang="en-US" sz="2800" kern="0" dirty="0">
                <a:latin typeface="+mn-lt"/>
              </a:rPr>
              <a:t>Flood stage – height of river in which damage to human structures occurs</a:t>
            </a:r>
            <a:endParaRPr lang="en-US" sz="4000" kern="0" dirty="0">
              <a:latin typeface="+mn-lt"/>
            </a:endParaRPr>
          </a:p>
        </p:txBody>
      </p:sp>
      <p:pic>
        <p:nvPicPr>
          <p:cNvPr id="91140" name="Picture 3" descr="C:\Documents and Settings\Jon Anthony Stallins\Desktop\hydrograph.jpg">
            <a:extLst>
              <a:ext uri="{FF2B5EF4-FFF2-40B4-BE49-F238E27FC236}">
                <a16:creationId xmlns:a16="http://schemas.microsoft.com/office/drawing/2014/main" id="{620A39E6-DBA4-0196-F77C-E015F03F3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31"/>
          <a:stretch>
            <a:fillRect/>
          </a:stretch>
        </p:blipFill>
        <p:spPr bwMode="auto">
          <a:xfrm>
            <a:off x="304800" y="457200"/>
            <a:ext cx="65198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7135C7-7545-E5EE-D3B1-2204761EF140}"/>
              </a:ext>
            </a:extLst>
          </p:cNvPr>
          <p:cNvSpPr txBox="1">
            <a:spLocks/>
          </p:cNvSpPr>
          <p:nvPr/>
        </p:nvSpPr>
        <p:spPr>
          <a:xfrm>
            <a:off x="-1447800" y="401638"/>
            <a:ext cx="8229600" cy="1143000"/>
          </a:xfrm>
          <a:prstGeom prst="rect">
            <a:avLst/>
          </a:prstGeom>
        </p:spPr>
        <p:txBody>
          <a:bodyPr/>
          <a:lstStyle/>
          <a:p>
            <a:pPr algn="ctr" eaLnBrk="1" hangingPunct="1">
              <a:defRPr/>
            </a:pPr>
            <a:r>
              <a:rPr lang="en-US" sz="4400" kern="0" dirty="0">
                <a:latin typeface="+mn-lt"/>
              </a:rPr>
              <a:t>Hydrographs</a:t>
            </a:r>
            <a:endParaRPr lang="en-US" sz="4400" kern="0" dirty="0">
              <a:solidFill>
                <a:schemeClr val="tx2"/>
              </a:solidFill>
              <a:latin typeface="+mj-lt"/>
              <a:ea typeface="+mj-ea"/>
              <a:cs typeface="+mj-cs"/>
            </a:endParaRPr>
          </a:p>
        </p:txBody>
      </p:sp>
      <p:pic>
        <p:nvPicPr>
          <p:cNvPr id="93187" name="Picture 2" descr="http://www.eoearth.org/files/123401_123500/123468/400px-Before_and_after_urbanisation_hydrograph.gif">
            <a:extLst>
              <a:ext uri="{FF2B5EF4-FFF2-40B4-BE49-F238E27FC236}">
                <a16:creationId xmlns:a16="http://schemas.microsoft.com/office/drawing/2014/main" id="{F9C011F1-66AB-DC3D-FC9A-046272DBE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973138"/>
            <a:ext cx="6173788"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63071A9C-1AC5-BEA2-8231-A3E69AB3E3EA}"/>
              </a:ext>
            </a:extLst>
          </p:cNvPr>
          <p:cNvSpPr txBox="1">
            <a:spLocks/>
          </p:cNvSpPr>
          <p:nvPr/>
        </p:nvSpPr>
        <p:spPr>
          <a:xfrm>
            <a:off x="457200" y="1165225"/>
            <a:ext cx="5181600" cy="4525963"/>
          </a:xfrm>
          <a:prstGeom prst="rect">
            <a:avLst/>
          </a:prstGeom>
        </p:spPr>
        <p:txBody>
          <a:bodyPr/>
          <a:lstStyle/>
          <a:p>
            <a:pPr marL="342900" indent="-342900" eaLnBrk="1" hangingPunct="1">
              <a:spcBef>
                <a:spcPct val="20000"/>
              </a:spcBef>
              <a:buFontTx/>
              <a:buChar char="•"/>
              <a:defRPr/>
            </a:pPr>
            <a:endParaRPr lang="en-US" sz="2400" kern="0" dirty="0">
              <a:latin typeface="+mn-lt"/>
            </a:endParaRPr>
          </a:p>
          <a:p>
            <a:pPr marL="342900" indent="-342900" eaLnBrk="1" hangingPunct="1">
              <a:spcBef>
                <a:spcPct val="20000"/>
              </a:spcBef>
              <a:buFontTx/>
              <a:buChar char="•"/>
              <a:defRPr/>
            </a:pPr>
            <a:r>
              <a:rPr lang="en-US" sz="2800" dirty="0">
                <a:latin typeface="+mj-lt"/>
              </a:rPr>
              <a:t>Given the same amount of rainfall, shape of hydrograph can vary according to:</a:t>
            </a:r>
          </a:p>
          <a:p>
            <a:pPr marL="800100" lvl="1" indent="-342900" eaLnBrk="1" hangingPunct="1">
              <a:spcBef>
                <a:spcPct val="20000"/>
              </a:spcBef>
              <a:buFontTx/>
              <a:buChar char="•"/>
              <a:defRPr/>
            </a:pPr>
            <a:r>
              <a:rPr lang="en-US" sz="2800" kern="0" dirty="0">
                <a:latin typeface="+mj-lt"/>
              </a:rPr>
              <a:t>Stream order </a:t>
            </a:r>
          </a:p>
          <a:p>
            <a:pPr marL="800100" lvl="1" indent="-342900" eaLnBrk="1" hangingPunct="1">
              <a:spcBef>
                <a:spcPct val="20000"/>
              </a:spcBef>
              <a:buFontTx/>
              <a:buChar char="•"/>
              <a:defRPr/>
            </a:pPr>
            <a:r>
              <a:rPr lang="en-US" sz="2800" kern="0" dirty="0">
                <a:latin typeface="+mj-lt"/>
              </a:rPr>
              <a:t>Land use surrounding the river</a:t>
            </a:r>
          </a:p>
          <a:p>
            <a:pPr marL="800100" lvl="1" indent="-342900" eaLnBrk="1" hangingPunct="1">
              <a:spcBef>
                <a:spcPct val="20000"/>
              </a:spcBef>
              <a:buFontTx/>
              <a:buChar char="•"/>
              <a:defRPr/>
            </a:pPr>
            <a:r>
              <a:rPr lang="en-US" sz="2800" kern="0" dirty="0">
                <a:latin typeface="+mj-lt"/>
              </a:rPr>
              <a:t>Degree of river </a:t>
            </a:r>
          </a:p>
          <a:p>
            <a:pPr marL="800100" lvl="1" indent="-342900" eaLnBrk="1" hangingPunct="1">
              <a:spcBef>
                <a:spcPct val="20000"/>
              </a:spcBef>
              <a:defRPr/>
            </a:pPr>
            <a:r>
              <a:rPr lang="en-US" sz="2800" kern="0" dirty="0">
                <a:latin typeface="+mj-lt"/>
              </a:rPr>
              <a:t>	impoundment from dams or locks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680CEC-64C7-3182-8C64-4A6A5056F888}"/>
              </a:ext>
            </a:extLst>
          </p:cNvPr>
          <p:cNvSpPr txBox="1">
            <a:spLocks/>
          </p:cNvSpPr>
          <p:nvPr/>
        </p:nvSpPr>
        <p:spPr>
          <a:xfrm>
            <a:off x="1981200" y="274638"/>
            <a:ext cx="8229600" cy="1143000"/>
          </a:xfrm>
          <a:prstGeom prst="rect">
            <a:avLst/>
          </a:prstGeom>
        </p:spPr>
        <p:txBody>
          <a:bodyPr/>
          <a:lstStyle/>
          <a:p>
            <a:pPr algn="ctr" eaLnBrk="1" hangingPunct="1">
              <a:defRPr/>
            </a:pPr>
            <a:r>
              <a:rPr lang="en-US" sz="4400" kern="0" dirty="0">
                <a:latin typeface="+mn-lt"/>
              </a:rPr>
              <a:t>Bankfull discharge</a:t>
            </a:r>
            <a:endParaRPr lang="en-US" sz="4400" kern="0" dirty="0">
              <a:solidFill>
                <a:schemeClr val="tx2"/>
              </a:solidFill>
              <a:latin typeface="+mj-lt"/>
              <a:ea typeface="+mj-ea"/>
              <a:cs typeface="+mj-cs"/>
            </a:endParaRPr>
          </a:p>
        </p:txBody>
      </p:sp>
      <p:sp>
        <p:nvSpPr>
          <p:cNvPr id="4" name="Content Placeholder 2">
            <a:extLst>
              <a:ext uri="{FF2B5EF4-FFF2-40B4-BE49-F238E27FC236}">
                <a16:creationId xmlns:a16="http://schemas.microsoft.com/office/drawing/2014/main" id="{16B43E27-EAD7-B723-192A-1CE756890A6C}"/>
              </a:ext>
            </a:extLst>
          </p:cNvPr>
          <p:cNvSpPr txBox="1">
            <a:spLocks/>
          </p:cNvSpPr>
          <p:nvPr/>
        </p:nvSpPr>
        <p:spPr>
          <a:xfrm>
            <a:off x="609600" y="1165225"/>
            <a:ext cx="10287000" cy="4525963"/>
          </a:xfrm>
          <a:prstGeom prst="rect">
            <a:avLst/>
          </a:prstGeom>
        </p:spPr>
        <p:txBody>
          <a:bodyPr/>
          <a:lstStyle/>
          <a:p>
            <a:pPr marL="342900" indent="-342900" eaLnBrk="1" hangingPunct="1">
              <a:spcBef>
                <a:spcPct val="20000"/>
              </a:spcBef>
              <a:buFontTx/>
              <a:buChar char="•"/>
              <a:defRPr/>
            </a:pPr>
            <a:endParaRPr lang="en-US" sz="2400" kern="0" dirty="0">
              <a:latin typeface="+mn-lt"/>
            </a:endParaRPr>
          </a:p>
          <a:p>
            <a:pPr marL="342900" indent="-342900" eaLnBrk="1" hangingPunct="1">
              <a:spcBef>
                <a:spcPct val="20000"/>
              </a:spcBef>
              <a:buFontTx/>
              <a:buChar char="•"/>
              <a:defRPr/>
            </a:pPr>
            <a:r>
              <a:rPr lang="en-US" sz="2800" dirty="0">
                <a:latin typeface="+mj-lt"/>
              </a:rPr>
              <a:t>Bankfull stage associated with flow that just fills channel to top of banks and water begins to overflow onto floodplain </a:t>
            </a:r>
          </a:p>
          <a:p>
            <a:pPr marL="342900" indent="-342900" eaLnBrk="1" hangingPunct="1">
              <a:spcBef>
                <a:spcPct val="20000"/>
              </a:spcBef>
              <a:buFontTx/>
              <a:buChar char="•"/>
              <a:defRPr/>
            </a:pPr>
            <a:r>
              <a:rPr lang="en-US" sz="2800" kern="0" dirty="0">
                <a:latin typeface="+mj-lt"/>
              </a:rPr>
              <a:t>Reflects morphologic response of the river to the existing climate regime</a:t>
            </a:r>
          </a:p>
          <a:p>
            <a:pPr marL="342900" indent="-342900" eaLnBrk="1" hangingPunct="1">
              <a:spcBef>
                <a:spcPct val="20000"/>
              </a:spcBef>
              <a:buFontTx/>
              <a:buChar char="•"/>
              <a:defRPr/>
            </a:pPr>
            <a:r>
              <a:rPr lang="en-US" sz="2800" kern="0" dirty="0">
                <a:latin typeface="+mj-lt"/>
              </a:rPr>
              <a:t>May have some element of predictability and occur at repeated intervals</a:t>
            </a:r>
          </a:p>
          <a:p>
            <a:pPr marL="342900" indent="-342900" eaLnBrk="1" hangingPunct="1">
              <a:spcBef>
                <a:spcPct val="20000"/>
              </a:spcBef>
              <a:buFontTx/>
              <a:buChar char="•"/>
              <a:defRPr/>
            </a:pPr>
            <a:r>
              <a:rPr lang="en-US" sz="2800" kern="0" dirty="0">
                <a:latin typeface="+mj-lt"/>
              </a:rPr>
              <a:t>Return interval can vary from river to river, but may be expected every 1-2 years up to 25 years in others.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http://nj.usgs.gov/hazards/flood/flood0407/images/img_fig4.jpg">
            <a:extLst>
              <a:ext uri="{FF2B5EF4-FFF2-40B4-BE49-F238E27FC236}">
                <a16:creationId xmlns:a16="http://schemas.microsoft.com/office/drawing/2014/main" id="{3A0E2CAF-24E7-B738-DBD8-536A8C2E6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C22E349-39EA-09DF-288A-C8F8C8EABFA4}"/>
              </a:ext>
            </a:extLst>
          </p:cNvPr>
          <p:cNvSpPr txBox="1">
            <a:spLocks/>
          </p:cNvSpPr>
          <p:nvPr/>
        </p:nvSpPr>
        <p:spPr>
          <a:xfrm>
            <a:off x="304800" y="149225"/>
            <a:ext cx="2667000" cy="6022975"/>
          </a:xfrm>
          <a:prstGeom prst="rect">
            <a:avLst/>
          </a:prstGeom>
        </p:spPr>
        <p:txBody>
          <a:bodyPr/>
          <a:lstStyle/>
          <a:p>
            <a:pPr eaLnBrk="1" hangingPunct="1">
              <a:spcBef>
                <a:spcPct val="20000"/>
              </a:spcBef>
              <a:defRPr/>
            </a:pPr>
            <a:endParaRPr lang="en-US" sz="2000" kern="0" dirty="0">
              <a:latin typeface="+mn-lt"/>
            </a:endParaRPr>
          </a:p>
          <a:p>
            <a:pPr marL="342900" indent="-342900" eaLnBrk="1" hangingPunct="1">
              <a:spcBef>
                <a:spcPct val="20000"/>
              </a:spcBef>
              <a:buFontTx/>
              <a:buChar char="•"/>
              <a:defRPr/>
            </a:pPr>
            <a:r>
              <a:rPr lang="en-US" sz="2400" dirty="0">
                <a:latin typeface="+mj-lt"/>
              </a:rPr>
              <a:t>Rating curves usually have a break point, which is around the stage at which the river spreads out of its banks. </a:t>
            </a:r>
          </a:p>
          <a:p>
            <a:pPr marL="342900" indent="-342900" eaLnBrk="1" hangingPunct="1">
              <a:spcBef>
                <a:spcPct val="20000"/>
              </a:spcBef>
              <a:buFontTx/>
              <a:buChar char="•"/>
              <a:defRPr/>
            </a:pPr>
            <a:r>
              <a:rPr lang="en-US" sz="2400" dirty="0">
                <a:latin typeface="+mj-lt"/>
              </a:rPr>
              <a:t>Stage is not water depth, but height of the water relative to a fixed gage datum</a:t>
            </a:r>
          </a:p>
        </p:txBody>
      </p:sp>
      <p:pic>
        <p:nvPicPr>
          <p:cNvPr id="94211" name="Picture 2" descr="http://www.utdallas.edu/%7Ebrikowi/Teaching/Field_Methods/sanders-1998_fig3-22.jpg">
            <a:extLst>
              <a:ext uri="{FF2B5EF4-FFF2-40B4-BE49-F238E27FC236}">
                <a16:creationId xmlns:a16="http://schemas.microsoft.com/office/drawing/2014/main" id="{1B3FA23B-A30D-3D38-DB57-8D892C5CC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027"/>
          <a:stretch>
            <a:fillRect/>
          </a:stretch>
        </p:blipFill>
        <p:spPr bwMode="auto">
          <a:xfrm>
            <a:off x="5781675" y="838200"/>
            <a:ext cx="64103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http://ga.water.usgs.gov/edu/images/staffgage.jpg">
            <a:extLst>
              <a:ext uri="{FF2B5EF4-FFF2-40B4-BE49-F238E27FC236}">
                <a16:creationId xmlns:a16="http://schemas.microsoft.com/office/drawing/2014/main" id="{3097FDDF-8609-4D7E-BF5D-CB4D6684A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70" r="31288"/>
          <a:stretch>
            <a:fillRect/>
          </a:stretch>
        </p:blipFill>
        <p:spPr bwMode="auto">
          <a:xfrm>
            <a:off x="3063875" y="838200"/>
            <a:ext cx="27178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descr="C:\Users\JAS\Desktop\03287590.png">
            <a:extLst>
              <a:ext uri="{FF2B5EF4-FFF2-40B4-BE49-F238E27FC236}">
                <a16:creationId xmlns:a16="http://schemas.microsoft.com/office/drawing/2014/main" id="{D5D2BA10-3D5D-1E63-35B3-FD130EA15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7848600"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DA8EFFC-27CE-722E-15D8-B6DD6749AD25}"/>
              </a:ext>
            </a:extLst>
          </p:cNvPr>
          <p:cNvSpPr>
            <a:spLocks noGrp="1" noChangeArrowheads="1"/>
          </p:cNvSpPr>
          <p:nvPr>
            <p:ph type="title"/>
          </p:nvPr>
        </p:nvSpPr>
        <p:spPr>
          <a:xfrm>
            <a:off x="1828800" y="304800"/>
            <a:ext cx="8229600" cy="1143000"/>
          </a:xfrm>
        </p:spPr>
        <p:txBody>
          <a:bodyPr/>
          <a:lstStyle/>
          <a:p>
            <a:pPr eaLnBrk="1" hangingPunct="1"/>
            <a:r>
              <a:rPr lang="en-US" altLang="en-US" sz="4000" dirty="0"/>
              <a:t>W</a:t>
            </a:r>
            <a:r>
              <a:rPr lang="en-US" altLang="en-US" sz="4000" dirty="0">
                <a:solidFill>
                  <a:schemeClr val="tx1"/>
                </a:solidFill>
              </a:rPr>
              <a:t>ithin channel fluvial erosion</a:t>
            </a:r>
            <a:endParaRPr lang="en-US" altLang="en-US" sz="4000" dirty="0"/>
          </a:p>
        </p:txBody>
      </p:sp>
      <p:sp>
        <p:nvSpPr>
          <p:cNvPr id="13315" name="Content Placeholder 2">
            <a:extLst>
              <a:ext uri="{FF2B5EF4-FFF2-40B4-BE49-F238E27FC236}">
                <a16:creationId xmlns:a16="http://schemas.microsoft.com/office/drawing/2014/main" id="{1B069A1C-A0E3-0A9A-EC41-E3878333F5ED}"/>
              </a:ext>
            </a:extLst>
          </p:cNvPr>
          <p:cNvSpPr>
            <a:spLocks noGrp="1" noChangeArrowheads="1"/>
          </p:cNvSpPr>
          <p:nvPr>
            <p:ph idx="1"/>
          </p:nvPr>
        </p:nvSpPr>
        <p:spPr>
          <a:xfrm>
            <a:off x="457200" y="1600200"/>
            <a:ext cx="5638800" cy="4525963"/>
          </a:xfrm>
        </p:spPr>
        <p:txBody>
          <a:bodyPr/>
          <a:lstStyle/>
          <a:p>
            <a:pPr eaLnBrk="1" hangingPunct="1"/>
            <a:r>
              <a:rPr lang="en-US" altLang="en-US" dirty="0"/>
              <a:t>Hydraulic action-plucking of rock material by water</a:t>
            </a:r>
          </a:p>
          <a:p>
            <a:pPr eaLnBrk="1" hangingPunct="1"/>
            <a:r>
              <a:rPr lang="en-US" altLang="en-US" dirty="0"/>
              <a:t>Abrasion-scouring of channel by sediment grains </a:t>
            </a:r>
          </a:p>
          <a:p>
            <a:pPr eaLnBrk="1" hangingPunct="1"/>
            <a:r>
              <a:rPr lang="en-US" altLang="en-US" dirty="0"/>
              <a:t>Corrosion-rocks and minerals dissolved into water</a:t>
            </a:r>
          </a:p>
          <a:p>
            <a:pPr eaLnBrk="1" hangingPunct="1"/>
            <a:endParaRPr lang="en-US" altLang="en-US" dirty="0"/>
          </a:p>
        </p:txBody>
      </p:sp>
      <p:pic>
        <p:nvPicPr>
          <p:cNvPr id="13316" name="Picture 2" descr="A close-up of a rock&#10;&#10;Description automatically generated">
            <a:extLst>
              <a:ext uri="{FF2B5EF4-FFF2-40B4-BE49-F238E27FC236}">
                <a16:creationId xmlns:a16="http://schemas.microsoft.com/office/drawing/2014/main" id="{E71C6814-6E4E-7D4F-C057-A7E84E4C4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16002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1594DC18-9EA0-82D3-7C59-8656B5C39531}"/>
              </a:ext>
            </a:extLst>
          </p:cNvPr>
          <p:cNvSpPr>
            <a:spLocks noGrp="1" noChangeArrowheads="1"/>
          </p:cNvSpPr>
          <p:nvPr>
            <p:ph type="title"/>
          </p:nvPr>
        </p:nvSpPr>
        <p:spPr>
          <a:xfrm>
            <a:off x="6477000" y="512763"/>
            <a:ext cx="5334000" cy="1143000"/>
          </a:xfrm>
        </p:spPr>
        <p:txBody>
          <a:bodyPr/>
          <a:lstStyle/>
          <a:p>
            <a:pPr eaLnBrk="1" hangingPunct="1"/>
            <a:r>
              <a:rPr lang="en-US" altLang="en-US" sz="4000" dirty="0"/>
              <a:t>Drainage basin patterns</a:t>
            </a:r>
          </a:p>
        </p:txBody>
      </p:sp>
      <p:sp>
        <p:nvSpPr>
          <p:cNvPr id="15363" name="Content Placeholder 2">
            <a:extLst>
              <a:ext uri="{FF2B5EF4-FFF2-40B4-BE49-F238E27FC236}">
                <a16:creationId xmlns:a16="http://schemas.microsoft.com/office/drawing/2014/main" id="{DB9BECE1-058D-7C66-7229-89AC8DF8EB6E}"/>
              </a:ext>
            </a:extLst>
          </p:cNvPr>
          <p:cNvSpPr>
            <a:spLocks noGrp="1" noChangeArrowheads="1"/>
          </p:cNvSpPr>
          <p:nvPr>
            <p:ph idx="1"/>
          </p:nvPr>
        </p:nvSpPr>
        <p:spPr>
          <a:xfrm>
            <a:off x="103188" y="552450"/>
            <a:ext cx="6172200" cy="4525963"/>
          </a:xfrm>
        </p:spPr>
        <p:txBody>
          <a:bodyPr/>
          <a:lstStyle/>
          <a:p>
            <a:pPr eaLnBrk="1" hangingPunct="1"/>
            <a:r>
              <a:rPr lang="en-US" altLang="en-US" dirty="0"/>
              <a:t>Fluvial erosion creates different types of drainage patterns</a:t>
            </a:r>
          </a:p>
          <a:p>
            <a:pPr lvl="1" eaLnBrk="1" hangingPunct="1"/>
            <a:r>
              <a:rPr lang="en-US" altLang="en-US" dirty="0"/>
              <a:t>Dendritic: occur in uniformly sloping horizontal rocks</a:t>
            </a:r>
          </a:p>
          <a:p>
            <a:pPr lvl="1" eaLnBrk="1" hangingPunct="1"/>
            <a:r>
              <a:rPr lang="en-US" altLang="en-US" dirty="0"/>
              <a:t>Trellis: found in rocks of alternating degrees of hardness and two slope orientations</a:t>
            </a:r>
          </a:p>
          <a:p>
            <a:pPr lvl="1" eaLnBrk="1" hangingPunct="1"/>
            <a:r>
              <a:rPr lang="en-US" altLang="en-US" dirty="0"/>
              <a:t>Radial: develops on mountains</a:t>
            </a:r>
          </a:p>
          <a:p>
            <a:pPr lvl="1" eaLnBrk="1" hangingPunct="1"/>
            <a:r>
              <a:rPr lang="en-US" altLang="en-US" dirty="0"/>
              <a:t>Humanized: drainage patterns reflect human impacts and engineering</a:t>
            </a:r>
          </a:p>
          <a:p>
            <a:pPr eaLnBrk="1" hangingPunct="1"/>
            <a:endParaRPr lang="en-US" altLang="en-US" dirty="0"/>
          </a:p>
        </p:txBody>
      </p:sp>
      <p:pic>
        <p:nvPicPr>
          <p:cNvPr id="15364" name="Picture 6" descr="C:\Documents and Settings\Jon Anthony Stallins\Desktop\Dendritic_Drainage_pattern.jpg">
            <a:extLst>
              <a:ext uri="{FF2B5EF4-FFF2-40B4-BE49-F238E27FC236}">
                <a16:creationId xmlns:a16="http://schemas.microsoft.com/office/drawing/2014/main" id="{C692F0AD-D5F2-01A7-C0DC-60FB0FEFD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111"/>
          <a:stretch>
            <a:fillRect/>
          </a:stretch>
        </p:blipFill>
        <p:spPr bwMode="auto">
          <a:xfrm>
            <a:off x="6734175" y="1971675"/>
            <a:ext cx="504983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Documents and Settings\Jon Anthony Stallins\Desktop\Trellis_drainage_pattern.JPG">
            <a:extLst>
              <a:ext uri="{FF2B5EF4-FFF2-40B4-BE49-F238E27FC236}">
                <a16:creationId xmlns:a16="http://schemas.microsoft.com/office/drawing/2014/main" id="{CEF86606-30F1-5B38-53B9-27EE19A9A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85800"/>
            <a:ext cx="52800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Content Placeholder 2">
            <a:extLst>
              <a:ext uri="{FF2B5EF4-FFF2-40B4-BE49-F238E27FC236}">
                <a16:creationId xmlns:a16="http://schemas.microsoft.com/office/drawing/2014/main" id="{952D470A-BA73-6077-9F1B-62F4AF8F4F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825500"/>
            <a:ext cx="5759450" cy="4876800"/>
          </a:xfrm>
        </p:spPr>
      </p:pic>
      <p:grpSp>
        <p:nvGrpSpPr>
          <p:cNvPr id="19459" name="Group 6">
            <a:extLst>
              <a:ext uri="{FF2B5EF4-FFF2-40B4-BE49-F238E27FC236}">
                <a16:creationId xmlns:a16="http://schemas.microsoft.com/office/drawing/2014/main" id="{089FB750-AB87-0833-07F1-EB1CCC6F028B}"/>
              </a:ext>
            </a:extLst>
          </p:cNvPr>
          <p:cNvGrpSpPr>
            <a:grpSpLocks/>
          </p:cNvGrpSpPr>
          <p:nvPr/>
        </p:nvGrpSpPr>
        <p:grpSpPr bwMode="auto">
          <a:xfrm>
            <a:off x="5334000" y="1143000"/>
            <a:ext cx="7218363" cy="4572000"/>
            <a:chOff x="5334000" y="1143000"/>
            <a:chExt cx="7218947" cy="4572000"/>
          </a:xfrm>
        </p:grpSpPr>
        <p:pic>
          <p:nvPicPr>
            <p:cNvPr id="19460" name="Picture 4" descr="Several blue arrows pointing to different directions&#10;&#10;Description automatically generated with medium confidence">
              <a:extLst>
                <a:ext uri="{FF2B5EF4-FFF2-40B4-BE49-F238E27FC236}">
                  <a16:creationId xmlns:a16="http://schemas.microsoft.com/office/drawing/2014/main" id="{601CC3FC-23F8-3F1E-D7B2-BFCC33415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952" t="53333" r="-3899" b="4443"/>
            <a:stretch>
              <a:fillRect/>
            </a:stretch>
          </p:blipFill>
          <p:spPr bwMode="auto">
            <a:xfrm>
              <a:off x="5334000" y="1143000"/>
              <a:ext cx="721894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2FD1EA7-C722-CE98-3035-4051567E0BB4}"/>
                </a:ext>
              </a:extLst>
            </p:cNvPr>
            <p:cNvSpPr/>
            <p:nvPr/>
          </p:nvSpPr>
          <p:spPr>
            <a:xfrm>
              <a:off x="8306040" y="4724400"/>
              <a:ext cx="1066886"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p>
          </p:txBody>
        </p:sp>
      </p:grpSp>
    </p:spTree>
  </p:cSld>
  <p:clrMapOvr>
    <a:masterClrMapping/>
  </p:clrMapOvr>
</p:sld>
</file>

<file path=ppt/theme/theme1.xml><?xml version="1.0" encoding="utf-8"?>
<a:theme xmlns:a="http://schemas.openxmlformats.org/drawingml/2006/main" name="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0070C0"/>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1915</TotalTime>
  <Words>1524</Words>
  <Application>Microsoft Office PowerPoint</Application>
  <PresentationFormat>Widescreen</PresentationFormat>
  <Paragraphs>222</Paragraphs>
  <Slides>59</Slides>
  <Notes>41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59</vt:i4>
      </vt:variant>
    </vt:vector>
  </HeadingPairs>
  <TitlesOfParts>
    <vt:vector size="62" baseType="lpstr">
      <vt:lpstr>Arial</vt:lpstr>
      <vt:lpstr>Calibri Light</vt:lpstr>
      <vt:lpstr>Default Design</vt:lpstr>
      <vt:lpstr>Subsurface, groundwater, overland flow feed channel flow</vt:lpstr>
      <vt:lpstr>PowerPoint Presentation</vt:lpstr>
      <vt:lpstr>River channel types based on dominant lithology</vt:lpstr>
      <vt:lpstr>PowerPoint Presentation</vt:lpstr>
      <vt:lpstr>PowerPoint Presentation</vt:lpstr>
      <vt:lpstr>Within channel fluvial erosion</vt:lpstr>
      <vt:lpstr>Drainage basin patterns</vt:lpstr>
      <vt:lpstr>PowerPoint Presentation</vt:lpstr>
      <vt:lpstr>PowerPoint Presentation</vt:lpstr>
      <vt:lpstr>Fluvial transportation</vt:lpstr>
      <vt:lpstr>PowerPoint Presentation</vt:lpstr>
      <vt:lpstr>PowerPoint Presentation</vt:lpstr>
      <vt:lpstr>Stream capacity, the total potential sediment load a stream can carry</vt:lpstr>
      <vt:lpstr>PowerPoint Presentation</vt:lpstr>
      <vt:lpstr>The relationship between capacity and load determines whether deposition of erosion occurs</vt:lpstr>
      <vt:lpstr>River channel types based on arrangement, shape, or timing of flow</vt:lpstr>
      <vt:lpstr>PowerPoint Presentation</vt:lpstr>
      <vt:lpstr>PowerPoint Presentation</vt:lpstr>
      <vt:lpstr>Braided river</vt:lpstr>
      <vt:lpstr>Anastomosing channel forms</vt:lpstr>
      <vt:lpstr>Processes and landforms in meandering channel</vt:lpstr>
      <vt:lpstr>PowerPoint Presentation</vt:lpstr>
      <vt:lpstr>Meandering stream or river</vt:lpstr>
      <vt:lpstr>PowerPoint Presentation</vt:lpstr>
      <vt:lpstr>PowerPoint Presentation</vt:lpstr>
      <vt:lpstr>PowerPoint Presentation</vt:lpstr>
      <vt:lpstr>Fluvial depositional landforms </vt:lpstr>
      <vt:lpstr>Fluvial depositional landforms </vt:lpstr>
      <vt:lpstr>Coastal landforms derived from deposition of fluvial sediments </vt:lpstr>
      <vt:lpstr>William Morris Davis and the three stages in the Cycle of Erosion (1909)</vt:lpstr>
      <vt:lpstr>PowerPoint Presentation</vt:lpstr>
      <vt:lpstr>PowerPoint Presentation</vt:lpstr>
      <vt:lpstr>The “work” of the river</vt:lpstr>
      <vt:lpstr>Controls of absolute base levels</vt:lpstr>
      <vt:lpstr>Factors controlling absolute base level</vt:lpstr>
      <vt:lpstr>“Adding and taking away work of the river”</vt:lpstr>
      <vt:lpstr>PowerPoint Presentation</vt:lpstr>
      <vt:lpstr>PowerPoint Presentation</vt:lpstr>
      <vt:lpstr>PowerPoint Presentation</vt:lpstr>
      <vt:lpstr>Fluvial terraces</vt:lpstr>
      <vt:lpstr>PowerPoint Presentation</vt:lpstr>
      <vt:lpstr>PowerPoint Presentation</vt:lpstr>
      <vt:lpstr>Drainage basins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Stream order</vt:lpstr>
      <vt:lpstr>Stream order and drainage basin order</vt:lpstr>
      <vt:lpstr>Drainage basin properties</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124</cp:revision>
  <dcterms:created xsi:type="dcterms:W3CDTF">2005-06-15T16:33:07Z</dcterms:created>
  <dcterms:modified xsi:type="dcterms:W3CDTF">2024-10-02T15:07:57Z</dcterms:modified>
</cp:coreProperties>
</file>