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48" r:id="rId2"/>
  </p:sldMasterIdLst>
  <p:notesMasterIdLst>
    <p:notesMasterId r:id="rId93"/>
  </p:notesMasterIdLst>
  <p:sldIdLst>
    <p:sldId id="256" r:id="rId3"/>
    <p:sldId id="373" r:id="rId4"/>
    <p:sldId id="263" r:id="rId5"/>
    <p:sldId id="262" r:id="rId6"/>
    <p:sldId id="265" r:id="rId7"/>
    <p:sldId id="268" r:id="rId8"/>
    <p:sldId id="418" r:id="rId9"/>
    <p:sldId id="267" r:id="rId10"/>
    <p:sldId id="433" r:id="rId11"/>
    <p:sldId id="443" r:id="rId12"/>
    <p:sldId id="434" r:id="rId13"/>
    <p:sldId id="319" r:id="rId14"/>
    <p:sldId id="320" r:id="rId15"/>
    <p:sldId id="301" r:id="rId16"/>
    <p:sldId id="406" r:id="rId17"/>
    <p:sldId id="436" r:id="rId18"/>
    <p:sldId id="278" r:id="rId19"/>
    <p:sldId id="421" r:id="rId20"/>
    <p:sldId id="271" r:id="rId21"/>
    <p:sldId id="441" r:id="rId22"/>
    <p:sldId id="444" r:id="rId23"/>
    <p:sldId id="445" r:id="rId24"/>
    <p:sldId id="439" r:id="rId25"/>
    <p:sldId id="446" r:id="rId26"/>
    <p:sldId id="257" r:id="rId27"/>
    <p:sldId id="285" r:id="rId28"/>
    <p:sldId id="449" r:id="rId29"/>
    <p:sldId id="276" r:id="rId30"/>
    <p:sldId id="437" r:id="rId31"/>
    <p:sldId id="280" r:id="rId32"/>
    <p:sldId id="425" r:id="rId33"/>
    <p:sldId id="266" r:id="rId34"/>
    <p:sldId id="427" r:id="rId35"/>
    <p:sldId id="428" r:id="rId36"/>
    <p:sldId id="426" r:id="rId37"/>
    <p:sldId id="286" r:id="rId38"/>
    <p:sldId id="447" r:id="rId39"/>
    <p:sldId id="299" r:id="rId40"/>
    <p:sldId id="431" r:id="rId41"/>
    <p:sldId id="300" r:id="rId42"/>
    <p:sldId id="432" r:id="rId43"/>
    <p:sldId id="291" r:id="rId44"/>
    <p:sldId id="294" r:id="rId45"/>
    <p:sldId id="448" r:id="rId46"/>
    <p:sldId id="296" r:id="rId47"/>
    <p:sldId id="314" r:id="rId48"/>
    <p:sldId id="258" r:id="rId49"/>
    <p:sldId id="477" r:id="rId50"/>
    <p:sldId id="478" r:id="rId51"/>
    <p:sldId id="459" r:id="rId52"/>
    <p:sldId id="284" r:id="rId53"/>
    <p:sldId id="450" r:id="rId54"/>
    <p:sldId id="451" r:id="rId55"/>
    <p:sldId id="452" r:id="rId56"/>
    <p:sldId id="453" r:id="rId57"/>
    <p:sldId id="260" r:id="rId58"/>
    <p:sldId id="454" r:id="rId59"/>
    <p:sldId id="460" r:id="rId60"/>
    <p:sldId id="455" r:id="rId61"/>
    <p:sldId id="461" r:id="rId62"/>
    <p:sldId id="417" r:id="rId63"/>
    <p:sldId id="456" r:id="rId64"/>
    <p:sldId id="371" r:id="rId65"/>
    <p:sldId id="370" r:id="rId66"/>
    <p:sldId id="430" r:id="rId67"/>
    <p:sldId id="429" r:id="rId68"/>
    <p:sldId id="457" r:id="rId69"/>
    <p:sldId id="326" r:id="rId70"/>
    <p:sldId id="435" r:id="rId71"/>
    <p:sldId id="438" r:id="rId72"/>
    <p:sldId id="458" r:id="rId73"/>
    <p:sldId id="375" r:id="rId74"/>
    <p:sldId id="376" r:id="rId75"/>
    <p:sldId id="333" r:id="rId76"/>
    <p:sldId id="309" r:id="rId77"/>
    <p:sldId id="462" r:id="rId78"/>
    <p:sldId id="463" r:id="rId79"/>
    <p:sldId id="464" r:id="rId80"/>
    <p:sldId id="465" r:id="rId81"/>
    <p:sldId id="466" r:id="rId82"/>
    <p:sldId id="467" r:id="rId83"/>
    <p:sldId id="468" r:id="rId84"/>
    <p:sldId id="469" r:id="rId85"/>
    <p:sldId id="470" r:id="rId86"/>
    <p:sldId id="471" r:id="rId87"/>
    <p:sldId id="472" r:id="rId88"/>
    <p:sldId id="473" r:id="rId89"/>
    <p:sldId id="474" r:id="rId90"/>
    <p:sldId id="475" r:id="rId91"/>
    <p:sldId id="476"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F91BA2E-AF62-44CA-9952-E44B30BFD790}">
          <p14:sldIdLst>
            <p14:sldId id="256"/>
            <p14:sldId id="373"/>
          </p14:sldIdLst>
        </p14:section>
        <p14:section name="Typology" id="{B0A4CD7D-9D6B-4886-850E-6A7E5D1083A2}">
          <p14:sldIdLst>
            <p14:sldId id="263"/>
            <p14:sldId id="262"/>
            <p14:sldId id="265"/>
            <p14:sldId id="268"/>
            <p14:sldId id="418"/>
            <p14:sldId id="267"/>
            <p14:sldId id="433"/>
            <p14:sldId id="443"/>
            <p14:sldId id="434"/>
          </p14:sldIdLst>
        </p14:section>
        <p14:section name="Continental ice sheets" id="{F7A0DFBD-EF2C-4FB8-A013-5F1AA76BB462}">
          <p14:sldIdLst>
            <p14:sldId id="319"/>
            <p14:sldId id="320"/>
            <p14:sldId id="301"/>
            <p14:sldId id="406"/>
          </p14:sldIdLst>
        </p14:section>
        <p14:section name="Glacial movement" id="{1EA2B5A0-683C-438F-94A9-5159DA076510}">
          <p14:sldIdLst>
            <p14:sldId id="436"/>
            <p14:sldId id="278"/>
            <p14:sldId id="421"/>
            <p14:sldId id="271"/>
            <p14:sldId id="441"/>
            <p14:sldId id="444"/>
            <p14:sldId id="445"/>
            <p14:sldId id="439"/>
            <p14:sldId id="446"/>
          </p14:sldIdLst>
        </p14:section>
        <p14:section name="Glacial erosion and deposition" id="{11319EAC-E335-4079-BEAD-EF964E726C75}">
          <p14:sldIdLst>
            <p14:sldId id="257"/>
          </p14:sldIdLst>
        </p14:section>
        <p14:section name="Glacial erosion" id="{86C5C0DA-84C0-4753-A048-B1882C80C861}">
          <p14:sldIdLst>
            <p14:sldId id="285"/>
            <p14:sldId id="449"/>
            <p14:sldId id="276"/>
            <p14:sldId id="437"/>
            <p14:sldId id="280"/>
            <p14:sldId id="425"/>
            <p14:sldId id="266"/>
            <p14:sldId id="427"/>
            <p14:sldId id="428"/>
            <p14:sldId id="426"/>
          </p14:sldIdLst>
        </p14:section>
        <p14:section name="Glacial depositional landforms" id="{693140E7-412F-4828-B740-B23CE827ABE7}">
          <p14:sldIdLst>
            <p14:sldId id="286"/>
            <p14:sldId id="447"/>
            <p14:sldId id="299"/>
            <p14:sldId id="431"/>
            <p14:sldId id="300"/>
            <p14:sldId id="432"/>
            <p14:sldId id="291"/>
            <p14:sldId id="294"/>
            <p14:sldId id="448"/>
            <p14:sldId id="296"/>
            <p14:sldId id="314"/>
            <p14:sldId id="258"/>
            <p14:sldId id="477"/>
            <p14:sldId id="478"/>
          </p14:sldIdLst>
        </p14:section>
        <p14:section name="Glacial water bodies" id="{EDEC82A2-57DF-4599-B9D3-E59E1740C511}">
          <p14:sldIdLst>
            <p14:sldId id="459"/>
            <p14:sldId id="284"/>
            <p14:sldId id="450"/>
            <p14:sldId id="451"/>
            <p14:sldId id="452"/>
            <p14:sldId id="453"/>
            <p14:sldId id="260"/>
            <p14:sldId id="454"/>
            <p14:sldId id="460"/>
            <p14:sldId id="455"/>
            <p14:sldId id="461"/>
            <p14:sldId id="417"/>
            <p14:sldId id="456"/>
            <p14:sldId id="371"/>
            <p14:sldId id="370"/>
            <p14:sldId id="430"/>
            <p14:sldId id="429"/>
            <p14:sldId id="457"/>
            <p14:sldId id="326"/>
            <p14:sldId id="435"/>
            <p14:sldId id="438"/>
            <p14:sldId id="458"/>
            <p14:sldId id="375"/>
            <p14:sldId id="376"/>
            <p14:sldId id="333"/>
            <p14:sldId id="309"/>
            <p14:sldId id="462"/>
            <p14:sldId id="463"/>
            <p14:sldId id="464"/>
            <p14:sldId id="465"/>
            <p14:sldId id="466"/>
            <p14:sldId id="467"/>
            <p14:sldId id="468"/>
            <p14:sldId id="469"/>
            <p14:sldId id="470"/>
            <p14:sldId id="471"/>
            <p14:sldId id="472"/>
            <p14:sldId id="473"/>
            <p14:sldId id="474"/>
            <p14:sldId id="475"/>
            <p14:sldId id="47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405" autoAdjust="0"/>
    <p:restoredTop sz="66971" autoAdjust="0"/>
  </p:normalViewPr>
  <p:slideViewPr>
    <p:cSldViewPr>
      <p:cViewPr varScale="1">
        <p:scale>
          <a:sx n="55" d="100"/>
          <a:sy n="55" d="100"/>
        </p:scale>
        <p:origin x="1680" y="43"/>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18782"/>
    </p:cViewPr>
  </p:sorterViewPr>
  <p:notesViewPr>
    <p:cSldViewPr>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0E6FA6-C179-4EC5-9549-9FB9CA03B7BA}" type="datetimeFigureOut">
              <a:rPr lang="en-US" smtClean="0"/>
              <a:t>10/11/2024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07D311-63D2-4AA9-BA57-5B43F12AA5A5}"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youtube.com/watch?v=kYKKgn0GaY0&amp;feature=related"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07D311-63D2-4AA9-BA57-5B43F12AA5A5}" type="slidenum">
              <a:rPr lang="en-US" smtClean="0"/>
              <a:t>1</a:t>
            </a:fld>
            <a:endParaRPr lang="en-US" dirty="0"/>
          </a:p>
        </p:txBody>
      </p:sp>
    </p:spTree>
    <p:extLst>
      <p:ext uri="{BB962C8B-B14F-4D97-AF65-F5344CB8AC3E}">
        <p14:creationId xmlns:p14="http://schemas.microsoft.com/office/powerpoint/2010/main" val="2759860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ahoma" charset="0"/>
              </a:rPr>
              <a:t>Maximum extent of Pleistocene glaciation</a:t>
            </a:r>
            <a:br>
              <a:rPr lang="en-US" dirty="0">
                <a:solidFill>
                  <a:schemeClr val="accent2"/>
                </a:solidFill>
                <a:latin typeface="Tahoma" charset="0"/>
              </a:rPr>
            </a:br>
            <a:br>
              <a:rPr lang="en-US" dirty="0">
                <a:solidFill>
                  <a:schemeClr val="accent2"/>
                </a:solidFill>
                <a:latin typeface="Tahoma" charset="0"/>
              </a:rPr>
            </a:br>
            <a:r>
              <a:rPr lang="en-US" dirty="0">
                <a:solidFill>
                  <a:schemeClr val="accent2"/>
                </a:solidFill>
                <a:latin typeface="Tahoma" charset="0"/>
              </a:rPr>
              <a:t>Most recent glacial maximum peaked 18,000 years ago and is considered to have ended 10,000 before present</a:t>
            </a:r>
            <a:endParaRPr lang="en-US" dirty="0">
              <a:latin typeface="Tahoma" charset="0"/>
            </a:endParaRPr>
          </a:p>
          <a:p>
            <a:endParaRPr lang="en-US" dirty="0"/>
          </a:p>
        </p:txBody>
      </p:sp>
      <p:sp>
        <p:nvSpPr>
          <p:cNvPr id="4" name="Slide Number Placeholder 3"/>
          <p:cNvSpPr>
            <a:spLocks noGrp="1"/>
          </p:cNvSpPr>
          <p:nvPr>
            <p:ph type="sldNum" sz="quarter" idx="5"/>
          </p:nvPr>
        </p:nvSpPr>
        <p:spPr/>
        <p:txBody>
          <a:bodyPr/>
          <a:lstStyle/>
          <a:p>
            <a:fld id="{2407D311-63D2-4AA9-BA57-5B43F12AA5A5}" type="slidenum">
              <a:rPr lang="en-US" smtClean="0"/>
              <a:t>12</a:t>
            </a:fld>
            <a:endParaRPr lang="en-US" dirty="0"/>
          </a:p>
        </p:txBody>
      </p:sp>
    </p:spTree>
    <p:extLst>
      <p:ext uri="{BB962C8B-B14F-4D97-AF65-F5344CB8AC3E}">
        <p14:creationId xmlns:p14="http://schemas.microsoft.com/office/powerpoint/2010/main" val="3785509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ahoma" charset="0"/>
              </a:rPr>
              <a:t>Current extent of glaciation is about 10% of land surface</a:t>
            </a:r>
          </a:p>
          <a:p>
            <a:endParaRPr lang="en-US" dirty="0"/>
          </a:p>
        </p:txBody>
      </p:sp>
      <p:sp>
        <p:nvSpPr>
          <p:cNvPr id="4" name="Slide Number Placeholder 3"/>
          <p:cNvSpPr>
            <a:spLocks noGrp="1"/>
          </p:cNvSpPr>
          <p:nvPr>
            <p:ph type="sldNum" sz="quarter" idx="5"/>
          </p:nvPr>
        </p:nvSpPr>
        <p:spPr/>
        <p:txBody>
          <a:bodyPr/>
          <a:lstStyle/>
          <a:p>
            <a:fld id="{2407D311-63D2-4AA9-BA57-5B43F12AA5A5}" type="slidenum">
              <a:rPr lang="en-US" smtClean="0"/>
              <a:t>13</a:t>
            </a:fld>
            <a:endParaRPr lang="en-US" dirty="0"/>
          </a:p>
        </p:txBody>
      </p:sp>
    </p:spTree>
    <p:extLst>
      <p:ext uri="{BB962C8B-B14F-4D97-AF65-F5344CB8AC3E}">
        <p14:creationId xmlns:p14="http://schemas.microsoft.com/office/powerpoint/2010/main" val="4028918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B8321010-135E-98A6-3C76-0A1190E257E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AAE56B0A-0736-F1E0-C1E3-4C9600F344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	</a:t>
            </a:r>
            <a:endParaRPr lang="en-US" altLang="en-US" dirty="0"/>
          </a:p>
          <a:p>
            <a:pPr eaLnBrk="1" hangingPunct="1">
              <a:spcBef>
                <a:spcPct val="0"/>
              </a:spcBef>
            </a:pPr>
            <a:endParaRPr lang="en-US" altLang="en-US" dirty="0"/>
          </a:p>
          <a:p>
            <a:pPr eaLnBrk="1" hangingPunct="1">
              <a:spcBef>
                <a:spcPct val="0"/>
              </a:spcBef>
            </a:pPr>
            <a:endParaRPr lang="en-US" altLang="en-US" dirty="0"/>
          </a:p>
        </p:txBody>
      </p:sp>
      <p:sp>
        <p:nvSpPr>
          <p:cNvPr id="77828" name="Slide Number Placeholder 3">
            <a:extLst>
              <a:ext uri="{FF2B5EF4-FFF2-40B4-BE49-F238E27FC236}">
                <a16:creationId xmlns:a16="http://schemas.microsoft.com/office/drawing/2014/main" id="{36C9B7DB-1481-3E90-B568-203E11F37E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578ACF39-D104-4031-A57F-7AB3ACF6D89A}" type="slidenum">
              <a:rPr lang="en-US" altLang="en-US"/>
              <a:pPr eaLnBrk="1" hangingPunct="1"/>
              <a:t>14</a:t>
            </a:fld>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Greenland ice sheet once extended down into North America. It reached its last southernmost extension roughly 20,000 years ago. The maximum thickness of the present-day Greenland ice sheet ranges from approximately 1-2 miles (2000-3000 meters)</a:t>
            </a:r>
          </a:p>
          <a:p>
            <a:endParaRPr lang="en-US" dirty="0"/>
          </a:p>
        </p:txBody>
      </p:sp>
      <p:sp>
        <p:nvSpPr>
          <p:cNvPr id="4" name="Slide Number Placeholder 3"/>
          <p:cNvSpPr>
            <a:spLocks noGrp="1"/>
          </p:cNvSpPr>
          <p:nvPr>
            <p:ph type="sldNum" sz="quarter" idx="5"/>
          </p:nvPr>
        </p:nvSpPr>
        <p:spPr/>
        <p:txBody>
          <a:bodyPr/>
          <a:lstStyle/>
          <a:p>
            <a:fld id="{2407D311-63D2-4AA9-BA57-5B43F12AA5A5}" type="slidenum">
              <a:rPr lang="en-US" smtClean="0"/>
              <a:t>15</a:t>
            </a:fld>
            <a:endParaRPr lang="en-US" dirty="0"/>
          </a:p>
        </p:txBody>
      </p:sp>
    </p:spTree>
    <p:extLst>
      <p:ext uri="{BB962C8B-B14F-4D97-AF65-F5344CB8AC3E}">
        <p14:creationId xmlns:p14="http://schemas.microsoft.com/office/powerpoint/2010/main" val="965262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5583C274-7380-5B5A-1706-9E3D600C18B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DE09A2A8-7DA2-ADC1-23F8-1DE9CE0639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64516" name="Slide Number Placeholder 3">
            <a:extLst>
              <a:ext uri="{FF2B5EF4-FFF2-40B4-BE49-F238E27FC236}">
                <a16:creationId xmlns:a16="http://schemas.microsoft.com/office/drawing/2014/main" id="{A95BE9F7-E0C7-C889-31B4-1ECA62F9FE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2DD721F3-112E-4458-B85F-E6FF4A6BF66C}" type="slidenum">
              <a:rPr lang="en-US" altLang="en-US"/>
              <a:pPr eaLnBrk="1" hangingPunct="1"/>
              <a:t>17</a:t>
            </a:fld>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0" dirty="0"/>
              <a:t>Accumulation zone receives input of snow. Ablation zone has outputs of ice, melt water, and water vapor. The </a:t>
            </a:r>
          </a:p>
          <a:p>
            <a:endParaRPr lang="en-US" dirty="0"/>
          </a:p>
        </p:txBody>
      </p:sp>
      <p:sp>
        <p:nvSpPr>
          <p:cNvPr id="4" name="Slide Number Placeholder 3"/>
          <p:cNvSpPr>
            <a:spLocks noGrp="1"/>
          </p:cNvSpPr>
          <p:nvPr>
            <p:ph type="sldNum" sz="quarter" idx="5"/>
          </p:nvPr>
        </p:nvSpPr>
        <p:spPr/>
        <p:txBody>
          <a:bodyPr/>
          <a:lstStyle/>
          <a:p>
            <a:fld id="{2407D311-63D2-4AA9-BA57-5B43F12AA5A5}" type="slidenum">
              <a:rPr lang="en-US" smtClean="0"/>
              <a:t>19</a:t>
            </a:fld>
            <a:endParaRPr lang="en-US" dirty="0"/>
          </a:p>
        </p:txBody>
      </p:sp>
    </p:spTree>
    <p:extLst>
      <p:ext uri="{BB962C8B-B14F-4D97-AF65-F5344CB8AC3E}">
        <p14:creationId xmlns:p14="http://schemas.microsoft.com/office/powerpoint/2010/main" val="1856909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decrease in the melting point under pressure is the principle behind phenomena such as the ability to ice skate, where the high pressure under the blade causes a thin layer of ice to melt, creating a slippery surface.</a:t>
            </a:r>
          </a:p>
        </p:txBody>
      </p:sp>
      <p:sp>
        <p:nvSpPr>
          <p:cNvPr id="4" name="Slide Number Placeholder 3"/>
          <p:cNvSpPr>
            <a:spLocks noGrp="1"/>
          </p:cNvSpPr>
          <p:nvPr>
            <p:ph type="sldNum" sz="quarter" idx="5"/>
          </p:nvPr>
        </p:nvSpPr>
        <p:spPr/>
        <p:txBody>
          <a:bodyPr/>
          <a:lstStyle/>
          <a:p>
            <a:fld id="{2407D311-63D2-4AA9-BA57-5B43F12AA5A5}" type="slidenum">
              <a:rPr lang="en-US" smtClean="0"/>
              <a:t>20</a:t>
            </a:fld>
            <a:endParaRPr lang="en-US" dirty="0"/>
          </a:p>
        </p:txBody>
      </p:sp>
    </p:spTree>
    <p:extLst>
      <p:ext uri="{BB962C8B-B14F-4D97-AF65-F5344CB8AC3E}">
        <p14:creationId xmlns:p14="http://schemas.microsoft.com/office/powerpoint/2010/main" val="4176629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decrease in the melting point under pressure is the principle behind phenomena such as the ability to ice skate, where the high pressure under the blade causes a thin layer of ice to melt, creating a slippery surface.</a:t>
            </a:r>
          </a:p>
        </p:txBody>
      </p:sp>
      <p:sp>
        <p:nvSpPr>
          <p:cNvPr id="4" name="Slide Number Placeholder 3"/>
          <p:cNvSpPr>
            <a:spLocks noGrp="1"/>
          </p:cNvSpPr>
          <p:nvPr>
            <p:ph type="sldNum" sz="quarter" idx="5"/>
          </p:nvPr>
        </p:nvSpPr>
        <p:spPr/>
        <p:txBody>
          <a:bodyPr/>
          <a:lstStyle/>
          <a:p>
            <a:fld id="{2407D311-63D2-4AA9-BA57-5B43F12AA5A5}" type="slidenum">
              <a:rPr lang="en-US" smtClean="0"/>
              <a:t>21</a:t>
            </a:fld>
            <a:endParaRPr lang="en-US" dirty="0"/>
          </a:p>
        </p:txBody>
      </p:sp>
    </p:spTree>
    <p:extLst>
      <p:ext uri="{BB962C8B-B14F-4D97-AF65-F5344CB8AC3E}">
        <p14:creationId xmlns:p14="http://schemas.microsoft.com/office/powerpoint/2010/main" val="1103826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xfrm>
            <a:off x="381000" y="685800"/>
            <a:ext cx="6096000" cy="3429000"/>
          </a:xfrm>
          <a:ln/>
        </p:spPr>
      </p:sp>
      <p:sp>
        <p:nvSpPr>
          <p:cNvPr id="179203" name="Notes Placeholder 2"/>
          <p:cNvSpPr>
            <a:spLocks noGrp="1"/>
          </p:cNvSpPr>
          <p:nvPr>
            <p:ph type="body" idx="1"/>
          </p:nvPr>
        </p:nvSpPr>
        <p:spPr>
          <a:noFill/>
          <a:ln/>
        </p:spPr>
        <p:txBody>
          <a:bodyPr/>
          <a:lstStyle/>
          <a:p>
            <a:pPr eaLnBrk="1" hangingPunct="1"/>
            <a:endParaRPr lang="en-US" dirty="0"/>
          </a:p>
        </p:txBody>
      </p:sp>
      <p:sp>
        <p:nvSpPr>
          <p:cNvPr id="179204" name="Slide Number Placeholder 3"/>
          <p:cNvSpPr>
            <a:spLocks noGrp="1"/>
          </p:cNvSpPr>
          <p:nvPr>
            <p:ph type="sldNum" sz="quarter" idx="5"/>
          </p:nvPr>
        </p:nvSpPr>
        <p:spPr>
          <a:noFill/>
        </p:spPr>
        <p:txBody>
          <a:bodyPr/>
          <a:lstStyle/>
          <a:p>
            <a:fld id="{39EB8DAA-2014-4216-87D0-DD20FDC80AFA}" type="slidenum">
              <a:rPr lang="en-US" smtClean="0"/>
              <a:pPr/>
              <a:t>25</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Light" panose="020F0302020204030204" pitchFamily="34" charset="0"/>
                <a:ea typeface="Calibri Light" panose="020F0302020204030204" pitchFamily="34" charset="0"/>
                <a:cs typeface="Calibri Light" panose="020F0302020204030204" pitchFamily="34" charset="0"/>
              </a:rPr>
              <a:t>http://www.venachu.com/research.html</a:t>
            </a:r>
            <a:endParaRPr lang="en-US" dirty="0"/>
          </a:p>
        </p:txBody>
      </p:sp>
      <p:sp>
        <p:nvSpPr>
          <p:cNvPr id="4" name="Slide Number Placeholder 3"/>
          <p:cNvSpPr>
            <a:spLocks noGrp="1"/>
          </p:cNvSpPr>
          <p:nvPr>
            <p:ph type="sldNum" sz="quarter" idx="5"/>
          </p:nvPr>
        </p:nvSpPr>
        <p:spPr/>
        <p:txBody>
          <a:bodyPr/>
          <a:lstStyle/>
          <a:p>
            <a:fld id="{2407D311-63D2-4AA9-BA57-5B43F12AA5A5}" type="slidenum">
              <a:rPr lang="en-US" smtClean="0"/>
              <a:t>27</a:t>
            </a:fld>
            <a:endParaRPr lang="en-US" dirty="0"/>
          </a:p>
        </p:txBody>
      </p:sp>
    </p:spTree>
    <p:extLst>
      <p:ext uri="{BB962C8B-B14F-4D97-AF65-F5344CB8AC3E}">
        <p14:creationId xmlns:p14="http://schemas.microsoft.com/office/powerpoint/2010/main" val="227723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07D311-63D2-4AA9-BA57-5B43F12AA5A5}" type="slidenum">
              <a:rPr lang="en-US" smtClean="0"/>
              <a:t>2</a:t>
            </a:fld>
            <a:endParaRPr lang="en-US" dirty="0"/>
          </a:p>
        </p:txBody>
      </p:sp>
    </p:spTree>
    <p:extLst>
      <p:ext uri="{BB962C8B-B14F-4D97-AF65-F5344CB8AC3E}">
        <p14:creationId xmlns:p14="http://schemas.microsoft.com/office/powerpoint/2010/main" val="1739622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Striations and polishing</a:t>
            </a:r>
          </a:p>
        </p:txBody>
      </p:sp>
      <p:sp>
        <p:nvSpPr>
          <p:cNvPr id="4" name="Slide Number Placeholder 3"/>
          <p:cNvSpPr>
            <a:spLocks noGrp="1"/>
          </p:cNvSpPr>
          <p:nvPr>
            <p:ph type="sldNum" sz="quarter" idx="5"/>
          </p:nvPr>
        </p:nvSpPr>
        <p:spPr/>
        <p:txBody>
          <a:bodyPr/>
          <a:lstStyle/>
          <a:p>
            <a:fld id="{2407D311-63D2-4AA9-BA57-5B43F12AA5A5}" type="slidenum">
              <a:rPr lang="en-US" smtClean="0"/>
              <a:t>29</a:t>
            </a:fld>
            <a:endParaRPr lang="en-US" dirty="0"/>
          </a:p>
        </p:txBody>
      </p:sp>
    </p:spTree>
    <p:extLst>
      <p:ext uri="{BB962C8B-B14F-4D97-AF65-F5344CB8AC3E}">
        <p14:creationId xmlns:p14="http://schemas.microsoft.com/office/powerpoint/2010/main" val="3163132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414ACDE3-5781-D988-3B9A-668C4100540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B0A411B7-FF8F-02D4-189A-9022A9C86D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0" dirty="0"/>
              <a:t>Flowing water often makes a V-shaped valley formation. As a glacier moves through a V-shaped valley it erodes and scrubs out the valley leaving it U-shaped once it retreats </a:t>
            </a:r>
          </a:p>
        </p:txBody>
      </p:sp>
      <p:sp>
        <p:nvSpPr>
          <p:cNvPr id="67588" name="Slide Number Placeholder 3">
            <a:extLst>
              <a:ext uri="{FF2B5EF4-FFF2-40B4-BE49-F238E27FC236}">
                <a16:creationId xmlns:a16="http://schemas.microsoft.com/office/drawing/2014/main" id="{FE311E5E-8D6E-435C-C785-FBA525494C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F7FC037C-6AC6-44B1-A9A0-77BCF0B2051D}" type="slidenum">
              <a:rPr lang="en-US" altLang="en-US"/>
              <a:pPr eaLnBrk="1" hangingPunct="1"/>
              <a:t>30</a:t>
            </a:fld>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Created when glacially valleys intersect the ocean and are partially flooded. </a:t>
            </a:r>
          </a:p>
        </p:txBody>
      </p:sp>
      <p:sp>
        <p:nvSpPr>
          <p:cNvPr id="4" name="Slide Number Placeholder 3"/>
          <p:cNvSpPr>
            <a:spLocks noGrp="1"/>
          </p:cNvSpPr>
          <p:nvPr>
            <p:ph type="sldNum" sz="quarter" idx="5"/>
          </p:nvPr>
        </p:nvSpPr>
        <p:spPr/>
        <p:txBody>
          <a:bodyPr/>
          <a:lstStyle/>
          <a:p>
            <a:fld id="{2407D311-63D2-4AA9-BA57-5B43F12AA5A5}" type="slidenum">
              <a:rPr lang="en-US" smtClean="0"/>
              <a:t>31</a:t>
            </a:fld>
            <a:endParaRPr lang="en-US" dirty="0"/>
          </a:p>
        </p:txBody>
      </p:sp>
    </p:spTree>
    <p:extLst>
      <p:ext uri="{BB962C8B-B14F-4D97-AF65-F5344CB8AC3E}">
        <p14:creationId xmlns:p14="http://schemas.microsoft.com/office/powerpoint/2010/main" val="21881244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Cirques are bowl-shaped eroded, depressions near-mountain top ridges where snow accumulates and forms the head of an alpine glacier. When glaciers retreat, the cirque is often the last part to melt.</a:t>
            </a:r>
          </a:p>
        </p:txBody>
      </p:sp>
      <p:sp>
        <p:nvSpPr>
          <p:cNvPr id="4" name="Slide Number Placeholder 3"/>
          <p:cNvSpPr>
            <a:spLocks noGrp="1"/>
          </p:cNvSpPr>
          <p:nvPr>
            <p:ph type="sldNum" sz="quarter" idx="5"/>
          </p:nvPr>
        </p:nvSpPr>
        <p:spPr/>
        <p:txBody>
          <a:bodyPr/>
          <a:lstStyle/>
          <a:p>
            <a:fld id="{2407D311-63D2-4AA9-BA57-5B43F12AA5A5}" type="slidenum">
              <a:rPr lang="en-US" smtClean="0"/>
              <a:t>32</a:t>
            </a:fld>
            <a:endParaRPr lang="en-US" dirty="0"/>
          </a:p>
        </p:txBody>
      </p:sp>
    </p:spTree>
    <p:extLst>
      <p:ext uri="{BB962C8B-B14F-4D97-AF65-F5344CB8AC3E}">
        <p14:creationId xmlns:p14="http://schemas.microsoft.com/office/powerpoint/2010/main" val="983228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07D311-63D2-4AA9-BA57-5B43F12AA5A5}" type="slidenum">
              <a:rPr lang="en-US" smtClean="0"/>
              <a:t>33</a:t>
            </a:fld>
            <a:endParaRPr lang="en-US" dirty="0"/>
          </a:p>
        </p:txBody>
      </p:sp>
    </p:spTree>
    <p:extLst>
      <p:ext uri="{BB962C8B-B14F-4D97-AF65-F5344CB8AC3E}">
        <p14:creationId xmlns:p14="http://schemas.microsoft.com/office/powerpoint/2010/main" val="3440639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07D311-63D2-4AA9-BA57-5B43F12AA5A5}" type="slidenum">
              <a:rPr lang="en-US" smtClean="0"/>
              <a:t>34</a:t>
            </a:fld>
            <a:endParaRPr lang="en-US" dirty="0"/>
          </a:p>
        </p:txBody>
      </p:sp>
    </p:spTree>
    <p:extLst>
      <p:ext uri="{BB962C8B-B14F-4D97-AF65-F5344CB8AC3E}">
        <p14:creationId xmlns:p14="http://schemas.microsoft.com/office/powerpoint/2010/main" val="1971341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Created when glacially valleys intersect the ocean and are partially flooded. </a:t>
            </a:r>
          </a:p>
        </p:txBody>
      </p:sp>
      <p:sp>
        <p:nvSpPr>
          <p:cNvPr id="4" name="Slide Number Placeholder 3"/>
          <p:cNvSpPr>
            <a:spLocks noGrp="1"/>
          </p:cNvSpPr>
          <p:nvPr>
            <p:ph type="sldNum" sz="quarter" idx="5"/>
          </p:nvPr>
        </p:nvSpPr>
        <p:spPr/>
        <p:txBody>
          <a:bodyPr/>
          <a:lstStyle/>
          <a:p>
            <a:fld id="{2407D311-63D2-4AA9-BA57-5B43F12AA5A5}" type="slidenum">
              <a:rPr lang="en-US" smtClean="0"/>
              <a:t>35</a:t>
            </a:fld>
            <a:endParaRPr lang="en-US" dirty="0"/>
          </a:p>
        </p:txBody>
      </p:sp>
    </p:spTree>
    <p:extLst>
      <p:ext uri="{BB962C8B-B14F-4D97-AF65-F5344CB8AC3E}">
        <p14:creationId xmlns:p14="http://schemas.microsoft.com/office/powerpoint/2010/main" val="3043188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E1522F72-60D5-8B5F-0EF8-B2C6FD876299}"/>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62306554-2610-84F8-FA63-7520ABDF9E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0660" name="Slide Number Placeholder 3">
            <a:extLst>
              <a:ext uri="{FF2B5EF4-FFF2-40B4-BE49-F238E27FC236}">
                <a16:creationId xmlns:a16="http://schemas.microsoft.com/office/drawing/2014/main" id="{4395069A-27E6-D992-5848-D03E303565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DC46AD4B-BFC2-4F51-BE2D-05B66E072307}" type="slidenum">
              <a:rPr lang="en-US" altLang="en-US"/>
              <a:pPr eaLnBrk="1" hangingPunct="1"/>
              <a:t>36</a:t>
            </a:fld>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 is due to fine sediments of glacial ‘flour’ which absorb the reds of the spectrum and blues and greens are reflected back to our eyes.</a:t>
            </a:r>
            <a:br>
              <a:rPr lang="en-US" dirty="0"/>
            </a:br>
            <a:br>
              <a:rPr lang="en-US" dirty="0"/>
            </a:br>
            <a:r>
              <a:rPr lang="en-US" dirty="0"/>
              <a:t>Lake Louise in the Canadian Rockies</a:t>
            </a:r>
          </a:p>
        </p:txBody>
      </p:sp>
      <p:sp>
        <p:nvSpPr>
          <p:cNvPr id="4" name="Slide Number Placeholder 3"/>
          <p:cNvSpPr>
            <a:spLocks noGrp="1"/>
          </p:cNvSpPr>
          <p:nvPr>
            <p:ph type="sldNum" sz="quarter" idx="5"/>
          </p:nvPr>
        </p:nvSpPr>
        <p:spPr/>
        <p:txBody>
          <a:bodyPr/>
          <a:lstStyle/>
          <a:p>
            <a:fld id="{2407D311-63D2-4AA9-BA57-5B43F12AA5A5}" type="slidenum">
              <a:rPr lang="en-US" smtClean="0"/>
              <a:t>37</a:t>
            </a:fld>
            <a:endParaRPr lang="en-US" dirty="0"/>
          </a:p>
        </p:txBody>
      </p:sp>
    </p:spTree>
    <p:extLst>
      <p:ext uri="{BB962C8B-B14F-4D97-AF65-F5344CB8AC3E}">
        <p14:creationId xmlns:p14="http://schemas.microsoft.com/office/powerpoint/2010/main" val="5604938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8299E80F-CEE9-C4C8-B440-D57B4B0AAD3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F697D02A-1DF4-BBD1-19B5-E25C9878EA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dirty="0">
                <a:solidFill>
                  <a:schemeClr val="bg1"/>
                </a:solidFill>
                <a:latin typeface="Tahoma" panose="020B0604030504040204" pitchFamily="34" charset="0"/>
              </a:rPr>
              <a:t>Glacial erratics</a:t>
            </a:r>
            <a:r>
              <a:rPr lang="en-US" altLang="en-US" i="1" dirty="0">
                <a:solidFill>
                  <a:srgbClr val="FFFF00"/>
                </a:solidFill>
                <a:latin typeface="Tahoma" panose="020B0604030504040204" pitchFamily="34" charset="0"/>
              </a:rPr>
              <a:t> </a:t>
            </a:r>
            <a:r>
              <a:rPr lang="en-US" altLang="en-US" dirty="0">
                <a:solidFill>
                  <a:srgbClr val="FFFF00"/>
                </a:solidFill>
                <a:latin typeface="Tahoma" panose="020B0604030504040204" pitchFamily="34" charset="0"/>
              </a:rPr>
              <a:t>are enormous boulders transported and deposited by glaciers, often far from their source region.</a:t>
            </a:r>
          </a:p>
          <a:p>
            <a:pPr eaLnBrk="1" hangingPunct="1">
              <a:spcBef>
                <a:spcPct val="0"/>
              </a:spcBef>
            </a:pPr>
            <a:endParaRPr lang="en-US" altLang="en-US" dirty="0"/>
          </a:p>
        </p:txBody>
      </p:sp>
      <p:sp>
        <p:nvSpPr>
          <p:cNvPr id="71684" name="Slide Number Placeholder 3">
            <a:extLst>
              <a:ext uri="{FF2B5EF4-FFF2-40B4-BE49-F238E27FC236}">
                <a16:creationId xmlns:a16="http://schemas.microsoft.com/office/drawing/2014/main" id="{38A261E5-287E-4F18-BD9E-B986F723C9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740327D9-9BEE-41A7-AB66-A76DC6721867}" type="slidenum">
              <a:rPr lang="en-US" altLang="en-US"/>
              <a:pPr eaLnBrk="1" hangingPunct="1"/>
              <a:t>38</a:t>
            </a:fld>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B2F40854-3076-394F-69A0-F29D87B563A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13352010-2212-F79A-AA0F-BC6E3F44B2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Ice caps are smaller versions of ice sheets</a:t>
            </a:r>
            <a:br>
              <a:rPr lang="en-US" altLang="en-US" dirty="0"/>
            </a:br>
            <a:endParaRPr lang="en-US" altLang="en-US" dirty="0"/>
          </a:p>
        </p:txBody>
      </p:sp>
      <p:sp>
        <p:nvSpPr>
          <p:cNvPr id="60420" name="Slide Number Placeholder 3">
            <a:extLst>
              <a:ext uri="{FF2B5EF4-FFF2-40B4-BE49-F238E27FC236}">
                <a16:creationId xmlns:a16="http://schemas.microsoft.com/office/drawing/2014/main" id="{9F11B174-433F-B428-1A03-A855248E8A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F685A9B5-9985-48FF-9E12-E16330F28137}" type="slidenum">
              <a:rPr lang="en-US" altLang="en-US"/>
              <a:pPr eaLnBrk="1" hangingPunct="1"/>
              <a:t>3</a:t>
            </a:fld>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FB85B888-5B91-059B-D9FA-3DCE8793288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2DE4A451-970E-AB5D-0BBE-703EE9CE34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i="1" dirty="0">
                <a:solidFill>
                  <a:schemeClr val="bg1"/>
                </a:solidFill>
                <a:latin typeface="Tahoma" panose="020B0604030504040204" pitchFamily="34" charset="0"/>
              </a:rPr>
              <a:t>Moraines</a:t>
            </a:r>
            <a:r>
              <a:rPr lang="en-US" altLang="en-US" i="1" dirty="0">
                <a:solidFill>
                  <a:srgbClr val="FFFF00"/>
                </a:solidFill>
                <a:latin typeface="Tahoma" panose="020B0604030504040204" pitchFamily="34" charset="0"/>
              </a:rPr>
              <a:t> (end/lateral/medial) </a:t>
            </a:r>
            <a:r>
              <a:rPr lang="en-US" altLang="en-US" dirty="0">
                <a:solidFill>
                  <a:srgbClr val="FFFF00"/>
                </a:solidFill>
                <a:latin typeface="Tahoma" panose="020B0604030504040204" pitchFamily="34" charset="0"/>
              </a:rPr>
              <a:t>are linear features deposited at bottom or along sides of glaciers.</a:t>
            </a:r>
          </a:p>
          <a:p>
            <a:pPr eaLnBrk="1" hangingPunct="1"/>
            <a:endParaRPr lang="en-US" altLang="en-US" dirty="0"/>
          </a:p>
        </p:txBody>
      </p:sp>
      <p:sp>
        <p:nvSpPr>
          <p:cNvPr id="74756" name="Slide Number Placeholder 3">
            <a:extLst>
              <a:ext uri="{FF2B5EF4-FFF2-40B4-BE49-F238E27FC236}">
                <a16:creationId xmlns:a16="http://schemas.microsoft.com/office/drawing/2014/main" id="{26DB3CD2-C651-B519-8214-D10B5F002B7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91134500-BE51-4803-BDF5-409D685518B9}" type="slidenum">
              <a:rPr lang="en-US" altLang="en-US"/>
              <a:pPr eaLnBrk="1" hangingPunct="1"/>
              <a:t>40</a:t>
            </a:fld>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C367D702-909B-2FED-70F8-8E0EAA4336E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20BB64B0-F73F-CA18-AEE2-B65B7A67DB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i="1" dirty="0">
                <a:solidFill>
                  <a:schemeClr val="bg1"/>
                </a:solidFill>
                <a:latin typeface="Tahoma" panose="020B0604030504040204" pitchFamily="34" charset="0"/>
              </a:rPr>
              <a:t>Moraines</a:t>
            </a:r>
            <a:r>
              <a:rPr lang="en-US" altLang="en-US" i="1" dirty="0">
                <a:solidFill>
                  <a:srgbClr val="FFFF00"/>
                </a:solidFill>
                <a:latin typeface="Tahoma" panose="020B0604030504040204" pitchFamily="34" charset="0"/>
              </a:rPr>
              <a:t> (end/lateral/medial) </a:t>
            </a:r>
            <a:r>
              <a:rPr lang="en-US" altLang="en-US" dirty="0">
                <a:solidFill>
                  <a:srgbClr val="FFFF00"/>
                </a:solidFill>
                <a:latin typeface="Tahoma" panose="020B0604030504040204" pitchFamily="34" charset="0"/>
              </a:rPr>
              <a:t>are linear features deposited at bottom or along sides of glaciers.</a:t>
            </a:r>
          </a:p>
          <a:p>
            <a:pPr eaLnBrk="1" hangingPunct="1"/>
            <a:endParaRPr lang="en-US" altLang="en-US" dirty="0"/>
          </a:p>
        </p:txBody>
      </p:sp>
      <p:sp>
        <p:nvSpPr>
          <p:cNvPr id="72708" name="Slide Number Placeholder 3">
            <a:extLst>
              <a:ext uri="{FF2B5EF4-FFF2-40B4-BE49-F238E27FC236}">
                <a16:creationId xmlns:a16="http://schemas.microsoft.com/office/drawing/2014/main" id="{5415A7F3-34D1-3C8B-F6B1-CA05EA5A71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E1B469BC-9BAE-4D6F-B80F-55894DBC458F}" type="slidenum">
              <a:rPr lang="en-US" altLang="en-US"/>
              <a:pPr eaLnBrk="1" hangingPunct="1"/>
              <a:t>42</a:t>
            </a:fld>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A5CF0650-AEC7-E136-8DED-06AF0D02D32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F42A0C68-3597-A837-0BCB-4311E62643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75780" name="Slide Number Placeholder 3">
            <a:extLst>
              <a:ext uri="{FF2B5EF4-FFF2-40B4-BE49-F238E27FC236}">
                <a16:creationId xmlns:a16="http://schemas.microsoft.com/office/drawing/2014/main" id="{1D5DCCD7-5AB5-FE0F-B61E-B6FFCE9145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08138583-0BCC-4611-A5A1-2D5DA0191F25}" type="slidenum">
              <a:rPr lang="en-US" altLang="en-US"/>
              <a:pPr eaLnBrk="1" hangingPunct="1"/>
              <a:t>43</a:t>
            </a:fld>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07D311-63D2-4AA9-BA57-5B43F12AA5A5}" type="slidenum">
              <a:rPr lang="en-US" smtClean="0"/>
              <a:t>44</a:t>
            </a:fld>
            <a:endParaRPr lang="en-US" dirty="0"/>
          </a:p>
        </p:txBody>
      </p:sp>
    </p:spTree>
    <p:extLst>
      <p:ext uri="{BB962C8B-B14F-4D97-AF65-F5344CB8AC3E}">
        <p14:creationId xmlns:p14="http://schemas.microsoft.com/office/powerpoint/2010/main" val="20928014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07D311-63D2-4AA9-BA57-5B43F12AA5A5}" type="slidenum">
              <a:rPr lang="en-US" smtClean="0"/>
              <a:t>45</a:t>
            </a:fld>
            <a:endParaRPr lang="en-US" dirty="0"/>
          </a:p>
        </p:txBody>
      </p:sp>
    </p:spTree>
    <p:extLst>
      <p:ext uri="{BB962C8B-B14F-4D97-AF65-F5344CB8AC3E}">
        <p14:creationId xmlns:p14="http://schemas.microsoft.com/office/powerpoint/2010/main" val="709204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Drumlins are often found in groups, called drumlin fields or swarms, and are a key feature of glaciated landscapes.</a:t>
            </a:r>
          </a:p>
        </p:txBody>
      </p:sp>
      <p:sp>
        <p:nvSpPr>
          <p:cNvPr id="4" name="Slide Number Placeholder 3"/>
          <p:cNvSpPr>
            <a:spLocks noGrp="1"/>
          </p:cNvSpPr>
          <p:nvPr>
            <p:ph type="sldNum" sz="quarter" idx="5"/>
          </p:nvPr>
        </p:nvSpPr>
        <p:spPr/>
        <p:txBody>
          <a:bodyPr/>
          <a:lstStyle/>
          <a:p>
            <a:fld id="{2407D311-63D2-4AA9-BA57-5B43F12AA5A5}" type="slidenum">
              <a:rPr lang="en-US" smtClean="0"/>
              <a:t>46</a:t>
            </a:fld>
            <a:endParaRPr lang="en-US" dirty="0"/>
          </a:p>
        </p:txBody>
      </p:sp>
    </p:spTree>
    <p:extLst>
      <p:ext uri="{BB962C8B-B14F-4D97-AF65-F5344CB8AC3E}">
        <p14:creationId xmlns:p14="http://schemas.microsoft.com/office/powerpoint/2010/main" val="629601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xfrm>
            <a:off x="381000" y="685800"/>
            <a:ext cx="6096000" cy="3429000"/>
          </a:xfrm>
          <a:ln/>
        </p:spPr>
      </p:sp>
      <p:sp>
        <p:nvSpPr>
          <p:cNvPr id="180227" name="Notes Placeholder 2"/>
          <p:cNvSpPr>
            <a:spLocks noGrp="1"/>
          </p:cNvSpPr>
          <p:nvPr>
            <p:ph type="body" idx="1"/>
          </p:nvPr>
        </p:nvSpPr>
        <p:spPr>
          <a:noFill/>
          <a:ln/>
        </p:spPr>
        <p:txBody>
          <a:bodyPr/>
          <a:lstStyle/>
          <a:p>
            <a:r>
              <a:rPr lang="en-US" dirty="0"/>
              <a:t>Eskers form when glacial meltwater carries sediment through tunnels or channels in the ice, and deposits it as the water slows down. The sediment builds up in piles that take the shape of the channels</a:t>
            </a:r>
            <a:br>
              <a:rPr lang="en-US" dirty="0"/>
            </a:br>
            <a:br>
              <a:rPr lang="en-US" dirty="0"/>
            </a:br>
            <a:r>
              <a:rPr lang="en-US" dirty="0"/>
              <a:t>Kames are created when meltwater from a glacier deposits sand and gravel in holes or fissures in the glacier. When the glacier retreats/melts these piles of sediment are left behind</a:t>
            </a:r>
          </a:p>
        </p:txBody>
      </p:sp>
      <p:sp>
        <p:nvSpPr>
          <p:cNvPr id="180228" name="Slide Number Placeholder 3"/>
          <p:cNvSpPr>
            <a:spLocks noGrp="1"/>
          </p:cNvSpPr>
          <p:nvPr>
            <p:ph type="sldNum" sz="quarter" idx="5"/>
          </p:nvPr>
        </p:nvSpPr>
        <p:spPr>
          <a:noFill/>
        </p:spPr>
        <p:txBody>
          <a:bodyPr/>
          <a:lstStyle/>
          <a:p>
            <a:fld id="{5AC1B776-86C6-4AF5-AFCD-08398C459CDF}" type="slidenum">
              <a:rPr lang="en-US" smtClean="0"/>
              <a:pPr/>
              <a:t>47</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https://www.sciencedirect.com/science/article/pii/S0169555X22003117</a:t>
            </a:r>
          </a:p>
        </p:txBody>
      </p:sp>
      <p:sp>
        <p:nvSpPr>
          <p:cNvPr id="4" name="Slide Number Placeholder 3"/>
          <p:cNvSpPr>
            <a:spLocks noGrp="1"/>
          </p:cNvSpPr>
          <p:nvPr>
            <p:ph type="sldNum" sz="quarter" idx="5"/>
          </p:nvPr>
        </p:nvSpPr>
        <p:spPr/>
        <p:txBody>
          <a:bodyPr/>
          <a:lstStyle/>
          <a:p>
            <a:fld id="{2407D311-63D2-4AA9-BA57-5B43F12AA5A5}" type="slidenum">
              <a:rPr lang="en-US" smtClean="0"/>
              <a:t>49</a:t>
            </a:fld>
            <a:endParaRPr lang="en-US" dirty="0"/>
          </a:p>
        </p:txBody>
      </p:sp>
    </p:spTree>
    <p:extLst>
      <p:ext uri="{BB962C8B-B14F-4D97-AF65-F5344CB8AC3E}">
        <p14:creationId xmlns:p14="http://schemas.microsoft.com/office/powerpoint/2010/main" val="30191567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DD661606-5BDC-97B4-C794-82ECF439921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00B5C7EE-3734-3DF6-4E4D-8BFD337453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0" dirty="0"/>
              <a:t>Tarns are small lakes that forms in a glacial cirque </a:t>
            </a:r>
          </a:p>
        </p:txBody>
      </p:sp>
      <p:sp>
        <p:nvSpPr>
          <p:cNvPr id="69636" name="Slide Number Placeholder 3">
            <a:extLst>
              <a:ext uri="{FF2B5EF4-FFF2-40B4-BE49-F238E27FC236}">
                <a16:creationId xmlns:a16="http://schemas.microsoft.com/office/drawing/2014/main" id="{7ED2BF43-4490-00F0-6424-96F3746A35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4ED04CB7-115D-4E4B-9061-5A8445671178}" type="slidenum">
              <a:rPr lang="en-US" altLang="en-US"/>
              <a:pPr eaLnBrk="1" hangingPunct="1"/>
              <a:t>51</a:t>
            </a:fld>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Prairie potholes</a:t>
            </a:r>
          </a:p>
        </p:txBody>
      </p:sp>
      <p:sp>
        <p:nvSpPr>
          <p:cNvPr id="4" name="Slide Number Placeholder 3"/>
          <p:cNvSpPr>
            <a:spLocks noGrp="1"/>
          </p:cNvSpPr>
          <p:nvPr>
            <p:ph type="sldNum" sz="quarter" idx="5"/>
          </p:nvPr>
        </p:nvSpPr>
        <p:spPr/>
        <p:txBody>
          <a:bodyPr/>
          <a:lstStyle/>
          <a:p>
            <a:fld id="{2407D311-63D2-4AA9-BA57-5B43F12AA5A5}" type="slidenum">
              <a:rPr lang="en-US" smtClean="0"/>
              <a:t>56</a:t>
            </a:fld>
            <a:endParaRPr lang="en-US" dirty="0"/>
          </a:p>
        </p:txBody>
      </p:sp>
    </p:spTree>
    <p:extLst>
      <p:ext uri="{BB962C8B-B14F-4D97-AF65-F5344CB8AC3E}">
        <p14:creationId xmlns:p14="http://schemas.microsoft.com/office/powerpoint/2010/main" val="3501616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Alpine or valley glacier</a:t>
            </a:r>
          </a:p>
        </p:txBody>
      </p:sp>
      <p:sp>
        <p:nvSpPr>
          <p:cNvPr id="4" name="Slide Number Placeholder 3"/>
          <p:cNvSpPr>
            <a:spLocks noGrp="1"/>
          </p:cNvSpPr>
          <p:nvPr>
            <p:ph type="sldNum" sz="quarter" idx="5"/>
          </p:nvPr>
        </p:nvSpPr>
        <p:spPr/>
        <p:txBody>
          <a:bodyPr/>
          <a:lstStyle/>
          <a:p>
            <a:fld id="{2407D311-63D2-4AA9-BA57-5B43F12AA5A5}" type="slidenum">
              <a:rPr lang="en-US" smtClean="0"/>
              <a:t>5</a:t>
            </a:fld>
            <a:endParaRPr lang="en-US" dirty="0"/>
          </a:p>
        </p:txBody>
      </p:sp>
    </p:spTree>
    <p:extLst>
      <p:ext uri="{BB962C8B-B14F-4D97-AF65-F5344CB8AC3E}">
        <p14:creationId xmlns:p14="http://schemas.microsoft.com/office/powerpoint/2010/main" val="10963285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lakes—Superior, Michigan, Huron, Erie, and Ontario—are the largest group of freshwater lakes by surface area in the world, holding about 21% of the Earth's surface fresh water.</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Dubbed “the nation’s fourth seacoast,” the U.S. Great Lakes shoreline alone totals more than 4,500 miles — longer than the U.S. East and Gulf coasts combined. The North American Great Lakes are unique among the world’s large lakes in that their basins are linked together and form one continuous drainage basin.</a:t>
            </a:r>
            <a:br>
              <a:rPr lang="en-US" dirty="0"/>
            </a:br>
            <a:br>
              <a:rPr lang="en-US" dirty="0"/>
            </a:br>
            <a:r>
              <a:rPr lang="en-US" dirty="0"/>
              <a:t>https://www.seagrant.wisc.edu/resources/the-formation-of-the-great-lakes/how-they-were-made/</a:t>
            </a:r>
          </a:p>
          <a:p>
            <a:endParaRPr lang="en-US" dirty="0"/>
          </a:p>
        </p:txBody>
      </p:sp>
      <p:sp>
        <p:nvSpPr>
          <p:cNvPr id="4" name="Slide Number Placeholder 3"/>
          <p:cNvSpPr>
            <a:spLocks noGrp="1"/>
          </p:cNvSpPr>
          <p:nvPr>
            <p:ph type="sldNum" sz="quarter" idx="5"/>
          </p:nvPr>
        </p:nvSpPr>
        <p:spPr/>
        <p:txBody>
          <a:bodyPr/>
          <a:lstStyle/>
          <a:p>
            <a:fld id="{C6EA210E-F907-428E-814D-FEBB0A8DEA8C}" type="slidenum">
              <a:rPr lang="en-US" smtClean="0"/>
              <a:t>61</a:t>
            </a:fld>
            <a:endParaRPr lang="en-US" dirty="0"/>
          </a:p>
        </p:txBody>
      </p:sp>
    </p:spTree>
    <p:extLst>
      <p:ext uri="{BB962C8B-B14F-4D97-AF65-F5344CB8AC3E}">
        <p14:creationId xmlns:p14="http://schemas.microsoft.com/office/powerpoint/2010/main" val="23272945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North American Midcontinent Rift</a:t>
            </a:r>
            <a:endParaRPr lang="en-US" dirty="0"/>
          </a:p>
        </p:txBody>
      </p:sp>
      <p:sp>
        <p:nvSpPr>
          <p:cNvPr id="4" name="Slide Number Placeholder 3"/>
          <p:cNvSpPr>
            <a:spLocks noGrp="1"/>
          </p:cNvSpPr>
          <p:nvPr>
            <p:ph type="sldNum" sz="quarter" idx="5"/>
          </p:nvPr>
        </p:nvSpPr>
        <p:spPr/>
        <p:txBody>
          <a:bodyPr/>
          <a:lstStyle/>
          <a:p>
            <a:pPr>
              <a:defRPr/>
            </a:pPr>
            <a:fld id="{D0A9A4B8-D5BE-4A40-A95E-35C95BD25A7D}" type="slidenum">
              <a:rPr lang="en-US" altLang="en-US" smtClean="0"/>
              <a:pPr>
                <a:defRPr/>
              </a:pPr>
              <a:t>64</a:t>
            </a:fld>
            <a:endParaRPr lang="en-US" altLang="en-US" dirty="0"/>
          </a:p>
        </p:txBody>
      </p:sp>
    </p:spTree>
    <p:extLst>
      <p:ext uri="{BB962C8B-B14F-4D97-AF65-F5344CB8AC3E}">
        <p14:creationId xmlns:p14="http://schemas.microsoft.com/office/powerpoint/2010/main" val="7030078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Dubbed “the nation’s fourth seacoast,” the U.S. Great Lakes shoreline alone totals more than 4,500 miles — longer than the U.S. East and Gulf coasts combined. The North American Great Lakes are unique among the world’s large lakes in that their basins are linked together and form one continuous drainage basin.</a:t>
            </a:r>
            <a:br>
              <a:rPr lang="en-US" dirty="0"/>
            </a:br>
            <a:br>
              <a:rPr lang="en-US" dirty="0"/>
            </a:br>
            <a:r>
              <a:rPr lang="en-US" dirty="0"/>
              <a:t>https://www.seagrant.wisc.edu/resources/the-formation-of-the-great-lakes/how-they-were-made/</a:t>
            </a:r>
          </a:p>
        </p:txBody>
      </p:sp>
      <p:sp>
        <p:nvSpPr>
          <p:cNvPr id="4" name="Slide Number Placeholder 3"/>
          <p:cNvSpPr>
            <a:spLocks noGrp="1"/>
          </p:cNvSpPr>
          <p:nvPr>
            <p:ph type="sldNum" sz="quarter" idx="5"/>
          </p:nvPr>
        </p:nvSpPr>
        <p:spPr/>
        <p:txBody>
          <a:bodyPr/>
          <a:lstStyle/>
          <a:p>
            <a:fld id="{C6EA210E-F907-428E-814D-FEBB0A8DEA8C}" type="slidenum">
              <a:rPr lang="en-US" smtClean="0"/>
              <a:t>65</a:t>
            </a:fld>
            <a:endParaRPr lang="en-US" dirty="0"/>
          </a:p>
        </p:txBody>
      </p:sp>
    </p:spTree>
    <p:extLst>
      <p:ext uri="{BB962C8B-B14F-4D97-AF65-F5344CB8AC3E}">
        <p14:creationId xmlns:p14="http://schemas.microsoft.com/office/powerpoint/2010/main" val="41394205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Flow is generally from west to east out the St. Lawrence Seaway</a:t>
            </a:r>
            <a:br>
              <a:rPr lang="en-US" dirty="0"/>
            </a:br>
            <a:br>
              <a:rPr lang="en-US" dirty="0"/>
            </a:br>
            <a:r>
              <a:rPr lang="en-US" dirty="0"/>
              <a:t>These lakes—Superior, Michigan, Huron, Erie, and Ontario—are the largest group of freshwater lakes by surface area in the world, holding about 21% of the Earth's surface fresh water.</a:t>
            </a:r>
          </a:p>
          <a:p>
            <a:endParaRPr lang="en-US" dirty="0"/>
          </a:p>
        </p:txBody>
      </p:sp>
      <p:sp>
        <p:nvSpPr>
          <p:cNvPr id="4" name="Slide Number Placeholder 3"/>
          <p:cNvSpPr>
            <a:spLocks noGrp="1"/>
          </p:cNvSpPr>
          <p:nvPr>
            <p:ph type="sldNum" sz="quarter" idx="5"/>
          </p:nvPr>
        </p:nvSpPr>
        <p:spPr/>
        <p:txBody>
          <a:bodyPr/>
          <a:lstStyle/>
          <a:p>
            <a:fld id="{C6EA210E-F907-428E-814D-FEBB0A8DEA8C}" type="slidenum">
              <a:rPr lang="en-US" smtClean="0"/>
              <a:t>66</a:t>
            </a:fld>
            <a:endParaRPr lang="en-US" dirty="0"/>
          </a:p>
        </p:txBody>
      </p:sp>
    </p:spTree>
    <p:extLst>
      <p:ext uri="{BB962C8B-B14F-4D97-AF65-F5344CB8AC3E}">
        <p14:creationId xmlns:p14="http://schemas.microsoft.com/office/powerpoint/2010/main" val="7646463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https://www.sciencedirect.com/science/article/pii/B9780444536433001357</a:t>
            </a:r>
          </a:p>
        </p:txBody>
      </p:sp>
      <p:sp>
        <p:nvSpPr>
          <p:cNvPr id="4" name="Slide Number Placeholder 3"/>
          <p:cNvSpPr>
            <a:spLocks noGrp="1"/>
          </p:cNvSpPr>
          <p:nvPr>
            <p:ph type="sldNum" sz="quarter" idx="5"/>
          </p:nvPr>
        </p:nvSpPr>
        <p:spPr/>
        <p:txBody>
          <a:bodyPr/>
          <a:lstStyle/>
          <a:p>
            <a:fld id="{C6EA210E-F907-428E-814D-FEBB0A8DEA8C}" type="slidenum">
              <a:rPr lang="en-US" smtClean="0"/>
              <a:t>67</a:t>
            </a:fld>
            <a:endParaRPr lang="en-US" dirty="0"/>
          </a:p>
        </p:txBody>
      </p:sp>
    </p:spTree>
    <p:extLst>
      <p:ext uri="{BB962C8B-B14F-4D97-AF65-F5344CB8AC3E}">
        <p14:creationId xmlns:p14="http://schemas.microsoft.com/office/powerpoint/2010/main" val="2293874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Antarctica is the highest continent on Earth: average elevation is 8,200ft (2500m). </a:t>
            </a:r>
          </a:p>
        </p:txBody>
      </p:sp>
      <p:sp>
        <p:nvSpPr>
          <p:cNvPr id="4" name="Slide Number Placeholder 3"/>
          <p:cNvSpPr>
            <a:spLocks noGrp="1"/>
          </p:cNvSpPr>
          <p:nvPr>
            <p:ph type="sldNum" sz="quarter" idx="5"/>
          </p:nvPr>
        </p:nvSpPr>
        <p:spPr/>
        <p:txBody>
          <a:bodyPr/>
          <a:lstStyle/>
          <a:p>
            <a:fld id="{C6EA210E-F907-428E-814D-FEBB0A8DEA8C}" type="slidenum">
              <a:rPr lang="en-US" smtClean="0"/>
              <a:t>68</a:t>
            </a:fld>
            <a:endParaRPr lang="en-US" dirty="0"/>
          </a:p>
        </p:txBody>
      </p:sp>
    </p:spTree>
    <p:extLst>
      <p:ext uri="{BB962C8B-B14F-4D97-AF65-F5344CB8AC3E}">
        <p14:creationId xmlns:p14="http://schemas.microsoft.com/office/powerpoint/2010/main" val="11792540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Ice thicknesses show in contours (in units of meters)</a:t>
            </a:r>
          </a:p>
        </p:txBody>
      </p:sp>
      <p:sp>
        <p:nvSpPr>
          <p:cNvPr id="4" name="Slide Number Placeholder 3"/>
          <p:cNvSpPr>
            <a:spLocks noGrp="1"/>
          </p:cNvSpPr>
          <p:nvPr>
            <p:ph type="sldNum" sz="quarter" idx="5"/>
          </p:nvPr>
        </p:nvSpPr>
        <p:spPr/>
        <p:txBody>
          <a:bodyPr/>
          <a:lstStyle/>
          <a:p>
            <a:fld id="{C6EA210E-F907-428E-814D-FEBB0A8DEA8C}" type="slidenum">
              <a:rPr lang="en-US" smtClean="0"/>
              <a:t>69</a:t>
            </a:fld>
            <a:endParaRPr lang="en-US" dirty="0"/>
          </a:p>
        </p:txBody>
      </p:sp>
    </p:spTree>
    <p:extLst>
      <p:ext uri="{BB962C8B-B14F-4D97-AF65-F5344CB8AC3E}">
        <p14:creationId xmlns:p14="http://schemas.microsoft.com/office/powerpoint/2010/main" val="22869201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EA210E-F907-428E-814D-FEBB0A8DEA8C}" type="slidenum">
              <a:rPr lang="en-US" smtClean="0"/>
              <a:t>70</a:t>
            </a:fld>
            <a:endParaRPr lang="en-US" dirty="0"/>
          </a:p>
        </p:txBody>
      </p:sp>
    </p:spTree>
    <p:extLst>
      <p:ext uri="{BB962C8B-B14F-4D97-AF65-F5344CB8AC3E}">
        <p14:creationId xmlns:p14="http://schemas.microsoft.com/office/powerpoint/2010/main" val="14914874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effectLst/>
              </a:rPr>
              <a:t>Transantarctic Mountains.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effectLst/>
              </a:rPr>
              <a:t>The West Antarctic ice sheet lies below sea level, meaning that the WAIS would be seabed if the ice sheet was not there.</a:t>
            </a:r>
            <a:endParaRPr lang="en-US" dirty="0"/>
          </a:p>
        </p:txBody>
      </p:sp>
      <p:sp>
        <p:nvSpPr>
          <p:cNvPr id="4" name="Slide Number Placeholder 3"/>
          <p:cNvSpPr>
            <a:spLocks noGrp="1"/>
          </p:cNvSpPr>
          <p:nvPr>
            <p:ph type="sldNum" sz="quarter" idx="10"/>
          </p:nvPr>
        </p:nvSpPr>
        <p:spPr/>
        <p:txBody>
          <a:bodyPr/>
          <a:lstStyle/>
          <a:p>
            <a:fld id="{2CA8244C-1DD5-41F8-840E-1A98D3786A9F}" type="slidenum">
              <a:rPr lang="en-US" smtClean="0"/>
              <a:pPr/>
              <a:t>72</a:t>
            </a:fld>
            <a:endParaRPr lang="en-US" dirty="0"/>
          </a:p>
        </p:txBody>
      </p:sp>
    </p:spTree>
    <p:extLst>
      <p:ext uri="{BB962C8B-B14F-4D97-AF65-F5344CB8AC3E}">
        <p14:creationId xmlns:p14="http://schemas.microsoft.com/office/powerpoint/2010/main" val="42292289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the climate warms, ice shelves may melt as water temperatures</a:t>
            </a:r>
            <a:r>
              <a:rPr lang="en-US" baseline="0" dirty="0"/>
              <a:t> increase</a:t>
            </a:r>
            <a:r>
              <a:rPr lang="en-US" dirty="0"/>
              <a:t>, reducing the restraining contact with the bedrock, accelerating ice flow from land and enhancing mass loss through ice calving. </a:t>
            </a:r>
          </a:p>
          <a:p>
            <a:endParaRPr lang="en-US" dirty="0"/>
          </a:p>
        </p:txBody>
      </p:sp>
      <p:sp>
        <p:nvSpPr>
          <p:cNvPr id="4" name="Slide Number Placeholder 3"/>
          <p:cNvSpPr>
            <a:spLocks noGrp="1"/>
          </p:cNvSpPr>
          <p:nvPr>
            <p:ph type="sldNum" sz="quarter" idx="10"/>
          </p:nvPr>
        </p:nvSpPr>
        <p:spPr/>
        <p:txBody>
          <a:bodyPr/>
          <a:lstStyle/>
          <a:p>
            <a:fld id="{2CA8244C-1DD5-41F8-840E-1A98D3786A9F}" type="slidenum">
              <a:rPr lang="en-US" smtClean="0"/>
              <a:pPr/>
              <a:t>73</a:t>
            </a:fld>
            <a:endParaRPr lang="en-US" dirty="0"/>
          </a:p>
        </p:txBody>
      </p:sp>
    </p:spTree>
    <p:extLst>
      <p:ext uri="{BB962C8B-B14F-4D97-AF65-F5344CB8AC3E}">
        <p14:creationId xmlns:p14="http://schemas.microsoft.com/office/powerpoint/2010/main" val="242971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6C68660B-A2B4-C4A5-C1DB-C1FB1EC4A661}"/>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FFB8A23A-E8F2-0124-BABD-E2B4EAFCF4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Tidal glacier</a:t>
            </a:r>
          </a:p>
        </p:txBody>
      </p:sp>
      <p:sp>
        <p:nvSpPr>
          <p:cNvPr id="62468" name="Slide Number Placeholder 3">
            <a:extLst>
              <a:ext uri="{FF2B5EF4-FFF2-40B4-BE49-F238E27FC236}">
                <a16:creationId xmlns:a16="http://schemas.microsoft.com/office/drawing/2014/main" id="{60743821-A25F-7607-367F-4129C434E6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9AD12A06-6AD5-4B72-94AB-25A42141D7E5}" type="slidenum">
              <a:rPr lang="en-US" altLang="en-US"/>
              <a:pPr eaLnBrk="1" hangingPunct="1"/>
              <a:t>6</a:t>
            </a:fld>
            <a:endParaRPr lang="en-US"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Over the past 40 years, water has warmed at all longitudes around Antarctica. </a:t>
            </a:r>
            <a:endParaRPr lang="en-US" dirty="0"/>
          </a:p>
        </p:txBody>
      </p:sp>
      <p:sp>
        <p:nvSpPr>
          <p:cNvPr id="4" name="Slide Number Placeholder 3"/>
          <p:cNvSpPr>
            <a:spLocks noGrp="1"/>
          </p:cNvSpPr>
          <p:nvPr>
            <p:ph type="sldNum" sz="quarter" idx="10"/>
          </p:nvPr>
        </p:nvSpPr>
        <p:spPr/>
        <p:txBody>
          <a:bodyPr/>
          <a:lstStyle/>
          <a:p>
            <a:fld id="{2CA8244C-1DD5-41F8-840E-1A98D3786A9F}" type="slidenum">
              <a:rPr lang="en-US" smtClean="0"/>
              <a:pPr/>
              <a:t>74</a:t>
            </a:fld>
            <a:endParaRPr lang="en-US" dirty="0"/>
          </a:p>
        </p:txBody>
      </p:sp>
    </p:spTree>
    <p:extLst>
      <p:ext uri="{BB962C8B-B14F-4D97-AF65-F5344CB8AC3E}">
        <p14:creationId xmlns:p14="http://schemas.microsoft.com/office/powerpoint/2010/main" val="4186683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Greenland continental ice sheet</a:t>
            </a:r>
          </a:p>
        </p:txBody>
      </p:sp>
      <p:sp>
        <p:nvSpPr>
          <p:cNvPr id="4" name="Slide Number Placeholder 3"/>
          <p:cNvSpPr>
            <a:spLocks noGrp="1"/>
          </p:cNvSpPr>
          <p:nvPr>
            <p:ph type="sldNum" sz="quarter" idx="5"/>
          </p:nvPr>
        </p:nvSpPr>
        <p:spPr/>
        <p:txBody>
          <a:bodyPr/>
          <a:lstStyle/>
          <a:p>
            <a:fld id="{C6EA210E-F907-428E-814D-FEBB0A8DEA8C}" type="slidenum">
              <a:rPr lang="en-US" smtClean="0"/>
              <a:t>76</a:t>
            </a:fld>
            <a:endParaRPr lang="en-US"/>
          </a:p>
        </p:txBody>
      </p:sp>
    </p:spTree>
    <p:extLst>
      <p:ext uri="{BB962C8B-B14F-4D97-AF65-F5344CB8AC3E}">
        <p14:creationId xmlns:p14="http://schemas.microsoft.com/office/powerpoint/2010/main" val="40209544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xfrm>
            <a:off x="685800" y="1143000"/>
            <a:ext cx="5486400" cy="3086100"/>
          </a:xfrm>
          <a:ln/>
        </p:spPr>
      </p:sp>
      <p:sp>
        <p:nvSpPr>
          <p:cNvPr id="158723" name="Rectangle 3"/>
          <p:cNvSpPr>
            <a:spLocks noGrp="1" noChangeArrowheads="1"/>
          </p:cNvSpPr>
          <p:nvPr>
            <p:ph type="body" idx="1"/>
          </p:nvPr>
        </p:nvSpPr>
        <p:spPr>
          <a:noFill/>
          <a:ln/>
        </p:spPr>
        <p:txBody>
          <a:bodyPr/>
          <a:lstStyle/>
          <a:p>
            <a:r>
              <a:rPr lang="en-US" dirty="0"/>
              <a:t>Greenland ice sheet showing piedmont glacier flowing from the interior ice cap out onto lowlands</a:t>
            </a:r>
          </a:p>
          <a:p>
            <a:endParaRPr lang="en-US" dirty="0"/>
          </a:p>
          <a:p>
            <a:endParaRPr lang="en-US" dirty="0"/>
          </a:p>
        </p:txBody>
      </p:sp>
    </p:spTree>
    <p:extLst>
      <p:ext uri="{BB962C8B-B14F-4D97-AF65-F5344CB8AC3E}">
        <p14:creationId xmlns:p14="http://schemas.microsoft.com/office/powerpoint/2010/main" val="1123572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Piedmont glacier</a:t>
            </a:r>
          </a:p>
        </p:txBody>
      </p:sp>
      <p:sp>
        <p:nvSpPr>
          <p:cNvPr id="4" name="Slide Number Placeholder 3"/>
          <p:cNvSpPr>
            <a:spLocks noGrp="1"/>
          </p:cNvSpPr>
          <p:nvPr>
            <p:ph type="sldNum" sz="quarter" idx="10"/>
          </p:nvPr>
        </p:nvSpPr>
        <p:spPr/>
        <p:txBody>
          <a:bodyPr/>
          <a:lstStyle/>
          <a:p>
            <a:fld id="{2CA8244C-1DD5-41F8-840E-1A98D3786A9F}" type="slidenum">
              <a:rPr lang="en-US" smtClean="0"/>
              <a:pPr/>
              <a:t>78</a:t>
            </a:fld>
            <a:endParaRPr lang="en-US" dirty="0"/>
          </a:p>
        </p:txBody>
      </p:sp>
    </p:spTree>
    <p:extLst>
      <p:ext uri="{BB962C8B-B14F-4D97-AF65-F5344CB8AC3E}">
        <p14:creationId xmlns:p14="http://schemas.microsoft.com/office/powerpoint/2010/main" val="2878266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xfrm>
            <a:off x="685800" y="1143000"/>
            <a:ext cx="5486400" cy="3086100"/>
          </a:xfrm>
          <a:ln/>
        </p:spPr>
      </p:sp>
      <p:sp>
        <p:nvSpPr>
          <p:cNvPr id="159747" name="Notes Placeholder 2"/>
          <p:cNvSpPr>
            <a:spLocks noGrp="1"/>
          </p:cNvSpPr>
          <p:nvPr>
            <p:ph type="body" idx="1"/>
          </p:nvPr>
        </p:nvSpPr>
        <p:spPr>
          <a:noFill/>
          <a:ln/>
        </p:spPr>
        <p:txBody>
          <a:bodyPr/>
          <a:lstStyle/>
          <a:p>
            <a:pPr eaLnBrk="1" hangingPunct="1"/>
            <a:r>
              <a:rPr lang="en-US" dirty="0"/>
              <a:t>Tidal glacier, Greenland</a:t>
            </a:r>
          </a:p>
        </p:txBody>
      </p:sp>
      <p:sp>
        <p:nvSpPr>
          <p:cNvPr id="159748" name="Slide Number Placeholder 3"/>
          <p:cNvSpPr>
            <a:spLocks noGrp="1"/>
          </p:cNvSpPr>
          <p:nvPr>
            <p:ph type="sldNum" sz="quarter" idx="5"/>
          </p:nvPr>
        </p:nvSpPr>
        <p:spPr>
          <a:noFill/>
        </p:spPr>
        <p:txBody>
          <a:bodyPr/>
          <a:lstStyle/>
          <a:p>
            <a:fld id="{EED98F7C-BFEE-4354-B86C-FA2826A74D34}" type="slidenum">
              <a:rPr lang="en-US" smtClean="0"/>
              <a:pPr/>
              <a:t>79</a:t>
            </a:fld>
            <a:endParaRPr lang="en-US" dirty="0"/>
          </a:p>
        </p:txBody>
      </p:sp>
    </p:spTree>
    <p:extLst>
      <p:ext uri="{BB962C8B-B14F-4D97-AF65-F5344CB8AC3E}">
        <p14:creationId xmlns:p14="http://schemas.microsoft.com/office/powerpoint/2010/main" val="39137346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http://www.youtube.com/watch?v=kYKKgn0GaY0&amp;feature=related</a:t>
            </a:r>
            <a:endParaRPr lang="en-US" dirty="0"/>
          </a:p>
          <a:p>
            <a:endParaRPr lang="en-US" dirty="0"/>
          </a:p>
        </p:txBody>
      </p:sp>
      <p:sp>
        <p:nvSpPr>
          <p:cNvPr id="4" name="Slide Number Placeholder 3"/>
          <p:cNvSpPr>
            <a:spLocks noGrp="1"/>
          </p:cNvSpPr>
          <p:nvPr>
            <p:ph type="sldNum" sz="quarter" idx="10"/>
          </p:nvPr>
        </p:nvSpPr>
        <p:spPr/>
        <p:txBody>
          <a:bodyPr/>
          <a:lstStyle/>
          <a:p>
            <a:fld id="{6ED19135-CCE3-4767-B7CE-2478AAC3316A}" type="slidenum">
              <a:rPr lang="en-US" smtClean="0"/>
              <a:pPr/>
              <a:t>82</a:t>
            </a:fld>
            <a:endParaRPr lang="en-US" dirty="0"/>
          </a:p>
        </p:txBody>
      </p:sp>
    </p:spTree>
    <p:extLst>
      <p:ext uri="{BB962C8B-B14F-4D97-AF65-F5344CB8AC3E}">
        <p14:creationId xmlns:p14="http://schemas.microsoft.com/office/powerpoint/2010/main" val="19553119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question is not whether Greenland is melting. It is melting. The question is what are the dynamics of the melting – and how fast or slow water and ice move into the ocean</a:t>
            </a:r>
          </a:p>
          <a:p>
            <a:endParaRPr lang="en-US" dirty="0"/>
          </a:p>
          <a:p>
            <a:r>
              <a:rPr lang="en-US" dirty="0"/>
              <a:t>Formation of supraglacial lakes and moulins may lead to enhanced basal lubrication and acceleration of movement of glaciers toward the ocean over time.</a:t>
            </a: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A339BDC-D56F-467A-AA70-CD0004CC9A46}" type="slidenum">
              <a:rPr lang="en-US" altLang="en-US"/>
              <a:pPr eaLnBrk="1" hangingPunct="1"/>
              <a:t>84</a:t>
            </a:fld>
            <a:endParaRPr lang="en-US" altLang="en-US" dirty="0"/>
          </a:p>
        </p:txBody>
      </p:sp>
    </p:spTree>
    <p:extLst>
      <p:ext uri="{BB962C8B-B14F-4D97-AF65-F5344CB8AC3E}">
        <p14:creationId xmlns:p14="http://schemas.microsoft.com/office/powerpoint/2010/main" val="849540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rPr>
              <a:t>However, some of the basal water will form channels in the underlying sediments and thereby limit the lubrication of the overlying ice.  Overall rhythm of melting is very dependent upon local conditions</a:t>
            </a:r>
          </a:p>
          <a:p>
            <a:endParaRPr lang="en-US" dirty="0"/>
          </a:p>
        </p:txBody>
      </p:sp>
      <p:sp>
        <p:nvSpPr>
          <p:cNvPr id="4" name="Slide Number Placeholder 3"/>
          <p:cNvSpPr>
            <a:spLocks noGrp="1"/>
          </p:cNvSpPr>
          <p:nvPr>
            <p:ph type="sldNum" sz="quarter" idx="10"/>
          </p:nvPr>
        </p:nvSpPr>
        <p:spPr/>
        <p:txBody>
          <a:bodyPr/>
          <a:lstStyle/>
          <a:p>
            <a:fld id="{2CA8244C-1DD5-41F8-840E-1A98D3786A9F}" type="slidenum">
              <a:rPr lang="en-US" smtClean="0"/>
              <a:pPr/>
              <a:t>85</a:t>
            </a:fld>
            <a:endParaRPr lang="en-US" dirty="0"/>
          </a:p>
        </p:txBody>
      </p:sp>
    </p:spTree>
    <p:extLst>
      <p:ext uri="{BB962C8B-B14F-4D97-AF65-F5344CB8AC3E}">
        <p14:creationId xmlns:p14="http://schemas.microsoft.com/office/powerpoint/2010/main" val="2630111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Meltwater on the surface of the ice shelves can also enhance breakup and calving of glaciers. If the ice shelves retreat past the grounding line, then they can accelerate seaward.</a:t>
            </a:r>
          </a:p>
          <a:p>
            <a:endParaRPr lang="en-US" dirty="0"/>
          </a:p>
        </p:txBody>
      </p:sp>
      <p:sp>
        <p:nvSpPr>
          <p:cNvPr id="4" name="Slide Number Placeholder 3"/>
          <p:cNvSpPr>
            <a:spLocks noGrp="1"/>
          </p:cNvSpPr>
          <p:nvPr>
            <p:ph type="sldNum" sz="quarter" idx="10"/>
          </p:nvPr>
        </p:nvSpPr>
        <p:spPr/>
        <p:txBody>
          <a:bodyPr/>
          <a:lstStyle/>
          <a:p>
            <a:fld id="{2CA8244C-1DD5-41F8-840E-1A98D3786A9F}" type="slidenum">
              <a:rPr lang="en-US" smtClean="0"/>
              <a:pPr/>
              <a:t>86</a:t>
            </a:fld>
            <a:endParaRPr lang="en-US" dirty="0"/>
          </a:p>
        </p:txBody>
      </p:sp>
    </p:spTree>
    <p:extLst>
      <p:ext uri="{BB962C8B-B14F-4D97-AF65-F5344CB8AC3E}">
        <p14:creationId xmlns:p14="http://schemas.microsoft.com/office/powerpoint/2010/main" val="4969575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 steepness of the glacier and its ice shelf determines how much of it will break up. If the slope is shallow (a), there is greater likelihood of breakup. Water will percolate down if the slope is less steep. If slope is steeper (b) then more of the water will simply flow of the glacier and the calving of ice will be slower. </a:t>
            </a:r>
          </a:p>
          <a:p>
            <a:endParaRPr lang="en-US" dirty="0"/>
          </a:p>
          <a:p>
            <a:r>
              <a:rPr lang="en-US" dirty="0"/>
              <a:t>These factors suggest that as the Greenland Ice sheet melts, the rate and volume of melting will be </a:t>
            </a:r>
            <a:r>
              <a:rPr lang="en-US" b="0" dirty="0"/>
              <a:t>variable from place to place. </a:t>
            </a:r>
          </a:p>
        </p:txBody>
      </p:sp>
      <p:sp>
        <p:nvSpPr>
          <p:cNvPr id="4" name="Slide Number Placeholder 3"/>
          <p:cNvSpPr>
            <a:spLocks noGrp="1"/>
          </p:cNvSpPr>
          <p:nvPr>
            <p:ph type="sldNum" sz="quarter" idx="10"/>
          </p:nvPr>
        </p:nvSpPr>
        <p:spPr/>
        <p:txBody>
          <a:bodyPr/>
          <a:lstStyle/>
          <a:p>
            <a:fld id="{2CA8244C-1DD5-41F8-840E-1A98D3786A9F}" type="slidenum">
              <a:rPr lang="en-US" smtClean="0"/>
              <a:pPr/>
              <a:t>87</a:t>
            </a:fld>
            <a:endParaRPr lang="en-US" dirty="0"/>
          </a:p>
        </p:txBody>
      </p:sp>
    </p:spTree>
    <p:extLst>
      <p:ext uri="{BB962C8B-B14F-4D97-AF65-F5344CB8AC3E}">
        <p14:creationId xmlns:p14="http://schemas.microsoft.com/office/powerpoint/2010/main" val="652600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Kenai Fjords, another tidal glacier</a:t>
            </a:r>
          </a:p>
        </p:txBody>
      </p:sp>
      <p:sp>
        <p:nvSpPr>
          <p:cNvPr id="4" name="Slide Number Placeholder 3"/>
          <p:cNvSpPr>
            <a:spLocks noGrp="1"/>
          </p:cNvSpPr>
          <p:nvPr>
            <p:ph type="sldNum" sz="quarter" idx="5"/>
          </p:nvPr>
        </p:nvSpPr>
        <p:spPr/>
        <p:txBody>
          <a:bodyPr/>
          <a:lstStyle/>
          <a:p>
            <a:fld id="{2407D311-63D2-4AA9-BA57-5B43F12AA5A5}" type="slidenum">
              <a:rPr lang="en-US" smtClean="0"/>
              <a:t>7</a:t>
            </a:fld>
            <a:endParaRPr lang="en-US" dirty="0"/>
          </a:p>
        </p:txBody>
      </p:sp>
    </p:spTree>
    <p:extLst>
      <p:ext uri="{BB962C8B-B14F-4D97-AF65-F5344CB8AC3E}">
        <p14:creationId xmlns:p14="http://schemas.microsoft.com/office/powerpoint/2010/main" val="17780841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Arctic sea ice comprising the ice cap in the Northern Hemisphere. </a:t>
            </a:r>
          </a:p>
          <a:p>
            <a:endParaRPr lang="en-US" dirty="0"/>
          </a:p>
        </p:txBody>
      </p:sp>
      <p:sp>
        <p:nvSpPr>
          <p:cNvPr id="4" name="Slide Number Placeholder 3"/>
          <p:cNvSpPr>
            <a:spLocks noGrp="1"/>
          </p:cNvSpPr>
          <p:nvPr>
            <p:ph type="sldNum" sz="quarter" idx="10"/>
          </p:nvPr>
        </p:nvSpPr>
        <p:spPr/>
        <p:txBody>
          <a:bodyPr/>
          <a:lstStyle/>
          <a:p>
            <a:fld id="{2CA8244C-1DD5-41F8-840E-1A98D3786A9F}" type="slidenum">
              <a:rPr lang="en-US" smtClean="0"/>
              <a:pPr/>
              <a:t>88</a:t>
            </a:fld>
            <a:endParaRPr lang="en-US" dirty="0"/>
          </a:p>
        </p:txBody>
      </p:sp>
    </p:spTree>
    <p:extLst>
      <p:ext uri="{BB962C8B-B14F-4D97-AF65-F5344CB8AC3E}">
        <p14:creationId xmlns:p14="http://schemas.microsoft.com/office/powerpoint/2010/main" val="41955427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Is the ice in your ice maker bin all one age or multiple ages?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Perennial (older</a:t>
            </a:r>
            <a:r>
              <a:rPr lang="en-US" baseline="0" dirty="0"/>
              <a:t>) ice and seasonal (younger) ice.</a:t>
            </a:r>
            <a:br>
              <a:rPr lang="en-US" baseline="0" dirty="0"/>
            </a:br>
            <a:br>
              <a:rPr lang="en-US" b="0" baseline="0" dirty="0"/>
            </a:br>
            <a:r>
              <a:rPr lang="en-US" b="0" dirty="0"/>
              <a:t>Perennial sea ice (older ice) persists over several years.  Seasonal sea ice is what froze the prior winter and will melt the following summer. It is younger ice.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CA8244C-1DD5-41F8-840E-1A98D3786A9F}" type="slidenum">
              <a:rPr lang="en-US" smtClean="0"/>
              <a:pPr/>
              <a:t>89</a:t>
            </a:fld>
            <a:endParaRPr lang="en-US" dirty="0"/>
          </a:p>
        </p:txBody>
      </p:sp>
    </p:spTree>
    <p:extLst>
      <p:ext uri="{BB962C8B-B14F-4D97-AF65-F5344CB8AC3E}">
        <p14:creationId xmlns:p14="http://schemas.microsoft.com/office/powerpoint/2010/main" val="2338224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BA59CE92-A5D7-C5BF-9510-A94D51F67D48}"/>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1E4E5036-A48A-5AA5-CE51-6CE2118417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Piedmont glaciers  are formed where valley glaciers flow out from  mountainous terrain and coalesce into a singe large glacier, spreading</a:t>
            </a:r>
          </a:p>
          <a:p>
            <a:pPr eaLnBrk="1" hangingPunct="1">
              <a:spcBef>
                <a:spcPct val="0"/>
              </a:spcBef>
            </a:pPr>
            <a:r>
              <a:rPr lang="en-US" altLang="en-US" dirty="0"/>
              <a:t>over the lowland topography. </a:t>
            </a:r>
          </a:p>
        </p:txBody>
      </p:sp>
      <p:sp>
        <p:nvSpPr>
          <p:cNvPr id="61444" name="Slide Number Placeholder 3">
            <a:extLst>
              <a:ext uri="{FF2B5EF4-FFF2-40B4-BE49-F238E27FC236}">
                <a16:creationId xmlns:a16="http://schemas.microsoft.com/office/drawing/2014/main" id="{6FBC1A88-25F2-FE71-3564-0EE726F8F8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8E5A04C6-CE48-427B-8333-073BD0793C44}" type="slidenum">
              <a:rPr lang="en-US" altLang="en-US"/>
              <a:pPr eaLnBrk="1" hangingPunct="1"/>
              <a:t>8</a:t>
            </a:fld>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Cirque glacier</a:t>
            </a:r>
          </a:p>
        </p:txBody>
      </p:sp>
      <p:sp>
        <p:nvSpPr>
          <p:cNvPr id="4" name="Slide Number Placeholder 3"/>
          <p:cNvSpPr>
            <a:spLocks noGrp="1"/>
          </p:cNvSpPr>
          <p:nvPr>
            <p:ph type="sldNum" sz="quarter" idx="5"/>
          </p:nvPr>
        </p:nvSpPr>
        <p:spPr/>
        <p:txBody>
          <a:bodyPr/>
          <a:lstStyle/>
          <a:p>
            <a:fld id="{2407D311-63D2-4AA9-BA57-5B43F12AA5A5}" type="slidenum">
              <a:rPr lang="en-US" smtClean="0"/>
              <a:t>9</a:t>
            </a:fld>
            <a:endParaRPr lang="en-US" dirty="0"/>
          </a:p>
        </p:txBody>
      </p:sp>
    </p:spTree>
    <p:extLst>
      <p:ext uri="{BB962C8B-B14F-4D97-AF65-F5344CB8AC3E}">
        <p14:creationId xmlns:p14="http://schemas.microsoft.com/office/powerpoint/2010/main" val="2317016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outlet glacier is a valley glacier that carries ice from an ice sheet or ice cap into the ocean by flowing through a gap in the surrounding mountains</a:t>
            </a:r>
          </a:p>
        </p:txBody>
      </p:sp>
      <p:sp>
        <p:nvSpPr>
          <p:cNvPr id="4" name="Slide Number Placeholder 3"/>
          <p:cNvSpPr>
            <a:spLocks noGrp="1"/>
          </p:cNvSpPr>
          <p:nvPr>
            <p:ph type="sldNum" sz="quarter" idx="5"/>
          </p:nvPr>
        </p:nvSpPr>
        <p:spPr/>
        <p:txBody>
          <a:bodyPr/>
          <a:lstStyle/>
          <a:p>
            <a:fld id="{2407D311-63D2-4AA9-BA57-5B43F12AA5A5}" type="slidenum">
              <a:rPr lang="en-US" smtClean="0"/>
              <a:t>11</a:t>
            </a:fld>
            <a:endParaRPr lang="en-US" dirty="0"/>
          </a:p>
        </p:txBody>
      </p:sp>
    </p:spTree>
    <p:extLst>
      <p:ext uri="{BB962C8B-B14F-4D97-AF65-F5344CB8AC3E}">
        <p14:creationId xmlns:p14="http://schemas.microsoft.com/office/powerpoint/2010/main" val="2487565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8C5102F-E306-48AA-86AE-258FF23F0993}" type="datetimeFigureOut">
              <a:rPr lang="en-US" smtClean="0"/>
              <a:t>10/11/2024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E2E6DB-1ACC-41DE-B986-FDB7CAB3AC63}"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C5102F-E306-48AA-86AE-258FF23F0993}" type="datetimeFigureOut">
              <a:rPr lang="en-US" smtClean="0"/>
              <a:t>10/11/2024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E2E6DB-1ACC-41DE-B986-FDB7CAB3AC63}"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C5102F-E306-48AA-86AE-258FF23F0993}" type="datetimeFigureOut">
              <a:rPr lang="en-US" smtClean="0"/>
              <a:t>10/11/2024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E2E6DB-1ACC-41DE-B986-FDB7CAB3AC63}"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BB821-60CF-DD48-92B5-0104E069C7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4A5852-ACA5-5E6D-3349-E9ED27D4F9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71F4FC-3F73-A322-960D-E182382CF58E}"/>
              </a:ext>
            </a:extLst>
          </p:cNvPr>
          <p:cNvSpPr>
            <a:spLocks noGrp="1"/>
          </p:cNvSpPr>
          <p:nvPr>
            <p:ph type="dt" sz="half" idx="10"/>
          </p:nvPr>
        </p:nvSpPr>
        <p:spPr/>
        <p:txBody>
          <a:bodyPr/>
          <a:lstStyle/>
          <a:p>
            <a:fld id="{6B2DA98C-1A14-48E3-812F-2CA2E4D4D19E}" type="datetimeFigureOut">
              <a:rPr lang="en-US" smtClean="0"/>
              <a:t>10/11/2024</a:t>
            </a:fld>
            <a:endParaRPr lang="en-US"/>
          </a:p>
        </p:txBody>
      </p:sp>
      <p:sp>
        <p:nvSpPr>
          <p:cNvPr id="5" name="Footer Placeholder 4">
            <a:extLst>
              <a:ext uri="{FF2B5EF4-FFF2-40B4-BE49-F238E27FC236}">
                <a16:creationId xmlns:a16="http://schemas.microsoft.com/office/drawing/2014/main" id="{001DAC4D-FB31-1348-733C-BFAE8ECE0E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DD9D44-70F7-9C7C-0CC0-B4158CC6B54C}"/>
              </a:ext>
            </a:extLst>
          </p:cNvPr>
          <p:cNvSpPr>
            <a:spLocks noGrp="1"/>
          </p:cNvSpPr>
          <p:nvPr>
            <p:ph type="sldNum" sz="quarter" idx="12"/>
          </p:nvPr>
        </p:nvSpPr>
        <p:spPr/>
        <p:txBody>
          <a:bodyPr/>
          <a:lstStyle/>
          <a:p>
            <a:fld id="{C833FCE4-A7EB-41BC-835E-75D95821649F}" type="slidenum">
              <a:rPr lang="en-US" smtClean="0"/>
              <a:t>‹#›</a:t>
            </a:fld>
            <a:endParaRPr lang="en-US"/>
          </a:p>
        </p:txBody>
      </p:sp>
    </p:spTree>
    <p:extLst>
      <p:ext uri="{BB962C8B-B14F-4D97-AF65-F5344CB8AC3E}">
        <p14:creationId xmlns:p14="http://schemas.microsoft.com/office/powerpoint/2010/main" val="1298751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9195E-86FF-E4DB-75B8-EFA3AC25DD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DBD9B-ED4B-0BCC-28EB-38D94A6EFC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2A40F0-9A79-BD6F-0091-51CFEEC5CE3A}"/>
              </a:ext>
            </a:extLst>
          </p:cNvPr>
          <p:cNvSpPr>
            <a:spLocks noGrp="1"/>
          </p:cNvSpPr>
          <p:nvPr>
            <p:ph type="dt" sz="half" idx="10"/>
          </p:nvPr>
        </p:nvSpPr>
        <p:spPr/>
        <p:txBody>
          <a:bodyPr/>
          <a:lstStyle/>
          <a:p>
            <a:fld id="{6B2DA98C-1A14-48E3-812F-2CA2E4D4D19E}" type="datetimeFigureOut">
              <a:rPr lang="en-US" smtClean="0"/>
              <a:t>10/11/2024</a:t>
            </a:fld>
            <a:endParaRPr lang="en-US"/>
          </a:p>
        </p:txBody>
      </p:sp>
      <p:sp>
        <p:nvSpPr>
          <p:cNvPr id="5" name="Footer Placeholder 4">
            <a:extLst>
              <a:ext uri="{FF2B5EF4-FFF2-40B4-BE49-F238E27FC236}">
                <a16:creationId xmlns:a16="http://schemas.microsoft.com/office/drawing/2014/main" id="{8F03E794-8FFE-4009-647A-661CA0FE9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D7E49-1755-06A4-4EE5-EA00D1DD39B6}"/>
              </a:ext>
            </a:extLst>
          </p:cNvPr>
          <p:cNvSpPr>
            <a:spLocks noGrp="1"/>
          </p:cNvSpPr>
          <p:nvPr>
            <p:ph type="sldNum" sz="quarter" idx="12"/>
          </p:nvPr>
        </p:nvSpPr>
        <p:spPr/>
        <p:txBody>
          <a:bodyPr/>
          <a:lstStyle/>
          <a:p>
            <a:fld id="{C833FCE4-A7EB-41BC-835E-75D95821649F}" type="slidenum">
              <a:rPr lang="en-US" smtClean="0"/>
              <a:t>‹#›</a:t>
            </a:fld>
            <a:endParaRPr lang="en-US"/>
          </a:p>
        </p:txBody>
      </p:sp>
    </p:spTree>
    <p:extLst>
      <p:ext uri="{BB962C8B-B14F-4D97-AF65-F5344CB8AC3E}">
        <p14:creationId xmlns:p14="http://schemas.microsoft.com/office/powerpoint/2010/main" val="2599601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8CDDC-B06E-3ABE-ACB7-2B1FDA982B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AA03DE-EB73-E5BC-56AB-83DB19B931C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84805E-C757-B526-00E8-0080096747D2}"/>
              </a:ext>
            </a:extLst>
          </p:cNvPr>
          <p:cNvSpPr>
            <a:spLocks noGrp="1"/>
          </p:cNvSpPr>
          <p:nvPr>
            <p:ph type="dt" sz="half" idx="10"/>
          </p:nvPr>
        </p:nvSpPr>
        <p:spPr/>
        <p:txBody>
          <a:bodyPr/>
          <a:lstStyle/>
          <a:p>
            <a:fld id="{6B2DA98C-1A14-48E3-812F-2CA2E4D4D19E}" type="datetimeFigureOut">
              <a:rPr lang="en-US" smtClean="0"/>
              <a:t>10/11/2024</a:t>
            </a:fld>
            <a:endParaRPr lang="en-US"/>
          </a:p>
        </p:txBody>
      </p:sp>
      <p:sp>
        <p:nvSpPr>
          <p:cNvPr id="5" name="Footer Placeholder 4">
            <a:extLst>
              <a:ext uri="{FF2B5EF4-FFF2-40B4-BE49-F238E27FC236}">
                <a16:creationId xmlns:a16="http://schemas.microsoft.com/office/drawing/2014/main" id="{01D2EB56-5B0C-09E9-53A9-10A0F6BDBE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CB94B-601A-C16B-1ED7-9247C104592C}"/>
              </a:ext>
            </a:extLst>
          </p:cNvPr>
          <p:cNvSpPr>
            <a:spLocks noGrp="1"/>
          </p:cNvSpPr>
          <p:nvPr>
            <p:ph type="sldNum" sz="quarter" idx="12"/>
          </p:nvPr>
        </p:nvSpPr>
        <p:spPr/>
        <p:txBody>
          <a:bodyPr/>
          <a:lstStyle/>
          <a:p>
            <a:fld id="{C833FCE4-A7EB-41BC-835E-75D95821649F}" type="slidenum">
              <a:rPr lang="en-US" smtClean="0"/>
              <a:t>‹#›</a:t>
            </a:fld>
            <a:endParaRPr lang="en-US"/>
          </a:p>
        </p:txBody>
      </p:sp>
    </p:spTree>
    <p:extLst>
      <p:ext uri="{BB962C8B-B14F-4D97-AF65-F5344CB8AC3E}">
        <p14:creationId xmlns:p14="http://schemas.microsoft.com/office/powerpoint/2010/main" val="29570831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06A15-BA37-5014-F821-CC3A9FD8A9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9B5E0-D857-1E21-E152-FCBA3E7333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C91A0A-D67F-8874-9927-C04D96CA5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3218C1-F507-590C-6E21-480902D957CA}"/>
              </a:ext>
            </a:extLst>
          </p:cNvPr>
          <p:cNvSpPr>
            <a:spLocks noGrp="1"/>
          </p:cNvSpPr>
          <p:nvPr>
            <p:ph type="dt" sz="half" idx="10"/>
          </p:nvPr>
        </p:nvSpPr>
        <p:spPr/>
        <p:txBody>
          <a:bodyPr/>
          <a:lstStyle/>
          <a:p>
            <a:fld id="{6B2DA98C-1A14-48E3-812F-2CA2E4D4D19E}" type="datetimeFigureOut">
              <a:rPr lang="en-US" smtClean="0"/>
              <a:t>10/11/2024</a:t>
            </a:fld>
            <a:endParaRPr lang="en-US"/>
          </a:p>
        </p:txBody>
      </p:sp>
      <p:sp>
        <p:nvSpPr>
          <p:cNvPr id="6" name="Footer Placeholder 5">
            <a:extLst>
              <a:ext uri="{FF2B5EF4-FFF2-40B4-BE49-F238E27FC236}">
                <a16:creationId xmlns:a16="http://schemas.microsoft.com/office/drawing/2014/main" id="{509569F4-DDE2-CD6A-18BB-1468FA32F8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119471-2335-4810-FA8A-EAD854CA79B9}"/>
              </a:ext>
            </a:extLst>
          </p:cNvPr>
          <p:cNvSpPr>
            <a:spLocks noGrp="1"/>
          </p:cNvSpPr>
          <p:nvPr>
            <p:ph type="sldNum" sz="quarter" idx="12"/>
          </p:nvPr>
        </p:nvSpPr>
        <p:spPr/>
        <p:txBody>
          <a:bodyPr/>
          <a:lstStyle/>
          <a:p>
            <a:fld id="{C833FCE4-A7EB-41BC-835E-75D95821649F}" type="slidenum">
              <a:rPr lang="en-US" smtClean="0"/>
              <a:t>‹#›</a:t>
            </a:fld>
            <a:endParaRPr lang="en-US"/>
          </a:p>
        </p:txBody>
      </p:sp>
    </p:spTree>
    <p:extLst>
      <p:ext uri="{BB962C8B-B14F-4D97-AF65-F5344CB8AC3E}">
        <p14:creationId xmlns:p14="http://schemas.microsoft.com/office/powerpoint/2010/main" val="3181821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F688-A850-3565-25AD-AB46D7B884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1F0E89-2CD3-A462-0AF6-BFF44F68AF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2B95EB-5863-2B35-709D-946C81F65F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CC6CF4-3A85-5B64-939D-BC0981191F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79DE27-30F5-0EA8-D2C4-50CEE7415E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993A68-DA2E-4503-F980-697A7A23EFFD}"/>
              </a:ext>
            </a:extLst>
          </p:cNvPr>
          <p:cNvSpPr>
            <a:spLocks noGrp="1"/>
          </p:cNvSpPr>
          <p:nvPr>
            <p:ph type="dt" sz="half" idx="10"/>
          </p:nvPr>
        </p:nvSpPr>
        <p:spPr/>
        <p:txBody>
          <a:bodyPr/>
          <a:lstStyle/>
          <a:p>
            <a:fld id="{6B2DA98C-1A14-48E3-812F-2CA2E4D4D19E}" type="datetimeFigureOut">
              <a:rPr lang="en-US" smtClean="0"/>
              <a:t>10/11/2024</a:t>
            </a:fld>
            <a:endParaRPr lang="en-US"/>
          </a:p>
        </p:txBody>
      </p:sp>
      <p:sp>
        <p:nvSpPr>
          <p:cNvPr id="8" name="Footer Placeholder 7">
            <a:extLst>
              <a:ext uri="{FF2B5EF4-FFF2-40B4-BE49-F238E27FC236}">
                <a16:creationId xmlns:a16="http://schemas.microsoft.com/office/drawing/2014/main" id="{8D39AA25-5C2A-E0B8-0E28-A5C80368AD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79AB20-8713-D2B3-61B4-60EF604869C5}"/>
              </a:ext>
            </a:extLst>
          </p:cNvPr>
          <p:cNvSpPr>
            <a:spLocks noGrp="1"/>
          </p:cNvSpPr>
          <p:nvPr>
            <p:ph type="sldNum" sz="quarter" idx="12"/>
          </p:nvPr>
        </p:nvSpPr>
        <p:spPr/>
        <p:txBody>
          <a:bodyPr/>
          <a:lstStyle/>
          <a:p>
            <a:fld id="{C833FCE4-A7EB-41BC-835E-75D95821649F}" type="slidenum">
              <a:rPr lang="en-US" smtClean="0"/>
              <a:t>‹#›</a:t>
            </a:fld>
            <a:endParaRPr lang="en-US"/>
          </a:p>
        </p:txBody>
      </p:sp>
    </p:spTree>
    <p:extLst>
      <p:ext uri="{BB962C8B-B14F-4D97-AF65-F5344CB8AC3E}">
        <p14:creationId xmlns:p14="http://schemas.microsoft.com/office/powerpoint/2010/main" val="3957367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183B1-7288-F7F1-D8D7-EE6CB02862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5BD0C9-02A8-03E3-0663-282BCB95BF18}"/>
              </a:ext>
            </a:extLst>
          </p:cNvPr>
          <p:cNvSpPr>
            <a:spLocks noGrp="1"/>
          </p:cNvSpPr>
          <p:nvPr>
            <p:ph type="dt" sz="half" idx="10"/>
          </p:nvPr>
        </p:nvSpPr>
        <p:spPr/>
        <p:txBody>
          <a:bodyPr/>
          <a:lstStyle/>
          <a:p>
            <a:fld id="{6B2DA98C-1A14-48E3-812F-2CA2E4D4D19E}" type="datetimeFigureOut">
              <a:rPr lang="en-US" smtClean="0"/>
              <a:t>10/11/2024</a:t>
            </a:fld>
            <a:endParaRPr lang="en-US"/>
          </a:p>
        </p:txBody>
      </p:sp>
      <p:sp>
        <p:nvSpPr>
          <p:cNvPr id="4" name="Footer Placeholder 3">
            <a:extLst>
              <a:ext uri="{FF2B5EF4-FFF2-40B4-BE49-F238E27FC236}">
                <a16:creationId xmlns:a16="http://schemas.microsoft.com/office/drawing/2014/main" id="{033FDE84-A15D-E7D7-EB6B-C208A791BB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3453D6-1C0B-ABB2-5162-B70C4C29F070}"/>
              </a:ext>
            </a:extLst>
          </p:cNvPr>
          <p:cNvSpPr>
            <a:spLocks noGrp="1"/>
          </p:cNvSpPr>
          <p:nvPr>
            <p:ph type="sldNum" sz="quarter" idx="12"/>
          </p:nvPr>
        </p:nvSpPr>
        <p:spPr/>
        <p:txBody>
          <a:bodyPr/>
          <a:lstStyle/>
          <a:p>
            <a:fld id="{C833FCE4-A7EB-41BC-835E-75D95821649F}" type="slidenum">
              <a:rPr lang="en-US" smtClean="0"/>
              <a:t>‹#›</a:t>
            </a:fld>
            <a:endParaRPr lang="en-US"/>
          </a:p>
        </p:txBody>
      </p:sp>
    </p:spTree>
    <p:extLst>
      <p:ext uri="{BB962C8B-B14F-4D97-AF65-F5344CB8AC3E}">
        <p14:creationId xmlns:p14="http://schemas.microsoft.com/office/powerpoint/2010/main" val="426512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D83829-5818-1F73-BBE5-A02808B4F7B6}"/>
              </a:ext>
            </a:extLst>
          </p:cNvPr>
          <p:cNvSpPr>
            <a:spLocks noGrp="1"/>
          </p:cNvSpPr>
          <p:nvPr>
            <p:ph type="dt" sz="half" idx="10"/>
          </p:nvPr>
        </p:nvSpPr>
        <p:spPr/>
        <p:txBody>
          <a:bodyPr/>
          <a:lstStyle/>
          <a:p>
            <a:fld id="{6B2DA98C-1A14-48E3-812F-2CA2E4D4D19E}" type="datetimeFigureOut">
              <a:rPr lang="en-US" smtClean="0"/>
              <a:t>10/11/2024</a:t>
            </a:fld>
            <a:endParaRPr lang="en-US"/>
          </a:p>
        </p:txBody>
      </p:sp>
      <p:sp>
        <p:nvSpPr>
          <p:cNvPr id="3" name="Footer Placeholder 2">
            <a:extLst>
              <a:ext uri="{FF2B5EF4-FFF2-40B4-BE49-F238E27FC236}">
                <a16:creationId xmlns:a16="http://schemas.microsoft.com/office/drawing/2014/main" id="{94AC85F8-1598-8CDC-90A2-4B261A5031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A69C2E-FB08-DB4D-A2A9-6870952BC225}"/>
              </a:ext>
            </a:extLst>
          </p:cNvPr>
          <p:cNvSpPr>
            <a:spLocks noGrp="1"/>
          </p:cNvSpPr>
          <p:nvPr>
            <p:ph type="sldNum" sz="quarter" idx="12"/>
          </p:nvPr>
        </p:nvSpPr>
        <p:spPr/>
        <p:txBody>
          <a:bodyPr/>
          <a:lstStyle/>
          <a:p>
            <a:fld id="{C833FCE4-A7EB-41BC-835E-75D95821649F}" type="slidenum">
              <a:rPr lang="en-US" smtClean="0"/>
              <a:t>‹#›</a:t>
            </a:fld>
            <a:endParaRPr lang="en-US"/>
          </a:p>
        </p:txBody>
      </p:sp>
    </p:spTree>
    <p:extLst>
      <p:ext uri="{BB962C8B-B14F-4D97-AF65-F5344CB8AC3E}">
        <p14:creationId xmlns:p14="http://schemas.microsoft.com/office/powerpoint/2010/main" val="4121035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5752F-8FF9-E40D-6AE1-0923D443F9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7C4F2A-5E3F-801F-F3C2-581699467A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7A06EF-42D0-C246-1581-C4A698EEF3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5A908-CD60-B2C4-11BB-F74407531796}"/>
              </a:ext>
            </a:extLst>
          </p:cNvPr>
          <p:cNvSpPr>
            <a:spLocks noGrp="1"/>
          </p:cNvSpPr>
          <p:nvPr>
            <p:ph type="dt" sz="half" idx="10"/>
          </p:nvPr>
        </p:nvSpPr>
        <p:spPr/>
        <p:txBody>
          <a:bodyPr/>
          <a:lstStyle/>
          <a:p>
            <a:fld id="{6B2DA98C-1A14-48E3-812F-2CA2E4D4D19E}" type="datetimeFigureOut">
              <a:rPr lang="en-US" smtClean="0"/>
              <a:t>10/11/2024</a:t>
            </a:fld>
            <a:endParaRPr lang="en-US"/>
          </a:p>
        </p:txBody>
      </p:sp>
      <p:sp>
        <p:nvSpPr>
          <p:cNvPr id="6" name="Footer Placeholder 5">
            <a:extLst>
              <a:ext uri="{FF2B5EF4-FFF2-40B4-BE49-F238E27FC236}">
                <a16:creationId xmlns:a16="http://schemas.microsoft.com/office/drawing/2014/main" id="{750D2259-76D6-B06E-4368-D0B298C81E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ED1E5E-77E4-353F-1EB1-56EEBAAD7EEC}"/>
              </a:ext>
            </a:extLst>
          </p:cNvPr>
          <p:cNvSpPr>
            <a:spLocks noGrp="1"/>
          </p:cNvSpPr>
          <p:nvPr>
            <p:ph type="sldNum" sz="quarter" idx="12"/>
          </p:nvPr>
        </p:nvSpPr>
        <p:spPr/>
        <p:txBody>
          <a:bodyPr/>
          <a:lstStyle/>
          <a:p>
            <a:fld id="{C833FCE4-A7EB-41BC-835E-75D95821649F}" type="slidenum">
              <a:rPr lang="en-US" smtClean="0"/>
              <a:t>‹#›</a:t>
            </a:fld>
            <a:endParaRPr lang="en-US"/>
          </a:p>
        </p:txBody>
      </p:sp>
    </p:spTree>
    <p:extLst>
      <p:ext uri="{BB962C8B-B14F-4D97-AF65-F5344CB8AC3E}">
        <p14:creationId xmlns:p14="http://schemas.microsoft.com/office/powerpoint/2010/main" val="390656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C5102F-E306-48AA-86AE-258FF23F0993}" type="datetimeFigureOut">
              <a:rPr lang="en-US" smtClean="0"/>
              <a:t>10/11/2024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E2E6DB-1ACC-41DE-B986-FDB7CAB3AC63}"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66DAF-9C07-4590-39F8-D5EC3BAD09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BAE3C8-4DD8-28ED-1116-D50EA1564E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4A5DC6-7041-58F1-D909-175ECF2920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C9A463-9BFB-EC7B-600D-56099F47BECC}"/>
              </a:ext>
            </a:extLst>
          </p:cNvPr>
          <p:cNvSpPr>
            <a:spLocks noGrp="1"/>
          </p:cNvSpPr>
          <p:nvPr>
            <p:ph type="dt" sz="half" idx="10"/>
          </p:nvPr>
        </p:nvSpPr>
        <p:spPr/>
        <p:txBody>
          <a:bodyPr/>
          <a:lstStyle/>
          <a:p>
            <a:fld id="{6B2DA98C-1A14-48E3-812F-2CA2E4D4D19E}" type="datetimeFigureOut">
              <a:rPr lang="en-US" smtClean="0"/>
              <a:t>10/11/2024</a:t>
            </a:fld>
            <a:endParaRPr lang="en-US"/>
          </a:p>
        </p:txBody>
      </p:sp>
      <p:sp>
        <p:nvSpPr>
          <p:cNvPr id="6" name="Footer Placeholder 5">
            <a:extLst>
              <a:ext uri="{FF2B5EF4-FFF2-40B4-BE49-F238E27FC236}">
                <a16:creationId xmlns:a16="http://schemas.microsoft.com/office/drawing/2014/main" id="{821402D6-B59C-5B0C-BC2A-B41F0E5B55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3E1DEE-478C-B6B5-6A9F-489D8ADBA45F}"/>
              </a:ext>
            </a:extLst>
          </p:cNvPr>
          <p:cNvSpPr>
            <a:spLocks noGrp="1"/>
          </p:cNvSpPr>
          <p:nvPr>
            <p:ph type="sldNum" sz="quarter" idx="12"/>
          </p:nvPr>
        </p:nvSpPr>
        <p:spPr/>
        <p:txBody>
          <a:bodyPr/>
          <a:lstStyle/>
          <a:p>
            <a:fld id="{C833FCE4-A7EB-41BC-835E-75D95821649F}" type="slidenum">
              <a:rPr lang="en-US" smtClean="0"/>
              <a:t>‹#›</a:t>
            </a:fld>
            <a:endParaRPr lang="en-US"/>
          </a:p>
        </p:txBody>
      </p:sp>
    </p:spTree>
    <p:extLst>
      <p:ext uri="{BB962C8B-B14F-4D97-AF65-F5344CB8AC3E}">
        <p14:creationId xmlns:p14="http://schemas.microsoft.com/office/powerpoint/2010/main" val="3322199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429BA-D65A-A924-2263-94F46DF372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AC0BD8-7AF1-C323-261D-8668113525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23D0BB-F397-FEFB-B2DE-CD9F20B7836D}"/>
              </a:ext>
            </a:extLst>
          </p:cNvPr>
          <p:cNvSpPr>
            <a:spLocks noGrp="1"/>
          </p:cNvSpPr>
          <p:nvPr>
            <p:ph type="dt" sz="half" idx="10"/>
          </p:nvPr>
        </p:nvSpPr>
        <p:spPr/>
        <p:txBody>
          <a:bodyPr/>
          <a:lstStyle/>
          <a:p>
            <a:fld id="{6B2DA98C-1A14-48E3-812F-2CA2E4D4D19E}" type="datetimeFigureOut">
              <a:rPr lang="en-US" smtClean="0"/>
              <a:t>10/11/2024</a:t>
            </a:fld>
            <a:endParaRPr lang="en-US"/>
          </a:p>
        </p:txBody>
      </p:sp>
      <p:sp>
        <p:nvSpPr>
          <p:cNvPr id="5" name="Footer Placeholder 4">
            <a:extLst>
              <a:ext uri="{FF2B5EF4-FFF2-40B4-BE49-F238E27FC236}">
                <a16:creationId xmlns:a16="http://schemas.microsoft.com/office/drawing/2014/main" id="{F361D45B-F94B-A7BF-8B37-1938792AAF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8071BF-F2D6-1519-4C41-475FCD534DA0}"/>
              </a:ext>
            </a:extLst>
          </p:cNvPr>
          <p:cNvSpPr>
            <a:spLocks noGrp="1"/>
          </p:cNvSpPr>
          <p:nvPr>
            <p:ph type="sldNum" sz="quarter" idx="12"/>
          </p:nvPr>
        </p:nvSpPr>
        <p:spPr/>
        <p:txBody>
          <a:bodyPr/>
          <a:lstStyle/>
          <a:p>
            <a:fld id="{C833FCE4-A7EB-41BC-835E-75D95821649F}" type="slidenum">
              <a:rPr lang="en-US" smtClean="0"/>
              <a:t>‹#›</a:t>
            </a:fld>
            <a:endParaRPr lang="en-US"/>
          </a:p>
        </p:txBody>
      </p:sp>
    </p:spTree>
    <p:extLst>
      <p:ext uri="{BB962C8B-B14F-4D97-AF65-F5344CB8AC3E}">
        <p14:creationId xmlns:p14="http://schemas.microsoft.com/office/powerpoint/2010/main" val="34547386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54B981-37BA-15D9-E4A1-1B35815A91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AF6A05-7BB2-19FE-8D79-9DA8590C8C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A947CE-1156-A72F-B3C4-2674AD763F7C}"/>
              </a:ext>
            </a:extLst>
          </p:cNvPr>
          <p:cNvSpPr>
            <a:spLocks noGrp="1"/>
          </p:cNvSpPr>
          <p:nvPr>
            <p:ph type="dt" sz="half" idx="10"/>
          </p:nvPr>
        </p:nvSpPr>
        <p:spPr/>
        <p:txBody>
          <a:bodyPr/>
          <a:lstStyle/>
          <a:p>
            <a:fld id="{6B2DA98C-1A14-48E3-812F-2CA2E4D4D19E}" type="datetimeFigureOut">
              <a:rPr lang="en-US" smtClean="0"/>
              <a:t>10/11/2024</a:t>
            </a:fld>
            <a:endParaRPr lang="en-US"/>
          </a:p>
        </p:txBody>
      </p:sp>
      <p:sp>
        <p:nvSpPr>
          <p:cNvPr id="5" name="Footer Placeholder 4">
            <a:extLst>
              <a:ext uri="{FF2B5EF4-FFF2-40B4-BE49-F238E27FC236}">
                <a16:creationId xmlns:a16="http://schemas.microsoft.com/office/drawing/2014/main" id="{AB04DBF8-8C40-D901-D0C1-13B8ECC85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BFCDB1-407A-7744-910D-430633BB4353}"/>
              </a:ext>
            </a:extLst>
          </p:cNvPr>
          <p:cNvSpPr>
            <a:spLocks noGrp="1"/>
          </p:cNvSpPr>
          <p:nvPr>
            <p:ph type="sldNum" sz="quarter" idx="12"/>
          </p:nvPr>
        </p:nvSpPr>
        <p:spPr/>
        <p:txBody>
          <a:bodyPr/>
          <a:lstStyle/>
          <a:p>
            <a:fld id="{C833FCE4-A7EB-41BC-835E-75D95821649F}" type="slidenum">
              <a:rPr lang="en-US" smtClean="0"/>
              <a:t>‹#›</a:t>
            </a:fld>
            <a:endParaRPr lang="en-US"/>
          </a:p>
        </p:txBody>
      </p:sp>
    </p:spTree>
    <p:extLst>
      <p:ext uri="{BB962C8B-B14F-4D97-AF65-F5344CB8AC3E}">
        <p14:creationId xmlns:p14="http://schemas.microsoft.com/office/powerpoint/2010/main" val="1974802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7966C1CE-2E24-4646-BE75-311780FE7102}" type="slidenum">
              <a:rPr lang="en-US" altLang="en-US"/>
              <a:pPr>
                <a:defRPr/>
              </a:pPr>
              <a:t>‹#›</a:t>
            </a:fld>
            <a:endParaRPr lang="en-US" altLang="en-US" dirty="0"/>
          </a:p>
        </p:txBody>
      </p:sp>
    </p:spTree>
    <p:extLst>
      <p:ext uri="{BB962C8B-B14F-4D97-AF65-F5344CB8AC3E}">
        <p14:creationId xmlns:p14="http://schemas.microsoft.com/office/powerpoint/2010/main" val="1876934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C5102F-E306-48AA-86AE-258FF23F0993}" type="datetimeFigureOut">
              <a:rPr lang="en-US" smtClean="0"/>
              <a:t>10/11/2024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E2E6DB-1ACC-41DE-B986-FDB7CAB3AC63}"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C5102F-E306-48AA-86AE-258FF23F0993}" type="datetimeFigureOut">
              <a:rPr lang="en-US" smtClean="0"/>
              <a:t>10/11/2024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E2E6DB-1ACC-41DE-B986-FDB7CAB3AC63}"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C5102F-E306-48AA-86AE-258FF23F0993}" type="datetimeFigureOut">
              <a:rPr lang="en-US" smtClean="0"/>
              <a:t>10/11/2024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EE2E6DB-1ACC-41DE-B986-FDB7CAB3AC63}"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C5102F-E306-48AA-86AE-258FF23F0993}" type="datetimeFigureOut">
              <a:rPr lang="en-US" smtClean="0"/>
              <a:t>10/11/2024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EE2E6DB-1ACC-41DE-B986-FDB7CAB3AC63}"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C5102F-E306-48AA-86AE-258FF23F0993}" type="datetimeFigureOut">
              <a:rPr lang="en-US" smtClean="0"/>
              <a:t>10/11/2024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EE2E6DB-1ACC-41DE-B986-FDB7CAB3AC63}"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C5102F-E306-48AA-86AE-258FF23F0993}" type="datetimeFigureOut">
              <a:rPr lang="en-US" smtClean="0"/>
              <a:t>10/11/2024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E2E6DB-1ACC-41DE-B986-FDB7CAB3AC63}"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C5102F-E306-48AA-86AE-258FF23F0993}" type="datetimeFigureOut">
              <a:rPr lang="en-US" smtClean="0"/>
              <a:t>10/11/2024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E2E6DB-1ACC-41DE-B986-FDB7CAB3AC63}"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C5102F-E306-48AA-86AE-258FF23F0993}" type="datetimeFigureOut">
              <a:rPr lang="en-US" smtClean="0"/>
              <a:t>10/11/2024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E2E6DB-1ACC-41DE-B986-FDB7CAB3AC63}"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B4BC47-08A3-E986-41FC-A20974081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1782AB-2DC2-1AAC-D427-3EE5A382B1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5A98C6-8E81-83FF-FC66-F754661219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2DA98C-1A14-48E3-812F-2CA2E4D4D19E}" type="datetimeFigureOut">
              <a:rPr lang="en-US" smtClean="0"/>
              <a:t>10/11/2024</a:t>
            </a:fld>
            <a:endParaRPr lang="en-US"/>
          </a:p>
        </p:txBody>
      </p:sp>
      <p:sp>
        <p:nvSpPr>
          <p:cNvPr id="5" name="Footer Placeholder 4">
            <a:extLst>
              <a:ext uri="{FF2B5EF4-FFF2-40B4-BE49-F238E27FC236}">
                <a16:creationId xmlns:a16="http://schemas.microsoft.com/office/drawing/2014/main" id="{E1D78B0A-1EB9-9C12-C71B-7B4152A985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5B666E7-B217-710A-74A1-73A2ACF9A0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833FCE4-A7EB-41BC-835E-75D95821649F}" type="slidenum">
              <a:rPr lang="en-US" smtClean="0"/>
              <a:t>‹#›</a:t>
            </a:fld>
            <a:endParaRPr lang="en-US"/>
          </a:p>
        </p:txBody>
      </p:sp>
    </p:spTree>
    <p:extLst>
      <p:ext uri="{BB962C8B-B14F-4D97-AF65-F5344CB8AC3E}">
        <p14:creationId xmlns:p14="http://schemas.microsoft.com/office/powerpoint/2010/main" val="647394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ideo" Target="https://www.youtube.com/embed/JWxLGN56-c8?feature=oembed" TargetMode="Externa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njTjfJcAsBg?feature=oembed" TargetMode="Externa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ideo" Target="https://www.youtube.com/embed/b1BTLzUxEjM?feature=oembe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ideo" Target="https://www.youtube.com/embed/RVwLHX6lgzQ?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ghC-Ut0fW4o?feature=oembed"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ideo" Target="https://www.youtube.com/embed/xKtUpWZ8RqQ?feature=oembed" TargetMode="External"/><Relationship Id="rId4" Type="http://schemas.openxmlformats.org/officeDocument/2006/relationships/image" Target="../media/image45.jpeg"/></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ideo" Target="https://www.youtube.com/embed/rQgFEdrg3dI?feature=oembed" TargetMode="External"/><Relationship Id="rId6" Type="http://schemas.openxmlformats.org/officeDocument/2006/relationships/image" Target="../media/image58.jpeg"/><Relationship Id="rId5" Type="http://schemas.openxmlformats.org/officeDocument/2006/relationships/image" Target="../media/image57.jpg"/><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2.xml"/><Relationship Id="rId1" Type="http://schemas.openxmlformats.org/officeDocument/2006/relationships/video" Target="https://www.youtube.com/embed/xP82dujKfWA?feature=oembed"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7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3.xml"/><Relationship Id="rId1" Type="http://schemas.openxmlformats.org/officeDocument/2006/relationships/slideLayout" Target="../slideLayouts/slideLayout23.xml"/><Relationship Id="rId4" Type="http://schemas.openxmlformats.org/officeDocument/2006/relationships/image" Target="../media/image86.png"/></Relationships>
</file>

<file path=ppt/slides/_rels/slide7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92.png"/></Relationships>
</file>

<file path=ppt/slides/_rels/slide8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13.xml"/><Relationship Id="rId1" Type="http://schemas.openxmlformats.org/officeDocument/2006/relationships/video" Target="https://www.youtube.com/embed/vHJOIYEtNXA?feature=oembed"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95.jpeg"/></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3.xml"/><Relationship Id="rId1" Type="http://schemas.openxmlformats.org/officeDocument/2006/relationships/video" Target="https://www.youtube.com/embed/c6jX9URzZWg?feature=oembed" TargetMode="External"/><Relationship Id="rId4" Type="http://schemas.openxmlformats.org/officeDocument/2006/relationships/image" Target="../media/image99.jpe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13.xml"/><Relationship Id="rId1" Type="http://schemas.openxmlformats.org/officeDocument/2006/relationships/video" Target="https://www.youtube.com/embed/AuwOwqzT6rk?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4">
            <a:extLst>
              <a:ext uri="{FF2B5EF4-FFF2-40B4-BE49-F238E27FC236}">
                <a16:creationId xmlns:a16="http://schemas.microsoft.com/office/drawing/2014/main" id="{D4743C56-2A3E-06F6-5650-12A2C7690C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9066"/>
            <a:ext cx="12877800" cy="8556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a:extLst>
              <a:ext uri="{FF2B5EF4-FFF2-40B4-BE49-F238E27FC236}">
                <a16:creationId xmlns:a16="http://schemas.microsoft.com/office/drawing/2014/main" id="{5718C6D8-7CEE-A28F-AD85-53447BBE69F3}"/>
              </a:ext>
            </a:extLst>
          </p:cNvPr>
          <p:cNvSpPr>
            <a:spLocks noGrp="1"/>
          </p:cNvSpPr>
          <p:nvPr>
            <p:ph type="ctrTitle"/>
          </p:nvPr>
        </p:nvSpPr>
        <p:spPr>
          <a:xfrm>
            <a:off x="-152400" y="5257800"/>
            <a:ext cx="8686800" cy="1470025"/>
          </a:xfrm>
        </p:spPr>
        <p:txBody>
          <a:bodyPr/>
          <a:lstStyle/>
          <a:p>
            <a:pPr eaLnBrk="1" hangingPunct="1"/>
            <a:r>
              <a:rPr lang="en-US" altLang="en-US" dirty="0">
                <a:solidFill>
                  <a:schemeClr val="bg1"/>
                </a:solidFill>
              </a:rPr>
              <a:t>Glacial landforms and processes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mountain range&#10;&#10;Description automatically generated">
            <a:extLst>
              <a:ext uri="{FF2B5EF4-FFF2-40B4-BE49-F238E27FC236}">
                <a16:creationId xmlns:a16="http://schemas.microsoft.com/office/drawing/2014/main" id="{58F8D4A0-9932-A23E-4224-DE302D67B8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069" y="27709"/>
            <a:ext cx="8881862" cy="6858000"/>
          </a:xfrm>
          <a:prstGeom prst="rect">
            <a:avLst/>
          </a:prstGeom>
        </p:spPr>
      </p:pic>
    </p:spTree>
    <p:extLst>
      <p:ext uri="{BB962C8B-B14F-4D97-AF65-F5344CB8AC3E}">
        <p14:creationId xmlns:p14="http://schemas.microsoft.com/office/powerpoint/2010/main" val="4153192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B76248-AA1D-4B99-8C54-F40F23D96171}"/>
              </a:ext>
            </a:extLst>
          </p:cNvPr>
          <p:cNvPicPr>
            <a:picLocks noChangeAspect="1"/>
          </p:cNvPicPr>
          <p:nvPr/>
        </p:nvPicPr>
        <p:blipFill>
          <a:blip r:embed="rId3"/>
          <a:stretch>
            <a:fillRect/>
          </a:stretch>
        </p:blipFill>
        <p:spPr>
          <a:xfrm>
            <a:off x="838200" y="0"/>
            <a:ext cx="10155382" cy="6829425"/>
          </a:xfrm>
          <a:prstGeom prst="rect">
            <a:avLst/>
          </a:prstGeom>
        </p:spPr>
      </p:pic>
    </p:spTree>
    <p:extLst>
      <p:ext uri="{BB962C8B-B14F-4D97-AF65-F5344CB8AC3E}">
        <p14:creationId xmlns:p14="http://schemas.microsoft.com/office/powerpoint/2010/main" val="1174010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descr="D:\Lecture Resources\Text Figures\Chapter 19\FG19_01a.JPG">
            <a:extLst>
              <a:ext uri="{FF2B5EF4-FFF2-40B4-BE49-F238E27FC236}">
                <a16:creationId xmlns:a16="http://schemas.microsoft.com/office/drawing/2014/main" id="{477FD966-8A60-BEB4-7AC8-9E5E39A9E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444"/>
          <a:stretch>
            <a:fillRect/>
          </a:stretch>
        </p:blipFill>
        <p:spPr bwMode="auto">
          <a:xfrm>
            <a:off x="299357" y="304800"/>
            <a:ext cx="11593286" cy="743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descr="D:\Lecture Resources\Text Figures\Chapter 19\FG19_02.JPG">
            <a:extLst>
              <a:ext uri="{FF2B5EF4-FFF2-40B4-BE49-F238E27FC236}">
                <a16:creationId xmlns:a16="http://schemas.microsoft.com/office/drawing/2014/main" id="{74DE625A-7DCC-0125-A733-65A19A122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555"/>
          <a:stretch>
            <a:fillRect/>
          </a:stretch>
        </p:blipFill>
        <p:spPr bwMode="auto">
          <a:xfrm>
            <a:off x="609600" y="380999"/>
            <a:ext cx="10668000" cy="762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a:extLst>
              <a:ext uri="{FF2B5EF4-FFF2-40B4-BE49-F238E27FC236}">
                <a16:creationId xmlns:a16="http://schemas.microsoft.com/office/drawing/2014/main" id="{850D61A7-C00F-9BF3-1D29-5192622F48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0"/>
            <a:ext cx="7296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533400" y="457200"/>
            <a:ext cx="11355649" cy="6172200"/>
          </a:xfrm>
          <a:prstGeom prst="rect">
            <a:avLst/>
          </a:prstGeom>
        </p:spPr>
      </p:pic>
    </p:spTree>
    <p:extLst>
      <p:ext uri="{BB962C8B-B14F-4D97-AF65-F5344CB8AC3E}">
        <p14:creationId xmlns:p14="http://schemas.microsoft.com/office/powerpoint/2010/main" val="2412431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75F3F-EDC8-3360-B691-F6EA1B447FCE}"/>
              </a:ext>
            </a:extLst>
          </p:cNvPr>
          <p:cNvSpPr>
            <a:spLocks noGrp="1"/>
          </p:cNvSpPr>
          <p:nvPr>
            <p:ph type="title"/>
          </p:nvPr>
        </p:nvSpPr>
        <p:spPr>
          <a:xfrm>
            <a:off x="609600" y="274638"/>
            <a:ext cx="4572000" cy="1143000"/>
          </a:xfrm>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Glacial ice</a:t>
            </a:r>
          </a:p>
        </p:txBody>
      </p:sp>
      <p:sp>
        <p:nvSpPr>
          <p:cNvPr id="3" name="Content Placeholder 2">
            <a:extLst>
              <a:ext uri="{FF2B5EF4-FFF2-40B4-BE49-F238E27FC236}">
                <a16:creationId xmlns:a16="http://schemas.microsoft.com/office/drawing/2014/main" id="{2B4A00D5-C97D-5443-6ACE-49E6719366B7}"/>
              </a:ext>
            </a:extLst>
          </p:cNvPr>
          <p:cNvSpPr>
            <a:spLocks noGrp="1"/>
          </p:cNvSpPr>
          <p:nvPr>
            <p:ph idx="1"/>
          </p:nvPr>
        </p:nvSpPr>
        <p:spPr>
          <a:xfrm>
            <a:off x="398603" y="1535616"/>
            <a:ext cx="5257800" cy="4525963"/>
          </a:xfrm>
        </p:spPr>
        <p:txBody>
          <a:bodyPr/>
          <a:lstStyle/>
          <a:p>
            <a:r>
              <a:rPr lang="en-US" altLang="en-US" sz="2800" dirty="0">
                <a:latin typeface="Calibri Light" panose="020F0302020204030204" pitchFamily="34" charset="0"/>
                <a:ea typeface="Calibri Light" panose="020F0302020204030204" pitchFamily="34" charset="0"/>
                <a:cs typeface="Calibri Light" panose="020F0302020204030204" pitchFamily="34" charset="0"/>
              </a:rPr>
              <a:t>Glacial ice formed by pressure and recrystallization of snow</a:t>
            </a:r>
          </a:p>
          <a:p>
            <a:r>
              <a:rPr lang="en-US" altLang="en-US" sz="2800" b="0" dirty="0">
                <a:latin typeface="Calibri Light" panose="020F0302020204030204" pitchFamily="34" charset="0"/>
                <a:ea typeface="Calibri Light" panose="020F0302020204030204" pitchFamily="34" charset="0"/>
                <a:cs typeface="Calibri Light" panose="020F0302020204030204" pitchFamily="34" charset="0"/>
              </a:rPr>
              <a:t>Firn is intermediate between snow and glacial ice</a:t>
            </a:r>
          </a:p>
          <a:p>
            <a:pPr marL="0" indent="0">
              <a:buNone/>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 </a:t>
            </a:r>
          </a:p>
          <a:p>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5" name="Picture 4" descr="A chart of different types of growth&#10;&#10;Description automatically generated">
            <a:extLst>
              <a:ext uri="{FF2B5EF4-FFF2-40B4-BE49-F238E27FC236}">
                <a16:creationId xmlns:a16="http://schemas.microsoft.com/office/drawing/2014/main" id="{4E2A3A92-29A8-C001-3CEA-D56175C14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232" y="100012"/>
            <a:ext cx="6524625" cy="6657975"/>
          </a:xfrm>
          <a:prstGeom prst="rect">
            <a:avLst/>
          </a:prstGeom>
        </p:spPr>
      </p:pic>
      <p:pic>
        <p:nvPicPr>
          <p:cNvPr id="6" name="Online Media 5" title="SPELUNKING UNDER A GLACIER">
            <a:hlinkClick r:id="" action="ppaction://media"/>
            <a:extLst>
              <a:ext uri="{FF2B5EF4-FFF2-40B4-BE49-F238E27FC236}">
                <a16:creationId xmlns:a16="http://schemas.microsoft.com/office/drawing/2014/main" id="{0E77E908-C1B0-C700-3B3E-F0BB30DB5AE6}"/>
              </a:ext>
            </a:extLst>
          </p:cNvPr>
          <p:cNvPicPr>
            <a:picLocks noRot="1" noChangeAspect="1"/>
          </p:cNvPicPr>
          <p:nvPr>
            <a:videoFile r:link="rId1"/>
          </p:nvPr>
        </p:nvPicPr>
        <p:blipFill>
          <a:blip r:embed="rId4"/>
          <a:stretch>
            <a:fillRect/>
          </a:stretch>
        </p:blipFill>
        <p:spPr>
          <a:xfrm>
            <a:off x="398603" y="3798598"/>
            <a:ext cx="4993993" cy="2819400"/>
          </a:xfrm>
          <a:prstGeom prst="rect">
            <a:avLst/>
          </a:prstGeom>
        </p:spPr>
      </p:pic>
    </p:spTree>
    <p:extLst>
      <p:ext uri="{BB962C8B-B14F-4D97-AF65-F5344CB8AC3E}">
        <p14:creationId xmlns:p14="http://schemas.microsoft.com/office/powerpoint/2010/main" val="160141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792FE725-E90E-31E0-F7A7-96503E4DFFEE}"/>
              </a:ext>
            </a:extLst>
          </p:cNvPr>
          <p:cNvSpPr>
            <a:spLocks noGrp="1"/>
          </p:cNvSpPr>
          <p:nvPr>
            <p:ph type="title"/>
          </p:nvPr>
        </p:nvSpPr>
        <p:spPr>
          <a:xfrm>
            <a:off x="609600" y="274638"/>
            <a:ext cx="6019800" cy="1143000"/>
          </a:xfrm>
        </p:spPr>
        <p:txBody>
          <a:bodyPr/>
          <a:lstStyle/>
          <a:p>
            <a:pPr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Glacial movement</a:t>
            </a:r>
          </a:p>
        </p:txBody>
      </p:sp>
      <p:sp>
        <p:nvSpPr>
          <p:cNvPr id="14339" name="Content Placeholder 4">
            <a:extLst>
              <a:ext uri="{FF2B5EF4-FFF2-40B4-BE49-F238E27FC236}">
                <a16:creationId xmlns:a16="http://schemas.microsoft.com/office/drawing/2014/main" id="{6DE1AE7E-46DA-72BE-6C02-BB79925A287A}"/>
              </a:ext>
            </a:extLst>
          </p:cNvPr>
          <p:cNvSpPr>
            <a:spLocks noGrp="1"/>
          </p:cNvSpPr>
          <p:nvPr>
            <p:ph idx="1"/>
          </p:nvPr>
        </p:nvSpPr>
        <p:spPr>
          <a:xfrm>
            <a:off x="609600" y="1600201"/>
            <a:ext cx="6019800" cy="4525963"/>
          </a:xfrm>
        </p:spPr>
        <p:txBody>
          <a:bodyPr>
            <a:normAutofit lnSpcReduction="10000"/>
          </a:bodyPr>
          <a:lstStyle/>
          <a:p>
            <a:pPr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Glacial ice has a plastic (pliable) manner and flows in response to pressure, slope, and gravity</a:t>
            </a:r>
          </a:p>
          <a:p>
            <a:pPr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Not always a smooth flow as surges or slips may occur irregularly</a:t>
            </a:r>
          </a:p>
          <a:p>
            <a:pPr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Fastest flow is in the center of the glacier where friction with surrounding rock is less</a:t>
            </a:r>
          </a:p>
        </p:txBody>
      </p:sp>
      <p:pic>
        <p:nvPicPr>
          <p:cNvPr id="2" name="Online Media 1" title="Underneath a glacier time lapse">
            <a:hlinkClick r:id="" action="ppaction://media"/>
            <a:extLst>
              <a:ext uri="{FF2B5EF4-FFF2-40B4-BE49-F238E27FC236}">
                <a16:creationId xmlns:a16="http://schemas.microsoft.com/office/drawing/2014/main" id="{65366699-6201-7CCB-CB04-79687D929A70}"/>
              </a:ext>
            </a:extLst>
          </p:cNvPr>
          <p:cNvPicPr>
            <a:picLocks noRot="1" noChangeAspect="1"/>
          </p:cNvPicPr>
          <p:nvPr>
            <a:videoFile r:link="rId1"/>
          </p:nvPr>
        </p:nvPicPr>
        <p:blipFill>
          <a:blip r:embed="rId4"/>
          <a:stretch>
            <a:fillRect/>
          </a:stretch>
        </p:blipFill>
        <p:spPr>
          <a:xfrm>
            <a:off x="6705600" y="1600201"/>
            <a:ext cx="4876800" cy="3657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AE0E6-ECBE-0481-5391-1A2E258F2B21}"/>
              </a:ext>
            </a:extLst>
          </p:cNvPr>
          <p:cNvSpPr>
            <a:spLocks noGrp="1"/>
          </p:cNvSpPr>
          <p:nvPr>
            <p:ph type="title"/>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Glacial mass balance</a:t>
            </a:r>
          </a:p>
        </p:txBody>
      </p:sp>
      <p:sp>
        <p:nvSpPr>
          <p:cNvPr id="3" name="Content Placeholder 2">
            <a:extLst>
              <a:ext uri="{FF2B5EF4-FFF2-40B4-BE49-F238E27FC236}">
                <a16:creationId xmlns:a16="http://schemas.microsoft.com/office/drawing/2014/main" id="{0FBE840F-4B65-B598-340F-768231BAF97A}"/>
              </a:ext>
            </a:extLst>
          </p:cNvPr>
          <p:cNvSpPr>
            <a:spLocks noGrp="1"/>
          </p:cNvSpPr>
          <p:nvPr>
            <p:ph idx="1"/>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Refers to the difference between the accumulation and ablation (loss) of ice and snow on a glacier over a specific period, typically a year. It is a key measure of a glacier's health and determines whether a glacier is growing, shrinking, or remaining stable.</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Zone of ablation</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Zone of accumulation</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Equilibrium line</a:t>
            </a:r>
          </a:p>
        </p:txBody>
      </p:sp>
    </p:spTree>
    <p:extLst>
      <p:ext uri="{BB962C8B-B14F-4D97-AF65-F5344CB8AC3E}">
        <p14:creationId xmlns:p14="http://schemas.microsoft.com/office/powerpoint/2010/main" val="3147032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Lecture Resources\Text Figures\Chapter 19\FG19_09.JPG">
            <a:extLst>
              <a:ext uri="{FF2B5EF4-FFF2-40B4-BE49-F238E27FC236}">
                <a16:creationId xmlns:a16="http://schemas.microsoft.com/office/drawing/2014/main" id="{5A092DEB-1D50-2757-E907-CB9EA82C45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print"/>
          <a:srcRect b="35795"/>
          <a:stretch/>
        </p:blipFill>
        <p:spPr bwMode="auto">
          <a:xfrm>
            <a:off x="-460375" y="1634067"/>
            <a:ext cx="13112749" cy="4495800"/>
          </a:xfrm>
          <a:prstGeom prst="rect">
            <a:avLst/>
          </a:prstGeom>
          <a:noFill/>
          <a:ln w="9525">
            <a:noFill/>
            <a:miter lim="800000"/>
            <a:headEnd/>
            <a:tailEnd/>
          </a:ln>
        </p:spPr>
      </p:pic>
      <p:sp>
        <p:nvSpPr>
          <p:cNvPr id="5" name="Title 1"/>
          <p:cNvSpPr txBox="1">
            <a:spLocks/>
          </p:cNvSpPr>
          <p:nvPr/>
        </p:nvSpPr>
        <p:spPr>
          <a:xfrm>
            <a:off x="2152650" y="365127"/>
            <a:ext cx="7886700" cy="8134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Calibri Light" panose="020F0302020204030204" pitchFamily="34" charset="0"/>
                <a:ea typeface="Calibri Light" panose="020F0302020204030204" pitchFamily="34" charset="0"/>
                <a:cs typeface="Calibri Light" panose="020F0302020204030204" pitchFamily="34" charset="0"/>
              </a:rPr>
              <a:t>Components of the cryosphere</a:t>
            </a:r>
          </a:p>
        </p:txBody>
      </p:sp>
      <p:sp>
        <p:nvSpPr>
          <p:cNvPr id="2" name="Rectangle 1">
            <a:extLst>
              <a:ext uri="{FF2B5EF4-FFF2-40B4-BE49-F238E27FC236}">
                <a16:creationId xmlns:a16="http://schemas.microsoft.com/office/drawing/2014/main" id="{4D33A1C6-0980-5937-6AFE-33BC7154136F}"/>
              </a:ext>
            </a:extLst>
          </p:cNvPr>
          <p:cNvSpPr/>
          <p:nvPr/>
        </p:nvSpPr>
        <p:spPr>
          <a:xfrm>
            <a:off x="6629400" y="3657600"/>
            <a:ext cx="2133600" cy="838200"/>
          </a:xfrm>
          <a:prstGeom prst="rect">
            <a:avLst/>
          </a:prstGeom>
          <a:noFill/>
          <a:ln w="920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1522204-FEF9-FAAB-6E2C-AC130F7DABD3}"/>
              </a:ext>
            </a:extLst>
          </p:cNvPr>
          <p:cNvSpPr/>
          <p:nvPr/>
        </p:nvSpPr>
        <p:spPr>
          <a:xfrm>
            <a:off x="8790709" y="3636818"/>
            <a:ext cx="2133600" cy="838200"/>
          </a:xfrm>
          <a:prstGeom prst="rect">
            <a:avLst/>
          </a:prstGeom>
          <a:noFill/>
          <a:ln w="920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1F65BE9-CADE-93AF-D404-C786780662BF}"/>
              </a:ext>
            </a:extLst>
          </p:cNvPr>
          <p:cNvSpPr/>
          <p:nvPr/>
        </p:nvSpPr>
        <p:spPr>
          <a:xfrm>
            <a:off x="1267692" y="2819400"/>
            <a:ext cx="2133600" cy="838200"/>
          </a:xfrm>
          <a:prstGeom prst="rect">
            <a:avLst/>
          </a:prstGeom>
          <a:noFill/>
          <a:ln w="920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40632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AE0E6-ECBE-0481-5391-1A2E258F2B21}"/>
              </a:ext>
            </a:extLst>
          </p:cNvPr>
          <p:cNvSpPr>
            <a:spLocks noGrp="1"/>
          </p:cNvSpPr>
          <p:nvPr>
            <p:ph type="title"/>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Warm-based glaciers </a:t>
            </a:r>
          </a:p>
        </p:txBody>
      </p:sp>
      <p:sp>
        <p:nvSpPr>
          <p:cNvPr id="3" name="Content Placeholder 2">
            <a:extLst>
              <a:ext uri="{FF2B5EF4-FFF2-40B4-BE49-F238E27FC236}">
                <a16:creationId xmlns:a16="http://schemas.microsoft.com/office/drawing/2014/main" id="{0FBE840F-4B65-B598-340F-768231BAF97A}"/>
              </a:ext>
            </a:extLst>
          </p:cNvPr>
          <p:cNvSpPr>
            <a:spLocks noGrp="1"/>
          </p:cNvSpPr>
          <p:nvPr>
            <p:ph idx="1"/>
          </p:nvPr>
        </p:nvSpPr>
        <p:spPr/>
        <p:txBody>
          <a:bodyPr>
            <a:norm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Pressure exerted by overlying ice causes bottom of glacier to be close to melting point</a:t>
            </a:r>
          </a:p>
          <a:p>
            <a:r>
              <a:rPr lang="en-US" dirty="0">
                <a:latin typeface="Calibri Light" panose="020F0302020204030204" pitchFamily="34" charset="0"/>
                <a:ea typeface="Calibri Light" panose="020F0302020204030204" pitchFamily="34" charset="0"/>
                <a:cs typeface="Calibri Light" panose="020F0302020204030204" pitchFamily="34" charset="0"/>
              </a:rPr>
              <a:t>Liquid water can form which can repeatedly melt and refreeze with entrains debris into the ice</a:t>
            </a:r>
          </a:p>
          <a:p>
            <a:r>
              <a:rPr lang="en-US" dirty="0">
                <a:latin typeface="Calibri Light" panose="020F0302020204030204" pitchFamily="34" charset="0"/>
                <a:ea typeface="Calibri Light" panose="020F0302020204030204" pitchFamily="34" charset="0"/>
                <a:cs typeface="Calibri Light" panose="020F0302020204030204" pitchFamily="34" charset="0"/>
              </a:rPr>
              <a:t>Presence of water reduces friction and encourages basal sliding and rapid ice velocities</a:t>
            </a:r>
          </a:p>
          <a:p>
            <a:r>
              <a:rPr lang="en-US" dirty="0">
                <a:latin typeface="Calibri Light" panose="020F0302020204030204" pitchFamily="34" charset="0"/>
                <a:ea typeface="Calibri Light" panose="020F0302020204030204" pitchFamily="34" charset="0"/>
                <a:cs typeface="Calibri Light" panose="020F0302020204030204" pitchFamily="34" charset="0"/>
              </a:rPr>
              <a:t>Large amount of sediment eroded to form moraines</a:t>
            </a:r>
          </a:p>
          <a:p>
            <a:r>
              <a:rPr lang="en-US" dirty="0">
                <a:latin typeface="Calibri Light" panose="020F0302020204030204" pitchFamily="34" charset="0"/>
                <a:ea typeface="Calibri Light" panose="020F0302020204030204" pitchFamily="34" charset="0"/>
                <a:cs typeface="Calibri Light" panose="020F0302020204030204" pitchFamily="34" charset="0"/>
              </a:rPr>
              <a:t>More common in temperate climates and alpine glaciers</a:t>
            </a:r>
          </a:p>
        </p:txBody>
      </p:sp>
    </p:spTree>
    <p:extLst>
      <p:ext uri="{BB962C8B-B14F-4D97-AF65-F5344CB8AC3E}">
        <p14:creationId xmlns:p14="http://schemas.microsoft.com/office/powerpoint/2010/main" val="1759201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AE0E6-ECBE-0481-5391-1A2E258F2B21}"/>
              </a:ext>
            </a:extLst>
          </p:cNvPr>
          <p:cNvSpPr>
            <a:spLocks noGrp="1"/>
          </p:cNvSpPr>
          <p:nvPr>
            <p:ph type="title"/>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Cold-based glaciers </a:t>
            </a:r>
          </a:p>
        </p:txBody>
      </p:sp>
      <p:sp>
        <p:nvSpPr>
          <p:cNvPr id="3" name="Content Placeholder 2">
            <a:extLst>
              <a:ext uri="{FF2B5EF4-FFF2-40B4-BE49-F238E27FC236}">
                <a16:creationId xmlns:a16="http://schemas.microsoft.com/office/drawing/2014/main" id="{0FBE840F-4B65-B598-340F-768231BAF97A}"/>
              </a:ext>
            </a:extLst>
          </p:cNvPr>
          <p:cNvSpPr>
            <a:spLocks noGrp="1"/>
          </p:cNvSpPr>
          <p:nvPr>
            <p:ph idx="1"/>
          </p:nvPr>
        </p:nvSpPr>
        <p:spPr>
          <a:xfrm>
            <a:off x="990600" y="1676400"/>
            <a:ext cx="10287000" cy="4525963"/>
          </a:xfrm>
        </p:spPr>
        <p:txBody>
          <a:bodyPr>
            <a:norm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Pressure melting point is not reached and the glacier remains frozen to its bed. </a:t>
            </a:r>
          </a:p>
          <a:p>
            <a:r>
              <a:rPr lang="en-US" dirty="0">
                <a:latin typeface="Calibri Light" panose="020F0302020204030204" pitchFamily="34" charset="0"/>
                <a:ea typeface="Calibri Light" panose="020F0302020204030204" pitchFamily="34" charset="0"/>
                <a:cs typeface="Calibri Light" panose="020F0302020204030204" pitchFamily="34" charset="0"/>
              </a:rPr>
              <a:t>There is little movement, debris entrainment or deposition, and landforms are typically subdued</a:t>
            </a:r>
          </a:p>
          <a:p>
            <a:r>
              <a:rPr lang="en-US" dirty="0">
                <a:latin typeface="Calibri Light" panose="020F0302020204030204" pitchFamily="34" charset="0"/>
                <a:ea typeface="Calibri Light" panose="020F0302020204030204" pitchFamily="34" charset="0"/>
                <a:cs typeface="Calibri Light" panose="020F0302020204030204" pitchFamily="34" charset="0"/>
              </a:rPr>
              <a:t>More common in high latitude ice sheets </a:t>
            </a:r>
          </a:p>
        </p:txBody>
      </p:sp>
    </p:spTree>
    <p:extLst>
      <p:ext uri="{BB962C8B-B14F-4D97-AF65-F5344CB8AC3E}">
        <p14:creationId xmlns:p14="http://schemas.microsoft.com/office/powerpoint/2010/main" val="1118120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88071F1-9453-74EF-991E-937C5FF76307}"/>
              </a:ext>
            </a:extLst>
          </p:cNvPr>
          <p:cNvPicPr>
            <a:picLocks noGrp="1" noChangeAspect="1"/>
          </p:cNvPicPr>
          <p:nvPr>
            <p:ph idx="1"/>
          </p:nvPr>
        </p:nvPicPr>
        <p:blipFill>
          <a:blip r:embed="rId2"/>
          <a:stretch>
            <a:fillRect/>
          </a:stretch>
        </p:blipFill>
        <p:spPr>
          <a:xfrm>
            <a:off x="247650" y="1981200"/>
            <a:ext cx="11878754" cy="3647732"/>
          </a:xfrm>
          <a:solidFill>
            <a:schemeClr val="bg1"/>
          </a:solidFill>
          <a:ln>
            <a:noFill/>
          </a:ln>
        </p:spPr>
      </p:pic>
      <p:sp>
        <p:nvSpPr>
          <p:cNvPr id="6" name="Rectangle 5">
            <a:extLst>
              <a:ext uri="{FF2B5EF4-FFF2-40B4-BE49-F238E27FC236}">
                <a16:creationId xmlns:a16="http://schemas.microsoft.com/office/drawing/2014/main" id="{81B65A32-BC51-3A19-BC60-FECC8C886CEF}"/>
              </a:ext>
            </a:extLst>
          </p:cNvPr>
          <p:cNvSpPr/>
          <p:nvPr/>
        </p:nvSpPr>
        <p:spPr>
          <a:xfrm>
            <a:off x="247650" y="1570006"/>
            <a:ext cx="1295400" cy="1752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B68A14C-DACD-37CE-070F-3DC8206A451F}"/>
              </a:ext>
            </a:extLst>
          </p:cNvPr>
          <p:cNvSpPr txBox="1"/>
          <p:nvPr/>
        </p:nvSpPr>
        <p:spPr>
          <a:xfrm>
            <a:off x="2438400" y="1011903"/>
            <a:ext cx="2585964" cy="646331"/>
          </a:xfrm>
          <a:prstGeom prst="rect">
            <a:avLst/>
          </a:prstGeom>
          <a:noFill/>
        </p:spPr>
        <p:txBody>
          <a:bodyPr wrap="none" rtlCol="0">
            <a:spAutoFit/>
          </a:bodyPr>
          <a:lstStyle/>
          <a:p>
            <a:r>
              <a:rPr lang="en-US" sz="3600" dirty="0">
                <a:latin typeface="Calibri Light" panose="020F0302020204030204" pitchFamily="34" charset="0"/>
                <a:ea typeface="Calibri Light" panose="020F0302020204030204" pitchFamily="34" charset="0"/>
                <a:cs typeface="Calibri Light" panose="020F0302020204030204" pitchFamily="34" charset="0"/>
              </a:rPr>
              <a:t>Warm-based</a:t>
            </a:r>
          </a:p>
        </p:txBody>
      </p:sp>
      <p:sp>
        <p:nvSpPr>
          <p:cNvPr id="8" name="TextBox 7">
            <a:extLst>
              <a:ext uri="{FF2B5EF4-FFF2-40B4-BE49-F238E27FC236}">
                <a16:creationId xmlns:a16="http://schemas.microsoft.com/office/drawing/2014/main" id="{A2C64F8E-16D8-DF7A-5254-C71A43D50D7D}"/>
              </a:ext>
            </a:extLst>
          </p:cNvPr>
          <p:cNvSpPr txBox="1"/>
          <p:nvPr/>
        </p:nvSpPr>
        <p:spPr>
          <a:xfrm>
            <a:off x="7315200" y="1012359"/>
            <a:ext cx="2279791" cy="646331"/>
          </a:xfrm>
          <a:prstGeom prst="rect">
            <a:avLst/>
          </a:prstGeom>
          <a:noFill/>
        </p:spPr>
        <p:txBody>
          <a:bodyPr wrap="none" rtlCol="0">
            <a:spAutoFit/>
          </a:bodyPr>
          <a:lstStyle/>
          <a:p>
            <a:r>
              <a:rPr lang="en-US" sz="3600" dirty="0">
                <a:latin typeface="Calibri Light" panose="020F0302020204030204" pitchFamily="34" charset="0"/>
                <a:ea typeface="Calibri Light" panose="020F0302020204030204" pitchFamily="34" charset="0"/>
                <a:cs typeface="Calibri Light" panose="020F0302020204030204" pitchFamily="34" charset="0"/>
              </a:rPr>
              <a:t>Cold-based</a:t>
            </a:r>
          </a:p>
        </p:txBody>
      </p:sp>
    </p:spTree>
    <p:extLst>
      <p:ext uri="{BB962C8B-B14F-4D97-AF65-F5344CB8AC3E}">
        <p14:creationId xmlns:p14="http://schemas.microsoft.com/office/powerpoint/2010/main" val="972257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AE0E6-ECBE-0481-5391-1A2E258F2B21}"/>
              </a:ext>
            </a:extLst>
          </p:cNvPr>
          <p:cNvSpPr>
            <a:spLocks noGrp="1"/>
          </p:cNvSpPr>
          <p:nvPr>
            <p:ph type="title"/>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Glacial surge</a:t>
            </a:r>
          </a:p>
        </p:txBody>
      </p:sp>
      <p:pic>
        <p:nvPicPr>
          <p:cNvPr id="4" name="Online Media 3" title="Why slow glaciers can sometimes surge as fast as a speeding train--wiping out people in their path">
            <a:hlinkClick r:id="" action="ppaction://media"/>
            <a:extLst>
              <a:ext uri="{FF2B5EF4-FFF2-40B4-BE49-F238E27FC236}">
                <a16:creationId xmlns:a16="http://schemas.microsoft.com/office/drawing/2014/main" id="{D4DE26AD-8699-A291-9ACA-4551FFD05814}"/>
              </a:ext>
            </a:extLst>
          </p:cNvPr>
          <p:cNvPicPr>
            <a:picLocks noGrp="1" noRot="1" noChangeAspect="1"/>
          </p:cNvPicPr>
          <p:nvPr>
            <p:ph idx="1"/>
            <a:videoFile r:link="rId1"/>
          </p:nvPr>
        </p:nvPicPr>
        <p:blipFill>
          <a:blip r:embed="rId3"/>
          <a:stretch>
            <a:fillRect/>
          </a:stretch>
        </p:blipFill>
        <p:spPr>
          <a:xfrm>
            <a:off x="2087563" y="1600200"/>
            <a:ext cx="8016875" cy="4525963"/>
          </a:xfrm>
          <a:prstGeom prst="rect">
            <a:avLst/>
          </a:prstGeom>
        </p:spPr>
      </p:pic>
    </p:spTree>
    <p:extLst>
      <p:ext uri="{BB962C8B-B14F-4D97-AF65-F5344CB8AC3E}">
        <p14:creationId xmlns:p14="http://schemas.microsoft.com/office/powerpoint/2010/main" val="204408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0BBF2-0EB2-BBBC-6D0B-369A0A38A451}"/>
              </a:ext>
            </a:extLst>
          </p:cNvPr>
          <p:cNvSpPr>
            <a:spLocks noGrp="1"/>
          </p:cNvSpPr>
          <p:nvPr>
            <p:ph type="title"/>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Glacial calving</a:t>
            </a:r>
          </a:p>
        </p:txBody>
      </p:sp>
      <p:pic>
        <p:nvPicPr>
          <p:cNvPr id="4" name="Online Media 3" title="INCREDIBLE COLLAPSE TRIGGERED BY GLACIER CALVING | South America, Chile">
            <a:hlinkClick r:id="" action="ppaction://media"/>
            <a:extLst>
              <a:ext uri="{FF2B5EF4-FFF2-40B4-BE49-F238E27FC236}">
                <a16:creationId xmlns:a16="http://schemas.microsoft.com/office/drawing/2014/main" id="{AD2FCC4A-8D7E-5614-29C4-22EE79FEC64D}"/>
              </a:ext>
            </a:extLst>
          </p:cNvPr>
          <p:cNvPicPr>
            <a:picLocks noGrp="1" noRot="1" noChangeAspect="1"/>
          </p:cNvPicPr>
          <p:nvPr>
            <p:ph idx="1"/>
            <a:videoFile r:link="rId1"/>
          </p:nvPr>
        </p:nvPicPr>
        <p:blipFill>
          <a:blip r:embed="rId3"/>
          <a:stretch>
            <a:fillRect/>
          </a:stretch>
        </p:blipFill>
        <p:spPr>
          <a:xfrm>
            <a:off x="2087563" y="1600200"/>
            <a:ext cx="8016875" cy="4525963"/>
          </a:xfrm>
          <a:prstGeom prst="rect">
            <a:avLst/>
          </a:prstGeom>
        </p:spPr>
      </p:pic>
    </p:spTree>
    <p:extLst>
      <p:ext uri="{BB962C8B-B14F-4D97-AF65-F5344CB8AC3E}">
        <p14:creationId xmlns:p14="http://schemas.microsoft.com/office/powerpoint/2010/main" val="209788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C:\Documents and Settings\Tony Stallins\Desktop\5690.png"/>
          <p:cNvPicPr>
            <a:picLocks noChangeAspect="1" noChangeArrowheads="1"/>
          </p:cNvPicPr>
          <p:nvPr/>
        </p:nvPicPr>
        <p:blipFill>
          <a:blip r:embed="rId3" cstate="print"/>
          <a:srcRect/>
          <a:stretch>
            <a:fillRect/>
          </a:stretch>
        </p:blipFill>
        <p:spPr bwMode="auto">
          <a:xfrm>
            <a:off x="4630739" y="3428999"/>
            <a:ext cx="7083425" cy="3429000"/>
          </a:xfrm>
          <a:prstGeom prst="rect">
            <a:avLst/>
          </a:prstGeom>
          <a:noFill/>
          <a:ln w="9525">
            <a:noFill/>
            <a:miter lim="800000"/>
            <a:headEnd/>
            <a:tailEnd/>
          </a:ln>
        </p:spPr>
      </p:pic>
      <p:pic>
        <p:nvPicPr>
          <p:cNvPr id="78851" name="Picture 5" descr="C:\Documents and Settings\Tony Stallins\Desktop\5689.png"/>
          <p:cNvPicPr>
            <a:picLocks noChangeAspect="1" noChangeArrowheads="1"/>
          </p:cNvPicPr>
          <p:nvPr/>
        </p:nvPicPr>
        <p:blipFill>
          <a:blip r:embed="rId4" cstate="print"/>
          <a:srcRect/>
          <a:stretch>
            <a:fillRect/>
          </a:stretch>
        </p:blipFill>
        <p:spPr bwMode="auto">
          <a:xfrm>
            <a:off x="5410200" y="0"/>
            <a:ext cx="5524500" cy="3275013"/>
          </a:xfrm>
          <a:prstGeom prst="rect">
            <a:avLst/>
          </a:prstGeom>
          <a:noFill/>
          <a:ln w="9525">
            <a:noFill/>
            <a:miter lim="800000"/>
            <a:headEnd/>
            <a:tailEnd/>
          </a:ln>
        </p:spPr>
      </p:pic>
      <p:sp>
        <p:nvSpPr>
          <p:cNvPr id="2" name="Content Placeholder 4">
            <a:extLst>
              <a:ext uri="{FF2B5EF4-FFF2-40B4-BE49-F238E27FC236}">
                <a16:creationId xmlns:a16="http://schemas.microsoft.com/office/drawing/2014/main" id="{BB3B77CA-301C-4341-7536-02477FF7B372}"/>
              </a:ext>
            </a:extLst>
          </p:cNvPr>
          <p:cNvSpPr>
            <a:spLocks noGrp="1"/>
          </p:cNvSpPr>
          <p:nvPr>
            <p:ph idx="1"/>
          </p:nvPr>
        </p:nvSpPr>
        <p:spPr>
          <a:xfrm>
            <a:off x="477836" y="617536"/>
            <a:ext cx="4419600" cy="4525963"/>
          </a:xfrm>
        </p:spPr>
        <p:txBody>
          <a:bodyPr>
            <a:normAutofit/>
          </a:bodyPr>
          <a:lstStyle/>
          <a:p>
            <a:r>
              <a:rPr lang="en-US" altLang="en-US" dirty="0">
                <a:latin typeface="Calibri Light" panose="020F0302020204030204" pitchFamily="34" charset="0"/>
                <a:ea typeface="Calibri Light" panose="020F0302020204030204" pitchFamily="34" charset="0"/>
                <a:cs typeface="Calibri Light" panose="020F0302020204030204" pitchFamily="34" charset="0"/>
              </a:rPr>
              <a:t>Glaciers create a combination of constructive (depositional) and destructive (erosional) landforms</a:t>
            </a:r>
          </a:p>
          <a:p>
            <a:pPr marL="0" indent="0" eaLnBrk="1" hangingPunct="1">
              <a:buNone/>
            </a:pPr>
            <a:endParaRPr lang="en-US"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37FD0505-3D52-0BB4-A305-38E7BB07D09C}"/>
              </a:ext>
            </a:extLst>
          </p:cNvPr>
          <p:cNvSpPr>
            <a:spLocks noGrp="1"/>
          </p:cNvSpPr>
          <p:nvPr>
            <p:ph type="title"/>
          </p:nvPr>
        </p:nvSpPr>
        <p:spPr>
          <a:xfrm>
            <a:off x="4876800" y="274638"/>
            <a:ext cx="6705600" cy="1143000"/>
          </a:xfrm>
        </p:spPr>
        <p:txBody>
          <a:bodyPr>
            <a:normAutofit fontScale="90000"/>
          </a:bodyPr>
          <a:lstStyle/>
          <a:p>
            <a:pPr eaLnBrk="1" hangingPunct="1">
              <a:spcBef>
                <a:spcPct val="50000"/>
              </a:spcBef>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Amount of glacial erosion shaped by:</a:t>
            </a:r>
          </a:p>
        </p:txBody>
      </p:sp>
      <p:sp>
        <p:nvSpPr>
          <p:cNvPr id="3" name="Content Placeholder 2">
            <a:extLst>
              <a:ext uri="{FF2B5EF4-FFF2-40B4-BE49-F238E27FC236}">
                <a16:creationId xmlns:a16="http://schemas.microsoft.com/office/drawing/2014/main" id="{CB47A6F4-A32E-DFF7-D71D-FAD11E891FE0}"/>
              </a:ext>
            </a:extLst>
          </p:cNvPr>
          <p:cNvSpPr>
            <a:spLocks noGrp="1"/>
          </p:cNvSpPr>
          <p:nvPr>
            <p:ph idx="1"/>
          </p:nvPr>
        </p:nvSpPr>
        <p:spPr>
          <a:xfrm>
            <a:off x="305258" y="591131"/>
            <a:ext cx="4267200" cy="5535033"/>
          </a:xfrm>
        </p:spPr>
        <p:txBody>
          <a:bodyPr rtlCol="0">
            <a:normAutofit/>
          </a:bodyPr>
          <a:lstStyle/>
          <a:p>
            <a:pPr>
              <a:lnSpc>
                <a:spcPts val="2700"/>
              </a:lnSpc>
              <a:spcBef>
                <a:spcPct val="50000"/>
              </a:spcBef>
              <a:buFont typeface="Arial"/>
              <a:buChar char="•"/>
              <a:defRPr/>
            </a:pPr>
            <a:r>
              <a:rPr lang="en-US" dirty="0">
                <a:latin typeface="Calibri Light" panose="020F0302020204030204" pitchFamily="34" charset="0"/>
                <a:ea typeface="Calibri Light" panose="020F0302020204030204" pitchFamily="34" charset="0"/>
                <a:cs typeface="Calibri Light" panose="020F0302020204030204" pitchFamily="34" charset="0"/>
              </a:rPr>
              <a:t>Ice thickness</a:t>
            </a:r>
          </a:p>
          <a:p>
            <a:pPr>
              <a:lnSpc>
                <a:spcPts val="2700"/>
              </a:lnSpc>
              <a:spcBef>
                <a:spcPct val="50000"/>
              </a:spcBef>
              <a:buFont typeface="Arial"/>
              <a:buChar char="•"/>
              <a:defRPr/>
            </a:pPr>
            <a:r>
              <a:rPr lang="en-US" dirty="0">
                <a:latin typeface="Calibri Light" panose="020F0302020204030204" pitchFamily="34" charset="0"/>
                <a:ea typeface="Calibri Light" panose="020F0302020204030204" pitchFamily="34" charset="0"/>
                <a:cs typeface="Calibri Light" panose="020F0302020204030204" pitchFamily="34" charset="0"/>
              </a:rPr>
              <a:t>Steepness of slope</a:t>
            </a:r>
          </a:p>
          <a:p>
            <a:pPr>
              <a:lnSpc>
                <a:spcPts val="2700"/>
              </a:lnSpc>
              <a:spcBef>
                <a:spcPct val="50000"/>
              </a:spcBef>
              <a:buFont typeface="Arial"/>
              <a:buChar char="•"/>
              <a:defRPr/>
            </a:pPr>
            <a:r>
              <a:rPr lang="en-US" dirty="0">
                <a:latin typeface="Calibri Light" panose="020F0302020204030204" pitchFamily="34" charset="0"/>
                <a:ea typeface="Calibri Light" panose="020F0302020204030204" pitchFamily="34" charset="0"/>
                <a:cs typeface="Calibri Light" panose="020F0302020204030204" pitchFamily="34" charset="0"/>
              </a:rPr>
              <a:t>Glacial downward velocity</a:t>
            </a:r>
          </a:p>
          <a:p>
            <a:pPr>
              <a:lnSpc>
                <a:spcPts val="2700"/>
              </a:lnSpc>
              <a:spcBef>
                <a:spcPct val="50000"/>
              </a:spcBef>
              <a:buFont typeface="Arial"/>
              <a:buChar char="•"/>
              <a:defRPr/>
            </a:pPr>
            <a:r>
              <a:rPr lang="en-US" dirty="0">
                <a:latin typeface="Calibri Light" panose="020F0302020204030204" pitchFamily="34" charset="0"/>
                <a:ea typeface="Calibri Light" panose="020F0302020204030204" pitchFamily="34" charset="0"/>
                <a:cs typeface="Calibri Light" panose="020F0302020204030204" pitchFamily="34" charset="0"/>
              </a:rPr>
              <a:t>Sediment or rock type underlying ice</a:t>
            </a:r>
          </a:p>
          <a:p>
            <a:pPr>
              <a:lnSpc>
                <a:spcPts val="2700"/>
              </a:lnSpc>
              <a:spcBef>
                <a:spcPct val="50000"/>
              </a:spcBef>
              <a:buFont typeface="Arial"/>
              <a:buChar char="•"/>
              <a:defRPr/>
            </a:pPr>
            <a:r>
              <a:rPr lang="en-US" dirty="0">
                <a:latin typeface="Calibri Light" panose="020F0302020204030204" pitchFamily="34" charset="0"/>
                <a:ea typeface="Calibri Light" panose="020F0302020204030204" pitchFamily="34" charset="0"/>
                <a:cs typeface="Calibri Light" panose="020F0302020204030204" pitchFamily="34" charset="0"/>
              </a:rPr>
              <a:t>Duration of glaciation</a:t>
            </a:r>
          </a:p>
          <a:p>
            <a:pPr>
              <a:spcBef>
                <a:spcPct val="50000"/>
              </a:spcBef>
              <a:buFont typeface="Arial"/>
              <a:buChar char="•"/>
              <a:defRPr/>
            </a:pPr>
            <a:r>
              <a:rPr lang="en-US" sz="3200" dirty="0">
                <a:latin typeface="Calibri Light" panose="020F0302020204030204" pitchFamily="34" charset="0"/>
                <a:ea typeface="Calibri Light" panose="020F0302020204030204" pitchFamily="34" charset="0"/>
                <a:cs typeface="Calibri Light" panose="020F0302020204030204" pitchFamily="34" charset="0"/>
              </a:rPr>
              <a:t>Supraglacial and subglacial cyro-hydrological drainage</a:t>
            </a:r>
          </a:p>
          <a:p>
            <a:pPr>
              <a:lnSpc>
                <a:spcPts val="2700"/>
              </a:lnSpc>
              <a:spcBef>
                <a:spcPct val="50000"/>
              </a:spcBef>
              <a:buFont typeface="Arial"/>
              <a:buChar char="•"/>
              <a:defRPr/>
            </a:pP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Picture 3" descr="A mountain range with water and mountains&#10;&#10;Description automatically generated with medium confidence">
            <a:extLst>
              <a:ext uri="{FF2B5EF4-FFF2-40B4-BE49-F238E27FC236}">
                <a16:creationId xmlns:a16="http://schemas.microsoft.com/office/drawing/2014/main" id="{379B1937-86BF-CA44-1E6E-9C7087175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457" y="1600201"/>
            <a:ext cx="7314286" cy="466666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461C5-6548-1B8E-13BA-8622A312636C}"/>
              </a:ext>
            </a:extLst>
          </p:cNvPr>
          <p:cNvSpPr>
            <a:spLocks noGrp="1"/>
          </p:cNvSpPr>
          <p:nvPr>
            <p:ph type="title"/>
          </p:nvPr>
        </p:nvSpPr>
        <p:spPr/>
        <p:txBody>
          <a:bodyPr>
            <a:normAutofit fontScale="90000"/>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Supraglacial and subglacial cryo-hydrologic drainage</a:t>
            </a:r>
          </a:p>
        </p:txBody>
      </p:sp>
      <p:pic>
        <p:nvPicPr>
          <p:cNvPr id="5" name="Picture 4" descr="A diagram of a river&#10;&#10;Description automatically generated with medium confidence">
            <a:extLst>
              <a:ext uri="{FF2B5EF4-FFF2-40B4-BE49-F238E27FC236}">
                <a16:creationId xmlns:a16="http://schemas.microsoft.com/office/drawing/2014/main" id="{7CD7089F-99E3-AC71-F2EE-35EAB3B28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109" y="1662018"/>
            <a:ext cx="10307782" cy="4921344"/>
          </a:xfrm>
          <a:prstGeom prst="rect">
            <a:avLst/>
          </a:prstGeom>
        </p:spPr>
      </p:pic>
    </p:spTree>
    <p:extLst>
      <p:ext uri="{BB962C8B-B14F-4D97-AF65-F5344CB8AC3E}">
        <p14:creationId xmlns:p14="http://schemas.microsoft.com/office/powerpoint/2010/main" val="3412820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a:extLst>
              <a:ext uri="{FF2B5EF4-FFF2-40B4-BE49-F238E27FC236}">
                <a16:creationId xmlns:a16="http://schemas.microsoft.com/office/drawing/2014/main" id="{71C3DB7C-4177-AC50-EC53-2589BBF3F880}"/>
              </a:ext>
            </a:extLst>
          </p:cNvPr>
          <p:cNvSpPr>
            <a:spLocks noGrp="1"/>
          </p:cNvSpPr>
          <p:nvPr>
            <p:ph idx="1"/>
          </p:nvPr>
        </p:nvSpPr>
        <p:spPr>
          <a:xfrm>
            <a:off x="609600" y="1600201"/>
            <a:ext cx="5105400" cy="4525963"/>
          </a:xfrm>
        </p:spPr>
        <p:txBody>
          <a:bodyPr>
            <a:normAutofit lnSpcReduction="10000"/>
          </a:bodyPr>
          <a:lstStyle/>
          <a:p>
            <a:pPr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Abrasion – grinding action on bedrock at the bottom of the glacier</a:t>
            </a:r>
          </a:p>
          <a:p>
            <a:pPr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Plucking – rocks are ripped out of the ground by glacier movement and carried along by the glacier for some time before deposition</a:t>
            </a:r>
          </a:p>
          <a:p>
            <a:pPr eaLnBrk="1" hangingPunct="1"/>
            <a:endParaRPr lang="en-US" altLang="en-US" dirty="0">
              <a:latin typeface="Calibri Light" panose="020F0302020204030204" pitchFamily="34" charset="0"/>
              <a:ea typeface="Calibri Light" panose="020F0302020204030204" pitchFamily="34" charset="0"/>
              <a:cs typeface="Calibri Light" panose="020F0302020204030204" pitchFamily="34" charset="0"/>
            </a:endParaRPr>
          </a:p>
          <a:p>
            <a:pPr marL="0" indent="0" eaLnBrk="1" hangingPunct="1">
              <a:buNone/>
            </a:pPr>
            <a:endParaRPr lang="en-US" altLang="en-US"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Title 1">
            <a:extLst>
              <a:ext uri="{FF2B5EF4-FFF2-40B4-BE49-F238E27FC236}">
                <a16:creationId xmlns:a16="http://schemas.microsoft.com/office/drawing/2014/main" id="{CDC51FCA-D7F0-8293-1C17-16657D7A61C9}"/>
              </a:ext>
            </a:extLst>
          </p:cNvPr>
          <p:cNvSpPr>
            <a:spLocks noGrp="1"/>
          </p:cNvSpPr>
          <p:nvPr>
            <p:ph type="title"/>
          </p:nvPr>
        </p:nvSpPr>
        <p:spPr>
          <a:xfrm>
            <a:off x="609600" y="274638"/>
            <a:ext cx="10972800" cy="1143000"/>
          </a:xfrm>
        </p:spPr>
        <p:txBody>
          <a:bodyPr/>
          <a:lstStyle/>
          <a:p>
            <a:pPr eaLnBrk="1" hangingPunct="1">
              <a:spcBef>
                <a:spcPct val="50000"/>
              </a:spcBef>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Processes of glacial erosion</a:t>
            </a:r>
          </a:p>
        </p:txBody>
      </p:sp>
      <p:pic>
        <p:nvPicPr>
          <p:cNvPr id="3" name="Picture 2" descr="A diagram of a brown rock formation&#10;&#10;Description automatically generated">
            <a:extLst>
              <a:ext uri="{FF2B5EF4-FFF2-40B4-BE49-F238E27FC236}">
                <a16:creationId xmlns:a16="http://schemas.microsoft.com/office/drawing/2014/main" id="{A207E9A5-2975-F657-4606-F4F65D902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1600201"/>
            <a:ext cx="6350000" cy="27432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arge rocky area with cracks&#10;&#10;Description automatically generated with medium confidence">
            <a:extLst>
              <a:ext uri="{FF2B5EF4-FFF2-40B4-BE49-F238E27FC236}">
                <a16:creationId xmlns:a16="http://schemas.microsoft.com/office/drawing/2014/main" id="{EB3A901C-9AEB-9E22-7AE7-7CAC2E34D1A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200" y="-228599"/>
            <a:ext cx="9448799" cy="7086599"/>
          </a:xfrm>
        </p:spPr>
      </p:pic>
      <p:sp>
        <p:nvSpPr>
          <p:cNvPr id="2" name="Title 1">
            <a:extLst>
              <a:ext uri="{FF2B5EF4-FFF2-40B4-BE49-F238E27FC236}">
                <a16:creationId xmlns:a16="http://schemas.microsoft.com/office/drawing/2014/main" id="{E45E36AD-CDD3-DBDB-2FDA-7479E293B1D7}"/>
              </a:ext>
            </a:extLst>
          </p:cNvPr>
          <p:cNvSpPr>
            <a:spLocks noGrp="1"/>
          </p:cNvSpPr>
          <p:nvPr>
            <p:ph type="title"/>
          </p:nvPr>
        </p:nvSpPr>
        <p:spPr>
          <a:xfrm>
            <a:off x="1752600" y="5410200"/>
            <a:ext cx="5105400" cy="1143000"/>
          </a:xfrm>
        </p:spPr>
        <p:txBody>
          <a:bodyPr>
            <a:normAutofit fontScale="90000"/>
          </a:bodyPr>
          <a:lstStyle/>
          <a:p>
            <a:r>
              <a:rPr lang="en-US" dirty="0">
                <a:solidFill>
                  <a:schemeClr val="bg1"/>
                </a:solidFill>
              </a:rPr>
              <a:t>Glacial polishing and striations</a:t>
            </a:r>
          </a:p>
        </p:txBody>
      </p:sp>
    </p:spTree>
    <p:extLst>
      <p:ext uri="{BB962C8B-B14F-4D97-AF65-F5344CB8AC3E}">
        <p14:creationId xmlns:p14="http://schemas.microsoft.com/office/powerpoint/2010/main" val="2787192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781B9-45FB-02E5-CBBB-8F76D340CEA3}"/>
              </a:ext>
            </a:extLst>
          </p:cNvPr>
          <p:cNvSpPr>
            <a:spLocks noGrp="1"/>
          </p:cNvSpPr>
          <p:nvPr>
            <p:ph type="title"/>
          </p:nvPr>
        </p:nvSpPr>
        <p:spPr/>
        <p:txBody>
          <a:bodyPr rtlCol="0">
            <a:normAutofit/>
          </a:bodyPr>
          <a:lstStyle/>
          <a:p>
            <a:pPr>
              <a:defRPr/>
            </a:pPr>
            <a:r>
              <a:rPr lang="en-US" dirty="0">
                <a:latin typeface="Calibri Light" panose="020F0302020204030204" pitchFamily="34" charset="0"/>
                <a:ea typeface="Calibri Light" panose="020F0302020204030204" pitchFamily="34" charset="0"/>
                <a:cs typeface="Calibri Light" panose="020F0302020204030204" pitchFamily="34" charset="0"/>
              </a:rPr>
              <a:t>Ice sheets and glaciers</a:t>
            </a:r>
          </a:p>
        </p:txBody>
      </p:sp>
      <p:sp>
        <p:nvSpPr>
          <p:cNvPr id="4099" name="Content Placeholder 2">
            <a:extLst>
              <a:ext uri="{FF2B5EF4-FFF2-40B4-BE49-F238E27FC236}">
                <a16:creationId xmlns:a16="http://schemas.microsoft.com/office/drawing/2014/main" id="{338D33D2-1DFD-49F5-2BFF-D506F8435DD0}"/>
              </a:ext>
            </a:extLst>
          </p:cNvPr>
          <p:cNvSpPr>
            <a:spLocks noGrp="1"/>
          </p:cNvSpPr>
          <p:nvPr>
            <p:ph idx="1"/>
          </p:nvPr>
        </p:nvSpPr>
        <p:spPr/>
        <p:txBody>
          <a:bodyPr>
            <a:normAutofit/>
          </a:bodyPr>
          <a:lstStyle/>
          <a:p>
            <a:r>
              <a:rPr lang="en-US" altLang="en-US" dirty="0">
                <a:latin typeface="Calibri Light" panose="020F0302020204030204" pitchFamily="34" charset="0"/>
                <a:ea typeface="Calibri Light" panose="020F0302020204030204" pitchFamily="34" charset="0"/>
                <a:cs typeface="Calibri Light" panose="020F0302020204030204" pitchFamily="34" charset="0"/>
              </a:rPr>
              <a:t>Continental ice sheet (Antarctica and Greenland). These often are composed of one or more ice domes with multiple glaciers</a:t>
            </a:r>
          </a:p>
          <a:p>
            <a:pPr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Alpine or valley glaciers</a:t>
            </a:r>
          </a:p>
          <a:p>
            <a:pPr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Piedmont glaciers – form at base of mountain and spread out over lowlands</a:t>
            </a:r>
          </a:p>
          <a:p>
            <a:pPr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Outlet glaciers – flow outward from an ice sheet</a:t>
            </a:r>
          </a:p>
          <a:p>
            <a:pPr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Cirque glaciers – forms in the head of a valley</a:t>
            </a:r>
          </a:p>
          <a:p>
            <a:pPr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Tidal glaciers – glaciers that end in the sea</a:t>
            </a:r>
          </a:p>
          <a:p>
            <a:pPr marL="0" indent="0" eaLnBrk="1" hangingPunct="1">
              <a:buNone/>
            </a:pPr>
            <a:endParaRPr lang="en-US" altLang="en-US" dirty="0">
              <a:latin typeface="Calibri Light" panose="020F0302020204030204" pitchFamily="34" charset="0"/>
              <a:ea typeface="Calibri Light" panose="020F0302020204030204" pitchFamily="34" charset="0"/>
              <a:cs typeface="Calibri Light" panose="020F03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E:\digital_content\chapt20\photo_library\text_photo_library\20_14.jpg">
            <a:extLst>
              <a:ext uri="{FF2B5EF4-FFF2-40B4-BE49-F238E27FC236}">
                <a16:creationId xmlns:a16="http://schemas.microsoft.com/office/drawing/2014/main" id="{4D11523A-5C80-4372-DC09-3CDCBA0CDD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50"/>
          <a:stretch/>
        </p:blipFill>
        <p:spPr bwMode="auto">
          <a:xfrm>
            <a:off x="1143000" y="34636"/>
            <a:ext cx="1033274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3">
            <a:extLst>
              <a:ext uri="{FF2B5EF4-FFF2-40B4-BE49-F238E27FC236}">
                <a16:creationId xmlns:a16="http://schemas.microsoft.com/office/drawing/2014/main" id="{60C7669D-464C-FE18-C4C6-EE700BB11836}"/>
              </a:ext>
            </a:extLst>
          </p:cNvPr>
          <p:cNvSpPr txBox="1">
            <a:spLocks noChangeArrowheads="1"/>
          </p:cNvSpPr>
          <p:nvPr/>
        </p:nvSpPr>
        <p:spPr bwMode="auto">
          <a:xfrm>
            <a:off x="1524000" y="5867400"/>
            <a:ext cx="6019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4400" dirty="0">
                <a:solidFill>
                  <a:schemeClr val="bg1"/>
                </a:solidFill>
              </a:rPr>
              <a:t>U-shaped glacial valley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3D7C3-D7DB-4164-E187-F30EE270FE3B}"/>
              </a:ext>
            </a:extLst>
          </p:cNvPr>
          <p:cNvSpPr>
            <a:spLocks noGrp="1"/>
          </p:cNvSpPr>
          <p:nvPr>
            <p:ph type="title"/>
          </p:nvPr>
        </p:nvSpPr>
        <p:spPr>
          <a:xfrm>
            <a:off x="5638800" y="274638"/>
            <a:ext cx="5943600" cy="1143000"/>
          </a:xfrm>
        </p:spPr>
        <p:txBody>
          <a:bodyPr/>
          <a:lstStyle/>
          <a:p>
            <a:r>
              <a:rPr lang="en-US" dirty="0"/>
              <a:t>Hanging valleys</a:t>
            </a:r>
          </a:p>
        </p:txBody>
      </p:sp>
      <p:pic>
        <p:nvPicPr>
          <p:cNvPr id="4" name="Picture 4" descr="C:\WINDOWS\Desktop\bridal2b.gif">
            <a:extLst>
              <a:ext uri="{FF2B5EF4-FFF2-40B4-BE49-F238E27FC236}">
                <a16:creationId xmlns:a16="http://schemas.microsoft.com/office/drawing/2014/main" id="{116C8994-4FD3-5C7B-995E-3197251223E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4969"/>
          <a:stretch/>
        </p:blipFill>
        <p:spPr bwMode="auto">
          <a:xfrm>
            <a:off x="270164" y="0"/>
            <a:ext cx="5334000" cy="6845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 name="Picture 4" descr="A map of a mountain&#10;&#10;Description automatically generated">
            <a:extLst>
              <a:ext uri="{FF2B5EF4-FFF2-40B4-BE49-F238E27FC236}">
                <a16:creationId xmlns:a16="http://schemas.microsoft.com/office/drawing/2014/main" id="{A408159C-F290-CCCF-D32B-B6D83F09FB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2209800"/>
            <a:ext cx="5935627" cy="3962400"/>
          </a:xfrm>
          <a:prstGeom prst="rect">
            <a:avLst/>
          </a:prstGeom>
        </p:spPr>
      </p:pic>
    </p:spTree>
    <p:extLst>
      <p:ext uri="{BB962C8B-B14F-4D97-AF65-F5344CB8AC3E}">
        <p14:creationId xmlns:p14="http://schemas.microsoft.com/office/powerpoint/2010/main" val="3940907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5" descr="D:\Lecture Resources\Text Figures\Chapter 19\FG19_25.JPG">
            <a:extLst>
              <a:ext uri="{FF2B5EF4-FFF2-40B4-BE49-F238E27FC236}">
                <a16:creationId xmlns:a16="http://schemas.microsoft.com/office/drawing/2014/main" id="{4AE66452-1678-628F-43E6-7E0A48D06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00" t="3334" r="3999" b="3000"/>
          <a:stretch>
            <a:fillRect/>
          </a:stretch>
        </p:blipFill>
        <p:spPr bwMode="auto">
          <a:xfrm>
            <a:off x="1638300" y="103497"/>
            <a:ext cx="8915400" cy="673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3CD68CD-9365-7D95-A040-61CEC076D147}"/>
              </a:ext>
            </a:extLst>
          </p:cNvPr>
          <p:cNvSpPr txBox="1">
            <a:spLocks/>
          </p:cNvSpPr>
          <p:nvPr/>
        </p:nvSpPr>
        <p:spPr>
          <a:xfrm>
            <a:off x="1295400" y="2286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Cirques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1D85FEE1-5186-9086-761B-A92B265A5E3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854" y="6927"/>
            <a:ext cx="5243945" cy="699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753D7C3-D7DB-4164-E187-F30EE270FE3B}"/>
              </a:ext>
            </a:extLst>
          </p:cNvPr>
          <p:cNvSpPr>
            <a:spLocks noGrp="1"/>
          </p:cNvSpPr>
          <p:nvPr>
            <p:ph type="title"/>
          </p:nvPr>
        </p:nvSpPr>
        <p:spPr>
          <a:xfrm>
            <a:off x="609600" y="274638"/>
            <a:ext cx="5715000" cy="1143000"/>
          </a:xfrm>
        </p:spPr>
        <p:txBody>
          <a:bodyPr/>
          <a:lstStyle/>
          <a:p>
            <a:r>
              <a:rPr lang="en-US" dirty="0"/>
              <a:t>Aretes</a:t>
            </a:r>
          </a:p>
        </p:txBody>
      </p:sp>
      <p:pic>
        <p:nvPicPr>
          <p:cNvPr id="5" name="Picture 4" descr="A mountain with white text&#10;&#10;Description automatically generated with medium confidence">
            <a:extLst>
              <a:ext uri="{FF2B5EF4-FFF2-40B4-BE49-F238E27FC236}">
                <a16:creationId xmlns:a16="http://schemas.microsoft.com/office/drawing/2014/main" id="{5B6B98B0-8B83-7F79-1AEF-E4294B13E9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5508" y="1150779"/>
            <a:ext cx="6834663" cy="4556442"/>
          </a:xfrm>
          <a:prstGeom prst="rect">
            <a:avLst/>
          </a:prstGeom>
        </p:spPr>
      </p:pic>
    </p:spTree>
    <p:extLst>
      <p:ext uri="{BB962C8B-B14F-4D97-AF65-F5344CB8AC3E}">
        <p14:creationId xmlns:p14="http://schemas.microsoft.com/office/powerpoint/2010/main" val="2545992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tterhorn with snow on it&#10;&#10;Description automatically generated">
            <a:extLst>
              <a:ext uri="{FF2B5EF4-FFF2-40B4-BE49-F238E27FC236}">
                <a16:creationId xmlns:a16="http://schemas.microsoft.com/office/drawing/2014/main" id="{9A6D7D19-F88A-4B56-697D-44F66942D24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5400" y="101599"/>
            <a:ext cx="9982200" cy="6654801"/>
          </a:xfrm>
        </p:spPr>
      </p:pic>
      <p:sp>
        <p:nvSpPr>
          <p:cNvPr id="2" name="Title 1">
            <a:extLst>
              <a:ext uri="{FF2B5EF4-FFF2-40B4-BE49-F238E27FC236}">
                <a16:creationId xmlns:a16="http://schemas.microsoft.com/office/drawing/2014/main" id="{0753D7C3-D7DB-4164-E187-F30EE270FE3B}"/>
              </a:ext>
            </a:extLst>
          </p:cNvPr>
          <p:cNvSpPr>
            <a:spLocks noGrp="1"/>
          </p:cNvSpPr>
          <p:nvPr>
            <p:ph type="title"/>
          </p:nvPr>
        </p:nvSpPr>
        <p:spPr>
          <a:xfrm>
            <a:off x="609600" y="274638"/>
            <a:ext cx="4648200" cy="1143000"/>
          </a:xfrm>
        </p:spPr>
        <p:txBody>
          <a:bodyPr/>
          <a:lstStyle/>
          <a:p>
            <a:r>
              <a:rPr lang="en-US" dirty="0">
                <a:solidFill>
                  <a:schemeClr val="bg1"/>
                </a:solidFill>
              </a:rPr>
              <a:t>Horns</a:t>
            </a:r>
          </a:p>
        </p:txBody>
      </p:sp>
    </p:spTree>
    <p:extLst>
      <p:ext uri="{BB962C8B-B14F-4D97-AF65-F5344CB8AC3E}">
        <p14:creationId xmlns:p14="http://schemas.microsoft.com/office/powerpoint/2010/main" val="1239521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oat on a river&#10;&#10;Description automatically generated">
            <a:extLst>
              <a:ext uri="{FF2B5EF4-FFF2-40B4-BE49-F238E27FC236}">
                <a16:creationId xmlns:a16="http://schemas.microsoft.com/office/drawing/2014/main" id="{8763A307-A477-CB11-0C28-0C60258725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5963" y="7307"/>
            <a:ext cx="10280073" cy="6850693"/>
          </a:xfrm>
        </p:spPr>
      </p:pic>
      <p:sp>
        <p:nvSpPr>
          <p:cNvPr id="2" name="Title 1">
            <a:extLst>
              <a:ext uri="{FF2B5EF4-FFF2-40B4-BE49-F238E27FC236}">
                <a16:creationId xmlns:a16="http://schemas.microsoft.com/office/drawing/2014/main" id="{0753D7C3-D7DB-4164-E187-F30EE270FE3B}"/>
              </a:ext>
            </a:extLst>
          </p:cNvPr>
          <p:cNvSpPr>
            <a:spLocks noGrp="1"/>
          </p:cNvSpPr>
          <p:nvPr>
            <p:ph type="title"/>
          </p:nvPr>
        </p:nvSpPr>
        <p:spPr/>
        <p:txBody>
          <a:bodyPr/>
          <a:lstStyle/>
          <a:p>
            <a:r>
              <a:rPr lang="en-US" dirty="0"/>
              <a:t>Fjords</a:t>
            </a:r>
          </a:p>
        </p:txBody>
      </p:sp>
    </p:spTree>
    <p:extLst>
      <p:ext uri="{BB962C8B-B14F-4D97-AF65-F5344CB8AC3E}">
        <p14:creationId xmlns:p14="http://schemas.microsoft.com/office/powerpoint/2010/main" val="3384879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6D14C-096E-99C7-C894-DA8F5B519931}"/>
              </a:ext>
            </a:extLst>
          </p:cNvPr>
          <p:cNvSpPr>
            <a:spLocks noGrp="1"/>
          </p:cNvSpPr>
          <p:nvPr>
            <p:ph type="title"/>
          </p:nvPr>
        </p:nvSpPr>
        <p:spPr/>
        <p:txBody>
          <a:bodyPr rtlCol="0">
            <a:normAutofit/>
          </a:bodyPr>
          <a:lstStyle/>
          <a:p>
            <a:pPr>
              <a:defRPr/>
            </a:pPr>
            <a:r>
              <a:rPr lang="en-US" dirty="0">
                <a:latin typeface="Calibri Light" panose="020F0302020204030204" pitchFamily="34" charset="0"/>
                <a:ea typeface="Calibri Light" panose="020F0302020204030204" pitchFamily="34" charset="0"/>
                <a:cs typeface="Calibri Light" panose="020F0302020204030204" pitchFamily="34" charset="0"/>
              </a:rPr>
              <a:t>Glacial depositional landforms</a:t>
            </a:r>
          </a:p>
        </p:txBody>
      </p:sp>
      <p:sp>
        <p:nvSpPr>
          <p:cNvPr id="30723" name="Content Placeholder 2">
            <a:extLst>
              <a:ext uri="{FF2B5EF4-FFF2-40B4-BE49-F238E27FC236}">
                <a16:creationId xmlns:a16="http://schemas.microsoft.com/office/drawing/2014/main" id="{89723891-BB81-340B-FE46-1BE4C518ED24}"/>
              </a:ext>
            </a:extLst>
          </p:cNvPr>
          <p:cNvSpPr>
            <a:spLocks noGrp="1"/>
          </p:cNvSpPr>
          <p:nvPr>
            <p:ph idx="1"/>
          </p:nvPr>
        </p:nvSpPr>
        <p:spPr/>
        <p:txBody>
          <a:bodyPr/>
          <a:lstStyle/>
          <a:p>
            <a:r>
              <a:rPr lang="en-US" altLang="en-US" dirty="0">
                <a:latin typeface="Calibri Light" panose="020F0302020204030204" pitchFamily="34" charset="0"/>
                <a:ea typeface="Calibri Light" panose="020F0302020204030204" pitchFamily="34" charset="0"/>
                <a:cs typeface="Calibri Light" panose="020F0302020204030204" pitchFamily="34" charset="0"/>
              </a:rPr>
              <a:t>Till is sediment deposited directly by a glacier, usually unsorted</a:t>
            </a:r>
          </a:p>
          <a:p>
            <a:r>
              <a:rPr lang="en-US" altLang="en-US" dirty="0">
                <a:latin typeface="Calibri Light" panose="020F0302020204030204" pitchFamily="34" charset="0"/>
                <a:ea typeface="Calibri Light" panose="020F0302020204030204" pitchFamily="34" charset="0"/>
                <a:cs typeface="Calibri Light" panose="020F0302020204030204" pitchFamily="34" charset="0"/>
              </a:rPr>
              <a:t>Glacial outwash are sediments deposited by melt water streams emanating from a glacier</a:t>
            </a:r>
          </a:p>
          <a:p>
            <a:r>
              <a:rPr lang="en-US" altLang="en-US" dirty="0">
                <a:latin typeface="Calibri Light" panose="020F0302020204030204" pitchFamily="34" charset="0"/>
                <a:ea typeface="Calibri Light" panose="020F0302020204030204" pitchFamily="34" charset="0"/>
                <a:cs typeface="Calibri Light" panose="020F0302020204030204" pitchFamily="34" charset="0"/>
              </a:rPr>
              <a:t>Glacial flour is the fine sediment transported by streams draining glaciers</a:t>
            </a:r>
          </a:p>
          <a:p>
            <a:r>
              <a:rPr lang="en-US" altLang="en-US" dirty="0">
                <a:latin typeface="Calibri Light" panose="020F0302020204030204" pitchFamily="34" charset="0"/>
                <a:ea typeface="Calibri Light" panose="020F0302020204030204" pitchFamily="34" charset="0"/>
                <a:cs typeface="Calibri Light" panose="020F0302020204030204" pitchFamily="34" charset="0"/>
              </a:rPr>
              <a:t>Loess is the windblown component of these fine sediments eroded by glaciers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kayak in the water&#10;&#10;Description automatically generated">
            <a:extLst>
              <a:ext uri="{FF2B5EF4-FFF2-40B4-BE49-F238E27FC236}">
                <a16:creationId xmlns:a16="http://schemas.microsoft.com/office/drawing/2014/main" id="{87B0B024-2F44-573D-778F-AD4230D7813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71600" y="0"/>
            <a:ext cx="9006417" cy="6754813"/>
          </a:xfrm>
        </p:spPr>
      </p:pic>
    </p:spTree>
    <p:extLst>
      <p:ext uri="{BB962C8B-B14F-4D97-AF65-F5344CB8AC3E}">
        <p14:creationId xmlns:p14="http://schemas.microsoft.com/office/powerpoint/2010/main" val="38699510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D:\Lecture Resources\Text Figures\Chapter 19\FG19_14.JPG">
            <a:extLst>
              <a:ext uri="{FF2B5EF4-FFF2-40B4-BE49-F238E27FC236}">
                <a16:creationId xmlns:a16="http://schemas.microsoft.com/office/drawing/2014/main" id="{779E12DB-BFBF-5832-8FD0-CE01FAC26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0" t="7333" r="6236" b="6697"/>
          <a:stretch>
            <a:fillRect/>
          </a:stretch>
        </p:blipFill>
        <p:spPr bwMode="auto">
          <a:xfrm>
            <a:off x="1142999" y="0"/>
            <a:ext cx="9906001" cy="685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FEE7804-E5BC-064B-7C82-FBFB7D809C10}"/>
              </a:ext>
            </a:extLst>
          </p:cNvPr>
          <p:cNvSpPr txBox="1">
            <a:spLocks/>
          </p:cNvSpPr>
          <p:nvPr/>
        </p:nvSpPr>
        <p:spPr>
          <a:xfrm>
            <a:off x="609600" y="274638"/>
            <a:ext cx="5181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Glacial erratics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C2001-13D9-5517-6178-4BC76C278123}"/>
              </a:ext>
            </a:extLst>
          </p:cNvPr>
          <p:cNvSpPr>
            <a:spLocks noGrp="1"/>
          </p:cNvSpPr>
          <p:nvPr>
            <p:ph type="title"/>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Moraines</a:t>
            </a:r>
          </a:p>
        </p:txBody>
      </p:sp>
      <p:sp>
        <p:nvSpPr>
          <p:cNvPr id="3" name="Content Placeholder 2">
            <a:extLst>
              <a:ext uri="{FF2B5EF4-FFF2-40B4-BE49-F238E27FC236}">
                <a16:creationId xmlns:a16="http://schemas.microsoft.com/office/drawing/2014/main" id="{4798A73C-AA94-9260-DA4A-616205903043}"/>
              </a:ext>
            </a:extLst>
          </p:cNvPr>
          <p:cNvSpPr>
            <a:spLocks noGrp="1"/>
          </p:cNvSpPr>
          <p:nvPr>
            <p:ph idx="1"/>
          </p:nvPr>
        </p:nvSpPr>
        <p:spPr/>
        <p:txBody>
          <a:bodyPr>
            <a:norm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Moraines are formed by deposition of glacial till as glacier melts.</a:t>
            </a:r>
          </a:p>
          <a:p>
            <a:r>
              <a:rPr lang="en-US" dirty="0">
                <a:latin typeface="Calibri Light" panose="020F0302020204030204" pitchFamily="34" charset="0"/>
                <a:ea typeface="Calibri Light" panose="020F0302020204030204" pitchFamily="34" charset="0"/>
                <a:cs typeface="Calibri Light" panose="020F0302020204030204" pitchFamily="34" charset="0"/>
              </a:rPr>
              <a:t>Lateral moraines</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Long linear ridges of glacial till deposited along the side of the glacier parallel to its direction of movement.</a:t>
            </a:r>
          </a:p>
          <a:p>
            <a:r>
              <a:rPr lang="en-US" dirty="0">
                <a:latin typeface="Calibri Light" panose="020F0302020204030204" pitchFamily="34" charset="0"/>
                <a:ea typeface="Calibri Light" panose="020F0302020204030204" pitchFamily="34" charset="0"/>
                <a:cs typeface="Calibri Light" panose="020F0302020204030204" pitchFamily="34" charset="0"/>
              </a:rPr>
              <a:t>Medial moraines: </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Long linear ridges that form along the contact where tributary glaciers with lateral moraines merge to join larger valley glaciers. </a:t>
            </a:r>
          </a:p>
        </p:txBody>
      </p:sp>
    </p:spTree>
    <p:extLst>
      <p:ext uri="{BB962C8B-B14F-4D97-AF65-F5344CB8AC3E}">
        <p14:creationId xmlns:p14="http://schemas.microsoft.com/office/powerpoint/2010/main" val="4282036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F6F1336E-1E77-73A9-CCEF-DA56A0A790DA}"/>
              </a:ext>
            </a:extLst>
          </p:cNvPr>
          <p:cNvSpPr>
            <a:spLocks noGrp="1"/>
          </p:cNvSpPr>
          <p:nvPr>
            <p:ph type="title"/>
          </p:nvPr>
        </p:nvSpPr>
        <p:spPr>
          <a:xfrm>
            <a:off x="5105399" y="381000"/>
            <a:ext cx="6883611" cy="1143000"/>
          </a:xfrm>
        </p:spPr>
        <p:txBody>
          <a:bodyPr/>
          <a:lstStyle/>
          <a:p>
            <a:pPr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Glaciers</a:t>
            </a:r>
          </a:p>
        </p:txBody>
      </p:sp>
      <p:sp>
        <p:nvSpPr>
          <p:cNvPr id="3075" name="Content Placeholder 2">
            <a:extLst>
              <a:ext uri="{FF2B5EF4-FFF2-40B4-BE49-F238E27FC236}">
                <a16:creationId xmlns:a16="http://schemas.microsoft.com/office/drawing/2014/main" id="{34594BA6-9697-AC13-E918-D188FB8F760C}"/>
              </a:ext>
            </a:extLst>
          </p:cNvPr>
          <p:cNvSpPr>
            <a:spLocks noGrp="1"/>
          </p:cNvSpPr>
          <p:nvPr>
            <p:ph idx="1"/>
          </p:nvPr>
        </p:nvSpPr>
        <p:spPr>
          <a:xfrm>
            <a:off x="202989" y="381000"/>
            <a:ext cx="4597612" cy="6172199"/>
          </a:xfrm>
        </p:spPr>
        <p:txBody>
          <a:bodyPr>
            <a:normAutofit fontScale="92500" lnSpcReduction="10000"/>
          </a:bodyPr>
          <a:lstStyle/>
          <a:p>
            <a:pPr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A large mass of perennial ice resting on land or floating</a:t>
            </a:r>
          </a:p>
          <a:p>
            <a:pPr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Occur in high-latitude polar environments and high-altitude mountain environments (alpine)</a:t>
            </a:r>
          </a:p>
          <a:p>
            <a:pPr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Formed under the accumulation and recrystallization of snow</a:t>
            </a:r>
          </a:p>
          <a:p>
            <a:pPr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Flows slowly under the pressure of its own weight and the pull of gravity</a:t>
            </a:r>
          </a:p>
        </p:txBody>
      </p:sp>
      <p:pic>
        <p:nvPicPr>
          <p:cNvPr id="2" name="Online Media 1" title="How Do Glaciers Move? TIMELAPSE! | Earth Science">
            <a:hlinkClick r:id="" action="ppaction://media"/>
            <a:extLst>
              <a:ext uri="{FF2B5EF4-FFF2-40B4-BE49-F238E27FC236}">
                <a16:creationId xmlns:a16="http://schemas.microsoft.com/office/drawing/2014/main" id="{0E21846A-286C-DEE4-E8F5-746BAD887F92}"/>
              </a:ext>
            </a:extLst>
          </p:cNvPr>
          <p:cNvPicPr>
            <a:picLocks noRot="1" noChangeAspect="1"/>
          </p:cNvPicPr>
          <p:nvPr>
            <a:videoFile r:link="rId1"/>
          </p:nvPr>
        </p:nvPicPr>
        <p:blipFill>
          <a:blip r:embed="rId3"/>
          <a:stretch>
            <a:fillRect/>
          </a:stretch>
        </p:blipFill>
        <p:spPr>
          <a:xfrm>
            <a:off x="5105400" y="1752600"/>
            <a:ext cx="6883612" cy="3886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pluck - lat.bmp">
            <a:extLst>
              <a:ext uri="{FF2B5EF4-FFF2-40B4-BE49-F238E27FC236}">
                <a16:creationId xmlns:a16="http://schemas.microsoft.com/office/drawing/2014/main" id="{1D26A000-8C1F-778C-69FE-4F49B0032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11139"/>
            <a:ext cx="9144000"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98A73C-AA94-9260-DA4A-616205903043}"/>
              </a:ext>
            </a:extLst>
          </p:cNvPr>
          <p:cNvSpPr>
            <a:spLocks noGrp="1"/>
          </p:cNvSpPr>
          <p:nvPr>
            <p:ph idx="1"/>
          </p:nvPr>
        </p:nvSpPr>
        <p:spPr>
          <a:xfrm>
            <a:off x="381000" y="533400"/>
            <a:ext cx="10896600" cy="6019800"/>
          </a:xfrm>
        </p:spPr>
        <p:txBody>
          <a:bodyPr>
            <a:norm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Terminal moraines</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Linear, arc-shaped depositional ridges that form at the terminus of a glacier. These till deposits mark the limit of glacial movement.</a:t>
            </a:r>
          </a:p>
          <a:p>
            <a:r>
              <a:rPr lang="en-US" dirty="0">
                <a:latin typeface="Calibri Light" panose="020F0302020204030204" pitchFamily="34" charset="0"/>
                <a:ea typeface="Calibri Light" panose="020F0302020204030204" pitchFamily="34" charset="0"/>
                <a:cs typeface="Calibri Light" panose="020F0302020204030204" pitchFamily="34" charset="0"/>
              </a:rPr>
              <a:t>Recessional moraines</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Linear, arc-shaped ridges deposited by the melting glacier as it retreats</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Smaller than terminal moraines</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They mark the gradual retreat of the glacial ice after it has already deposited its terminal moraine.</a:t>
            </a:r>
          </a:p>
        </p:txBody>
      </p:sp>
    </p:spTree>
    <p:extLst>
      <p:ext uri="{BB962C8B-B14F-4D97-AF65-F5344CB8AC3E}">
        <p14:creationId xmlns:p14="http://schemas.microsoft.com/office/powerpoint/2010/main" val="26969022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Lecture Resources\Text Figures\Chapter 19\FG19_35.JPG">
            <a:extLst>
              <a:ext uri="{FF2B5EF4-FFF2-40B4-BE49-F238E27FC236}">
                <a16:creationId xmlns:a16="http://schemas.microsoft.com/office/drawing/2014/main" id="{EEE89F14-6609-DEC8-A245-CABF522131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33"/>
          <a:stretch/>
        </p:blipFill>
        <p:spPr bwMode="auto">
          <a:xfrm>
            <a:off x="0" y="76200"/>
            <a:ext cx="861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a:extLst>
              <a:ext uri="{FF2B5EF4-FFF2-40B4-BE49-F238E27FC236}">
                <a16:creationId xmlns:a16="http://schemas.microsoft.com/office/drawing/2014/main" id="{664C791A-D34B-634F-4FC5-14135F01F605}"/>
              </a:ext>
            </a:extLst>
          </p:cNvPr>
          <p:cNvGrpSpPr>
            <a:grpSpLocks/>
          </p:cNvGrpSpPr>
          <p:nvPr/>
        </p:nvGrpSpPr>
        <p:grpSpPr bwMode="auto">
          <a:xfrm>
            <a:off x="8229600" y="228600"/>
            <a:ext cx="3657600" cy="6705600"/>
            <a:chOff x="768" y="0"/>
            <a:chExt cx="2064" cy="3877"/>
          </a:xfrm>
        </p:grpSpPr>
        <p:pic>
          <p:nvPicPr>
            <p:cNvPr id="3" name="Picture 2" descr="D:\Lecture Resources\Text Figures\Chapter 19\FG19_18a-c.JPG">
              <a:extLst>
                <a:ext uri="{FF2B5EF4-FFF2-40B4-BE49-F238E27FC236}">
                  <a16:creationId xmlns:a16="http://schemas.microsoft.com/office/drawing/2014/main" id="{4F3B3784-A423-F8C8-5ACB-01578B330B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001" t="3334" r="18401" b="2000"/>
            <a:stretch>
              <a:fillRect/>
            </a:stretch>
          </p:blipFill>
          <p:spPr bwMode="auto">
            <a:xfrm>
              <a:off x="768" y="0"/>
              <a:ext cx="2064"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D:\Lecture Resources\Text Figures\Chapter 19\FG19_18d-e.JPG">
              <a:extLst>
                <a:ext uri="{FF2B5EF4-FFF2-40B4-BE49-F238E27FC236}">
                  <a16:creationId xmlns:a16="http://schemas.microsoft.com/office/drawing/2014/main" id="{66BDE3A0-C613-153F-6215-A678D3CE83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999" t="19333" r="19000" b="16667"/>
            <a:stretch>
              <a:fillRect/>
            </a:stretch>
          </p:blipFill>
          <p:spPr bwMode="auto">
            <a:xfrm>
              <a:off x="768" y="2304"/>
              <a:ext cx="2064" cy="1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D:\Lecture Resources\Text Figures\Chapter 19\FG19_19.JPG">
            <a:extLst>
              <a:ext uri="{FF2B5EF4-FFF2-40B4-BE49-F238E27FC236}">
                <a16:creationId xmlns:a16="http://schemas.microsoft.com/office/drawing/2014/main" id="{1644A7EA-E683-A1DC-C6B9-62043B0295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90" t="17491" r="990" b="18404"/>
          <a:stretch>
            <a:fillRect/>
          </a:stretch>
        </p:blipFill>
        <p:spPr bwMode="auto">
          <a:xfrm>
            <a:off x="115765" y="152400"/>
            <a:ext cx="11960469"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6">
            <a:extLst>
              <a:ext uri="{FF2B5EF4-FFF2-40B4-BE49-F238E27FC236}">
                <a16:creationId xmlns:a16="http://schemas.microsoft.com/office/drawing/2014/main" id="{41FEEFD1-3CF3-072E-A173-CF190E63EFF4}"/>
              </a:ext>
            </a:extLst>
          </p:cNvPr>
          <p:cNvSpPr txBox="1">
            <a:spLocks noChangeArrowheads="1"/>
          </p:cNvSpPr>
          <p:nvPr/>
        </p:nvSpPr>
        <p:spPr bwMode="auto">
          <a:xfrm>
            <a:off x="7467600" y="6521450"/>
            <a:ext cx="3200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600" dirty="0">
                <a:solidFill>
                  <a:schemeClr val="bg1"/>
                </a:solidFill>
                <a:latin typeface="Tahoma" charset="0"/>
              </a:rPr>
              <a:t>Finger Lakes Region, New York</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E06CAFBD-D155-FEC8-F887-A46B6187C981}"/>
              </a:ext>
            </a:extLst>
          </p:cNvPr>
          <p:cNvSpPr>
            <a:spLocks noGrp="1"/>
          </p:cNvSpPr>
          <p:nvPr>
            <p:ph type="title"/>
          </p:nvPr>
        </p:nvSpPr>
        <p:spPr/>
        <p:txBody>
          <a:bodyPr/>
          <a:lstStyle/>
          <a:p>
            <a:pPr eaLnBrk="1" hangingPunct="1"/>
            <a:r>
              <a:rPr lang="en-US" altLang="en-US" dirty="0"/>
              <a:t>Drumlins</a:t>
            </a:r>
          </a:p>
        </p:txBody>
      </p:sp>
      <p:pic>
        <p:nvPicPr>
          <p:cNvPr id="6" name="Content Placeholder 5" descr="Aerial view of a farm land&#10;&#10;Description automatically generated">
            <a:extLst>
              <a:ext uri="{FF2B5EF4-FFF2-40B4-BE49-F238E27FC236}">
                <a16:creationId xmlns:a16="http://schemas.microsoft.com/office/drawing/2014/main" id="{0EA61A1D-FBCC-CE32-68B4-B5AF276B466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6200"/>
            <a:ext cx="12192000" cy="6858000"/>
          </a:xfrm>
        </p:spPr>
      </p:pic>
      <p:sp>
        <p:nvSpPr>
          <p:cNvPr id="7" name="Title 1">
            <a:extLst>
              <a:ext uri="{FF2B5EF4-FFF2-40B4-BE49-F238E27FC236}">
                <a16:creationId xmlns:a16="http://schemas.microsoft.com/office/drawing/2014/main" id="{5D495755-2711-90AB-497A-658EE856A048}"/>
              </a:ext>
            </a:extLst>
          </p:cNvPr>
          <p:cNvSpPr txBox="1">
            <a:spLocks/>
          </p:cNvSpPr>
          <p:nvPr/>
        </p:nvSpPr>
        <p:spPr>
          <a:xfrm>
            <a:off x="762000" y="4270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dirty="0">
                <a:solidFill>
                  <a:schemeClr val="bg1"/>
                </a:solidFill>
              </a:rPr>
              <a:t>Drumlins</a:t>
            </a:r>
          </a:p>
        </p:txBody>
      </p:sp>
    </p:spTree>
    <p:extLst>
      <p:ext uri="{BB962C8B-B14F-4D97-AF65-F5344CB8AC3E}">
        <p14:creationId xmlns:p14="http://schemas.microsoft.com/office/powerpoint/2010/main" val="3294450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road with trees in the background&#10;&#10;Description automatically generated">
            <a:extLst>
              <a:ext uri="{FF2B5EF4-FFF2-40B4-BE49-F238E27FC236}">
                <a16:creationId xmlns:a16="http://schemas.microsoft.com/office/drawing/2014/main" id="{85F9810A-94AB-CFB3-37C1-706233293C6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929" y="1751373"/>
            <a:ext cx="12120853" cy="3355253"/>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ory of depositional drumlin">
            <a:hlinkClick r:id="" action="ppaction://media"/>
            <a:extLst>
              <a:ext uri="{FF2B5EF4-FFF2-40B4-BE49-F238E27FC236}">
                <a16:creationId xmlns:a16="http://schemas.microsoft.com/office/drawing/2014/main" id="{56F6A462-24AA-2614-7610-A5C4D2CFC183}"/>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3" descr="C:\Documents and Settings\tony\Desktop\esker.jpg"/>
          <p:cNvPicPr>
            <a:picLocks noChangeAspect="1" noChangeArrowheads="1"/>
          </p:cNvPicPr>
          <p:nvPr/>
        </p:nvPicPr>
        <p:blipFill>
          <a:blip r:embed="rId3" cstate="print"/>
          <a:srcRect/>
          <a:stretch>
            <a:fillRect/>
          </a:stretch>
        </p:blipFill>
        <p:spPr bwMode="auto">
          <a:xfrm>
            <a:off x="0" y="1524000"/>
            <a:ext cx="6982690" cy="4800600"/>
          </a:xfrm>
          <a:prstGeom prst="rect">
            <a:avLst/>
          </a:prstGeom>
          <a:noFill/>
          <a:ln w="9525">
            <a:noFill/>
            <a:miter lim="800000"/>
            <a:headEnd/>
            <a:tailEnd/>
          </a:ln>
        </p:spPr>
      </p:pic>
      <p:sp>
        <p:nvSpPr>
          <p:cNvPr id="2" name="Title 1">
            <a:extLst>
              <a:ext uri="{FF2B5EF4-FFF2-40B4-BE49-F238E27FC236}">
                <a16:creationId xmlns:a16="http://schemas.microsoft.com/office/drawing/2014/main" id="{77685604-5DB3-674C-FDAB-E45F55889CDD}"/>
              </a:ext>
            </a:extLst>
          </p:cNvPr>
          <p:cNvSpPr>
            <a:spLocks noGrp="1"/>
          </p:cNvSpPr>
          <p:nvPr>
            <p:ph type="title"/>
          </p:nvPr>
        </p:nvSpPr>
        <p:spPr>
          <a:xfrm>
            <a:off x="609600" y="274638"/>
            <a:ext cx="10972800" cy="1143000"/>
          </a:xfrm>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Eskers and kames</a:t>
            </a:r>
          </a:p>
        </p:txBody>
      </p:sp>
      <p:pic>
        <p:nvPicPr>
          <p:cNvPr id="4" name="Picture 3" descr="A grassy hill with a fence&#10;&#10;Description automatically generated">
            <a:extLst>
              <a:ext uri="{FF2B5EF4-FFF2-40B4-BE49-F238E27FC236}">
                <a16:creationId xmlns:a16="http://schemas.microsoft.com/office/drawing/2014/main" id="{553C98A6-BC1D-AE23-611A-A3A8C5D335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1524000"/>
            <a:ext cx="6400800" cy="48006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94FB105-5B2A-8124-9020-4FC98D1E354E}"/>
              </a:ext>
            </a:extLst>
          </p:cNvPr>
          <p:cNvPicPr>
            <a:picLocks noGrp="1" noChangeAspect="1"/>
          </p:cNvPicPr>
          <p:nvPr>
            <p:ph idx="1"/>
          </p:nvPr>
        </p:nvPicPr>
        <p:blipFill>
          <a:blip r:embed="rId2"/>
          <a:stretch>
            <a:fillRect/>
          </a:stretch>
        </p:blipFill>
        <p:spPr>
          <a:xfrm>
            <a:off x="419100" y="-82806"/>
            <a:ext cx="11353800" cy="7023611"/>
          </a:xfrm>
        </p:spPr>
      </p:pic>
    </p:spTree>
    <p:extLst>
      <p:ext uri="{BB962C8B-B14F-4D97-AF65-F5344CB8AC3E}">
        <p14:creationId xmlns:p14="http://schemas.microsoft.com/office/powerpoint/2010/main" val="41171313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AFA8B5C-137D-CF0E-21D1-A07D5D51332D}"/>
              </a:ext>
            </a:extLst>
          </p:cNvPr>
          <p:cNvPicPr>
            <a:picLocks noGrp="1" noChangeAspect="1"/>
          </p:cNvPicPr>
          <p:nvPr>
            <p:ph idx="1"/>
          </p:nvPr>
        </p:nvPicPr>
        <p:blipFill>
          <a:blip r:embed="rId3"/>
          <a:stretch>
            <a:fillRect/>
          </a:stretch>
        </p:blipFill>
        <p:spPr>
          <a:xfrm>
            <a:off x="1600200" y="152400"/>
            <a:ext cx="8153400" cy="6349473"/>
          </a:xfrm>
        </p:spPr>
      </p:pic>
    </p:spTree>
    <p:extLst>
      <p:ext uri="{BB962C8B-B14F-4D97-AF65-F5344CB8AC3E}">
        <p14:creationId xmlns:p14="http://schemas.microsoft.com/office/powerpoint/2010/main" val="1020007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026" descr="FIG14_003B">
            <a:extLst>
              <a:ext uri="{FF2B5EF4-FFF2-40B4-BE49-F238E27FC236}">
                <a16:creationId xmlns:a16="http://schemas.microsoft.com/office/drawing/2014/main" id="{DE94206F-DB68-A139-874D-158DC71E4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336" y="0"/>
            <a:ext cx="9303327" cy="697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pool in the snow&#10;&#10;Description automatically generated">
            <a:extLst>
              <a:ext uri="{FF2B5EF4-FFF2-40B4-BE49-F238E27FC236}">
                <a16:creationId xmlns:a16="http://schemas.microsoft.com/office/drawing/2014/main" id="{1C6B6C77-102C-0C29-F55B-C2D181B086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TextBox 3">
            <a:extLst>
              <a:ext uri="{FF2B5EF4-FFF2-40B4-BE49-F238E27FC236}">
                <a16:creationId xmlns:a16="http://schemas.microsoft.com/office/drawing/2014/main" id="{B0766D63-345D-093E-3D70-F5C21F332674}"/>
              </a:ext>
            </a:extLst>
          </p:cNvPr>
          <p:cNvSpPr txBox="1">
            <a:spLocks noChangeArrowheads="1"/>
          </p:cNvSpPr>
          <p:nvPr/>
        </p:nvSpPr>
        <p:spPr bwMode="auto">
          <a:xfrm>
            <a:off x="1752600" y="5943600"/>
            <a:ext cx="501934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4400" dirty="0"/>
              <a:t>Supraglacial lake</a:t>
            </a:r>
          </a:p>
        </p:txBody>
      </p:sp>
    </p:spTree>
    <p:extLst>
      <p:ext uri="{BB962C8B-B14F-4D97-AF65-F5344CB8AC3E}">
        <p14:creationId xmlns:p14="http://schemas.microsoft.com/office/powerpoint/2010/main" val="28046905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9F5FFE59-D9D5-B09F-B762-2C464E2D33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66799"/>
            <a:ext cx="10771909" cy="692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3">
            <a:extLst>
              <a:ext uri="{FF2B5EF4-FFF2-40B4-BE49-F238E27FC236}">
                <a16:creationId xmlns:a16="http://schemas.microsoft.com/office/drawing/2014/main" id="{96F8141A-4914-AB2E-BC4B-72157165E8FD}"/>
              </a:ext>
            </a:extLst>
          </p:cNvPr>
          <p:cNvSpPr txBox="1">
            <a:spLocks noChangeArrowheads="1"/>
          </p:cNvSpPr>
          <p:nvPr/>
        </p:nvSpPr>
        <p:spPr bwMode="auto">
          <a:xfrm>
            <a:off x="1338430" y="1380564"/>
            <a:ext cx="501934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4400" dirty="0">
                <a:solidFill>
                  <a:schemeClr val="bg1"/>
                </a:solidFill>
              </a:rPr>
              <a:t>Tarns (corrie lakes)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F3C4FF-9428-052F-49DE-721A60CAB277}"/>
              </a:ext>
            </a:extLst>
          </p:cNvPr>
          <p:cNvPicPr>
            <a:picLocks noChangeAspect="1"/>
          </p:cNvPicPr>
          <p:nvPr/>
        </p:nvPicPr>
        <p:blipFill>
          <a:blip r:embed="rId2"/>
          <a:stretch>
            <a:fillRect/>
          </a:stretch>
        </p:blipFill>
        <p:spPr>
          <a:xfrm>
            <a:off x="620357" y="8830"/>
            <a:ext cx="10951285" cy="6840340"/>
          </a:xfrm>
          <a:prstGeom prst="rect">
            <a:avLst/>
          </a:prstGeom>
        </p:spPr>
      </p:pic>
    </p:spTree>
    <p:extLst>
      <p:ext uri="{BB962C8B-B14F-4D97-AF65-F5344CB8AC3E}">
        <p14:creationId xmlns:p14="http://schemas.microsoft.com/office/powerpoint/2010/main" val="21198060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mountain&#10;&#10;Description automatically generated">
            <a:extLst>
              <a:ext uri="{FF2B5EF4-FFF2-40B4-BE49-F238E27FC236}">
                <a16:creationId xmlns:a16="http://schemas.microsoft.com/office/drawing/2014/main" id="{8F0E25AF-8CE3-83BC-0E4E-41CB73E65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834" y="161365"/>
            <a:ext cx="9503934" cy="6335956"/>
          </a:xfrm>
          <a:prstGeom prst="rect">
            <a:avLst/>
          </a:prstGeom>
        </p:spPr>
      </p:pic>
    </p:spTree>
    <p:extLst>
      <p:ext uri="{BB962C8B-B14F-4D97-AF65-F5344CB8AC3E}">
        <p14:creationId xmlns:p14="http://schemas.microsoft.com/office/powerpoint/2010/main" val="21512424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aerial view of a green field&#10;&#10;Description automatically generated">
            <a:extLst>
              <a:ext uri="{FF2B5EF4-FFF2-40B4-BE49-F238E27FC236}">
                <a16:creationId xmlns:a16="http://schemas.microsoft.com/office/drawing/2014/main" id="{2FDE2D0C-FE7A-C2E0-D2B8-FBB1F4489C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6" name="Title 1">
            <a:extLst>
              <a:ext uri="{FF2B5EF4-FFF2-40B4-BE49-F238E27FC236}">
                <a16:creationId xmlns:a16="http://schemas.microsoft.com/office/drawing/2014/main" id="{34CF7D3B-673B-3EF0-AA6F-0559AF66737F}"/>
              </a:ext>
            </a:extLst>
          </p:cNvPr>
          <p:cNvSpPr txBox="1">
            <a:spLocks/>
          </p:cNvSpPr>
          <p:nvPr/>
        </p:nvSpPr>
        <p:spPr>
          <a:xfrm>
            <a:off x="723900" y="0"/>
            <a:ext cx="10515600" cy="9635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Kettle lakes and prairie potholes</a:t>
            </a:r>
          </a:p>
        </p:txBody>
      </p:sp>
    </p:spTree>
    <p:extLst>
      <p:ext uri="{BB962C8B-B14F-4D97-AF65-F5344CB8AC3E}">
        <p14:creationId xmlns:p14="http://schemas.microsoft.com/office/powerpoint/2010/main" val="14037559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63C63-3C03-E541-F5D9-225B3D61E0FC}"/>
              </a:ext>
            </a:extLst>
          </p:cNvPr>
          <p:cNvSpPr>
            <a:spLocks noGrp="1"/>
          </p:cNvSpPr>
          <p:nvPr>
            <p:ph type="title"/>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Prairie pothole region of the US and Canada</a:t>
            </a:r>
          </a:p>
        </p:txBody>
      </p:sp>
      <p:sp>
        <p:nvSpPr>
          <p:cNvPr id="3" name="Content Placeholder 2">
            <a:extLst>
              <a:ext uri="{FF2B5EF4-FFF2-40B4-BE49-F238E27FC236}">
                <a16:creationId xmlns:a16="http://schemas.microsoft.com/office/drawing/2014/main" id="{720441AB-C7AC-F4D7-6848-2F17DA29B666}"/>
              </a:ext>
            </a:extLst>
          </p:cNvPr>
          <p:cNvSpPr>
            <a:spLocks noGrp="1"/>
          </p:cNvSpPr>
          <p:nvPr>
            <p:ph idx="1"/>
          </p:nvPr>
        </p:nvSpPr>
        <p:spPr>
          <a:xfrm>
            <a:off x="838200" y="1825625"/>
            <a:ext cx="4972665" cy="4351338"/>
          </a:xfrm>
        </p:spPr>
        <p:txBody>
          <a:bodyPr>
            <a:normAutofit fontScale="92500" lnSpcReduction="10000"/>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As glaciers retreated, they left behind uneven terrain with depressions caused by chunks of ice that had broken off and become buried in sediment.</a:t>
            </a:r>
          </a:p>
          <a:p>
            <a:r>
              <a:rPr lang="en-US" dirty="0">
                <a:latin typeface="Calibri Light" panose="020F0302020204030204" pitchFamily="34" charset="0"/>
                <a:ea typeface="Calibri Light" panose="020F0302020204030204" pitchFamily="34" charset="0"/>
                <a:cs typeface="Calibri Light" panose="020F0302020204030204" pitchFamily="34" charset="0"/>
              </a:rPr>
              <a:t> These large blocks of ice, eventually melted, creating depressions or "potholes" in the landscape.</a:t>
            </a:r>
          </a:p>
          <a:p>
            <a:pPr marL="0" indent="0">
              <a:buNone/>
            </a:pP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5" name="Picture 4" descr="A map of the united states of america&#10;&#10;Description automatically generated">
            <a:extLst>
              <a:ext uri="{FF2B5EF4-FFF2-40B4-BE49-F238E27FC236}">
                <a16:creationId xmlns:a16="http://schemas.microsoft.com/office/drawing/2014/main" id="{713F5C54-E8F8-6829-476C-1FBD45C2D501}"/>
              </a:ext>
            </a:extLst>
          </p:cNvPr>
          <p:cNvPicPr>
            <a:picLocks noChangeAspect="1"/>
          </p:cNvPicPr>
          <p:nvPr/>
        </p:nvPicPr>
        <p:blipFill>
          <a:blip r:embed="rId2">
            <a:extLst>
              <a:ext uri="{28A0092B-C50C-407E-A947-70E740481C1C}">
                <a14:useLocalDpi xmlns:a14="http://schemas.microsoft.com/office/drawing/2010/main" val="0"/>
              </a:ext>
            </a:extLst>
          </a:blip>
          <a:srcRect l="15269" t="38710" r="14337" b="14696"/>
          <a:stretch/>
        </p:blipFill>
        <p:spPr>
          <a:xfrm>
            <a:off x="6194325" y="1963275"/>
            <a:ext cx="5738546" cy="3798427"/>
          </a:xfrm>
          <a:prstGeom prst="rect">
            <a:avLst/>
          </a:prstGeom>
        </p:spPr>
      </p:pic>
    </p:spTree>
    <p:extLst>
      <p:ext uri="{BB962C8B-B14F-4D97-AF65-F5344CB8AC3E}">
        <p14:creationId xmlns:p14="http://schemas.microsoft.com/office/powerpoint/2010/main" val="10682448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different layers of ice&#10;&#10;Description automatically generated">
            <a:extLst>
              <a:ext uri="{FF2B5EF4-FFF2-40B4-BE49-F238E27FC236}">
                <a16:creationId xmlns:a16="http://schemas.microsoft.com/office/drawing/2014/main" id="{F89B5922-A9CC-DB01-75A4-62724B78F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6" y="474465"/>
            <a:ext cx="7339023" cy="2954535"/>
          </a:xfrm>
          <a:prstGeom prst="rect">
            <a:avLst/>
          </a:prstGeom>
        </p:spPr>
      </p:pic>
      <p:pic>
        <p:nvPicPr>
          <p:cNvPr id="7" name="Picture 6" descr="A body of water with grass and a blue sky&#10;&#10;Description automatically generated">
            <a:extLst>
              <a:ext uri="{FF2B5EF4-FFF2-40B4-BE49-F238E27FC236}">
                <a16:creationId xmlns:a16="http://schemas.microsoft.com/office/drawing/2014/main" id="{BF71534F-A194-BB17-DCEE-C43BC262C557}"/>
              </a:ext>
            </a:extLst>
          </p:cNvPr>
          <p:cNvPicPr>
            <a:picLocks noChangeAspect="1"/>
          </p:cNvPicPr>
          <p:nvPr/>
        </p:nvPicPr>
        <p:blipFill>
          <a:blip r:embed="rId5">
            <a:extLst>
              <a:ext uri="{28A0092B-C50C-407E-A947-70E740481C1C}">
                <a14:useLocalDpi xmlns:a14="http://schemas.microsoft.com/office/drawing/2010/main" val="0"/>
              </a:ext>
            </a:extLst>
          </a:blip>
          <a:srcRect r="6939"/>
          <a:stretch/>
        </p:blipFill>
        <p:spPr>
          <a:xfrm>
            <a:off x="152400" y="4114800"/>
            <a:ext cx="7184857" cy="2573535"/>
          </a:xfrm>
          <a:prstGeom prst="rect">
            <a:avLst/>
          </a:prstGeom>
        </p:spPr>
      </p:pic>
      <p:pic>
        <p:nvPicPr>
          <p:cNvPr id="6" name="Online Media 5" title="North Dakota road block 🦆 #duckhunting #waterfowlhunting #birdhunting  #duckhunt">
            <a:hlinkClick r:id="" action="ppaction://media"/>
            <a:extLst>
              <a:ext uri="{FF2B5EF4-FFF2-40B4-BE49-F238E27FC236}">
                <a16:creationId xmlns:a16="http://schemas.microsoft.com/office/drawing/2014/main" id="{D0EE679B-96B4-0530-307F-9FD0CE58162F}"/>
              </a:ext>
            </a:extLst>
          </p:cNvPr>
          <p:cNvPicPr>
            <a:picLocks noRot="1" noChangeAspect="1"/>
          </p:cNvPicPr>
          <p:nvPr>
            <a:videoFile r:link="rId1"/>
          </p:nvPr>
        </p:nvPicPr>
        <p:blipFill>
          <a:blip r:embed="rId6"/>
          <a:srcRect l="29299" r="28672"/>
          <a:stretch/>
        </p:blipFill>
        <p:spPr>
          <a:xfrm>
            <a:off x="7455054" y="474465"/>
            <a:ext cx="4584546" cy="6158345"/>
          </a:xfrm>
          <a:prstGeom prst="rect">
            <a:avLst/>
          </a:prstGeom>
        </p:spPr>
      </p:pic>
    </p:spTree>
    <p:extLst>
      <p:ext uri="{BB962C8B-B14F-4D97-AF65-F5344CB8AC3E}">
        <p14:creationId xmlns:p14="http://schemas.microsoft.com/office/powerpoint/2010/main" val="67375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BEF2C-9DBA-43DA-769A-5A1C86268C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A12C96-5A24-A91E-3E8D-053DBE361561}"/>
              </a:ext>
            </a:extLst>
          </p:cNvPr>
          <p:cNvSpPr>
            <a:spLocks noGrp="1"/>
          </p:cNvSpPr>
          <p:nvPr>
            <p:ph type="title"/>
          </p:nvPr>
        </p:nvSpPr>
        <p:spPr>
          <a:xfrm>
            <a:off x="285136" y="101202"/>
            <a:ext cx="7197213" cy="1325563"/>
          </a:xfrm>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Glacial lake outburst flood</a:t>
            </a:r>
          </a:p>
        </p:txBody>
      </p:sp>
      <p:sp>
        <p:nvSpPr>
          <p:cNvPr id="3" name="Content Placeholder 2">
            <a:extLst>
              <a:ext uri="{FF2B5EF4-FFF2-40B4-BE49-F238E27FC236}">
                <a16:creationId xmlns:a16="http://schemas.microsoft.com/office/drawing/2014/main" id="{AB01E8D8-21A2-78D0-A21D-E854AEDB7466}"/>
              </a:ext>
            </a:extLst>
          </p:cNvPr>
          <p:cNvSpPr>
            <a:spLocks noGrp="1"/>
          </p:cNvSpPr>
          <p:nvPr>
            <p:ph idx="1"/>
          </p:nvPr>
        </p:nvSpPr>
        <p:spPr>
          <a:xfrm>
            <a:off x="285136" y="1498959"/>
            <a:ext cx="5932784" cy="5167312"/>
          </a:xfrm>
        </p:spPr>
        <p:txBody>
          <a:bodyPr>
            <a:norm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Occurs when a large volume of water is suddenly released from a glacial lake. </a:t>
            </a:r>
          </a:p>
          <a:p>
            <a:r>
              <a:rPr lang="en-US" dirty="0">
                <a:latin typeface="Calibri Light" panose="020F0302020204030204" pitchFamily="34" charset="0"/>
                <a:ea typeface="Calibri Light" panose="020F0302020204030204" pitchFamily="34" charset="0"/>
                <a:cs typeface="Calibri Light" panose="020F0302020204030204" pitchFamily="34" charset="0"/>
              </a:rPr>
              <a:t>These lakes typically form when meltwater accumulates in depressions at the front of glaciers behind moraines or within ice-dammed areas. </a:t>
            </a:r>
          </a:p>
        </p:txBody>
      </p:sp>
      <p:pic>
        <p:nvPicPr>
          <p:cNvPr id="7" name="Picture 6" descr="A diagram of a river and a river&#10;&#10;Description automatically generated">
            <a:extLst>
              <a:ext uri="{FF2B5EF4-FFF2-40B4-BE49-F238E27FC236}">
                <a16:creationId xmlns:a16="http://schemas.microsoft.com/office/drawing/2014/main" id="{1A969E2E-0101-A8BF-634F-2EFF35BA6E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4600" y="1027906"/>
            <a:ext cx="5656399" cy="5167312"/>
          </a:xfrm>
          <a:prstGeom prst="rect">
            <a:avLst/>
          </a:prstGeom>
        </p:spPr>
      </p:pic>
    </p:spTree>
    <p:extLst>
      <p:ext uri="{BB962C8B-B14F-4D97-AF65-F5344CB8AC3E}">
        <p14:creationId xmlns:p14="http://schemas.microsoft.com/office/powerpoint/2010/main" val="31337445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7900B-03F8-89B5-D4E0-8EF51C15E62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4FAA85-C766-678C-4BEA-B63CEBCD1326}"/>
              </a:ext>
            </a:extLst>
          </p:cNvPr>
          <p:cNvSpPr>
            <a:spLocks noGrp="1"/>
          </p:cNvSpPr>
          <p:nvPr>
            <p:ph idx="1"/>
          </p:nvPr>
        </p:nvSpPr>
        <p:spPr>
          <a:xfrm>
            <a:off x="285136" y="381000"/>
            <a:ext cx="5932784" cy="6285271"/>
          </a:xfrm>
        </p:spPr>
        <p:txBody>
          <a:bodyPr>
            <a:norm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Triggered by</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Landslides or avalanches can displace water over/weaken the moraine  or break apart the ice dam</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Seismic activity</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Melting of ice dams, including volcanic and geothermal activity</a:t>
            </a:r>
          </a:p>
        </p:txBody>
      </p:sp>
      <p:pic>
        <p:nvPicPr>
          <p:cNvPr id="4" name="Online Media 3" title="Glacier collapse on Juuku pass, Kyrgyzstan - insane video">
            <a:hlinkClick r:id="" action="ppaction://media"/>
            <a:extLst>
              <a:ext uri="{FF2B5EF4-FFF2-40B4-BE49-F238E27FC236}">
                <a16:creationId xmlns:a16="http://schemas.microsoft.com/office/drawing/2014/main" id="{7DBF29E0-AE7C-3E53-D88C-6649D4F6EA6D}"/>
              </a:ext>
            </a:extLst>
          </p:cNvPr>
          <p:cNvPicPr>
            <a:picLocks noRot="1" noChangeAspect="1"/>
          </p:cNvPicPr>
          <p:nvPr>
            <a:videoFile r:link="rId1"/>
          </p:nvPr>
        </p:nvPicPr>
        <p:blipFill>
          <a:blip r:embed="rId3"/>
          <a:srcRect l="28672" r="28045"/>
          <a:stretch/>
        </p:blipFill>
        <p:spPr>
          <a:xfrm>
            <a:off x="6809084" y="0"/>
            <a:ext cx="5257800" cy="6858000"/>
          </a:xfrm>
          <a:prstGeom prst="rect">
            <a:avLst/>
          </a:prstGeom>
        </p:spPr>
      </p:pic>
    </p:spTree>
    <p:extLst>
      <p:ext uri="{BB962C8B-B14F-4D97-AF65-F5344CB8AC3E}">
        <p14:creationId xmlns:p14="http://schemas.microsoft.com/office/powerpoint/2010/main" val="290985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united states&#10;&#10;Description automatically generated">
            <a:extLst>
              <a:ext uri="{FF2B5EF4-FFF2-40B4-BE49-F238E27FC236}">
                <a16:creationId xmlns:a16="http://schemas.microsoft.com/office/drawing/2014/main" id="{FB4925B9-5A27-1F32-1ABD-849C71EE3D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8317" y="0"/>
            <a:ext cx="9015365" cy="6785416"/>
          </a:xfrm>
        </p:spPr>
      </p:pic>
    </p:spTree>
    <p:extLst>
      <p:ext uri="{BB962C8B-B14F-4D97-AF65-F5344CB8AC3E}">
        <p14:creationId xmlns:p14="http://schemas.microsoft.com/office/powerpoint/2010/main" val="272232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a:extLst>
              <a:ext uri="{FF2B5EF4-FFF2-40B4-BE49-F238E27FC236}">
                <a16:creationId xmlns:a16="http://schemas.microsoft.com/office/drawing/2014/main" id="{FE26BB85-DF6D-C8E9-44D7-DD61A08F42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6300" y="-27709"/>
            <a:ext cx="10439400" cy="7025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erial view of land and water&#10;&#10;Description automatically generated">
            <a:extLst>
              <a:ext uri="{FF2B5EF4-FFF2-40B4-BE49-F238E27FC236}">
                <a16:creationId xmlns:a16="http://schemas.microsoft.com/office/drawing/2014/main" id="{392CE547-138D-EBCE-1E32-D49EF9280C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82" y="34636"/>
            <a:ext cx="12018818" cy="6760585"/>
          </a:xfrm>
        </p:spPr>
      </p:pic>
    </p:spTree>
    <p:extLst>
      <p:ext uri="{BB962C8B-B14F-4D97-AF65-F5344CB8AC3E}">
        <p14:creationId xmlns:p14="http://schemas.microsoft.com/office/powerpoint/2010/main" val="15530138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9FB63-832B-AF15-5EF9-E0778CF67C09}"/>
              </a:ext>
            </a:extLst>
          </p:cNvPr>
          <p:cNvSpPr>
            <a:spLocks noGrp="1"/>
          </p:cNvSpPr>
          <p:nvPr>
            <p:ph type="title"/>
          </p:nvPr>
        </p:nvSpPr>
        <p:spPr>
          <a:xfrm>
            <a:off x="438262" y="320356"/>
            <a:ext cx="4001845" cy="1325563"/>
          </a:xfrm>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The Great Lakes</a:t>
            </a:r>
          </a:p>
        </p:txBody>
      </p:sp>
      <p:sp>
        <p:nvSpPr>
          <p:cNvPr id="3" name="Content Placeholder 2">
            <a:extLst>
              <a:ext uri="{FF2B5EF4-FFF2-40B4-BE49-F238E27FC236}">
                <a16:creationId xmlns:a16="http://schemas.microsoft.com/office/drawing/2014/main" id="{6B9759AD-3543-E599-AA2D-D7EFFDEAD8C8}"/>
              </a:ext>
            </a:extLst>
          </p:cNvPr>
          <p:cNvSpPr>
            <a:spLocks noGrp="1"/>
          </p:cNvSpPr>
          <p:nvPr>
            <p:ph idx="1"/>
          </p:nvPr>
        </p:nvSpPr>
        <p:spPr>
          <a:xfrm>
            <a:off x="322730" y="1807284"/>
            <a:ext cx="4001845" cy="4582757"/>
          </a:xfrm>
        </p:spPr>
        <p:txBody>
          <a:bodyPr>
            <a:normAutofit fontScale="85000" lnSpcReduction="10000"/>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Formed from erosional action of the Laurentide Ice Sheet that repeatedly advanced and retreated over the region</a:t>
            </a:r>
          </a:p>
          <a:p>
            <a:r>
              <a:rPr lang="en-US" dirty="0">
                <a:latin typeface="Calibri Light" panose="020F0302020204030204" pitchFamily="34" charset="0"/>
                <a:ea typeface="Calibri Light" panose="020F0302020204030204" pitchFamily="34" charset="0"/>
                <a:cs typeface="Calibri Light" panose="020F0302020204030204" pitchFamily="34" charset="0"/>
              </a:rPr>
              <a:t>When the glaciers began to retreat around 10,000 years ago, the basins they carved filled with meltwater </a:t>
            </a:r>
          </a:p>
        </p:txBody>
      </p:sp>
      <p:pic>
        <p:nvPicPr>
          <p:cNvPr id="7" name="Picture 6" descr="A map of the upper peninsula&#10;&#10;Description automatically generated">
            <a:extLst>
              <a:ext uri="{FF2B5EF4-FFF2-40B4-BE49-F238E27FC236}">
                <a16:creationId xmlns:a16="http://schemas.microsoft.com/office/drawing/2014/main" id="{E96C2CBF-69D9-1BC2-1C6F-610168FC3CF4}"/>
              </a:ext>
            </a:extLst>
          </p:cNvPr>
          <p:cNvPicPr>
            <a:picLocks noChangeAspect="1"/>
          </p:cNvPicPr>
          <p:nvPr/>
        </p:nvPicPr>
        <p:blipFill>
          <a:blip r:embed="rId3">
            <a:extLst>
              <a:ext uri="{28A0092B-C50C-407E-A947-70E740481C1C}">
                <a14:useLocalDpi xmlns:a14="http://schemas.microsoft.com/office/drawing/2010/main" val="0"/>
              </a:ext>
            </a:extLst>
          </a:blip>
          <a:srcRect t="21770" r="7052" b="2661"/>
          <a:stretch/>
        </p:blipFill>
        <p:spPr>
          <a:xfrm>
            <a:off x="4554412" y="1148695"/>
            <a:ext cx="7440369" cy="5015437"/>
          </a:xfrm>
          <a:prstGeom prst="rect">
            <a:avLst/>
          </a:prstGeom>
        </p:spPr>
      </p:pic>
    </p:spTree>
    <p:extLst>
      <p:ext uri="{BB962C8B-B14F-4D97-AF65-F5344CB8AC3E}">
        <p14:creationId xmlns:p14="http://schemas.microsoft.com/office/powerpoint/2010/main" val="21077066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great lakes&#10;&#10;Description automatically generated with medium confidence">
            <a:extLst>
              <a:ext uri="{FF2B5EF4-FFF2-40B4-BE49-F238E27FC236}">
                <a16:creationId xmlns:a16="http://schemas.microsoft.com/office/drawing/2014/main" id="{52192A0C-24C5-A90D-1607-D4DB656648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8246" y="-1"/>
            <a:ext cx="9374554" cy="6842147"/>
          </a:xfrm>
        </p:spPr>
      </p:pic>
    </p:spTree>
    <p:extLst>
      <p:ext uri="{BB962C8B-B14F-4D97-AF65-F5344CB8AC3E}">
        <p14:creationId xmlns:p14="http://schemas.microsoft.com/office/powerpoint/2010/main" val="32260418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Content Placeholder 3">
            <a:extLst>
              <a:ext uri="{FF2B5EF4-FFF2-40B4-BE49-F238E27FC236}">
                <a16:creationId xmlns:a16="http://schemas.microsoft.com/office/drawing/2014/main" id="{1698F79D-65A4-EB42-E9EF-40F5D3990BB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23651" y="52387"/>
            <a:ext cx="6858000" cy="6805613"/>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Content Placeholder 3">
            <a:extLst>
              <a:ext uri="{FF2B5EF4-FFF2-40B4-BE49-F238E27FC236}">
                <a16:creationId xmlns:a16="http://schemas.microsoft.com/office/drawing/2014/main" id="{3DC83B27-BD87-84EA-3CD8-4A504BC1125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381000"/>
            <a:ext cx="11871013" cy="6019800"/>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the surface of the ice age&#10;&#10;Description automatically generated">
            <a:extLst>
              <a:ext uri="{FF2B5EF4-FFF2-40B4-BE49-F238E27FC236}">
                <a16:creationId xmlns:a16="http://schemas.microsoft.com/office/drawing/2014/main" id="{DBF87C70-E998-B66A-C242-9410F77D1CF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77416" y="-86061"/>
            <a:ext cx="4344814" cy="6944061"/>
          </a:xfrm>
        </p:spPr>
      </p:pic>
    </p:spTree>
    <p:extLst>
      <p:ext uri="{BB962C8B-B14F-4D97-AF65-F5344CB8AC3E}">
        <p14:creationId xmlns:p14="http://schemas.microsoft.com/office/powerpoint/2010/main" val="26950729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lake&#10;&#10;Description automatically generated">
            <a:extLst>
              <a:ext uri="{FF2B5EF4-FFF2-40B4-BE49-F238E27FC236}">
                <a16:creationId xmlns:a16="http://schemas.microsoft.com/office/drawing/2014/main" id="{F0184A57-9891-7B92-6C38-A89FC113543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0574" y="674010"/>
            <a:ext cx="10910851" cy="5509980"/>
          </a:xfrm>
        </p:spPr>
      </p:pic>
    </p:spTree>
    <p:extLst>
      <p:ext uri="{BB962C8B-B14F-4D97-AF65-F5344CB8AC3E}">
        <p14:creationId xmlns:p14="http://schemas.microsoft.com/office/powerpoint/2010/main" val="19940119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world&#10;&#10;Description automatically generated">
            <a:extLst>
              <a:ext uri="{FF2B5EF4-FFF2-40B4-BE49-F238E27FC236}">
                <a16:creationId xmlns:a16="http://schemas.microsoft.com/office/drawing/2014/main" id="{5F59ED55-220B-AE9A-527F-EF4050A6A2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2112" y="260786"/>
            <a:ext cx="9245384" cy="6336428"/>
          </a:xfrm>
        </p:spPr>
      </p:pic>
    </p:spTree>
    <p:extLst>
      <p:ext uri="{BB962C8B-B14F-4D97-AF65-F5344CB8AC3E}">
        <p14:creationId xmlns:p14="http://schemas.microsoft.com/office/powerpoint/2010/main" val="12124835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opographic topographic color-schemed Bedmap2 image"/>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0949" y="-45907"/>
            <a:ext cx="12111051" cy="6812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2164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map of the north pole&#10;&#10;Description automatically generated">
            <a:extLst>
              <a:ext uri="{FF2B5EF4-FFF2-40B4-BE49-F238E27FC236}">
                <a16:creationId xmlns:a16="http://schemas.microsoft.com/office/drawing/2014/main" id="{AF0A8560-2230-721E-4E41-06898077ED1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303780" y="244250"/>
            <a:ext cx="7469568" cy="6231853"/>
          </a:xfrm>
        </p:spPr>
      </p:pic>
      <p:sp>
        <p:nvSpPr>
          <p:cNvPr id="10" name="Content Placeholder 2">
            <a:extLst>
              <a:ext uri="{FF2B5EF4-FFF2-40B4-BE49-F238E27FC236}">
                <a16:creationId xmlns:a16="http://schemas.microsoft.com/office/drawing/2014/main" id="{B71E269A-5719-C673-09B9-CA30808468D1}"/>
              </a:ext>
            </a:extLst>
          </p:cNvPr>
          <p:cNvSpPr txBox="1">
            <a:spLocks/>
          </p:cNvSpPr>
          <p:nvPr/>
        </p:nvSpPr>
        <p:spPr>
          <a:xfrm>
            <a:off x="612288" y="491677"/>
            <a:ext cx="369149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Light" panose="020F0302020204030204" pitchFamily="34" charset="0"/>
                <a:ea typeface="Calibri Light" panose="020F0302020204030204" pitchFamily="34" charset="0"/>
                <a:cs typeface="Calibri Light" panose="020F0302020204030204" pitchFamily="34" charset="0"/>
              </a:rPr>
              <a:t>East Antarctic ice sheet</a:t>
            </a:r>
          </a:p>
          <a:p>
            <a:r>
              <a:rPr lang="en-US" dirty="0">
                <a:latin typeface="Calibri Light" panose="020F0302020204030204" pitchFamily="34" charset="0"/>
                <a:ea typeface="Calibri Light" panose="020F0302020204030204" pitchFamily="34" charset="0"/>
                <a:cs typeface="Calibri Light" panose="020F0302020204030204" pitchFamily="34" charset="0"/>
              </a:rPr>
              <a:t>West Antarctic ice sheet</a:t>
            </a:r>
          </a:p>
          <a:p>
            <a:r>
              <a:rPr lang="en-US" dirty="0">
                <a:latin typeface="Calibri Light" panose="020F0302020204030204" pitchFamily="34" charset="0"/>
                <a:ea typeface="Calibri Light" panose="020F0302020204030204" pitchFamily="34" charset="0"/>
                <a:cs typeface="Calibri Light" panose="020F0302020204030204" pitchFamily="34" charset="0"/>
              </a:rPr>
              <a:t>Transantarctic Mountains</a:t>
            </a:r>
          </a:p>
          <a:p>
            <a:r>
              <a:rPr lang="en-US" dirty="0">
                <a:latin typeface="Calibri Light" panose="020F0302020204030204" pitchFamily="34" charset="0"/>
                <a:ea typeface="Calibri Light" panose="020F0302020204030204" pitchFamily="34" charset="0"/>
                <a:cs typeface="Calibri Light" panose="020F0302020204030204" pitchFamily="34" charset="0"/>
              </a:rPr>
              <a:t>Ross ice shelf</a:t>
            </a:r>
          </a:p>
          <a:p>
            <a:r>
              <a:rPr lang="en-US" dirty="0">
                <a:latin typeface="Calibri Light" panose="020F0302020204030204" pitchFamily="34" charset="0"/>
                <a:ea typeface="Calibri Light" panose="020F0302020204030204" pitchFamily="34" charset="0"/>
                <a:cs typeface="Calibri Light" panose="020F0302020204030204" pitchFamily="34" charset="0"/>
              </a:rPr>
              <a:t>Ronne ice shelf</a:t>
            </a:r>
          </a:p>
          <a:p>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53787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aerial view of a glacier&#10;&#10;Description automatically generated">
            <a:extLst>
              <a:ext uri="{FF2B5EF4-FFF2-40B4-BE49-F238E27FC236}">
                <a16:creationId xmlns:a16="http://schemas.microsoft.com/office/drawing/2014/main" id="{0F6CE26F-3101-27AD-B1DA-E2323494A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175" y="20782"/>
            <a:ext cx="6847500" cy="6837218"/>
          </a:xfrm>
          <a:prstGeom prst="rect">
            <a:avLst/>
          </a:prstGeom>
        </p:spPr>
      </p:pic>
    </p:spTree>
    <p:extLst>
      <p:ext uri="{BB962C8B-B14F-4D97-AF65-F5344CB8AC3E}">
        <p14:creationId xmlns:p14="http://schemas.microsoft.com/office/powerpoint/2010/main" val="18313354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C6569-E483-1ED3-1274-F74A1025CEE2}"/>
              </a:ext>
            </a:extLst>
          </p:cNvPr>
          <p:cNvSpPr>
            <a:spLocks noGrp="1"/>
          </p:cNvSpPr>
          <p:nvPr>
            <p:ph type="title"/>
          </p:nvPr>
        </p:nvSpPr>
        <p:spPr/>
        <p:txBody>
          <a:bodyPr/>
          <a:lstStyle/>
          <a:p>
            <a:r>
              <a:rPr lang="en-US" dirty="0"/>
              <a:t>Ice domes</a:t>
            </a:r>
          </a:p>
        </p:txBody>
      </p:sp>
      <p:pic>
        <p:nvPicPr>
          <p:cNvPr id="5" name="Content Placeholder 4" descr="A map of the arctic&#10;&#10;Description automatically generated">
            <a:extLst>
              <a:ext uri="{FF2B5EF4-FFF2-40B4-BE49-F238E27FC236}">
                <a16:creationId xmlns:a16="http://schemas.microsoft.com/office/drawing/2014/main" id="{5FCC93E6-22A1-53CA-3DE9-BBC1CDAC302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313" r="2701"/>
          <a:stretch/>
        </p:blipFill>
        <p:spPr>
          <a:xfrm>
            <a:off x="4693333" y="276957"/>
            <a:ext cx="7365990" cy="6215918"/>
          </a:xfrm>
        </p:spPr>
      </p:pic>
      <p:sp>
        <p:nvSpPr>
          <p:cNvPr id="6" name="Content Placeholder 2">
            <a:extLst>
              <a:ext uri="{FF2B5EF4-FFF2-40B4-BE49-F238E27FC236}">
                <a16:creationId xmlns:a16="http://schemas.microsoft.com/office/drawing/2014/main" id="{4AEA7A5A-19A2-2735-C50E-4941A3739E4B}"/>
              </a:ext>
            </a:extLst>
          </p:cNvPr>
          <p:cNvSpPr txBox="1">
            <a:spLocks/>
          </p:cNvSpPr>
          <p:nvPr/>
        </p:nvSpPr>
        <p:spPr>
          <a:xfrm>
            <a:off x="555069" y="1718029"/>
            <a:ext cx="3583193" cy="1407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Light" panose="020F0302020204030204" pitchFamily="34" charset="0"/>
                <a:ea typeface="Calibri Light" panose="020F0302020204030204" pitchFamily="34" charset="0"/>
                <a:cs typeface="Calibri Light" panose="020F0302020204030204" pitchFamily="34" charset="0"/>
              </a:rPr>
              <a:t>Ice sheets are composed of  individual ice domes</a:t>
            </a:r>
          </a:p>
          <a:p>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8" name="Picture 7" descr="Diagram of a mountain with a tower and ice&#10;&#10;Description automatically generated with medium confidence">
            <a:extLst>
              <a:ext uri="{FF2B5EF4-FFF2-40B4-BE49-F238E27FC236}">
                <a16:creationId xmlns:a16="http://schemas.microsoft.com/office/drawing/2014/main" id="{C8BF9DDE-5749-BFFF-24C0-8FB8FA2E1A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588875"/>
            <a:ext cx="4693333" cy="2904000"/>
          </a:xfrm>
          <a:prstGeom prst="rect">
            <a:avLst/>
          </a:prstGeom>
        </p:spPr>
      </p:pic>
      <p:sp>
        <p:nvSpPr>
          <p:cNvPr id="3" name="Title 1">
            <a:extLst>
              <a:ext uri="{FF2B5EF4-FFF2-40B4-BE49-F238E27FC236}">
                <a16:creationId xmlns:a16="http://schemas.microsoft.com/office/drawing/2014/main" id="{20BBCEEA-CC4B-5A11-CEAC-889EEA290006}"/>
              </a:ext>
            </a:extLst>
          </p:cNvPr>
          <p:cNvSpPr txBox="1">
            <a:spLocks/>
          </p:cNvSpPr>
          <p:nvPr/>
        </p:nvSpPr>
        <p:spPr>
          <a:xfrm>
            <a:off x="107130" y="333552"/>
            <a:ext cx="3680012"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Calibri Light" panose="020F0302020204030204" pitchFamily="34" charset="0"/>
                <a:ea typeface="Calibri Light" panose="020F0302020204030204" pitchFamily="34" charset="0"/>
                <a:cs typeface="Calibri Light" panose="020F0302020204030204" pitchFamily="34" charset="0"/>
              </a:rPr>
              <a:t>Ice domes</a:t>
            </a:r>
          </a:p>
        </p:txBody>
      </p:sp>
    </p:spTree>
    <p:extLst>
      <p:ext uri="{BB962C8B-B14F-4D97-AF65-F5344CB8AC3E}">
        <p14:creationId xmlns:p14="http://schemas.microsoft.com/office/powerpoint/2010/main" val="28695592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F7E03-5DB4-5B1C-1D7F-5B599D2D27AC}"/>
              </a:ext>
            </a:extLst>
          </p:cNvPr>
          <p:cNvSpPr>
            <a:spLocks noGrp="1"/>
          </p:cNvSpPr>
          <p:nvPr>
            <p:ph type="title"/>
          </p:nvPr>
        </p:nvSpPr>
        <p:spPr>
          <a:xfrm>
            <a:off x="107130" y="333552"/>
            <a:ext cx="3680012" cy="1325563"/>
          </a:xfrm>
        </p:spPr>
        <p:txBody>
          <a:bodyPr>
            <a:norm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Ice shelves</a:t>
            </a:r>
          </a:p>
        </p:txBody>
      </p:sp>
      <p:sp>
        <p:nvSpPr>
          <p:cNvPr id="3" name="Content Placeholder 2">
            <a:extLst>
              <a:ext uri="{FF2B5EF4-FFF2-40B4-BE49-F238E27FC236}">
                <a16:creationId xmlns:a16="http://schemas.microsoft.com/office/drawing/2014/main" id="{7C9F0BD3-3E55-3FC0-91DF-4B9155DC80E2}"/>
              </a:ext>
            </a:extLst>
          </p:cNvPr>
          <p:cNvSpPr>
            <a:spLocks noGrp="1"/>
          </p:cNvSpPr>
          <p:nvPr>
            <p:ph idx="1"/>
          </p:nvPr>
        </p:nvSpPr>
        <p:spPr>
          <a:xfrm>
            <a:off x="276114" y="1825625"/>
            <a:ext cx="3680013" cy="4351338"/>
          </a:xfrm>
        </p:spPr>
        <p:txBody>
          <a:bodyPr>
            <a:normAutofit lnSpcReduction="10000"/>
          </a:bodyPr>
          <a:lstStyle/>
          <a:p>
            <a:r>
              <a:rPr lang="en-US" sz="2800" dirty="0">
                <a:latin typeface="Calibri Light" panose="020F0302020204030204" pitchFamily="34" charset="0"/>
                <a:ea typeface="Calibri Light" panose="020F0302020204030204" pitchFamily="34" charset="0"/>
                <a:cs typeface="Calibri Light" panose="020F0302020204030204" pitchFamily="34" charset="0"/>
              </a:rPr>
              <a:t>Antarctic Ice shelves range from 100 – 1000 meters (300 – 3000 ft). </a:t>
            </a:r>
          </a:p>
          <a:p>
            <a:r>
              <a:rPr lang="en-US" sz="2800" dirty="0">
                <a:latin typeface="Calibri Light" panose="020F0302020204030204" pitchFamily="34" charset="0"/>
                <a:ea typeface="Calibri Light" panose="020F0302020204030204" pitchFamily="34" charset="0"/>
                <a:cs typeface="Calibri Light" panose="020F0302020204030204" pitchFamily="34" charset="0"/>
              </a:rPr>
              <a:t>Fed by glaciers, these massive slabs of ice float on the surface of the ocean. Their elevation rises and falls with the tides.</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Picture 4" descr="C:\Documents and Settings\Tony Stallins\Desktop\ice_shelf_aerial.jpg">
            <a:extLst>
              <a:ext uri="{FF2B5EF4-FFF2-40B4-BE49-F238E27FC236}">
                <a16:creationId xmlns:a16="http://schemas.microsoft.com/office/drawing/2014/main" id="{C1E707B9-389A-1FF0-9EDA-62E8313CBB95}"/>
              </a:ext>
            </a:extLst>
          </p:cNvPr>
          <p:cNvPicPr>
            <a:picLocks noChangeAspect="1" noChangeArrowheads="1"/>
          </p:cNvPicPr>
          <p:nvPr/>
        </p:nvPicPr>
        <p:blipFill>
          <a:blip r:embed="rId2" cstate="print"/>
          <a:srcRect/>
          <a:stretch>
            <a:fillRect/>
          </a:stretch>
        </p:blipFill>
        <p:spPr bwMode="auto">
          <a:xfrm>
            <a:off x="4388670" y="191471"/>
            <a:ext cx="7696200" cy="2935288"/>
          </a:xfrm>
          <a:prstGeom prst="rect">
            <a:avLst/>
          </a:prstGeom>
          <a:noFill/>
          <a:ln w="9525">
            <a:noFill/>
            <a:miter lim="800000"/>
            <a:headEnd/>
            <a:tailEnd/>
          </a:ln>
        </p:spPr>
      </p:pic>
      <p:pic>
        <p:nvPicPr>
          <p:cNvPr id="5" name="Picture 5" descr="C:\Documents and Settings\Tony Stallins\Desktop\AP-tabular-iceberg.jpg">
            <a:extLst>
              <a:ext uri="{FF2B5EF4-FFF2-40B4-BE49-F238E27FC236}">
                <a16:creationId xmlns:a16="http://schemas.microsoft.com/office/drawing/2014/main" id="{2CE30269-0F32-0142-7EB5-819AD2F6AEB9}"/>
              </a:ext>
            </a:extLst>
          </p:cNvPr>
          <p:cNvPicPr>
            <a:picLocks noChangeAspect="1" noChangeArrowheads="1"/>
          </p:cNvPicPr>
          <p:nvPr/>
        </p:nvPicPr>
        <p:blipFill>
          <a:blip r:embed="rId3" cstate="print"/>
          <a:srcRect/>
          <a:stretch>
            <a:fillRect/>
          </a:stretch>
        </p:blipFill>
        <p:spPr bwMode="auto">
          <a:xfrm>
            <a:off x="7852633" y="3253329"/>
            <a:ext cx="4063253" cy="3047440"/>
          </a:xfrm>
          <a:prstGeom prst="rect">
            <a:avLst/>
          </a:prstGeom>
          <a:noFill/>
          <a:ln w="9525">
            <a:noFill/>
            <a:miter lim="800000"/>
            <a:headEnd/>
            <a:tailEnd/>
          </a:ln>
        </p:spPr>
      </p:pic>
    </p:spTree>
    <p:extLst>
      <p:ext uri="{BB962C8B-B14F-4D97-AF65-F5344CB8AC3E}">
        <p14:creationId xmlns:p14="http://schemas.microsoft.com/office/powerpoint/2010/main" val="35497106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rotWithShape="1">
          <a:blip r:embed="rId3" cstate="print"/>
          <a:srcRect l="4405" b="401"/>
          <a:stretch/>
        </p:blipFill>
        <p:spPr bwMode="auto">
          <a:xfrm>
            <a:off x="226385" y="1380863"/>
            <a:ext cx="5693287" cy="5324468"/>
          </a:xfrm>
          <a:prstGeom prst="rect">
            <a:avLst/>
          </a:prstGeom>
          <a:noFill/>
          <a:ln w="9525">
            <a:noFill/>
            <a:miter lim="800000"/>
            <a:headEnd/>
            <a:tailEnd/>
          </a:ln>
        </p:spPr>
      </p:pic>
      <p:pic>
        <p:nvPicPr>
          <p:cNvPr id="8" name="Picture 7" descr="A map of the arctic&#10;&#10;Description automatically generated">
            <a:extLst>
              <a:ext uri="{FF2B5EF4-FFF2-40B4-BE49-F238E27FC236}">
                <a16:creationId xmlns:a16="http://schemas.microsoft.com/office/drawing/2014/main" id="{A2DC3EAE-F230-874A-02E4-622C7F33E8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185403"/>
            <a:ext cx="6096000" cy="5519928"/>
          </a:xfrm>
          <a:prstGeom prst="rect">
            <a:avLst/>
          </a:prstGeom>
        </p:spPr>
      </p:pic>
      <p:sp>
        <p:nvSpPr>
          <p:cNvPr id="9" name="Title 1">
            <a:extLst>
              <a:ext uri="{FF2B5EF4-FFF2-40B4-BE49-F238E27FC236}">
                <a16:creationId xmlns:a16="http://schemas.microsoft.com/office/drawing/2014/main" id="{5B75E86B-6206-6D1D-D412-16C981CAEC07}"/>
              </a:ext>
            </a:extLst>
          </p:cNvPr>
          <p:cNvSpPr>
            <a:spLocks noGrp="1"/>
          </p:cNvSpPr>
          <p:nvPr>
            <p:ph type="title"/>
          </p:nvPr>
        </p:nvSpPr>
        <p:spPr>
          <a:xfrm>
            <a:off x="4253891" y="0"/>
            <a:ext cx="3507890" cy="1325563"/>
          </a:xfrm>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Outlet glaciers </a:t>
            </a:r>
          </a:p>
        </p:txBody>
      </p:sp>
    </p:spTree>
    <p:extLst>
      <p:ext uri="{BB962C8B-B14F-4D97-AF65-F5344CB8AC3E}">
        <p14:creationId xmlns:p14="http://schemas.microsoft.com/office/powerpoint/2010/main" val="24405518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fig19-13"/>
          <p:cNvPicPr>
            <a:picLocks noChangeAspect="1" noChangeArrowheads="1"/>
          </p:cNvPicPr>
          <p:nvPr/>
        </p:nvPicPr>
        <p:blipFill>
          <a:blip r:embed="rId3" cstate="print"/>
          <a:srcRect/>
          <a:stretch>
            <a:fillRect/>
          </a:stretch>
        </p:blipFill>
        <p:spPr bwMode="auto">
          <a:xfrm>
            <a:off x="1524000" y="188914"/>
            <a:ext cx="9144000" cy="6326187"/>
          </a:xfrm>
          <a:prstGeom prst="rect">
            <a:avLst/>
          </a:prstGeom>
          <a:noFill/>
          <a:ln w="9525">
            <a:noFill/>
            <a:miter lim="800000"/>
            <a:headEnd/>
            <a:tailEnd/>
          </a:ln>
        </p:spPr>
      </p:pic>
      <p:sp>
        <p:nvSpPr>
          <p:cNvPr id="2" name="TextBox 1"/>
          <p:cNvSpPr txBox="1"/>
          <p:nvPr/>
        </p:nvSpPr>
        <p:spPr>
          <a:xfrm>
            <a:off x="2004646" y="937846"/>
            <a:ext cx="1683474" cy="369332"/>
          </a:xfrm>
          <a:prstGeom prst="rect">
            <a:avLst/>
          </a:prstGeom>
          <a:noFill/>
        </p:spPr>
        <p:txBody>
          <a:bodyPr wrap="none" rtlCol="0">
            <a:spAutoFit/>
          </a:bodyPr>
          <a:lstStyle/>
          <a:p>
            <a:r>
              <a:rPr lang="en-US" dirty="0">
                <a:latin typeface="Aharoni" panose="02010803020104030203" pitchFamily="2" charset="-79"/>
                <a:cs typeface="Aharoni" panose="02010803020104030203" pitchFamily="2" charset="-79"/>
              </a:rPr>
              <a:t>Alpine glacier</a:t>
            </a:r>
          </a:p>
        </p:txBody>
      </p:sp>
      <p:sp>
        <p:nvSpPr>
          <p:cNvPr id="4" name="TextBox 3"/>
          <p:cNvSpPr txBox="1"/>
          <p:nvPr/>
        </p:nvSpPr>
        <p:spPr>
          <a:xfrm>
            <a:off x="4900246" y="937846"/>
            <a:ext cx="1683474" cy="369332"/>
          </a:xfrm>
          <a:prstGeom prst="rect">
            <a:avLst/>
          </a:prstGeom>
          <a:noFill/>
        </p:spPr>
        <p:txBody>
          <a:bodyPr wrap="none" rtlCol="0">
            <a:spAutoFit/>
          </a:bodyPr>
          <a:lstStyle/>
          <a:p>
            <a:r>
              <a:rPr lang="en-US" dirty="0">
                <a:latin typeface="Aharoni" panose="02010803020104030203" pitchFamily="2" charset="-79"/>
                <a:cs typeface="Aharoni" panose="02010803020104030203" pitchFamily="2" charset="-79"/>
              </a:rPr>
              <a:t>Alpine glacier</a:t>
            </a:r>
          </a:p>
        </p:txBody>
      </p:sp>
    </p:spTree>
    <p:extLst>
      <p:ext uri="{BB962C8B-B14F-4D97-AF65-F5344CB8AC3E}">
        <p14:creationId xmlns:p14="http://schemas.microsoft.com/office/powerpoint/2010/main" val="19047317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cdn.antarcticglaciers.org/wp-content/uploads/2014/05/PIG.ai_.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971"/>
          <a:stretch/>
        </p:blipFill>
        <p:spPr bwMode="auto">
          <a:xfrm>
            <a:off x="3011603" y="1238820"/>
            <a:ext cx="8904282" cy="412962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104F7B1-644F-D9C3-DB37-431C75674008}"/>
              </a:ext>
            </a:extLst>
          </p:cNvPr>
          <p:cNvSpPr txBox="1">
            <a:spLocks/>
          </p:cNvSpPr>
          <p:nvPr/>
        </p:nvSpPr>
        <p:spPr>
          <a:xfrm>
            <a:off x="276115" y="430306"/>
            <a:ext cx="2540328" cy="57466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Light" panose="020F0302020204030204" pitchFamily="34" charset="0"/>
                <a:ea typeface="Calibri Light" panose="020F0302020204030204" pitchFamily="34" charset="0"/>
                <a:cs typeface="Calibri Light" panose="020F0302020204030204" pitchFamily="34" charset="0"/>
              </a:rPr>
              <a:t>Outlet glacier movement shaped by water temperatures underneath ice shelf and the grounding ridge of the glacier on the sea floor</a:t>
            </a:r>
          </a:p>
        </p:txBody>
      </p:sp>
    </p:spTree>
    <p:extLst>
      <p:ext uri="{BB962C8B-B14F-4D97-AF65-F5344CB8AC3E}">
        <p14:creationId xmlns:p14="http://schemas.microsoft.com/office/powerpoint/2010/main" val="4478113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e and ice floes in the ocean&#10;&#10;Description automatically generated">
            <a:extLst>
              <a:ext uri="{FF2B5EF4-FFF2-40B4-BE49-F238E27FC236}">
                <a16:creationId xmlns:a16="http://schemas.microsoft.com/office/drawing/2014/main" id="{B2AD9AB3-6FF6-196F-F817-E7E6113FDF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677" y="-75304"/>
            <a:ext cx="10011679" cy="6858000"/>
          </a:xfrm>
          <a:prstGeom prst="rect">
            <a:avLst/>
          </a:prstGeom>
        </p:spPr>
      </p:pic>
      <p:sp>
        <p:nvSpPr>
          <p:cNvPr id="2" name="Title 1">
            <a:extLst>
              <a:ext uri="{FF2B5EF4-FFF2-40B4-BE49-F238E27FC236}">
                <a16:creationId xmlns:a16="http://schemas.microsoft.com/office/drawing/2014/main" id="{6835DC3E-1738-5109-5561-E555218EBC7F}"/>
              </a:ext>
            </a:extLst>
          </p:cNvPr>
          <p:cNvSpPr>
            <a:spLocks noGrp="1"/>
          </p:cNvSpPr>
          <p:nvPr>
            <p:ph type="title"/>
          </p:nvPr>
        </p:nvSpPr>
        <p:spPr>
          <a:xfrm>
            <a:off x="1989267" y="182245"/>
            <a:ext cx="4712746" cy="1325563"/>
          </a:xfrm>
        </p:spPr>
        <p:txBody>
          <a:bodyPr/>
          <a:lstStyle/>
          <a:p>
            <a:r>
              <a:rPr lang="en-US" dirty="0">
                <a:solidFill>
                  <a:schemeClr val="bg1"/>
                </a:solidFill>
              </a:rPr>
              <a:t>Antarctic sea ice</a:t>
            </a:r>
          </a:p>
        </p:txBody>
      </p:sp>
      <p:pic>
        <p:nvPicPr>
          <p:cNvPr id="7170" name="Picture 2"/>
          <p:cNvPicPr>
            <a:picLocks noChangeAspect="1" noChangeArrowheads="1"/>
          </p:cNvPicPr>
          <p:nvPr/>
        </p:nvPicPr>
        <p:blipFill rotWithShape="1">
          <a:blip r:embed="rId3" cstate="print"/>
          <a:srcRect t="58284"/>
          <a:stretch/>
        </p:blipFill>
        <p:spPr bwMode="auto">
          <a:xfrm>
            <a:off x="378578" y="3497243"/>
            <a:ext cx="5717422" cy="2995632"/>
          </a:xfrm>
          <a:prstGeom prst="rect">
            <a:avLst/>
          </a:prstGeom>
          <a:noFill/>
          <a:ln w="9525">
            <a:noFill/>
            <a:miter lim="800000"/>
            <a:headEnd/>
            <a:tailEnd/>
          </a:ln>
        </p:spPr>
      </p:pic>
    </p:spTree>
    <p:extLst>
      <p:ext uri="{BB962C8B-B14F-4D97-AF65-F5344CB8AC3E}">
        <p14:creationId xmlns:p14="http://schemas.microsoft.com/office/powerpoint/2010/main" val="38147332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 y="0"/>
            <a:ext cx="12091595" cy="682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1321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23cnd-glac_650"/>
          <p:cNvPicPr>
            <a:picLocks noChangeAspect="1" noChangeArrowheads="1"/>
          </p:cNvPicPr>
          <p:nvPr/>
        </p:nvPicPr>
        <p:blipFill>
          <a:blip r:embed="rId3" cstate="print"/>
          <a:srcRect/>
          <a:stretch>
            <a:fillRect/>
          </a:stretch>
        </p:blipFill>
        <p:spPr bwMode="auto">
          <a:xfrm>
            <a:off x="948690" y="0"/>
            <a:ext cx="9944100" cy="6884908"/>
          </a:xfrm>
          <a:prstGeom prst="rect">
            <a:avLst/>
          </a:prstGeom>
          <a:noFill/>
          <a:ln w="9525">
            <a:noFill/>
            <a:miter lim="800000"/>
            <a:headEnd/>
            <a:tailEnd/>
          </a:ln>
        </p:spPr>
      </p:pic>
      <p:pic>
        <p:nvPicPr>
          <p:cNvPr id="3" name="Picture 2">
            <a:extLst>
              <a:ext uri="{FF2B5EF4-FFF2-40B4-BE49-F238E27FC236}">
                <a16:creationId xmlns:a16="http://schemas.microsoft.com/office/drawing/2014/main" id="{D6E64DC8-37F7-EC70-4611-F6E15FDD3B4B}"/>
              </a:ext>
            </a:extLst>
          </p:cNvPr>
          <p:cNvPicPr>
            <a:picLocks noChangeAspect="1"/>
          </p:cNvPicPr>
          <p:nvPr/>
        </p:nvPicPr>
        <p:blipFill>
          <a:blip r:embed="rId4"/>
          <a:srcRect b="38269"/>
          <a:stretch/>
        </p:blipFill>
        <p:spPr>
          <a:xfrm>
            <a:off x="292850" y="4814387"/>
            <a:ext cx="4576330" cy="1837873"/>
          </a:xfrm>
          <a:prstGeom prst="rect">
            <a:avLst/>
          </a:prstGeom>
        </p:spPr>
      </p:pic>
    </p:spTree>
    <p:extLst>
      <p:ext uri="{BB962C8B-B14F-4D97-AF65-F5344CB8AC3E}">
        <p14:creationId xmlns:p14="http://schemas.microsoft.com/office/powerpoint/2010/main" val="23303875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www.evidentia.net/wp-content/uploads/selection-0182-02-500x3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0709910" cy="683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BA2EE51-30C7-B031-868D-6517143F572D}"/>
              </a:ext>
            </a:extLst>
          </p:cNvPr>
          <p:cNvPicPr>
            <a:picLocks noChangeAspect="1"/>
          </p:cNvPicPr>
          <p:nvPr/>
        </p:nvPicPr>
        <p:blipFill>
          <a:blip r:embed="rId4"/>
          <a:stretch>
            <a:fillRect/>
          </a:stretch>
        </p:blipFill>
        <p:spPr>
          <a:xfrm>
            <a:off x="0" y="-1"/>
            <a:ext cx="2857500" cy="2381250"/>
          </a:xfrm>
          <a:prstGeom prst="rect">
            <a:avLst/>
          </a:prstGeom>
        </p:spPr>
      </p:pic>
    </p:spTree>
    <p:extLst>
      <p:ext uri="{BB962C8B-B14F-4D97-AF65-F5344CB8AC3E}">
        <p14:creationId xmlns:p14="http://schemas.microsoft.com/office/powerpoint/2010/main" val="41381408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 icebergs in the water&#10;&#10;Description automatically generated">
            <a:extLst>
              <a:ext uri="{FF2B5EF4-FFF2-40B4-BE49-F238E27FC236}">
                <a16:creationId xmlns:a16="http://schemas.microsoft.com/office/drawing/2014/main" id="{9A68288D-7164-7525-0151-B10320C95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pic>
        <p:nvPicPr>
          <p:cNvPr id="4" name="Picture 3">
            <a:extLst>
              <a:ext uri="{FF2B5EF4-FFF2-40B4-BE49-F238E27FC236}">
                <a16:creationId xmlns:a16="http://schemas.microsoft.com/office/drawing/2014/main" id="{4E6BE2F8-C965-FEA4-3E09-BFB9ABE0F7D3}"/>
              </a:ext>
            </a:extLst>
          </p:cNvPr>
          <p:cNvPicPr>
            <a:picLocks noChangeAspect="1"/>
          </p:cNvPicPr>
          <p:nvPr/>
        </p:nvPicPr>
        <p:blipFill>
          <a:blip r:embed="rId4"/>
          <a:stretch>
            <a:fillRect/>
          </a:stretch>
        </p:blipFill>
        <p:spPr>
          <a:xfrm>
            <a:off x="0" y="0"/>
            <a:ext cx="6332220" cy="2735793"/>
          </a:xfrm>
          <a:prstGeom prst="rect">
            <a:avLst/>
          </a:prstGeom>
        </p:spPr>
      </p:pic>
    </p:spTree>
    <p:extLst>
      <p:ext uri="{BB962C8B-B14F-4D97-AF65-F5344CB8AC3E}">
        <p14:creationId xmlns:p14="http://schemas.microsoft.com/office/powerpoint/2010/main" val="3341188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a:extLst>
              <a:ext uri="{FF2B5EF4-FFF2-40B4-BE49-F238E27FC236}">
                <a16:creationId xmlns:a16="http://schemas.microsoft.com/office/drawing/2014/main" id="{0661AE9A-28C5-5F38-EBB1-E5ECB05D4C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727"/>
            <a:ext cx="10668000" cy="6893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itting on a crack in ice&#10;&#10;Description automatically generated">
            <a:extLst>
              <a:ext uri="{FF2B5EF4-FFF2-40B4-BE49-F238E27FC236}">
                <a16:creationId xmlns:a16="http://schemas.microsoft.com/office/drawing/2014/main" id="{09CE0C1E-5204-13D7-DE79-EE34A8CA0A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1724" y="330446"/>
            <a:ext cx="9497072" cy="6339295"/>
          </a:xfrm>
          <a:prstGeom prst="rect">
            <a:avLst/>
          </a:prstGeom>
        </p:spPr>
      </p:pic>
      <p:sp>
        <p:nvSpPr>
          <p:cNvPr id="7" name="Title 6">
            <a:extLst>
              <a:ext uri="{FF2B5EF4-FFF2-40B4-BE49-F238E27FC236}">
                <a16:creationId xmlns:a16="http://schemas.microsoft.com/office/drawing/2014/main" id="{F444E666-4E96-17D6-58F7-95D0C928604B}"/>
              </a:ext>
            </a:extLst>
          </p:cNvPr>
          <p:cNvSpPr>
            <a:spLocks noGrp="1"/>
          </p:cNvSpPr>
          <p:nvPr>
            <p:ph type="title"/>
          </p:nvPr>
        </p:nvSpPr>
        <p:spPr>
          <a:xfrm>
            <a:off x="9028012" y="470274"/>
            <a:ext cx="3927438" cy="1323439"/>
          </a:xfrm>
        </p:spPr>
        <p:txBody>
          <a:bodyPr vert="horz" lIns="91440" tIns="45720" rIns="91440" bIns="45720" rtlCol="0" anchor="t">
            <a:normAutofit/>
          </a:bodyPr>
          <a:lstStyle/>
          <a:p>
            <a:r>
              <a:rPr lang="en-US" sz="4000" dirty="0"/>
              <a:t>Crevasses</a:t>
            </a:r>
            <a:endParaRPr lang="en-US" sz="4000" kern="1200" dirty="0">
              <a:latin typeface="+mj-lt"/>
              <a:ea typeface="+mj-ea"/>
              <a:cs typeface="+mj-cs"/>
            </a:endParaRPr>
          </a:p>
        </p:txBody>
      </p:sp>
    </p:spTree>
    <p:extLst>
      <p:ext uri="{BB962C8B-B14F-4D97-AF65-F5344CB8AC3E}">
        <p14:creationId xmlns:p14="http://schemas.microsoft.com/office/powerpoint/2010/main" val="36153085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1">
            <a:extLst>
              <a:ext uri="{FF2B5EF4-FFF2-40B4-BE49-F238E27FC236}">
                <a16:creationId xmlns:a16="http://schemas.microsoft.com/office/drawing/2014/main" id="{E2223CBD-1523-EEF2-E060-EA66065AEF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17900" y="88053"/>
            <a:ext cx="5077460" cy="676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1430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cstate="print"/>
          <a:srcRect/>
          <a:stretch>
            <a:fillRect/>
          </a:stretch>
        </p:blipFill>
        <p:spPr bwMode="auto">
          <a:xfrm>
            <a:off x="941403" y="97606"/>
            <a:ext cx="5717579" cy="6662787"/>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6859792" y="97606"/>
            <a:ext cx="4231455" cy="6518974"/>
          </a:xfrm>
          <a:prstGeom prst="rect">
            <a:avLst/>
          </a:prstGeom>
          <a:noFill/>
          <a:ln w="63500">
            <a:noFill/>
            <a:miter lim="800000"/>
            <a:headEnd/>
            <a:tailEnd/>
          </a:ln>
        </p:spPr>
      </p:pic>
      <p:sp>
        <p:nvSpPr>
          <p:cNvPr id="2" name="Title 1">
            <a:extLst>
              <a:ext uri="{FF2B5EF4-FFF2-40B4-BE49-F238E27FC236}">
                <a16:creationId xmlns:a16="http://schemas.microsoft.com/office/drawing/2014/main" id="{F2A86517-58D9-A3D5-0320-A15B5A689212}"/>
              </a:ext>
            </a:extLst>
          </p:cNvPr>
          <p:cNvSpPr>
            <a:spLocks noGrp="1"/>
          </p:cNvSpPr>
          <p:nvPr>
            <p:ph type="title"/>
          </p:nvPr>
        </p:nvSpPr>
        <p:spPr>
          <a:xfrm>
            <a:off x="1264919" y="241420"/>
            <a:ext cx="5257800" cy="1325563"/>
          </a:xfrm>
        </p:spPr>
        <p:txBody>
          <a:bodyPr/>
          <a:lstStyle/>
          <a:p>
            <a:r>
              <a:rPr lang="en-US" sz="4400" dirty="0">
                <a:solidFill>
                  <a:schemeClr val="bg1"/>
                </a:solidFill>
              </a:rPr>
              <a:t>Supraglacial </a:t>
            </a:r>
            <a:br>
              <a:rPr lang="en-US" sz="4400" dirty="0">
                <a:solidFill>
                  <a:schemeClr val="bg1"/>
                </a:solidFill>
              </a:rPr>
            </a:br>
            <a:r>
              <a:rPr lang="en-US" sz="4400" dirty="0">
                <a:solidFill>
                  <a:schemeClr val="bg1"/>
                </a:solidFill>
              </a:rPr>
              <a:t>lakes</a:t>
            </a:r>
            <a:endParaRPr lang="en-US" dirty="0"/>
          </a:p>
        </p:txBody>
      </p:sp>
      <p:sp>
        <p:nvSpPr>
          <p:cNvPr id="3" name="Title 1">
            <a:extLst>
              <a:ext uri="{FF2B5EF4-FFF2-40B4-BE49-F238E27FC236}">
                <a16:creationId xmlns:a16="http://schemas.microsoft.com/office/drawing/2014/main" id="{F7DA805A-CEBF-ABB2-6E1A-41330EA4D2EA}"/>
              </a:ext>
            </a:extLst>
          </p:cNvPr>
          <p:cNvSpPr txBox="1">
            <a:spLocks/>
          </p:cNvSpPr>
          <p:nvPr/>
        </p:nvSpPr>
        <p:spPr>
          <a:xfrm>
            <a:off x="8649933" y="5434830"/>
            <a:ext cx="234796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Moulins</a:t>
            </a:r>
            <a:endParaRPr lang="en-US" dirty="0"/>
          </a:p>
        </p:txBody>
      </p:sp>
    </p:spTree>
    <p:extLst>
      <p:ext uri="{BB962C8B-B14F-4D97-AF65-F5344CB8AC3E}">
        <p14:creationId xmlns:p14="http://schemas.microsoft.com/office/powerpoint/2010/main" val="25659441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Greenland Ice Sheet: Lake Drainage Time Lapse">
            <a:hlinkClick r:id="" action="ppaction://media"/>
            <a:extLst>
              <a:ext uri="{FF2B5EF4-FFF2-40B4-BE49-F238E27FC236}">
                <a16:creationId xmlns:a16="http://schemas.microsoft.com/office/drawing/2014/main" id="{064694A6-75E1-A0A9-979C-604F363C01F1}"/>
              </a:ext>
            </a:extLst>
          </p:cNvPr>
          <p:cNvPicPr>
            <a:picLocks noRot="1" noChangeAspect="1"/>
          </p:cNvPicPr>
          <p:nvPr>
            <a:videoFile r:link="rId1"/>
          </p:nvPr>
        </p:nvPicPr>
        <p:blipFill>
          <a:blip r:embed="rId3"/>
          <a:stretch>
            <a:fillRect/>
          </a:stretch>
        </p:blipFill>
        <p:spPr>
          <a:xfrm>
            <a:off x="1387736" y="0"/>
            <a:ext cx="9262334" cy="6946751"/>
          </a:xfrm>
          <a:prstGeom prst="rect">
            <a:avLst/>
          </a:prstGeom>
        </p:spPr>
      </p:pic>
    </p:spTree>
    <p:extLst>
      <p:ext uri="{BB962C8B-B14F-4D97-AF65-F5344CB8AC3E}">
        <p14:creationId xmlns:p14="http://schemas.microsoft.com/office/powerpoint/2010/main" val="327761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Documents and Settings\Jon Anthony Stallins\Desktop\3 Climate change and coral reef\greenland melt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0726" y="2755900"/>
            <a:ext cx="588963"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descr="C:\Documents and Settings\Jon Anthony Stallins\Desktop\3 Climate change and coral reef\sea ice in retreat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227"/>
          <a:stretch/>
        </p:blipFill>
        <p:spPr bwMode="auto">
          <a:xfrm>
            <a:off x="2258792" y="142436"/>
            <a:ext cx="8100821" cy="683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88681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srcRect b="450"/>
          <a:stretch/>
        </p:blipFill>
        <p:spPr bwMode="auto">
          <a:xfrm>
            <a:off x="2590411" y="-96818"/>
            <a:ext cx="6705600" cy="6787662"/>
          </a:xfrm>
          <a:prstGeom prst="rect">
            <a:avLst/>
          </a:prstGeom>
          <a:noFill/>
          <a:ln w="9525">
            <a:noFill/>
            <a:miter lim="800000"/>
            <a:headEnd/>
            <a:tailEnd/>
          </a:ln>
        </p:spPr>
      </p:pic>
    </p:spTree>
    <p:extLst>
      <p:ext uri="{BB962C8B-B14F-4D97-AF65-F5344CB8AC3E}">
        <p14:creationId xmlns:p14="http://schemas.microsoft.com/office/powerpoint/2010/main" val="41090387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3" cstate="print"/>
          <a:srcRect b="49795"/>
          <a:stretch/>
        </p:blipFill>
        <p:spPr bwMode="auto">
          <a:xfrm>
            <a:off x="1470109" y="899557"/>
            <a:ext cx="4515293" cy="5939531"/>
          </a:xfrm>
          <a:prstGeom prst="rect">
            <a:avLst/>
          </a:prstGeom>
          <a:noFill/>
          <a:ln w="9525">
            <a:noFill/>
            <a:miter lim="800000"/>
            <a:headEnd/>
            <a:tailEnd/>
          </a:ln>
        </p:spPr>
      </p:pic>
      <p:pic>
        <p:nvPicPr>
          <p:cNvPr id="6" name="Picture 2"/>
          <p:cNvPicPr>
            <a:picLocks noChangeAspect="1" noChangeArrowheads="1"/>
          </p:cNvPicPr>
          <p:nvPr/>
        </p:nvPicPr>
        <p:blipFill rotWithShape="1">
          <a:blip r:embed="rId3" cstate="print"/>
          <a:srcRect t="50056"/>
          <a:stretch/>
        </p:blipFill>
        <p:spPr bwMode="auto">
          <a:xfrm>
            <a:off x="6403718" y="691897"/>
            <a:ext cx="4515293" cy="5908588"/>
          </a:xfrm>
          <a:prstGeom prst="rect">
            <a:avLst/>
          </a:prstGeom>
          <a:noFill/>
          <a:ln w="9525">
            <a:noFill/>
            <a:miter lim="800000"/>
            <a:headEnd/>
            <a:tailEnd/>
          </a:ln>
        </p:spPr>
      </p:pic>
    </p:spTree>
    <p:extLst>
      <p:ext uri="{BB962C8B-B14F-4D97-AF65-F5344CB8AC3E}">
        <p14:creationId xmlns:p14="http://schemas.microsoft.com/office/powerpoint/2010/main" val="1562695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99065"/>
            <a:ext cx="12158661" cy="4433545"/>
          </a:xfrm>
          <a:prstGeom prst="rect">
            <a:avLst/>
          </a:prstGeom>
        </p:spPr>
      </p:pic>
    </p:spTree>
    <p:extLst>
      <p:ext uri="{BB962C8B-B14F-4D97-AF65-F5344CB8AC3E}">
        <p14:creationId xmlns:p14="http://schemas.microsoft.com/office/powerpoint/2010/main" val="17436570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cstate="print"/>
          <a:srcRect b="40727"/>
          <a:stretch/>
        </p:blipFill>
        <p:spPr bwMode="auto">
          <a:xfrm>
            <a:off x="2756979" y="1521330"/>
            <a:ext cx="6678042" cy="4971545"/>
          </a:xfrm>
          <a:prstGeom prst="rect">
            <a:avLst/>
          </a:prstGeom>
          <a:noFill/>
          <a:ln w="9525">
            <a:noFill/>
            <a:miter lim="800000"/>
            <a:headEnd/>
            <a:tailEnd/>
          </a:ln>
        </p:spPr>
      </p:pic>
      <p:sp>
        <p:nvSpPr>
          <p:cNvPr id="2" name="Title 1">
            <a:extLst>
              <a:ext uri="{FF2B5EF4-FFF2-40B4-BE49-F238E27FC236}">
                <a16:creationId xmlns:a16="http://schemas.microsoft.com/office/drawing/2014/main" id="{2F5321FC-4CF6-09C0-36B8-71F2DD22A629}"/>
              </a:ext>
            </a:extLst>
          </p:cNvPr>
          <p:cNvSpPr>
            <a:spLocks noGrp="1"/>
          </p:cNvSpPr>
          <p:nvPr>
            <p:ph type="title"/>
          </p:nvPr>
        </p:nvSpPr>
        <p:spPr>
          <a:xfrm>
            <a:off x="666078" y="85427"/>
            <a:ext cx="10515600" cy="1325563"/>
          </a:xfrm>
        </p:spPr>
        <p:txBody>
          <a:bodyPr/>
          <a:lstStyle/>
          <a:p>
            <a:pPr algn="ctr"/>
            <a:r>
              <a:rPr lang="en-US" dirty="0">
                <a:solidFill>
                  <a:schemeClr val="bg1"/>
                </a:solidFill>
              </a:rPr>
              <a:t>Arctic sea ice</a:t>
            </a:r>
          </a:p>
        </p:txBody>
      </p:sp>
    </p:spTree>
    <p:extLst>
      <p:ext uri="{BB962C8B-B14F-4D97-AF65-F5344CB8AC3E}">
        <p14:creationId xmlns:p14="http://schemas.microsoft.com/office/powerpoint/2010/main" val="29302615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Arctic sea ice growing younger, thinner">
            <a:hlinkClick r:id="" action="ppaction://media"/>
            <a:extLst>
              <a:ext uri="{FF2B5EF4-FFF2-40B4-BE49-F238E27FC236}">
                <a16:creationId xmlns:a16="http://schemas.microsoft.com/office/drawing/2014/main" id="{F8448B08-CB66-DB5F-D620-97F129E443BA}"/>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
        <p:nvSpPr>
          <p:cNvPr id="2" name="Title 1">
            <a:extLst>
              <a:ext uri="{FF2B5EF4-FFF2-40B4-BE49-F238E27FC236}">
                <a16:creationId xmlns:a16="http://schemas.microsoft.com/office/drawing/2014/main" id="{A7D27FF8-C2A3-C21B-BC0D-813846ED21E8}"/>
              </a:ext>
            </a:extLst>
          </p:cNvPr>
          <p:cNvSpPr>
            <a:spLocks noGrp="1"/>
          </p:cNvSpPr>
          <p:nvPr>
            <p:ph type="title"/>
          </p:nvPr>
        </p:nvSpPr>
        <p:spPr>
          <a:xfrm>
            <a:off x="838200" y="365125"/>
            <a:ext cx="10515600" cy="1325563"/>
          </a:xfrm>
        </p:spPr>
        <p:txBody>
          <a:bodyPr/>
          <a:lstStyle/>
          <a:p>
            <a:pPr algn="ctr"/>
            <a:r>
              <a:rPr lang="en-US" dirty="0">
                <a:solidFill>
                  <a:schemeClr val="bg1"/>
                </a:solidFill>
              </a:rPr>
              <a:t>Perennial and seasonal Arctic sea ice</a:t>
            </a:r>
          </a:p>
        </p:txBody>
      </p:sp>
    </p:spTree>
    <p:extLst>
      <p:ext uri="{BB962C8B-B14F-4D97-AF65-F5344CB8AC3E}">
        <p14:creationId xmlns:p14="http://schemas.microsoft.com/office/powerpoint/2010/main" val="8890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ountain with snow and a glacier&#10;&#10;Description automatically generated">
            <a:extLst>
              <a:ext uri="{FF2B5EF4-FFF2-40B4-BE49-F238E27FC236}">
                <a16:creationId xmlns:a16="http://schemas.microsoft.com/office/drawing/2014/main" id="{42F5F4CF-DF11-20EB-49C1-741E76AA9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85725"/>
            <a:ext cx="9372600" cy="7029450"/>
          </a:xfrm>
          <a:prstGeom prst="rect">
            <a:avLst/>
          </a:prstGeom>
        </p:spPr>
      </p:pic>
    </p:spTree>
    <p:extLst>
      <p:ext uri="{BB962C8B-B14F-4D97-AF65-F5344CB8AC3E}">
        <p14:creationId xmlns:p14="http://schemas.microsoft.com/office/powerpoint/2010/main" val="41095698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Annual Arctic Sea Ice Minimum Area 1979-2022, With Graph">
            <a:hlinkClick r:id="" action="ppaction://media"/>
            <a:extLst>
              <a:ext uri="{FF2B5EF4-FFF2-40B4-BE49-F238E27FC236}">
                <a16:creationId xmlns:a16="http://schemas.microsoft.com/office/drawing/2014/main" id="{58D25324-8C73-82AD-C237-8BD6F47F8FD7}"/>
              </a:ext>
            </a:extLst>
          </p:cNvPr>
          <p:cNvPicPr>
            <a:picLocks noRot="1" noChangeAspect="1"/>
          </p:cNvPicPr>
          <p:nvPr>
            <a:videoFile r:link="rId1"/>
          </p:nvPr>
        </p:nvPicPr>
        <p:blipFill>
          <a:blip r:embed="rId3"/>
          <a:stretch>
            <a:fillRect/>
          </a:stretch>
        </p:blipFill>
        <p:spPr>
          <a:xfrm>
            <a:off x="835024" y="456549"/>
            <a:ext cx="10352929" cy="5849404"/>
          </a:xfrm>
          <a:prstGeom prst="rect">
            <a:avLst/>
          </a:prstGeom>
        </p:spPr>
      </p:pic>
    </p:spTree>
    <p:extLst>
      <p:ext uri="{BB962C8B-B14F-4D97-AF65-F5344CB8AC3E}">
        <p14:creationId xmlns:p14="http://schemas.microsoft.com/office/powerpoint/2010/main" val="299873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4">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1706</TotalTime>
  <Words>2294</Words>
  <Application>Microsoft Office PowerPoint</Application>
  <PresentationFormat>Widescreen</PresentationFormat>
  <Paragraphs>238</Paragraphs>
  <Slides>90</Slides>
  <Notes>61</Notes>
  <HiddenSlides>0</HiddenSlides>
  <MMClips>11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90</vt:i4>
      </vt:variant>
    </vt:vector>
  </HeadingPairs>
  <TitlesOfParts>
    <vt:vector size="97" baseType="lpstr">
      <vt:lpstr>Aharoni</vt:lpstr>
      <vt:lpstr>Arial</vt:lpstr>
      <vt:lpstr>Calibri</vt:lpstr>
      <vt:lpstr>Calibri Light</vt:lpstr>
      <vt:lpstr>Tahoma</vt:lpstr>
      <vt:lpstr>Office Theme</vt:lpstr>
      <vt:lpstr>Office Theme</vt:lpstr>
      <vt:lpstr>Glacial landforms and processes</vt:lpstr>
      <vt:lpstr>PowerPoint Presentation</vt:lpstr>
      <vt:lpstr>Ice sheets and glaciers</vt:lpstr>
      <vt:lpstr>Glaciers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Glacial ice</vt:lpstr>
      <vt:lpstr>Glacial movement</vt:lpstr>
      <vt:lpstr>Glacial mass balance</vt:lpstr>
      <vt:lpstr>PowerPoint Presentation</vt:lpstr>
      <vt:lpstr>Warm-based glaciers </vt:lpstr>
      <vt:lpstr>Cold-based glaciers </vt:lpstr>
      <vt:lpstr>PowerPoint Presentation</vt:lpstr>
      <vt:lpstr>Glacial surge</vt:lpstr>
      <vt:lpstr>Glacial calving</vt:lpstr>
      <vt:lpstr>PowerPoint Presentation</vt:lpstr>
      <vt:lpstr>Amount of glacial erosion shaped by:</vt:lpstr>
      <vt:lpstr>Supraglacial and subglacial cryo-hydrologic drainage</vt:lpstr>
      <vt:lpstr>Processes of glacial erosion</vt:lpstr>
      <vt:lpstr>Glacial polishing and striations</vt:lpstr>
      <vt:lpstr>PowerPoint Presentation</vt:lpstr>
      <vt:lpstr>Hanging valleys</vt:lpstr>
      <vt:lpstr>PowerPoint Presentation</vt:lpstr>
      <vt:lpstr>Aretes</vt:lpstr>
      <vt:lpstr>Horns</vt:lpstr>
      <vt:lpstr>Fjords</vt:lpstr>
      <vt:lpstr>Glacial depositional landforms</vt:lpstr>
      <vt:lpstr>PowerPoint Presentation</vt:lpstr>
      <vt:lpstr>PowerPoint Presentation</vt:lpstr>
      <vt:lpstr>Moraines</vt:lpstr>
      <vt:lpstr>PowerPoint Presentation</vt:lpstr>
      <vt:lpstr>PowerPoint Presentation</vt:lpstr>
      <vt:lpstr>PowerPoint Presentation</vt:lpstr>
      <vt:lpstr>PowerPoint Presentation</vt:lpstr>
      <vt:lpstr>Drumlins</vt:lpstr>
      <vt:lpstr>PowerPoint Presentation</vt:lpstr>
      <vt:lpstr>PowerPoint Presentation</vt:lpstr>
      <vt:lpstr>Eskers and kames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Prairie pothole region of the US and Canada</vt:lpstr>
      <vt:lpstr>PowerPoint Presentation</vt:lpstr>
      <vt:lpstr>Glacial lake outburst flood</vt:lpstr>
      <vt:lpstr>PowerPoint Presentation</vt:lpstr>
      <vt:lpstr>PowerPoint Presentation</vt:lpstr>
      <vt:lpstr>PowerPoint Presentation</vt:lpstr>
      <vt:lpstr>The Great Lakes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Ice domes</vt:lpstr>
      <vt:lpstr>Ice shelves</vt:lpstr>
      <vt:lpstr>Outlet glaciers </vt:lpstr>
      <vt:lpstr>PowerPoint Presentation</vt:lpstr>
      <vt:lpstr>PowerPoint Presentation</vt:lpstr>
      <vt:lpstr>Antarctic sea ice</vt:lpstr>
      <vt:lpstr>PowerPoint Presentation</vt:lpstr>
      <vt:lpstr>PowerPoint Presentation</vt:lpstr>
      <vt:lpstr>PowerPoint Presentation</vt:lpstr>
      <vt:lpstr>PowerPoint Presentation</vt:lpstr>
      <vt:lpstr>Crevasses</vt:lpstr>
      <vt:lpstr>PowerPoint Presentation</vt:lpstr>
      <vt:lpstr>Supraglacial  lakes</vt:lpstr>
      <vt:lpstr>PowerPoint Presentation</vt:lpstr>
      <vt:lpstr>PowerPoint Presentation</vt:lpstr>
      <vt:lpstr>PowerPoint Presentation</vt:lpstr>
      <vt:lpstr>PowerPoint Presentation</vt:lpstr>
      <vt:lpstr>PowerPoint Presentation</vt:lpstr>
      <vt:lpstr>Arctic sea ice</vt:lpstr>
      <vt:lpstr>Perennial and seasonal Arctic sea ice</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JAS</dc:creator>
  <cp:lastModifiedBy>Stallins, Jon A.</cp:lastModifiedBy>
  <cp:revision>17</cp:revision>
  <dcterms:created xsi:type="dcterms:W3CDTF">2011-10-26T16:04:11Z</dcterms:created>
  <dcterms:modified xsi:type="dcterms:W3CDTF">2024-10-11T13:31:55Z</dcterms:modified>
</cp:coreProperties>
</file>