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615" r:id="rId2"/>
    <p:sldId id="257" r:id="rId3"/>
    <p:sldId id="346" r:id="rId4"/>
    <p:sldId id="371" r:id="rId5"/>
    <p:sldId id="280" r:id="rId6"/>
    <p:sldId id="269" r:id="rId7"/>
    <p:sldId id="272" r:id="rId8"/>
    <p:sldId id="403" r:id="rId9"/>
    <p:sldId id="401" r:id="rId10"/>
    <p:sldId id="379" r:id="rId11"/>
    <p:sldId id="406" r:id="rId12"/>
    <p:sldId id="364" r:id="rId13"/>
    <p:sldId id="616" r:id="rId14"/>
    <p:sldId id="378" r:id="rId15"/>
    <p:sldId id="347" r:id="rId16"/>
    <p:sldId id="374" r:id="rId17"/>
    <p:sldId id="419" r:id="rId18"/>
    <p:sldId id="420" r:id="rId19"/>
    <p:sldId id="358" r:id="rId20"/>
    <p:sldId id="404" r:id="rId21"/>
    <p:sldId id="360" r:id="rId22"/>
    <p:sldId id="359" r:id="rId23"/>
    <p:sldId id="405" r:id="rId24"/>
    <p:sldId id="266" r:id="rId25"/>
    <p:sldId id="365" r:id="rId26"/>
    <p:sldId id="367" r:id="rId27"/>
    <p:sldId id="376" r:id="rId28"/>
    <p:sldId id="348" r:id="rId29"/>
    <p:sldId id="349" r:id="rId30"/>
    <p:sldId id="308" r:id="rId31"/>
    <p:sldId id="411" r:id="rId32"/>
    <p:sldId id="409" r:id="rId33"/>
    <p:sldId id="408" r:id="rId34"/>
    <p:sldId id="330" r:id="rId35"/>
    <p:sldId id="331" r:id="rId36"/>
    <p:sldId id="605" r:id="rId37"/>
    <p:sldId id="620" r:id="rId38"/>
    <p:sldId id="619" r:id="rId39"/>
    <p:sldId id="351" r:id="rId40"/>
    <p:sldId id="415" r:id="rId41"/>
    <p:sldId id="398" r:id="rId42"/>
    <p:sldId id="606" r:id="rId43"/>
    <p:sldId id="407" r:id="rId44"/>
    <p:sldId id="607" r:id="rId45"/>
    <p:sldId id="416" r:id="rId46"/>
    <p:sldId id="413" r:id="rId47"/>
    <p:sldId id="613" r:id="rId48"/>
    <p:sldId id="414" r:id="rId49"/>
    <p:sldId id="412" r:id="rId50"/>
    <p:sldId id="609" r:id="rId51"/>
    <p:sldId id="608" r:id="rId52"/>
    <p:sldId id="418" r:id="rId53"/>
    <p:sldId id="604" r:id="rId54"/>
    <p:sldId id="611" r:id="rId55"/>
    <p:sldId id="610" r:id="rId56"/>
    <p:sldId id="612" r:id="rId57"/>
    <p:sldId id="614" r:id="rId58"/>
    <p:sldId id="410" r:id="rId59"/>
    <p:sldId id="344" r:id="rId60"/>
    <p:sldId id="61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76863" autoAdjust="0"/>
  </p:normalViewPr>
  <p:slideViewPr>
    <p:cSldViewPr snapToGrid="0" snapToObjects="1">
      <p:cViewPr varScale="1">
        <p:scale>
          <a:sx n="63" d="100"/>
          <a:sy n="63" d="100"/>
        </p:scale>
        <p:origin x="979" y="62"/>
      </p:cViewPr>
      <p:guideLst>
        <p:guide orient="horz" pos="2160"/>
        <p:guide pos="3840"/>
      </p:guideLst>
    </p:cSldViewPr>
  </p:slideViewPr>
  <p:outlineViewPr>
    <p:cViewPr>
      <p:scale>
        <a:sx n="33" d="100"/>
        <a:sy n="33" d="100"/>
      </p:scale>
      <p:origin x="0" y="-2530"/>
    </p:cViewPr>
  </p:outlineViewPr>
  <p:notesTextViewPr>
    <p:cViewPr>
      <p:scale>
        <a:sx n="100" d="100"/>
        <a:sy n="100" d="100"/>
      </p:scale>
      <p:origin x="0" y="0"/>
    </p:cViewPr>
  </p:notesTextViewPr>
  <p:sorterViewPr>
    <p:cViewPr varScale="1">
      <p:scale>
        <a:sx n="1" d="1"/>
        <a:sy n="1" d="1"/>
      </p:scale>
      <p:origin x="0" y="-138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0F27C7-AC3A-6749-A0F0-9D8365FC6742}" type="datetimeFigureOut">
              <a:rPr lang="en-US" smtClean="0"/>
              <a:pPr/>
              <a:t>11/30/2024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525DE-677B-7245-AE43-505E45E80B89}" type="slidenum">
              <a:rPr lang="en-US" smtClean="0"/>
              <a:pPr/>
              <a:t>‹#›</a:t>
            </a:fld>
            <a:endParaRPr lang="en-US" dirty="0"/>
          </a:p>
        </p:txBody>
      </p:sp>
    </p:spTree>
    <p:extLst>
      <p:ext uri="{BB962C8B-B14F-4D97-AF65-F5344CB8AC3E}">
        <p14:creationId xmlns:p14="http://schemas.microsoft.com/office/powerpoint/2010/main" val="31022975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803B8-0EE0-59BE-FDB8-12B38B4CE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7E30E-BC94-AAD6-D85D-8E1C02C56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83B6B-67E8-45DB-CF1C-87D6894EE253}"/>
              </a:ext>
            </a:extLst>
          </p:cNvPr>
          <p:cNvSpPr>
            <a:spLocks noGrp="1"/>
          </p:cNvSpPr>
          <p:nvPr>
            <p:ph type="body" idx="1"/>
          </p:nvPr>
        </p:nvSpPr>
        <p:spPr/>
        <p:txBody>
          <a:bodyPr/>
          <a:lstStyle/>
          <a:p>
            <a:r>
              <a:rPr lang="en-US" dirty="0"/>
              <a:t>Karst can also form through acidic water that percolates up from underground sources rather than through surface waters</a:t>
            </a:r>
            <a:br>
              <a:rPr lang="en-US" dirty="0"/>
            </a:br>
            <a:br>
              <a:rPr lang="en-US" dirty="0"/>
            </a:br>
            <a:r>
              <a:rPr lang="en-US" dirty="0" err="1"/>
              <a:t>Epikarst</a:t>
            </a:r>
            <a:r>
              <a:rPr lang="en-US" dirty="0"/>
              <a:t> refers to the near-surface layer of a karst landscape, typically characterized by enhanced dissolution and increased permeability due to the concentration of weathering processes. It acts as a transition zone between the surface and deeper karst systems.</a:t>
            </a:r>
            <a:br>
              <a:rPr lang="en-US" dirty="0"/>
            </a:br>
            <a:br>
              <a:rPr lang="en-US" dirty="0"/>
            </a:br>
            <a:r>
              <a:rPr lang="en-US" dirty="0" err="1"/>
              <a:t>Exokarst</a:t>
            </a:r>
            <a:r>
              <a:rPr lang="en-US" dirty="0"/>
              <a:t> refers to the visible, surface features of a karst landscape formed by the dissolution of rock at or near the surface. It includes a wide range of landforms that are often dramatic and visually distinctive.</a:t>
            </a:r>
          </a:p>
        </p:txBody>
      </p:sp>
      <p:sp>
        <p:nvSpPr>
          <p:cNvPr id="4" name="Slide Number Placeholder 3">
            <a:extLst>
              <a:ext uri="{FF2B5EF4-FFF2-40B4-BE49-F238E27FC236}">
                <a16:creationId xmlns:a16="http://schemas.microsoft.com/office/drawing/2014/main" id="{AAF8ADB8-CD14-D385-1184-1B60F27219B8}"/>
              </a:ext>
            </a:extLst>
          </p:cNvPr>
          <p:cNvSpPr>
            <a:spLocks noGrp="1"/>
          </p:cNvSpPr>
          <p:nvPr>
            <p:ph type="sldNum" sz="quarter" idx="5"/>
          </p:nvPr>
        </p:nvSpPr>
        <p:spPr/>
        <p:txBody>
          <a:bodyPr/>
          <a:lstStyle/>
          <a:p>
            <a:fld id="{8B2525DE-677B-7245-AE43-505E45E80B89}" type="slidenum">
              <a:rPr lang="en-US" smtClean="0"/>
              <a:pPr/>
              <a:t>1</a:t>
            </a:fld>
            <a:endParaRPr lang="en-US" dirty="0"/>
          </a:p>
        </p:txBody>
      </p:sp>
    </p:spTree>
    <p:extLst>
      <p:ext uri="{BB962C8B-B14F-4D97-AF65-F5344CB8AC3E}">
        <p14:creationId xmlns:p14="http://schemas.microsoft.com/office/powerpoint/2010/main" val="92287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in the heart of campus, W.T. Young serves as the central library in the university library system. Stormwater from this approximately 20 acre site primarily discharges via the University storm sewer system and travels to a larger LFUCG culvert that discharges to Town Branch. In the event that flows exceed the capacity of the lines leading to the LFUCG culvert, this system has been designed with two large detention basins (North and South) with a sink hole located at the base of each basin. As flow begins to back up into the detention basins, it diverts to the sink holes as a secondary point of discharge. Most rainfall events will bypass the sink holes and discharge to Town Branch via the LFUCG system.</a:t>
            </a:r>
            <a:br>
              <a:rPr lang="en-US" dirty="0"/>
            </a:br>
            <a:br>
              <a:rPr lang="en-US" dirty="0"/>
            </a:br>
            <a:r>
              <a:rPr lang="en-US" dirty="0"/>
              <a:t>https://www.uky.edu/env/groundwater/class-v-injection-wells</a:t>
            </a:r>
            <a:br>
              <a:rPr lang="en-US" dirty="0"/>
            </a:br>
            <a:br>
              <a:rPr lang="en-US" dirty="0"/>
            </a:br>
            <a:r>
              <a:rPr lang="en-US" dirty="0"/>
              <a:t>An injection well is a well that is used to place water and fluids underground into porous geologic formations. Regulated by the Safe Drinking Water Act, these wells are subject to federal requirements in order to protect public health and prevent contamination of underground sources of drinking water. The EPA regulates injection wells. Injection wells are grouped into six categories or classes based on use. Class V wells are used for the injection of Non-Hazardous fluids into or above underground sources of drinking water. At the University, Class V wells are used to discharge stormwater from portions of campus into existing modified sinkholes.</a:t>
            </a:r>
          </a:p>
        </p:txBody>
      </p:sp>
      <p:sp>
        <p:nvSpPr>
          <p:cNvPr id="4" name="Slide Number Placeholder 3"/>
          <p:cNvSpPr>
            <a:spLocks noGrp="1"/>
          </p:cNvSpPr>
          <p:nvPr>
            <p:ph type="sldNum" sz="quarter" idx="5"/>
          </p:nvPr>
        </p:nvSpPr>
        <p:spPr/>
        <p:txBody>
          <a:bodyPr/>
          <a:lstStyle/>
          <a:p>
            <a:fld id="{8B2525DE-677B-7245-AE43-505E45E80B89}" type="slidenum">
              <a:rPr lang="en-US" smtClean="0"/>
              <a:pPr/>
              <a:t>13</a:t>
            </a:fld>
            <a:endParaRPr lang="en-US" dirty="0"/>
          </a:p>
        </p:txBody>
      </p:sp>
    </p:spTree>
    <p:extLst>
      <p:ext uri="{BB962C8B-B14F-4D97-AF65-F5344CB8AC3E}">
        <p14:creationId xmlns:p14="http://schemas.microsoft.com/office/powerpoint/2010/main" val="87955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Collapse sinkhole</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14</a:t>
            </a:fld>
            <a:endParaRPr lang="en-US" dirty="0"/>
          </a:p>
        </p:txBody>
      </p:sp>
    </p:spTree>
    <p:extLst>
      <p:ext uri="{BB962C8B-B14F-4D97-AF65-F5344CB8AC3E}">
        <p14:creationId xmlns:p14="http://schemas.microsoft.com/office/powerpoint/2010/main" val="94156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6B1EB3D-CBD2-41D3-B6F8-43D65360468F}" type="slidenum">
              <a:rPr lang="en-US" smtClean="0"/>
              <a:pPr/>
              <a:t>15</a:t>
            </a:fld>
            <a:endParaRPr lang="en-US" dirty="0"/>
          </a:p>
        </p:txBody>
      </p:sp>
      <p:sp>
        <p:nvSpPr>
          <p:cNvPr id="17411" name="Rectangle 2"/>
          <p:cNvSpPr>
            <a:spLocks noGrp="1" noRot="1" noChangeAspect="1" noChangeArrowheads="1" noTextEdit="1"/>
          </p:cNvSpPr>
          <p:nvPr>
            <p:ph type="sldImg"/>
          </p:nvPr>
        </p:nvSpPr>
        <p:spPr>
          <a:xfrm>
            <a:off x="381000" y="685800"/>
            <a:ext cx="6096000" cy="3429000"/>
          </a:xfrm>
          <a:ln/>
        </p:spPr>
      </p:sp>
      <p:sp>
        <p:nvSpPr>
          <p:cNvPr id="17412" name="Rectangle 3"/>
          <p:cNvSpPr>
            <a:spLocks noGrp="1" noChangeArrowheads="1"/>
          </p:cNvSpPr>
          <p:nvPr>
            <p:ph type="body" idx="1"/>
          </p:nvPr>
        </p:nvSpPr>
        <p:spPr>
          <a:xfrm>
            <a:off x="914400" y="4343400"/>
            <a:ext cx="5029200" cy="4114800"/>
          </a:xfrm>
          <a:noFill/>
          <a:ln/>
        </p:spPr>
        <p:txBody>
          <a:bodyPr/>
          <a:lstStyle/>
          <a:p>
            <a:pPr eaLnBrk="1" hangingPunct="1"/>
            <a:r>
              <a:rPr lang="en-US" dirty="0"/>
              <a:t>Collapse doline with water-table lake in Gambier Karst, South Australia</a:t>
            </a:r>
          </a:p>
        </p:txBody>
      </p:sp>
    </p:spTree>
    <p:extLst>
      <p:ext uri="{BB962C8B-B14F-4D97-AF65-F5344CB8AC3E}">
        <p14:creationId xmlns:p14="http://schemas.microsoft.com/office/powerpoint/2010/main" val="2111137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B9AC1158-8034-4D24-9DBF-66B74328735D}" type="slidenum">
              <a:rPr lang="en-US" smtClean="0"/>
              <a:pPr/>
              <a:t>19</a:t>
            </a:fld>
            <a:endParaRPr lang="en-US" dirty="0"/>
          </a:p>
        </p:txBody>
      </p:sp>
      <p:sp>
        <p:nvSpPr>
          <p:cNvPr id="110595" name="Rectangle 2"/>
          <p:cNvSpPr>
            <a:spLocks noGrp="1" noRot="1" noChangeAspect="1" noChangeArrowheads="1" noTextEdit="1"/>
          </p:cNvSpPr>
          <p:nvPr>
            <p:ph type="sldImg"/>
          </p:nvPr>
        </p:nvSpPr>
        <p:spPr>
          <a:xfrm>
            <a:off x="381000" y="685800"/>
            <a:ext cx="6096000" cy="3429000"/>
          </a:xfrm>
          <a:ln/>
        </p:spPr>
      </p:sp>
      <p:sp>
        <p:nvSpPr>
          <p:cNvPr id="110596" name="Rectangle 3"/>
          <p:cNvSpPr>
            <a:spLocks noGrp="1" noChangeArrowheads="1"/>
          </p:cNvSpPr>
          <p:nvPr>
            <p:ph type="body" idx="1"/>
          </p:nvPr>
        </p:nvSpPr>
        <p:spPr>
          <a:noFill/>
          <a:ln/>
        </p:spPr>
        <p:txBody>
          <a:bodyPr/>
          <a:lstStyle/>
          <a:p>
            <a:pPr eaLnBrk="1" hangingPunct="1"/>
            <a:r>
              <a:rPr lang="en-US" dirty="0"/>
              <a:t>Lake Jackson, near Tallahassee, Florida</a:t>
            </a:r>
            <a:br>
              <a:rPr lang="en-US" dirty="0"/>
            </a:br>
            <a:br>
              <a:rPr lang="en-US" dirty="0"/>
            </a:br>
            <a:r>
              <a:rPr lang="en-US" dirty="0"/>
              <a:t>This is an example of a karstic lake</a:t>
            </a:r>
          </a:p>
        </p:txBody>
      </p:sp>
    </p:spTree>
    <p:extLst>
      <p:ext uri="{BB962C8B-B14F-4D97-AF65-F5344CB8AC3E}">
        <p14:creationId xmlns:p14="http://schemas.microsoft.com/office/powerpoint/2010/main" val="2137300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795240F-BA6F-47D0-A982-C2F5251FC798}" type="slidenum">
              <a:rPr lang="en-US" smtClean="0"/>
              <a:pPr/>
              <a:t>20</a:t>
            </a:fld>
            <a:endParaRPr lang="en-US" dirty="0"/>
          </a:p>
        </p:txBody>
      </p:sp>
      <p:sp>
        <p:nvSpPr>
          <p:cNvPr id="111619" name="Rectangle 2"/>
          <p:cNvSpPr>
            <a:spLocks noGrp="1" noRot="1" noChangeAspect="1" noChangeArrowheads="1" noTextEdit="1"/>
          </p:cNvSpPr>
          <p:nvPr>
            <p:ph type="sldImg"/>
          </p:nvPr>
        </p:nvSpPr>
        <p:spPr>
          <a:xfrm>
            <a:off x="382588" y="685800"/>
            <a:ext cx="6094412" cy="3429000"/>
          </a:xfrm>
          <a:ln/>
        </p:spPr>
      </p:sp>
      <p:sp>
        <p:nvSpPr>
          <p:cNvPr id="111620" name="Rectangle 3"/>
          <p:cNvSpPr>
            <a:spLocks noGrp="1" noChangeArrowheads="1"/>
          </p:cNvSpPr>
          <p:nvPr>
            <p:ph type="body" idx="1"/>
          </p:nvPr>
        </p:nvSpPr>
        <p:spPr>
          <a:xfrm>
            <a:off x="685800" y="4343400"/>
            <a:ext cx="5486400" cy="4114800"/>
          </a:xfrm>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ourier New" pitchFamily="49" charset="0"/>
              </a:rPr>
              <a:t>This photo of Lime Sink was taken on 20 July 1932, over a week after the drawdown, which occurred over the night of 9-10 July.</a:t>
            </a:r>
          </a:p>
          <a:p>
            <a:pPr eaLnBrk="1" hangingPunct="1"/>
            <a:endParaRPr lang="en-US" dirty="0"/>
          </a:p>
        </p:txBody>
      </p:sp>
    </p:spTree>
    <p:extLst>
      <p:ext uri="{BB962C8B-B14F-4D97-AF65-F5344CB8AC3E}">
        <p14:creationId xmlns:p14="http://schemas.microsoft.com/office/powerpoint/2010/main" val="387659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CBFB62C-D6A7-4604-808D-73A20C9435C9}" type="slidenum">
              <a:rPr lang="en-US" smtClean="0"/>
              <a:pPr/>
              <a:t>21</a:t>
            </a:fld>
            <a:endParaRPr lang="en-US" dirty="0"/>
          </a:p>
        </p:txBody>
      </p:sp>
      <p:sp>
        <p:nvSpPr>
          <p:cNvPr id="112643" name="Rectangle 2"/>
          <p:cNvSpPr>
            <a:spLocks noGrp="1" noRot="1" noChangeAspect="1" noChangeArrowheads="1" noTextEdit="1"/>
          </p:cNvSpPr>
          <p:nvPr>
            <p:ph type="sldImg"/>
          </p:nvPr>
        </p:nvSpPr>
        <p:spPr>
          <a:xfrm>
            <a:off x="381000" y="685800"/>
            <a:ext cx="6096000" cy="3429000"/>
          </a:xfrm>
          <a:ln/>
        </p:spPr>
      </p:sp>
      <p:sp>
        <p:nvSpPr>
          <p:cNvPr id="112644" name="Rectangle 3"/>
          <p:cNvSpPr>
            <a:spLocks noGrp="1" noChangeArrowheads="1"/>
          </p:cNvSpPr>
          <p:nvPr>
            <p:ph type="body" idx="1"/>
          </p:nvPr>
        </p:nvSpPr>
        <p:spPr>
          <a:noFill/>
          <a:ln/>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dirty="0">
                <a:latin typeface="Arial" charset="0"/>
              </a:rPr>
              <a:t>When Lake Jackson’s sinks rupture and the lake water drains out, the process is referred to as a dry down.  It has occurred many times during the last century.</a:t>
            </a:r>
          </a:p>
          <a:p>
            <a:pPr eaLnBrk="1" hangingPunct="1">
              <a:spcBef>
                <a:spcPct val="0"/>
              </a:spcBef>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419182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795240F-BA6F-47D0-A982-C2F5251FC798}" type="slidenum">
              <a:rPr lang="en-US" smtClean="0"/>
              <a:pPr/>
              <a:t>22</a:t>
            </a:fld>
            <a:endParaRPr lang="en-US" dirty="0"/>
          </a:p>
        </p:txBody>
      </p:sp>
      <p:sp>
        <p:nvSpPr>
          <p:cNvPr id="111619" name="Rectangle 2"/>
          <p:cNvSpPr>
            <a:spLocks noGrp="1" noRot="1" noChangeAspect="1" noChangeArrowheads="1" noTextEdit="1"/>
          </p:cNvSpPr>
          <p:nvPr>
            <p:ph type="sldImg"/>
          </p:nvPr>
        </p:nvSpPr>
        <p:spPr>
          <a:xfrm>
            <a:off x="382588" y="685800"/>
            <a:ext cx="6094412" cy="3429000"/>
          </a:xfrm>
          <a:ln/>
        </p:spPr>
      </p:sp>
      <p:sp>
        <p:nvSpPr>
          <p:cNvPr id="111620" name="Rectangle 3"/>
          <p:cNvSpPr>
            <a:spLocks noGrp="1" noChangeArrowheads="1"/>
          </p:cNvSpPr>
          <p:nvPr>
            <p:ph type="body" idx="1"/>
          </p:nvPr>
        </p:nvSpPr>
        <p:spPr>
          <a:xfrm>
            <a:off x="685800" y="4343400"/>
            <a:ext cx="5486400" cy="4114800"/>
          </a:xfrm>
          <a:noFill/>
          <a:ln/>
        </p:spPr>
        <p:txBody>
          <a:bodyPr/>
          <a:lstStyle/>
          <a:p>
            <a:pPr eaLnBrk="1" hangingPunct="1"/>
            <a:endParaRPr lang="en-US" dirty="0"/>
          </a:p>
        </p:txBody>
      </p:sp>
    </p:spTree>
    <p:extLst>
      <p:ext uri="{BB962C8B-B14F-4D97-AF65-F5344CB8AC3E}">
        <p14:creationId xmlns:p14="http://schemas.microsoft.com/office/powerpoint/2010/main" val="2597868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A6F649-26C8-194A-A0EA-B67021E54B69}" type="slidenum">
              <a:rPr lang="en-US"/>
              <a:pPr>
                <a:defRPr/>
              </a:pPr>
              <a:t>24</a:t>
            </a:fld>
            <a:endParaRPr lang="en-US" dirty="0"/>
          </a:p>
        </p:txBody>
      </p:sp>
      <p:sp>
        <p:nvSpPr>
          <p:cNvPr id="11059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110595"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Karst plain, central KY</a:t>
            </a:r>
          </a:p>
          <a:p>
            <a:pPr eaLnBrk="1" hangingPunct="1">
              <a:defRPr/>
            </a:pPr>
            <a:endParaRPr lang="en-US" dirty="0">
              <a:cs typeface="+mn-cs"/>
            </a:endParaRPr>
          </a:p>
        </p:txBody>
      </p:sp>
    </p:spTree>
    <p:extLst>
      <p:ext uri="{BB962C8B-B14F-4D97-AF65-F5344CB8AC3E}">
        <p14:creationId xmlns:p14="http://schemas.microsoft.com/office/powerpoint/2010/main" val="370476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Clints and grikes</a:t>
            </a:r>
            <a:br>
              <a:rPr lang="en-US" dirty="0"/>
            </a:br>
            <a:r>
              <a:rPr lang="en-US" dirty="0"/>
              <a:t>Corrosive drainage along joints and cracks in the limestone can produce slabs called "clints" isolated by deep fissures called "grikes". (County Clare, northwest Ireland)</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26</a:t>
            </a:fld>
            <a:endParaRPr lang="en-US" dirty="0"/>
          </a:p>
        </p:txBody>
      </p:sp>
    </p:spTree>
    <p:extLst>
      <p:ext uri="{BB962C8B-B14F-4D97-AF65-F5344CB8AC3E}">
        <p14:creationId xmlns:p14="http://schemas.microsoft.com/office/powerpoint/2010/main" val="1067822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Karren landscape </a:t>
            </a:r>
            <a:r>
              <a:rPr lang="en-US" dirty="0"/>
              <a:t>composed of clint and grike features in limestone (County Clare, northwestern Ireland, the Barrens).</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27</a:t>
            </a:fld>
            <a:endParaRPr lang="en-US" dirty="0"/>
          </a:p>
        </p:txBody>
      </p:sp>
    </p:spTree>
    <p:extLst>
      <p:ext uri="{BB962C8B-B14F-4D97-AF65-F5344CB8AC3E}">
        <p14:creationId xmlns:p14="http://schemas.microsoft.com/office/powerpoint/2010/main" val="195801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can also form through acidic water that percolates up from underground sources rather than through surface waters</a:t>
            </a:r>
          </a:p>
        </p:txBody>
      </p:sp>
      <p:sp>
        <p:nvSpPr>
          <p:cNvPr id="4" name="Slide Number Placeholder 3"/>
          <p:cNvSpPr>
            <a:spLocks noGrp="1"/>
          </p:cNvSpPr>
          <p:nvPr>
            <p:ph type="sldNum" sz="quarter" idx="5"/>
          </p:nvPr>
        </p:nvSpPr>
        <p:spPr/>
        <p:txBody>
          <a:bodyPr/>
          <a:lstStyle/>
          <a:p>
            <a:fld id="{8B2525DE-677B-7245-AE43-505E45E80B89}" type="slidenum">
              <a:rPr lang="en-US" smtClean="0"/>
              <a:pPr/>
              <a:t>2</a:t>
            </a:fld>
            <a:endParaRPr lang="en-US" dirty="0"/>
          </a:p>
        </p:txBody>
      </p:sp>
    </p:spTree>
    <p:extLst>
      <p:ext uri="{BB962C8B-B14F-4D97-AF65-F5344CB8AC3E}">
        <p14:creationId xmlns:p14="http://schemas.microsoft.com/office/powerpoint/2010/main" val="3038472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18721F5-AAC5-4F97-9855-B329B21D5EAB}" type="slidenum">
              <a:rPr lang="en-US" smtClean="0"/>
              <a:pPr/>
              <a:t>28</a:t>
            </a:fld>
            <a:endParaRPr lang="en-US" dirty="0"/>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xfrm>
            <a:off x="914400" y="4343400"/>
            <a:ext cx="5029200" cy="4114800"/>
          </a:xfr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Cockpit karst, Jamaica</a:t>
            </a:r>
          </a:p>
          <a:p>
            <a:pPr eaLnBrk="1" hangingPunct="1"/>
            <a:endParaRPr lang="en-US" dirty="0"/>
          </a:p>
        </p:txBody>
      </p:sp>
    </p:spTree>
    <p:extLst>
      <p:ext uri="{BB962C8B-B14F-4D97-AF65-F5344CB8AC3E}">
        <p14:creationId xmlns:p14="http://schemas.microsoft.com/office/powerpoint/2010/main" val="769485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A0016A5-6CA9-4263-AEDC-86E138F701B5}" type="slidenum">
              <a:rPr lang="en-US" smtClean="0"/>
              <a:pPr/>
              <a:t>29</a:t>
            </a:fld>
            <a:endParaRPr lang="en-US" dirty="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xfrm>
            <a:off x="914400" y="4343400"/>
            <a:ext cx="5029200" cy="4114800"/>
          </a:xfrm>
          <a:noFill/>
          <a:ln/>
        </p:spPr>
        <p:txBody>
          <a:bodyPr/>
          <a:lstStyle/>
          <a:p>
            <a:pPr eaLnBrk="1" hangingPunct="1"/>
            <a:r>
              <a:rPr lang="en-US" dirty="0"/>
              <a:t>Tower karst, </a:t>
            </a:r>
            <a:r>
              <a:rPr lang="en-US" b="0" dirty="0"/>
              <a:t>Guangxi province </a:t>
            </a:r>
            <a:r>
              <a:rPr lang="en-US" dirty="0"/>
              <a:t>of southern China</a:t>
            </a:r>
            <a:br>
              <a:rPr lang="en-US" dirty="0"/>
            </a:br>
            <a:r>
              <a:rPr lang="en-US" dirty="0"/>
              <a:t>https://whc.unesco.org/en/list/1248/</a:t>
            </a:r>
          </a:p>
        </p:txBody>
      </p:sp>
    </p:spTree>
    <p:extLst>
      <p:ext uri="{BB962C8B-B14F-4D97-AF65-F5344CB8AC3E}">
        <p14:creationId xmlns:p14="http://schemas.microsoft.com/office/powerpoint/2010/main" val="2132879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Tower karst, Madagascar</a:t>
            </a:r>
          </a:p>
        </p:txBody>
      </p:sp>
      <p:sp>
        <p:nvSpPr>
          <p:cNvPr id="4" name="Slide Number Placeholder 3"/>
          <p:cNvSpPr>
            <a:spLocks noGrp="1"/>
          </p:cNvSpPr>
          <p:nvPr>
            <p:ph type="sldNum" sz="quarter" idx="5"/>
          </p:nvPr>
        </p:nvSpPr>
        <p:spPr/>
        <p:txBody>
          <a:bodyPr/>
          <a:lstStyle/>
          <a:p>
            <a:fld id="{8B2525DE-677B-7245-AE43-505E45E80B89}" type="slidenum">
              <a:rPr lang="en-US" smtClean="0"/>
              <a:pPr/>
              <a:t>30</a:t>
            </a:fld>
            <a:endParaRPr lang="en-US" dirty="0"/>
          </a:p>
        </p:txBody>
      </p:sp>
    </p:spTree>
    <p:extLst>
      <p:ext uri="{BB962C8B-B14F-4D97-AF65-F5344CB8AC3E}">
        <p14:creationId xmlns:p14="http://schemas.microsoft.com/office/powerpoint/2010/main" val="240395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Mammoth Cave National Park</a:t>
            </a:r>
          </a:p>
        </p:txBody>
      </p:sp>
      <p:sp>
        <p:nvSpPr>
          <p:cNvPr id="4" name="Slide Number Placeholder 3"/>
          <p:cNvSpPr>
            <a:spLocks noGrp="1"/>
          </p:cNvSpPr>
          <p:nvPr>
            <p:ph type="sldNum" sz="quarter" idx="5"/>
          </p:nvPr>
        </p:nvSpPr>
        <p:spPr/>
        <p:txBody>
          <a:bodyPr/>
          <a:lstStyle/>
          <a:p>
            <a:fld id="{8B2525DE-677B-7245-AE43-505E45E80B89}" type="slidenum">
              <a:rPr lang="en-US" smtClean="0"/>
              <a:pPr/>
              <a:t>32</a:t>
            </a:fld>
            <a:endParaRPr lang="en-US" dirty="0"/>
          </a:p>
        </p:txBody>
      </p:sp>
    </p:spTree>
    <p:extLst>
      <p:ext uri="{BB962C8B-B14F-4D97-AF65-F5344CB8AC3E}">
        <p14:creationId xmlns:p14="http://schemas.microsoft.com/office/powerpoint/2010/main" val="2876375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aquifers are composed of limestone</a:t>
            </a:r>
            <a:br>
              <a:rPr lang="en-US" dirty="0"/>
            </a:br>
            <a:br>
              <a:rPr lang="en-US" dirty="0"/>
            </a:br>
            <a:r>
              <a:rPr lang="en-US" dirty="0"/>
              <a:t>https://www.uky.edu/KGS/geoky/index.htm</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33</a:t>
            </a:fld>
            <a:endParaRPr lang="en-US" dirty="0"/>
          </a:p>
        </p:txBody>
      </p:sp>
    </p:spTree>
    <p:extLst>
      <p:ext uri="{BB962C8B-B14F-4D97-AF65-F5344CB8AC3E}">
        <p14:creationId xmlns:p14="http://schemas.microsoft.com/office/powerpoint/2010/main" val="397705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Porosity is a measure of how much of a rock is open space. This space can be between grains or within cracks or cavities of the rock.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Permeability is a measure of the ease with which a fluid (water in this case) can move through a porous rock.</a:t>
            </a:r>
            <a:r>
              <a:rPr lang="en-US" dirty="0">
                <a:latin typeface="+mj-lt"/>
              </a:rPr>
              <a:t> </a:t>
            </a:r>
            <a:br>
              <a:rPr lang="en-US" dirty="0">
                <a:latin typeface="+mj-lt"/>
              </a:rPr>
            </a:br>
            <a:br>
              <a:rPr lang="en-US" dirty="0">
                <a:latin typeface="+mj-lt"/>
              </a:rPr>
            </a:br>
            <a:r>
              <a:rPr lang="en-US" dirty="0">
                <a:latin typeface="+mj-lt"/>
              </a:rPr>
              <a:t>Loosely cemented sand and gravel can also form aquifers </a:t>
            </a:r>
          </a:p>
          <a:p>
            <a:endParaRPr lang="en-US" dirty="0"/>
          </a:p>
        </p:txBody>
      </p:sp>
      <p:sp>
        <p:nvSpPr>
          <p:cNvPr id="4" name="Slide Number Placeholder 3"/>
          <p:cNvSpPr>
            <a:spLocks noGrp="1"/>
          </p:cNvSpPr>
          <p:nvPr>
            <p:ph type="sldNum" sz="quarter" idx="10"/>
          </p:nvPr>
        </p:nvSpPr>
        <p:spPr/>
        <p:txBody>
          <a:bodyPr/>
          <a:lstStyle/>
          <a:p>
            <a:fld id="{8B2525DE-677B-7245-AE43-505E45E80B89}" type="slidenum">
              <a:rPr lang="en-US" smtClean="0"/>
              <a:pPr/>
              <a:t>34</a:t>
            </a:fld>
            <a:endParaRPr lang="en-US" dirty="0"/>
          </a:p>
        </p:txBody>
      </p:sp>
    </p:spTree>
    <p:extLst>
      <p:ext uri="{BB962C8B-B14F-4D97-AF65-F5344CB8AC3E}">
        <p14:creationId xmlns:p14="http://schemas.microsoft.com/office/powerpoint/2010/main" val="1428146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Surface and subsurface water</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35</a:t>
            </a:fld>
            <a:endParaRPr lang="en-US" dirty="0"/>
          </a:p>
        </p:txBody>
      </p:sp>
    </p:spTree>
    <p:extLst>
      <p:ext uri="{BB962C8B-B14F-4D97-AF65-F5344CB8AC3E}">
        <p14:creationId xmlns:p14="http://schemas.microsoft.com/office/powerpoint/2010/main" val="1269090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vadose passages – formed via surface water</a:t>
            </a:r>
            <a:br>
              <a:rPr lang="en-US" dirty="0"/>
            </a:br>
            <a:r>
              <a:rPr lang="en-US" dirty="0"/>
              <a:t>epiphreatic passages – formed in phreatic zone but because of water table lowering are now air-filled</a:t>
            </a:r>
            <a:br>
              <a:rPr lang="en-US" dirty="0"/>
            </a:br>
            <a:r>
              <a:rPr lang="en-US" dirty="0"/>
              <a:t>phreatic tube – contains flowing water</a:t>
            </a:r>
            <a:br>
              <a:rPr lang="en-US" dirty="0"/>
            </a:br>
            <a:br>
              <a:rPr lang="en-US" dirty="0"/>
            </a:br>
            <a:r>
              <a:rPr lang="en-US" dirty="0"/>
              <a:t>Water tables fluctuate through time, so it is possible to have a passage that has been wet and then dry and then wet again, depending upon the local geology and position of the cave relative to the water table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36</a:t>
            </a:fld>
            <a:endParaRPr lang="en-US" dirty="0"/>
          </a:p>
        </p:txBody>
      </p:sp>
    </p:spTree>
    <p:extLst>
      <p:ext uri="{BB962C8B-B14F-4D97-AF65-F5344CB8AC3E}">
        <p14:creationId xmlns:p14="http://schemas.microsoft.com/office/powerpoint/2010/main" val="1275249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In the </a:t>
            </a:r>
            <a:r>
              <a:rPr lang="en-US" b="0" dirty="0" err="1"/>
              <a:t>epiphreatic</a:t>
            </a:r>
            <a:r>
              <a:rPr lang="en-US" b="0" dirty="0"/>
              <a:t> zone, the typical shape of passages is most often a combination of an oval (phreatic) shape and a canyon (vadose)</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38</a:t>
            </a:fld>
            <a:endParaRPr lang="en-US" dirty="0"/>
          </a:p>
        </p:txBody>
      </p:sp>
    </p:spTree>
    <p:extLst>
      <p:ext uri="{BB962C8B-B14F-4D97-AF65-F5344CB8AC3E}">
        <p14:creationId xmlns:p14="http://schemas.microsoft.com/office/powerpoint/2010/main" val="31159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8748968-4203-4B6C-B616-D9B753D597AC}" type="slidenum">
              <a:rPr lang="en-US" smtClean="0"/>
              <a:pPr/>
              <a:t>39</a:t>
            </a:fld>
            <a:endParaRPr lang="en-US" dirty="0"/>
          </a:p>
        </p:txBody>
      </p:sp>
      <p:sp>
        <p:nvSpPr>
          <p:cNvPr id="21507" name="Rectangle 2"/>
          <p:cNvSpPr>
            <a:spLocks noGrp="1" noRot="1" noChangeAspect="1" noChangeArrowheads="1" noTextEdit="1"/>
          </p:cNvSpPr>
          <p:nvPr>
            <p:ph type="sldImg"/>
          </p:nvPr>
        </p:nvSpPr>
        <p:spPr>
          <a:xfrm>
            <a:off x="381000" y="685800"/>
            <a:ext cx="6096000" cy="3429000"/>
          </a:xfrm>
          <a:ln/>
        </p:spPr>
      </p:sp>
      <p:sp>
        <p:nvSpPr>
          <p:cNvPr id="21508" name="Rectangle 3"/>
          <p:cNvSpPr>
            <a:spLocks noGrp="1" noChangeArrowheads="1"/>
          </p:cNvSpPr>
          <p:nvPr>
            <p:ph type="body" idx="1"/>
          </p:nvPr>
        </p:nvSpPr>
        <p:spPr>
          <a:xfrm>
            <a:off x="914400" y="4343400"/>
            <a:ext cx="5029200" cy="4114800"/>
          </a:xfrm>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Speleothems is the name given to stalactites and stalagmites. Speleothems</a:t>
            </a:r>
            <a:r>
              <a:rPr lang="en-US" baseline="0" dirty="0"/>
              <a:t> form from the precipitation of minerals out of solution when caves are dry. They will not form underwater. This cave could have been never been underwater and formed from surface waters (a vadose passage). Or it could have been a phreatic cave, and when the water table fell, speleothems begin to develop when it was located in the vadose zone</a:t>
            </a:r>
            <a:br>
              <a:rPr lang="en-US" baseline="0" dirty="0"/>
            </a:br>
            <a:br>
              <a:rPr lang="en-US" baseline="0" dirty="0"/>
            </a:br>
            <a:r>
              <a:rPr lang="en-US" baseline="0" dirty="0"/>
              <a:t>Right, this passage formed as a phreatic cave and is now above the water table in the vadose zone.   </a:t>
            </a:r>
            <a:br>
              <a:rPr lang="en-US" baseline="0" dirty="0"/>
            </a:br>
            <a:br>
              <a:rPr lang="en-US" baseline="0" dirty="0"/>
            </a:br>
            <a:r>
              <a:rPr lang="en-US" dirty="0"/>
              <a:t>A phreatic passage forms below the water table. In the zone water will create rounded passages. These caves typically do not have speleothems because mineral formations develop only when air exposure and dripping water allow minerals to precipitate.</a:t>
            </a:r>
          </a:p>
        </p:txBody>
      </p:sp>
    </p:spTree>
    <p:extLst>
      <p:ext uri="{BB962C8B-B14F-4D97-AF65-F5344CB8AC3E}">
        <p14:creationId xmlns:p14="http://schemas.microsoft.com/office/powerpoint/2010/main" val="330626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terrains in the US</a:t>
            </a:r>
          </a:p>
        </p:txBody>
      </p:sp>
      <p:sp>
        <p:nvSpPr>
          <p:cNvPr id="4" name="Slide Number Placeholder 3"/>
          <p:cNvSpPr>
            <a:spLocks noGrp="1"/>
          </p:cNvSpPr>
          <p:nvPr>
            <p:ph type="sldNum" sz="quarter" idx="5"/>
          </p:nvPr>
        </p:nvSpPr>
        <p:spPr/>
        <p:txBody>
          <a:bodyPr/>
          <a:lstStyle/>
          <a:p>
            <a:fld id="{8B2525DE-677B-7245-AE43-505E45E80B89}" type="slidenum">
              <a:rPr lang="en-US" smtClean="0"/>
              <a:pPr/>
              <a:t>4</a:t>
            </a:fld>
            <a:endParaRPr lang="en-US" dirty="0"/>
          </a:p>
        </p:txBody>
      </p:sp>
    </p:spTree>
    <p:extLst>
      <p:ext uri="{BB962C8B-B14F-4D97-AF65-F5344CB8AC3E}">
        <p14:creationId xmlns:p14="http://schemas.microsoft.com/office/powerpoint/2010/main" val="1895020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Vadose passage</a:t>
            </a:r>
          </a:p>
        </p:txBody>
      </p:sp>
      <p:sp>
        <p:nvSpPr>
          <p:cNvPr id="4" name="Slide Number Placeholder 3"/>
          <p:cNvSpPr>
            <a:spLocks noGrp="1"/>
          </p:cNvSpPr>
          <p:nvPr>
            <p:ph type="sldNum" sz="quarter" idx="5"/>
          </p:nvPr>
        </p:nvSpPr>
        <p:spPr/>
        <p:txBody>
          <a:bodyPr/>
          <a:lstStyle/>
          <a:p>
            <a:fld id="{8B2525DE-677B-7245-AE43-505E45E80B89}" type="slidenum">
              <a:rPr lang="en-US" smtClean="0"/>
              <a:pPr/>
              <a:t>40</a:t>
            </a:fld>
            <a:endParaRPr lang="en-US" dirty="0"/>
          </a:p>
        </p:txBody>
      </p:sp>
    </p:spTree>
    <p:extLst>
      <p:ext uri="{BB962C8B-B14F-4D97-AF65-F5344CB8AC3E}">
        <p14:creationId xmlns:p14="http://schemas.microsoft.com/office/powerpoint/2010/main" val="31869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passage had to be exposed to air for a period of time for the speleothems to form. Then the water table rose and refilled the cave. Fluctuations in water table position give caves and their passages their defining shape and features.  </a:t>
            </a:r>
          </a:p>
        </p:txBody>
      </p:sp>
      <p:sp>
        <p:nvSpPr>
          <p:cNvPr id="4" name="Slide Number Placeholder 3"/>
          <p:cNvSpPr>
            <a:spLocks noGrp="1"/>
          </p:cNvSpPr>
          <p:nvPr>
            <p:ph type="sldNum" sz="quarter" idx="5"/>
          </p:nvPr>
        </p:nvSpPr>
        <p:spPr/>
        <p:txBody>
          <a:bodyPr/>
          <a:lstStyle/>
          <a:p>
            <a:fld id="{8B2525DE-677B-7245-AE43-505E45E80B89}" type="slidenum">
              <a:rPr lang="en-US" smtClean="0"/>
              <a:pPr/>
              <a:t>41</a:t>
            </a:fld>
            <a:endParaRPr lang="en-US" dirty="0"/>
          </a:p>
        </p:txBody>
      </p:sp>
    </p:spTree>
    <p:extLst>
      <p:ext uri="{BB962C8B-B14F-4D97-AF65-F5344CB8AC3E}">
        <p14:creationId xmlns:p14="http://schemas.microsoft.com/office/powerpoint/2010/main" val="2278928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Blue hole, Bahamas</a:t>
            </a:r>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6DE044-ACB7-4C12-B290-2AEF0F9E5D31}" type="slidenum">
              <a:rPr lang="en-US">
                <a:cs typeface="Arial" charset="0"/>
              </a:rPr>
              <a:pPr fontAlgn="base">
                <a:spcBef>
                  <a:spcPct val="0"/>
                </a:spcBef>
                <a:spcAft>
                  <a:spcPct val="0"/>
                </a:spcAft>
                <a:defRPr/>
              </a:pPr>
              <a:t>43</a:t>
            </a:fld>
            <a:endParaRPr lang="en-US" dirty="0">
              <a:cs typeface="Arial" charset="0"/>
            </a:endParaRPr>
          </a:p>
        </p:txBody>
      </p:sp>
    </p:spTree>
    <p:extLst>
      <p:ext uri="{BB962C8B-B14F-4D97-AF65-F5344CB8AC3E}">
        <p14:creationId xmlns:p14="http://schemas.microsoft.com/office/powerpoint/2010/main" val="861900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https://www.ajc.com/news/photos-few-metro-atlanta-biggest-sinkholes/BQo0BCR60jFobPgCvJ7zyI/</a:t>
            </a:r>
          </a:p>
        </p:txBody>
      </p:sp>
      <p:sp>
        <p:nvSpPr>
          <p:cNvPr id="4" name="Slide Number Placeholder 3"/>
          <p:cNvSpPr>
            <a:spLocks noGrp="1"/>
          </p:cNvSpPr>
          <p:nvPr>
            <p:ph type="sldNum" sz="quarter" idx="5"/>
          </p:nvPr>
        </p:nvSpPr>
        <p:spPr/>
        <p:txBody>
          <a:bodyPr/>
          <a:lstStyle/>
          <a:p>
            <a:fld id="{8B2525DE-677B-7245-AE43-505E45E80B89}" type="slidenum">
              <a:rPr lang="en-US" smtClean="0"/>
              <a:pPr/>
              <a:t>46</a:t>
            </a:fld>
            <a:endParaRPr lang="en-US" dirty="0"/>
          </a:p>
        </p:txBody>
      </p:sp>
    </p:spTree>
    <p:extLst>
      <p:ext uri="{BB962C8B-B14F-4D97-AF65-F5344CB8AC3E}">
        <p14:creationId xmlns:p14="http://schemas.microsoft.com/office/powerpoint/2010/main" val="3381761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https://www.seattletimes.com/nation-world/huge-sinkholes-are-now-appearing-in-the-wrong-places/</a:t>
            </a:r>
          </a:p>
        </p:txBody>
      </p:sp>
      <p:sp>
        <p:nvSpPr>
          <p:cNvPr id="4" name="Slide Number Placeholder 3"/>
          <p:cNvSpPr>
            <a:spLocks noGrp="1"/>
          </p:cNvSpPr>
          <p:nvPr>
            <p:ph type="sldNum" sz="quarter" idx="5"/>
          </p:nvPr>
        </p:nvSpPr>
        <p:spPr/>
        <p:txBody>
          <a:bodyPr/>
          <a:lstStyle/>
          <a:p>
            <a:fld id="{8B2525DE-677B-7245-AE43-505E45E80B89}" type="slidenum">
              <a:rPr lang="en-US" smtClean="0"/>
              <a:pPr/>
              <a:t>48</a:t>
            </a:fld>
            <a:endParaRPr lang="en-US" dirty="0"/>
          </a:p>
        </p:txBody>
      </p:sp>
    </p:spTree>
    <p:extLst>
      <p:ext uri="{BB962C8B-B14F-4D97-AF65-F5344CB8AC3E}">
        <p14:creationId xmlns:p14="http://schemas.microsoft.com/office/powerpoint/2010/main" val="573832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dome</a:t>
            </a:r>
          </a:p>
        </p:txBody>
      </p:sp>
      <p:sp>
        <p:nvSpPr>
          <p:cNvPr id="4" name="Slide Number Placeholder 3"/>
          <p:cNvSpPr>
            <a:spLocks noGrp="1"/>
          </p:cNvSpPr>
          <p:nvPr>
            <p:ph type="sldNum" sz="quarter" idx="5"/>
          </p:nvPr>
        </p:nvSpPr>
        <p:spPr/>
        <p:txBody>
          <a:bodyPr/>
          <a:lstStyle/>
          <a:p>
            <a:fld id="{8B2525DE-677B-7245-AE43-505E45E80B89}" type="slidenum">
              <a:rPr lang="en-US" smtClean="0"/>
              <a:pPr/>
              <a:t>50</a:t>
            </a:fld>
            <a:endParaRPr lang="en-US" dirty="0"/>
          </a:p>
        </p:txBody>
      </p:sp>
    </p:spTree>
    <p:extLst>
      <p:ext uri="{BB962C8B-B14F-4D97-AF65-F5344CB8AC3E}">
        <p14:creationId xmlns:p14="http://schemas.microsoft.com/office/powerpoint/2010/main" val="400807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https://clui.org/projects/salt-domes-gulf-coast/salt-domes/avery-island-salt-dome</a:t>
            </a:r>
            <a:br>
              <a:rPr lang="en-US" dirty="0"/>
            </a:br>
            <a:br>
              <a:rPr lang="en-US" dirty="0"/>
            </a:br>
            <a:r>
              <a:rPr lang="en-US" dirty="0"/>
              <a:t>Avery Island Salt Dome</a:t>
            </a:r>
          </a:p>
        </p:txBody>
      </p:sp>
      <p:sp>
        <p:nvSpPr>
          <p:cNvPr id="4" name="Slide Number Placeholder 3"/>
          <p:cNvSpPr>
            <a:spLocks noGrp="1"/>
          </p:cNvSpPr>
          <p:nvPr>
            <p:ph type="sldNum" sz="quarter" idx="5"/>
          </p:nvPr>
        </p:nvSpPr>
        <p:spPr/>
        <p:txBody>
          <a:bodyPr/>
          <a:lstStyle/>
          <a:p>
            <a:fld id="{8B2525DE-677B-7245-AE43-505E45E80B89}" type="slidenum">
              <a:rPr lang="en-US" smtClean="0"/>
              <a:pPr/>
              <a:t>51</a:t>
            </a:fld>
            <a:endParaRPr lang="en-US" dirty="0"/>
          </a:p>
        </p:txBody>
      </p:sp>
    </p:spTree>
    <p:extLst>
      <p:ext uri="{BB962C8B-B14F-4D97-AF65-F5344CB8AC3E}">
        <p14:creationId xmlns:p14="http://schemas.microsoft.com/office/powerpoint/2010/main" val="1805925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Bayou Corne Sinkhole was created from a collapsed underground salt dome cavern operated by Texas Brine Company and owned by Occidental Petroleum. The sinkhole, located in northern Assumption Parish, Louisiana, was discovered on August 3, 2012, and 350 nearby residents were advised to evacuate.</a:t>
            </a:r>
          </a:p>
        </p:txBody>
      </p:sp>
      <p:sp>
        <p:nvSpPr>
          <p:cNvPr id="4" name="Slide Number Placeholder 3"/>
          <p:cNvSpPr>
            <a:spLocks noGrp="1"/>
          </p:cNvSpPr>
          <p:nvPr>
            <p:ph type="sldNum" sz="quarter" idx="5"/>
          </p:nvPr>
        </p:nvSpPr>
        <p:spPr/>
        <p:txBody>
          <a:bodyPr/>
          <a:lstStyle/>
          <a:p>
            <a:fld id="{8B2525DE-677B-7245-AE43-505E45E80B89}" type="slidenum">
              <a:rPr lang="en-US" smtClean="0"/>
              <a:pPr/>
              <a:t>52</a:t>
            </a:fld>
            <a:endParaRPr lang="en-US" dirty="0"/>
          </a:p>
        </p:txBody>
      </p:sp>
    </p:spTree>
    <p:extLst>
      <p:ext uri="{BB962C8B-B14F-4D97-AF65-F5344CB8AC3E}">
        <p14:creationId xmlns:p14="http://schemas.microsoft.com/office/powerpoint/2010/main" val="3486654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Gravity spring</a:t>
            </a:r>
          </a:p>
        </p:txBody>
      </p:sp>
      <p:sp>
        <p:nvSpPr>
          <p:cNvPr id="4" name="Slide Number Placeholder 3"/>
          <p:cNvSpPr>
            <a:spLocks noGrp="1"/>
          </p:cNvSpPr>
          <p:nvPr>
            <p:ph type="sldNum" sz="quarter" idx="5"/>
          </p:nvPr>
        </p:nvSpPr>
        <p:spPr/>
        <p:txBody>
          <a:bodyPr/>
          <a:lstStyle/>
          <a:p>
            <a:fld id="{8B2525DE-677B-7245-AE43-505E45E80B89}" type="slidenum">
              <a:rPr lang="en-US" smtClean="0"/>
              <a:pPr/>
              <a:t>54</a:t>
            </a:fld>
            <a:endParaRPr lang="en-US" dirty="0"/>
          </a:p>
        </p:txBody>
      </p:sp>
    </p:spTree>
    <p:extLst>
      <p:ext uri="{BB962C8B-B14F-4D97-AF65-F5344CB8AC3E}">
        <p14:creationId xmlns:p14="http://schemas.microsoft.com/office/powerpoint/2010/main" val="3835177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Artesian well or spring if it is not drilled</a:t>
            </a:r>
          </a:p>
        </p:txBody>
      </p:sp>
      <p:sp>
        <p:nvSpPr>
          <p:cNvPr id="4" name="Slide Number Placeholder 3"/>
          <p:cNvSpPr>
            <a:spLocks noGrp="1"/>
          </p:cNvSpPr>
          <p:nvPr>
            <p:ph type="sldNum" sz="quarter" idx="5"/>
          </p:nvPr>
        </p:nvSpPr>
        <p:spPr/>
        <p:txBody>
          <a:bodyPr/>
          <a:lstStyle/>
          <a:p>
            <a:fld id="{8B2525DE-677B-7245-AE43-505E45E80B89}" type="slidenum">
              <a:rPr lang="en-US" smtClean="0"/>
              <a:pPr/>
              <a:t>55</a:t>
            </a:fld>
            <a:endParaRPr lang="en-US" dirty="0"/>
          </a:p>
        </p:txBody>
      </p:sp>
    </p:spTree>
    <p:extLst>
      <p:ext uri="{BB962C8B-B14F-4D97-AF65-F5344CB8AC3E}">
        <p14:creationId xmlns:p14="http://schemas.microsoft.com/office/powerpoint/2010/main" val="192861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424ECC-307E-9A4D-AF0E-64942939A9E1}" type="slidenum">
              <a:rPr lang="en-US"/>
              <a:pPr>
                <a:defRPr/>
              </a:pPr>
              <a:t>5</a:t>
            </a:fld>
            <a:endParaRPr lang="en-US" dirty="0"/>
          </a:p>
        </p:txBody>
      </p:sp>
      <p:sp>
        <p:nvSpPr>
          <p:cNvPr id="18739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689253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Fracture and fault springs</a:t>
            </a:r>
          </a:p>
        </p:txBody>
      </p:sp>
      <p:sp>
        <p:nvSpPr>
          <p:cNvPr id="4" name="Slide Number Placeholder 3"/>
          <p:cNvSpPr>
            <a:spLocks noGrp="1"/>
          </p:cNvSpPr>
          <p:nvPr>
            <p:ph type="sldNum" sz="quarter" idx="5"/>
          </p:nvPr>
        </p:nvSpPr>
        <p:spPr/>
        <p:txBody>
          <a:bodyPr/>
          <a:lstStyle/>
          <a:p>
            <a:fld id="{8B2525DE-677B-7245-AE43-505E45E80B89}" type="slidenum">
              <a:rPr lang="en-US" smtClean="0"/>
              <a:pPr/>
              <a:t>56</a:t>
            </a:fld>
            <a:endParaRPr lang="en-US" dirty="0"/>
          </a:p>
        </p:txBody>
      </p:sp>
    </p:spTree>
    <p:extLst>
      <p:ext uri="{BB962C8B-B14F-4D97-AF65-F5344CB8AC3E}">
        <p14:creationId xmlns:p14="http://schemas.microsoft.com/office/powerpoint/2010/main" val="3208064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spring</a:t>
            </a:r>
          </a:p>
        </p:txBody>
      </p:sp>
      <p:sp>
        <p:nvSpPr>
          <p:cNvPr id="4" name="Slide Number Placeholder 3"/>
          <p:cNvSpPr>
            <a:spLocks noGrp="1"/>
          </p:cNvSpPr>
          <p:nvPr>
            <p:ph type="sldNum" sz="quarter" idx="5"/>
          </p:nvPr>
        </p:nvSpPr>
        <p:spPr/>
        <p:txBody>
          <a:bodyPr/>
          <a:lstStyle/>
          <a:p>
            <a:fld id="{8B2525DE-677B-7245-AE43-505E45E80B89}" type="slidenum">
              <a:rPr lang="en-US" smtClean="0"/>
              <a:pPr/>
              <a:t>57</a:t>
            </a:fld>
            <a:endParaRPr lang="en-US" dirty="0"/>
          </a:p>
        </p:txBody>
      </p:sp>
    </p:spTree>
    <p:extLst>
      <p:ext uri="{BB962C8B-B14F-4D97-AF65-F5344CB8AC3E}">
        <p14:creationId xmlns:p14="http://schemas.microsoft.com/office/powerpoint/2010/main" val="1052511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springs. Wakulla Springs Florida, Edward Ball State Park</a:t>
            </a:r>
            <a:br>
              <a:rPr lang="en-US" dirty="0"/>
            </a:br>
            <a:br>
              <a:rPr lang="en-US" dirty="0"/>
            </a:br>
            <a:r>
              <a:rPr lang="en-US" dirty="0"/>
              <a:t>Wakulla is one of the largest springs in the world</a:t>
            </a:r>
          </a:p>
        </p:txBody>
      </p:sp>
      <p:sp>
        <p:nvSpPr>
          <p:cNvPr id="4" name="Slide Number Placeholder 3"/>
          <p:cNvSpPr>
            <a:spLocks noGrp="1"/>
          </p:cNvSpPr>
          <p:nvPr>
            <p:ph type="sldNum" sz="quarter" idx="5"/>
          </p:nvPr>
        </p:nvSpPr>
        <p:spPr/>
        <p:txBody>
          <a:bodyPr/>
          <a:lstStyle/>
          <a:p>
            <a:fld id="{8B2525DE-677B-7245-AE43-505E45E80B89}" type="slidenum">
              <a:rPr lang="en-US" smtClean="0"/>
              <a:pPr/>
              <a:t>58</a:t>
            </a:fld>
            <a:endParaRPr lang="en-US" dirty="0"/>
          </a:p>
        </p:txBody>
      </p:sp>
    </p:spTree>
    <p:extLst>
      <p:ext uri="{BB962C8B-B14F-4D97-AF65-F5344CB8AC3E}">
        <p14:creationId xmlns:p14="http://schemas.microsoft.com/office/powerpoint/2010/main" val="1539737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Boil Spring at McConnell Springs</a:t>
            </a:r>
          </a:p>
        </p:txBody>
      </p:sp>
      <p:sp>
        <p:nvSpPr>
          <p:cNvPr id="4" name="Slide Number Placeholder 3"/>
          <p:cNvSpPr>
            <a:spLocks noGrp="1"/>
          </p:cNvSpPr>
          <p:nvPr>
            <p:ph type="sldNum" sz="quarter" idx="10"/>
          </p:nvPr>
        </p:nvSpPr>
        <p:spPr/>
        <p:txBody>
          <a:bodyPr/>
          <a:lstStyle/>
          <a:p>
            <a:fld id="{8B2525DE-677B-7245-AE43-505E45E80B89}" type="slidenum">
              <a:rPr lang="en-US" smtClean="0"/>
              <a:pPr/>
              <a:t>59</a:t>
            </a:fld>
            <a:endParaRPr lang="en-US" dirty="0"/>
          </a:p>
        </p:txBody>
      </p:sp>
    </p:spTree>
    <p:extLst>
      <p:ext uri="{BB962C8B-B14F-4D97-AF65-F5344CB8AC3E}">
        <p14:creationId xmlns:p14="http://schemas.microsoft.com/office/powerpoint/2010/main" val="2136168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553B5D-336A-3F4E-92F2-AFC84FE3C8AA}" type="slidenum">
              <a:rPr lang="en-US"/>
              <a:pPr>
                <a:defRPr/>
              </a:pPr>
              <a:t>6</a:t>
            </a:fld>
            <a:endParaRPr lang="en-US" dirty="0"/>
          </a:p>
        </p:txBody>
      </p:sp>
      <p:sp>
        <p:nvSpPr>
          <p:cNvPr id="1832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7833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124C63-09CD-A848-90BD-BF0A0EECC51E}" type="slidenum">
              <a:rPr lang="en-US"/>
              <a:pPr>
                <a:defRPr/>
              </a:pPr>
              <a:t>7</a:t>
            </a:fld>
            <a:endParaRPr lang="en-US" dirty="0"/>
          </a:p>
        </p:txBody>
      </p:sp>
      <p:sp>
        <p:nvSpPr>
          <p:cNvPr id="14131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defRPr/>
            </a:pPr>
            <a:r>
              <a:rPr lang="en-US" dirty="0">
                <a:cs typeface="+mj-cs"/>
              </a:rPr>
              <a:t>Cenotes (Yucatan state, Mexico)</a:t>
            </a:r>
            <a:endParaRPr lang="en-US" dirty="0">
              <a:cs typeface="+mn-cs"/>
            </a:endParaRPr>
          </a:p>
        </p:txBody>
      </p:sp>
    </p:spTree>
    <p:extLst>
      <p:ext uri="{BB962C8B-B14F-4D97-AF65-F5344CB8AC3E}">
        <p14:creationId xmlns:p14="http://schemas.microsoft.com/office/powerpoint/2010/main" val="89326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plain, Central Kentucky</a:t>
            </a:r>
          </a:p>
        </p:txBody>
      </p:sp>
      <p:sp>
        <p:nvSpPr>
          <p:cNvPr id="4" name="Slide Number Placeholder 3"/>
          <p:cNvSpPr>
            <a:spLocks noGrp="1"/>
          </p:cNvSpPr>
          <p:nvPr>
            <p:ph type="sldNum" sz="quarter" idx="5"/>
          </p:nvPr>
        </p:nvSpPr>
        <p:spPr/>
        <p:txBody>
          <a:bodyPr/>
          <a:lstStyle/>
          <a:p>
            <a:fld id="{8B2525DE-677B-7245-AE43-505E45E80B89}" type="slidenum">
              <a:rPr lang="en-US" smtClean="0"/>
              <a:pPr/>
              <a:t>8</a:t>
            </a:fld>
            <a:endParaRPr lang="en-US" dirty="0"/>
          </a:p>
        </p:txBody>
      </p:sp>
    </p:spTree>
    <p:extLst>
      <p:ext uri="{BB962C8B-B14F-4D97-AF65-F5344CB8AC3E}">
        <p14:creationId xmlns:p14="http://schemas.microsoft.com/office/powerpoint/2010/main" val="177884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https://www.engr.uky.edu/news/2019/03/kgs-jacobs-collaborate-sinkhole-machine-learning-research</a:t>
            </a:r>
            <a:br>
              <a:rPr lang="en-US" dirty="0"/>
            </a:br>
            <a:br>
              <a:rPr lang="en-US" dirty="0"/>
            </a:br>
            <a:r>
              <a:rPr lang="en-US" dirty="0"/>
              <a:t>Sinkholes in blue. There are lots of sinkholes in Kentucky because it has all the ingredients necessary for a karst landscape to form. </a:t>
            </a:r>
          </a:p>
        </p:txBody>
      </p:sp>
      <p:sp>
        <p:nvSpPr>
          <p:cNvPr id="4" name="Slide Number Placeholder 3"/>
          <p:cNvSpPr>
            <a:spLocks noGrp="1"/>
          </p:cNvSpPr>
          <p:nvPr>
            <p:ph type="sldNum" sz="quarter" idx="5"/>
          </p:nvPr>
        </p:nvSpPr>
        <p:spPr/>
        <p:txBody>
          <a:bodyPr/>
          <a:lstStyle/>
          <a:p>
            <a:fld id="{8B2525DE-677B-7245-AE43-505E45E80B89}" type="slidenum">
              <a:rPr lang="en-US" smtClean="0"/>
              <a:pPr/>
              <a:t>9</a:t>
            </a:fld>
            <a:endParaRPr lang="en-US" dirty="0"/>
          </a:p>
        </p:txBody>
      </p:sp>
    </p:spTree>
    <p:extLst>
      <p:ext uri="{BB962C8B-B14F-4D97-AF65-F5344CB8AC3E}">
        <p14:creationId xmlns:p14="http://schemas.microsoft.com/office/powerpoint/2010/main" val="1753198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Solution sinkhole</a:t>
            </a:r>
            <a:br>
              <a:rPr lang="en-US" sz="1200" dirty="0"/>
            </a:br>
            <a:br>
              <a:rPr lang="en-US" sz="1200" dirty="0"/>
            </a:br>
            <a:r>
              <a:rPr lang="en-US" sz="1200" dirty="0"/>
              <a:t>Note how the bedding and arrangement of the structure of the limestone enhances dissolution of limestone</a:t>
            </a:r>
          </a:p>
          <a:p>
            <a:endParaRPr lang="en-US" dirty="0"/>
          </a:p>
        </p:txBody>
      </p:sp>
      <p:sp>
        <p:nvSpPr>
          <p:cNvPr id="4" name="Slide Number Placeholder 3"/>
          <p:cNvSpPr>
            <a:spLocks noGrp="1"/>
          </p:cNvSpPr>
          <p:nvPr>
            <p:ph type="sldNum" sz="quarter" idx="5"/>
          </p:nvPr>
        </p:nvSpPr>
        <p:spPr/>
        <p:txBody>
          <a:bodyPr/>
          <a:lstStyle/>
          <a:p>
            <a:fld id="{8B2525DE-677B-7245-AE43-505E45E80B89}" type="slidenum">
              <a:rPr lang="en-US" smtClean="0"/>
              <a:pPr/>
              <a:t>10</a:t>
            </a:fld>
            <a:endParaRPr lang="en-US" dirty="0"/>
          </a:p>
        </p:txBody>
      </p:sp>
    </p:spTree>
    <p:extLst>
      <p:ext uri="{BB962C8B-B14F-4D97-AF65-F5344CB8AC3E}">
        <p14:creationId xmlns:p14="http://schemas.microsoft.com/office/powerpoint/2010/main" val="396860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00721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2683135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63723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63747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944185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249026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34584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1367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315950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7669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0816E-3927-1742-943F-6EFAE8929997}" type="datetimeFigureOut">
              <a:rPr lang="en-US" smtClean="0"/>
              <a:pPr/>
              <a:t>11/30/2024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204358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0816E-3927-1742-943F-6EFAE8929997}" type="datetimeFigureOut">
              <a:rPr lang="en-US" smtClean="0"/>
              <a:pPr/>
              <a:t>11/30/2024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7B55B-D622-E647-A215-BC7E97BDB400}" type="slidenum">
              <a:rPr lang="en-US" smtClean="0"/>
              <a:pPr/>
              <a:t>‹#›</a:t>
            </a:fld>
            <a:endParaRPr lang="en-US" dirty="0"/>
          </a:p>
        </p:txBody>
      </p:sp>
    </p:spTree>
    <p:extLst>
      <p:ext uri="{BB962C8B-B14F-4D97-AF65-F5344CB8AC3E}">
        <p14:creationId xmlns:p14="http://schemas.microsoft.com/office/powerpoint/2010/main" val="1339982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IukDWhf7U9I?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vkEDwOidW_Q?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dep.state.fl.us/geology/geologictopics/jacksonsink.ht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EYxwU5NwmiA?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hS_aMAlAaeU?feature=oembed" TargetMode="Externa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video" Target="https://www.youtube.com/embed/wSvYIWjIaoc?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ajc.com/news/photos-few-metro-atlanta-biggest-sinkholes/BQo0BCR60jFobPgCvJ7zyI/"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seattletimes.com/nation-world/huge-sinkholes-are-now-appearing-in-the-wrong-plac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ideo" Target="https://www.youtube.com/embed/a7cOSzEKvrQ?feature=oembed" TargetMode="Externa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2D57-8370-EE96-00AA-CC04C6B29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F33DC-B7C4-5587-BF66-84322F55CC81}"/>
              </a:ext>
            </a:extLst>
          </p:cNvPr>
          <p:cNvSpPr>
            <a:spLocks noGrp="1"/>
          </p:cNvSpPr>
          <p:nvPr>
            <p:ph type="title"/>
          </p:nvPr>
        </p:nvSpPr>
        <p:spPr>
          <a:xfrm>
            <a:off x="3468624" y="0"/>
            <a:ext cx="5718048" cy="1143000"/>
          </a:xfrm>
        </p:spPr>
        <p:txBody>
          <a:bodyPr/>
          <a:lstStyle/>
          <a:p>
            <a:r>
              <a:rPr lang="en-US" dirty="0"/>
              <a:t>What is Karst?</a:t>
            </a:r>
          </a:p>
        </p:txBody>
      </p:sp>
      <p:sp>
        <p:nvSpPr>
          <p:cNvPr id="3" name="Content Placeholder 2">
            <a:extLst>
              <a:ext uri="{FF2B5EF4-FFF2-40B4-BE49-F238E27FC236}">
                <a16:creationId xmlns:a16="http://schemas.microsoft.com/office/drawing/2014/main" id="{6DC2878F-9453-AE63-BA5E-E10C12CA565A}"/>
              </a:ext>
            </a:extLst>
          </p:cNvPr>
          <p:cNvSpPr>
            <a:spLocks noGrp="1"/>
          </p:cNvSpPr>
          <p:nvPr>
            <p:ph idx="1"/>
          </p:nvPr>
        </p:nvSpPr>
        <p:spPr>
          <a:xfrm>
            <a:off x="609601" y="987552"/>
            <a:ext cx="5486399" cy="5681473"/>
          </a:xfrm>
        </p:spPr>
        <p:txBody>
          <a:bodyPr>
            <a:normAutofit fontScale="92500" lnSpcReduction="10000"/>
          </a:bodyPr>
          <a:lstStyle/>
          <a:p>
            <a:r>
              <a:rPr lang="en-US" dirty="0">
                <a:latin typeface="+mj-lt"/>
              </a:rPr>
              <a:t>A landscape underlain by limestone and chemically similar rocks, where surface topography and subsurface is shaped by carbonation, a chemical weathering process</a:t>
            </a:r>
          </a:p>
          <a:p>
            <a:r>
              <a:rPr lang="en-US" dirty="0">
                <a:latin typeface="+mj-lt"/>
              </a:rPr>
              <a:t>Characterized by sinkholes, disappearing streams, subterranean drainage, and caves. </a:t>
            </a:r>
          </a:p>
          <a:p>
            <a:r>
              <a:rPr lang="en-US" dirty="0">
                <a:latin typeface="+mj-lt"/>
              </a:rPr>
              <a:t>Karst can also refer to the landforms that are formed through karstic processes</a:t>
            </a:r>
          </a:p>
          <a:p>
            <a:pPr marL="0" indent="0">
              <a:buNone/>
            </a:pPr>
            <a:endParaRPr lang="en-US" dirty="0"/>
          </a:p>
        </p:txBody>
      </p:sp>
      <p:pic>
        <p:nvPicPr>
          <p:cNvPr id="5" name="Picture 4" descr="A diagram of a layered structure&#10;&#10;Description automatically generated">
            <a:extLst>
              <a:ext uri="{FF2B5EF4-FFF2-40B4-BE49-F238E27FC236}">
                <a16:creationId xmlns:a16="http://schemas.microsoft.com/office/drawing/2014/main" id="{64DAC8F8-FE36-38C5-2A40-E35789D63513}"/>
              </a:ext>
            </a:extLst>
          </p:cNvPr>
          <p:cNvPicPr>
            <a:picLocks noChangeAspect="1"/>
          </p:cNvPicPr>
          <p:nvPr/>
        </p:nvPicPr>
        <p:blipFill>
          <a:blip r:embed="rId3"/>
          <a:stretch>
            <a:fillRect/>
          </a:stretch>
        </p:blipFill>
        <p:spPr>
          <a:xfrm>
            <a:off x="5850601" y="798577"/>
            <a:ext cx="6208844" cy="5870448"/>
          </a:xfrm>
          <a:prstGeom prst="rect">
            <a:avLst/>
          </a:prstGeom>
        </p:spPr>
      </p:pic>
    </p:spTree>
    <p:extLst>
      <p:ext uri="{BB962C8B-B14F-4D97-AF65-F5344CB8AC3E}">
        <p14:creationId xmlns:p14="http://schemas.microsoft.com/office/powerpoint/2010/main" val="41563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S\Desktop\Karst\Solution Sinkhole Jennings.jpg"/>
          <p:cNvPicPr>
            <a:picLocks noChangeAspect="1" noChangeArrowheads="1"/>
          </p:cNvPicPr>
          <p:nvPr/>
        </p:nvPicPr>
        <p:blipFill>
          <a:blip r:embed="rId3"/>
          <a:srcRect/>
          <a:stretch>
            <a:fillRect/>
          </a:stretch>
        </p:blipFill>
        <p:spPr bwMode="auto">
          <a:xfrm>
            <a:off x="1614399" y="0"/>
            <a:ext cx="9161756" cy="689881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landslide&#10;&#10;Description automatically generated with medium confidence">
            <a:extLst>
              <a:ext uri="{FF2B5EF4-FFF2-40B4-BE49-F238E27FC236}">
                <a16:creationId xmlns:a16="http://schemas.microsoft.com/office/drawing/2014/main" id="{7B87630D-A854-A2F8-5C17-E3AFF1B5EA94}"/>
              </a:ext>
            </a:extLst>
          </p:cNvPr>
          <p:cNvPicPr>
            <a:picLocks noGrp="1" noChangeAspect="1"/>
          </p:cNvPicPr>
          <p:nvPr>
            <p:ph idx="1"/>
          </p:nvPr>
        </p:nvPicPr>
        <p:blipFill rotWithShape="1">
          <a:blip r:embed="rId2"/>
          <a:srcRect l="11624" r="10896"/>
          <a:stretch/>
        </p:blipFill>
        <p:spPr>
          <a:xfrm>
            <a:off x="353980" y="403583"/>
            <a:ext cx="11484040" cy="6050833"/>
          </a:xfrm>
        </p:spPr>
      </p:pic>
    </p:spTree>
    <p:extLst>
      <p:ext uri="{BB962C8B-B14F-4D97-AF65-F5344CB8AC3E}">
        <p14:creationId xmlns:p14="http://schemas.microsoft.com/office/powerpoint/2010/main" val="1760966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 (6).JPG"/>
          <p:cNvPicPr>
            <a:picLocks noGrp="1" noChangeAspect="1"/>
          </p:cNvPicPr>
          <p:nvPr>
            <p:ph sz="quarter" idx="1"/>
          </p:nvPr>
        </p:nvPicPr>
        <p:blipFill>
          <a:blip r:embed="rId2" cstate="print"/>
          <a:stretch>
            <a:fillRect/>
          </a:stretch>
        </p:blipFill>
        <p:spPr>
          <a:xfrm>
            <a:off x="1581356" y="1"/>
            <a:ext cx="9055381" cy="6763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lawn with trees and a building in the background&#10;&#10;Description automatically generated">
            <a:extLst>
              <a:ext uri="{FF2B5EF4-FFF2-40B4-BE49-F238E27FC236}">
                <a16:creationId xmlns:a16="http://schemas.microsoft.com/office/drawing/2014/main" id="{6E0A66D7-A5FC-644E-8545-91105D6E9415}"/>
              </a:ext>
            </a:extLst>
          </p:cNvPr>
          <p:cNvPicPr>
            <a:picLocks noGrp="1" noChangeAspect="1"/>
          </p:cNvPicPr>
          <p:nvPr>
            <p:ph idx="1"/>
          </p:nvPr>
        </p:nvPicPr>
        <p:blipFill>
          <a:blip r:embed="rId3"/>
          <a:stretch>
            <a:fillRect/>
          </a:stretch>
        </p:blipFill>
        <p:spPr>
          <a:xfrm>
            <a:off x="0" y="115630"/>
            <a:ext cx="8180832" cy="6742370"/>
          </a:xfrm>
        </p:spPr>
      </p:pic>
    </p:spTree>
    <p:extLst>
      <p:ext uri="{BB962C8B-B14F-4D97-AF65-F5344CB8AC3E}">
        <p14:creationId xmlns:p14="http://schemas.microsoft.com/office/powerpoint/2010/main" val="260737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S\Desktop\Karst\Collapse Sinkhole Jennings.jpg"/>
          <p:cNvPicPr>
            <a:picLocks noChangeAspect="1" noChangeArrowheads="1"/>
          </p:cNvPicPr>
          <p:nvPr/>
        </p:nvPicPr>
        <p:blipFill rotWithShape="1">
          <a:blip r:embed="rId3"/>
          <a:srcRect l="1152" r="1744" b="4441"/>
          <a:stretch/>
        </p:blipFill>
        <p:spPr bwMode="auto">
          <a:xfrm>
            <a:off x="2094270" y="186813"/>
            <a:ext cx="8141111" cy="613532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enote"/>
          <p:cNvPicPr>
            <a:picLocks noChangeAspect="1" noChangeArrowheads="1"/>
          </p:cNvPicPr>
          <p:nvPr/>
        </p:nvPicPr>
        <p:blipFill rotWithShape="1">
          <a:blip r:embed="rId3" cstate="print"/>
          <a:srcRect b="2947"/>
          <a:stretch/>
        </p:blipFill>
        <p:spPr bwMode="auto">
          <a:xfrm>
            <a:off x="167148" y="559467"/>
            <a:ext cx="11889570" cy="485810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srcRect t="17900"/>
          <a:stretch/>
        </p:blipFill>
        <p:spPr bwMode="auto">
          <a:xfrm>
            <a:off x="1029634" y="247131"/>
            <a:ext cx="9874339" cy="636373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nkhole Security Camera Footage">
            <a:hlinkClick r:id="" action="ppaction://media"/>
            <a:extLst>
              <a:ext uri="{FF2B5EF4-FFF2-40B4-BE49-F238E27FC236}">
                <a16:creationId xmlns:a16="http://schemas.microsoft.com/office/drawing/2014/main" id="{6C3C999B-5195-33DA-E2DF-114B99B9BA99}"/>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486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rone Footage from Inside Corvette Museum Sinkhole">
            <a:hlinkClick r:id="" action="ppaction://media"/>
            <a:extLst>
              <a:ext uri="{FF2B5EF4-FFF2-40B4-BE49-F238E27FC236}">
                <a16:creationId xmlns:a16="http://schemas.microsoft.com/office/drawing/2014/main" id="{164D9A23-AEB9-954B-7624-C2CC717E7810}"/>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6798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ake Jackson2">
            <a:extLst>
              <a:ext uri="{FF2B5EF4-FFF2-40B4-BE49-F238E27FC236}">
                <a16:creationId xmlns:a16="http://schemas.microsoft.com/office/drawing/2014/main" id="{32710500-426C-D39C-9D06-DC960EFD6006}"/>
              </a:ext>
            </a:extLst>
          </p:cNvPr>
          <p:cNvPicPr>
            <a:picLocks noChangeAspect="1" noChangeArrowheads="1"/>
          </p:cNvPicPr>
          <p:nvPr/>
        </p:nvPicPr>
        <p:blipFill>
          <a:blip r:embed="rId3" cstate="print"/>
          <a:srcRect/>
          <a:stretch>
            <a:fillRect/>
          </a:stretch>
        </p:blipFill>
        <p:spPr bwMode="auto">
          <a:xfrm>
            <a:off x="909484" y="-88490"/>
            <a:ext cx="10373032" cy="686777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487680"/>
            <a:ext cx="6449567" cy="6156959"/>
          </a:xfrm>
        </p:spPr>
        <p:txBody>
          <a:bodyPr>
            <a:normAutofit lnSpcReduction="10000"/>
          </a:bodyPr>
          <a:lstStyle/>
          <a:p>
            <a:r>
              <a:rPr lang="en-US" dirty="0">
                <a:latin typeface="+mj-lt"/>
              </a:rPr>
              <a:t>Carbonation begins when carbon dioxide dissolves in water within surface soils to form carbonic acid</a:t>
            </a:r>
          </a:p>
          <a:p>
            <a:r>
              <a:rPr lang="en-US" dirty="0">
                <a:latin typeface="+mj-lt"/>
              </a:rPr>
              <a:t>When this slightly acidic water comes into contact with carbonate rocks, they are slowly dissolved and over time can weather large volumes of rock and create many different type of landforms.</a:t>
            </a:r>
          </a:p>
          <a:p>
            <a:r>
              <a:rPr lang="en-US" dirty="0">
                <a:latin typeface="+mj-lt"/>
              </a:rPr>
              <a:t>Karst landforms best develop where there are carbonate rocks, warm climates, and ample precipitation</a:t>
            </a:r>
            <a:br>
              <a:rPr lang="en-US" b="1" dirty="0"/>
            </a:br>
            <a:endParaRPr lang="en-US" b="1" dirty="0"/>
          </a:p>
          <a:p>
            <a:endParaRPr lang="en-US" dirty="0"/>
          </a:p>
        </p:txBody>
      </p:sp>
      <p:pic>
        <p:nvPicPr>
          <p:cNvPr id="7" name="Picture 6" descr="A diagram of a rock formation&#10;&#10;Description automatically generated">
            <a:extLst>
              <a:ext uri="{FF2B5EF4-FFF2-40B4-BE49-F238E27FC236}">
                <a16:creationId xmlns:a16="http://schemas.microsoft.com/office/drawing/2014/main" id="{0C2F04FE-CE53-C76F-FB3D-4824218E1C85}"/>
              </a:ext>
            </a:extLst>
          </p:cNvPr>
          <p:cNvPicPr>
            <a:picLocks noChangeAspect="1"/>
          </p:cNvPicPr>
          <p:nvPr/>
        </p:nvPicPr>
        <p:blipFill>
          <a:blip r:embed="rId3"/>
          <a:srcRect r="48975"/>
          <a:stretch/>
        </p:blipFill>
        <p:spPr>
          <a:xfrm>
            <a:off x="7336726" y="0"/>
            <a:ext cx="4855274" cy="6858000"/>
          </a:xfrm>
          <a:prstGeom prst="rect">
            <a:avLst/>
          </a:prstGeom>
        </p:spPr>
      </p:pic>
    </p:spTree>
    <p:extLst>
      <p:ext uri="{BB962C8B-B14F-4D97-AF65-F5344CB8AC3E}">
        <p14:creationId xmlns:p14="http://schemas.microsoft.com/office/powerpoint/2010/main" val="356532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imesink"/>
          <p:cNvPicPr>
            <a:picLocks noChangeAspect="1" noChangeArrowheads="1"/>
          </p:cNvPicPr>
          <p:nvPr/>
        </p:nvPicPr>
        <p:blipFill>
          <a:blip r:embed="rId3" cstate="print"/>
          <a:srcRect/>
          <a:stretch>
            <a:fillRect/>
          </a:stretch>
        </p:blipFill>
        <p:spPr bwMode="auto">
          <a:xfrm>
            <a:off x="680167" y="-36758"/>
            <a:ext cx="10831666" cy="6894758"/>
          </a:xfrm>
          <a:prstGeom prst="rect">
            <a:avLst/>
          </a:prstGeom>
          <a:noFill/>
          <a:ln w="9525">
            <a:noFill/>
            <a:miter lim="800000"/>
            <a:headEnd/>
            <a:tailEnd/>
          </a:ln>
        </p:spPr>
      </p:pic>
    </p:spTree>
    <p:extLst>
      <p:ext uri="{BB962C8B-B14F-4D97-AF65-F5344CB8AC3E}">
        <p14:creationId xmlns:p14="http://schemas.microsoft.com/office/powerpoint/2010/main" val="197615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4" descr="C:\Documents and Settings\Owner\Desktop\karst_diagram.jpg">
            <a:hlinkClick r:id="rId3"/>
          </p:cNvPr>
          <p:cNvPicPr>
            <a:picLocks noChangeAspect="1" noChangeArrowheads="1"/>
          </p:cNvPicPr>
          <p:nvPr/>
        </p:nvPicPr>
        <p:blipFill>
          <a:blip r:embed="rId4" cstate="print"/>
          <a:srcRect/>
          <a:stretch>
            <a:fillRect/>
          </a:stretch>
        </p:blipFill>
        <p:spPr bwMode="auto">
          <a:xfrm>
            <a:off x="2459293" y="0"/>
            <a:ext cx="7273413" cy="6689470"/>
          </a:xfrm>
          <a:prstGeom prst="rect">
            <a:avLst/>
          </a:prstGeom>
          <a:noFill/>
          <a:ln w="2857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5562600" y="228600"/>
            <a:ext cx="2544286" cy="369332"/>
          </a:xfrm>
          <a:prstGeom prst="rect">
            <a:avLst/>
          </a:prstGeom>
          <a:noFill/>
          <a:ln w="9525">
            <a:noFill/>
            <a:miter lim="800000"/>
            <a:headEnd/>
            <a:tailEnd/>
          </a:ln>
        </p:spPr>
        <p:txBody>
          <a:bodyPr wrap="none">
            <a:spAutoFit/>
          </a:bodyPr>
          <a:lstStyle/>
          <a:p>
            <a:r>
              <a:rPr lang="en-US" dirty="0">
                <a:latin typeface="Arial" charset="0"/>
                <a:cs typeface="Arial" charset="0"/>
              </a:rPr>
              <a:t>Lake Jackson emptied </a:t>
            </a:r>
          </a:p>
        </p:txBody>
      </p:sp>
      <p:pic>
        <p:nvPicPr>
          <p:cNvPr id="3" name="Picture 2" descr="A water flowing through a ditch&#10;&#10;Description automatically generated with medium confidence">
            <a:extLst>
              <a:ext uri="{FF2B5EF4-FFF2-40B4-BE49-F238E27FC236}">
                <a16:creationId xmlns:a16="http://schemas.microsoft.com/office/drawing/2014/main" id="{6A68048D-6B0E-A30B-0A67-47D85B2ADB94}"/>
              </a:ext>
            </a:extLst>
          </p:cNvPr>
          <p:cNvPicPr>
            <a:picLocks noChangeAspect="1"/>
          </p:cNvPicPr>
          <p:nvPr/>
        </p:nvPicPr>
        <p:blipFill>
          <a:blip r:embed="rId3"/>
          <a:stretch>
            <a:fillRect/>
          </a:stretch>
        </p:blipFill>
        <p:spPr>
          <a:xfrm>
            <a:off x="26973" y="0"/>
            <a:ext cx="12138053"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ke Jackson Dry Down-- June 2021">
            <a:hlinkClick r:id="" action="ppaction://media"/>
            <a:extLst>
              <a:ext uri="{FF2B5EF4-FFF2-40B4-BE49-F238E27FC236}">
                <a16:creationId xmlns:a16="http://schemas.microsoft.com/office/drawing/2014/main" id="{166A2ACD-18E0-8E7C-D918-6E84FC5D90C0}"/>
              </a:ext>
            </a:extLst>
          </p:cNvPr>
          <p:cNvPicPr>
            <a:picLocks noRot="1" noChangeAspect="1"/>
          </p:cNvPicPr>
          <p:nvPr>
            <a:videoFile r:link="rId1"/>
          </p:nvPr>
        </p:nvPicPr>
        <p:blipFill>
          <a:blip r:embed="rId3"/>
          <a:stretch>
            <a:fillRect/>
          </a:stretch>
        </p:blipFill>
        <p:spPr>
          <a:xfrm>
            <a:off x="108155" y="48512"/>
            <a:ext cx="12061620" cy="6809488"/>
          </a:xfrm>
          <a:prstGeom prst="rect">
            <a:avLst/>
          </a:prstGeom>
        </p:spPr>
      </p:pic>
    </p:spTree>
    <p:extLst>
      <p:ext uri="{BB962C8B-B14F-4D97-AF65-F5344CB8AC3E}">
        <p14:creationId xmlns:p14="http://schemas.microsoft.com/office/powerpoint/2010/main" val="390594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5" descr="07_02"/>
          <p:cNvPicPr>
            <a:picLocks noChangeAspect="1" noChangeArrowheads="1"/>
          </p:cNvPicPr>
          <p:nvPr/>
        </p:nvPicPr>
        <p:blipFill>
          <a:blip r:embed="rId3">
            <a:extLst>
              <a:ext uri="{28A0092B-C50C-407E-A947-70E740481C1C}">
                <a14:useLocalDpi xmlns:a14="http://schemas.microsoft.com/office/drawing/2010/main" val="0"/>
              </a:ext>
            </a:extLst>
          </a:blip>
          <a:srcRect b="7447"/>
          <a:stretch>
            <a:fillRect/>
          </a:stretch>
        </p:blipFill>
        <p:spPr bwMode="auto">
          <a:xfrm>
            <a:off x="152400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048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70" y="274638"/>
            <a:ext cx="5174901" cy="1143000"/>
          </a:xfrm>
        </p:spPr>
        <p:txBody>
          <a:bodyPr>
            <a:normAutofit/>
          </a:bodyPr>
          <a:lstStyle/>
          <a:p>
            <a:r>
              <a:rPr lang="en-US" dirty="0"/>
              <a:t>Uvalas and poljes</a:t>
            </a:r>
          </a:p>
        </p:txBody>
      </p:sp>
      <p:sp>
        <p:nvSpPr>
          <p:cNvPr id="3" name="Content Placeholder 2"/>
          <p:cNvSpPr>
            <a:spLocks noGrp="1"/>
          </p:cNvSpPr>
          <p:nvPr>
            <p:ph idx="1"/>
          </p:nvPr>
        </p:nvSpPr>
        <p:spPr>
          <a:xfrm>
            <a:off x="353370" y="1453999"/>
            <a:ext cx="5049295" cy="4525963"/>
          </a:xfrm>
        </p:spPr>
        <p:txBody>
          <a:bodyPr>
            <a:normAutofit/>
          </a:bodyPr>
          <a:lstStyle/>
          <a:p>
            <a:r>
              <a:rPr lang="en-US" dirty="0"/>
              <a:t>Uvalas (top)</a:t>
            </a:r>
          </a:p>
          <a:p>
            <a:pPr lvl="1"/>
            <a:r>
              <a:rPr lang="en-US" dirty="0"/>
              <a:t>Compound sinkholes, coalescence of many smaller sinkholes</a:t>
            </a:r>
          </a:p>
          <a:p>
            <a:r>
              <a:rPr lang="en-US" dirty="0"/>
              <a:t>Poljes (bottom)</a:t>
            </a:r>
          </a:p>
          <a:p>
            <a:pPr lvl="1"/>
            <a:r>
              <a:rPr lang="en-US" dirty="0"/>
              <a:t>Broad flat alluvial floor formed from coalescence of uvalas</a:t>
            </a:r>
          </a:p>
        </p:txBody>
      </p:sp>
      <p:pic>
        <p:nvPicPr>
          <p:cNvPr id="5" name="Picture 3"/>
          <p:cNvPicPr>
            <a:picLocks noChangeAspect="1" noChangeArrowheads="1"/>
          </p:cNvPicPr>
          <p:nvPr/>
        </p:nvPicPr>
        <p:blipFill rotWithShape="1">
          <a:blip r:embed="rId2"/>
          <a:srcRect b="4142"/>
          <a:stretch/>
        </p:blipFill>
        <p:spPr bwMode="auto">
          <a:xfrm>
            <a:off x="5853813" y="-77084"/>
            <a:ext cx="5918643" cy="3744515"/>
          </a:xfrm>
          <a:prstGeom prst="rect">
            <a:avLst/>
          </a:prstGeom>
          <a:noFill/>
          <a:ln w="9525">
            <a:noFill/>
            <a:miter lim="800000"/>
            <a:headEnd/>
            <a:tailEnd/>
          </a:ln>
          <a:effectLst/>
        </p:spPr>
      </p:pic>
      <p:pic>
        <p:nvPicPr>
          <p:cNvPr id="4" name="Picture 2"/>
          <p:cNvPicPr>
            <a:picLocks noChangeAspect="1" noChangeArrowheads="1"/>
          </p:cNvPicPr>
          <p:nvPr/>
        </p:nvPicPr>
        <p:blipFill rotWithShape="1">
          <a:blip r:embed="rId3"/>
          <a:srcRect b="22643"/>
          <a:stretch/>
        </p:blipFill>
        <p:spPr bwMode="auto">
          <a:xfrm>
            <a:off x="5853813" y="3429000"/>
            <a:ext cx="5910222" cy="3428999"/>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karontravel.ie/images/stories/OwnPhotos/clints%20grykes.jpg"/>
          <p:cNvPicPr>
            <a:picLocks noChangeAspect="1" noChangeArrowheads="1"/>
          </p:cNvPicPr>
          <p:nvPr/>
        </p:nvPicPr>
        <p:blipFill>
          <a:blip r:embed="rId3"/>
          <a:srcRect t="17864"/>
          <a:stretch>
            <a:fillRect/>
          </a:stretch>
        </p:blipFill>
        <p:spPr bwMode="auto">
          <a:xfrm>
            <a:off x="508366" y="21966"/>
            <a:ext cx="11064202" cy="6815786"/>
          </a:xfrm>
          <a:prstGeom prst="rect">
            <a:avLst/>
          </a:prstGeom>
          <a:noFill/>
        </p:spPr>
      </p:pic>
      <p:sp>
        <p:nvSpPr>
          <p:cNvPr id="5" name="Title 1"/>
          <p:cNvSpPr txBox="1">
            <a:spLocks/>
          </p:cNvSpPr>
          <p:nvPr/>
        </p:nvSpPr>
        <p:spPr>
          <a:xfrm>
            <a:off x="1564196" y="274638"/>
            <a:ext cx="3964075"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le:Burren 0513.JPG"/>
          <p:cNvPicPr>
            <a:picLocks noChangeAspect="1" noChangeArrowheads="1"/>
          </p:cNvPicPr>
          <p:nvPr/>
        </p:nvPicPr>
        <p:blipFill>
          <a:blip r:embed="rId3"/>
          <a:srcRect/>
          <a:stretch>
            <a:fillRect/>
          </a:stretch>
        </p:blipFill>
        <p:spPr bwMode="auto">
          <a:xfrm>
            <a:off x="875071" y="0"/>
            <a:ext cx="10441858" cy="694383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forest&#10;&#10;Description automatically generated">
            <a:extLst>
              <a:ext uri="{FF2B5EF4-FFF2-40B4-BE49-F238E27FC236}">
                <a16:creationId xmlns:a16="http://schemas.microsoft.com/office/drawing/2014/main" id="{9C7BFDF9-8CE5-E8A5-BDD3-02249437FEFE}"/>
              </a:ext>
            </a:extLst>
          </p:cNvPr>
          <p:cNvPicPr>
            <a:picLocks noChangeAspect="1"/>
          </p:cNvPicPr>
          <p:nvPr/>
        </p:nvPicPr>
        <p:blipFill>
          <a:blip r:embed="rId3"/>
          <a:stretch>
            <a:fillRect/>
          </a:stretch>
        </p:blipFill>
        <p:spPr>
          <a:xfrm>
            <a:off x="82148" y="90947"/>
            <a:ext cx="12109852" cy="709838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ChangeArrowheads="1"/>
          </p:cNvSpPr>
          <p:nvPr/>
        </p:nvSpPr>
        <p:spPr bwMode="auto">
          <a:xfrm>
            <a:off x="1728316" y="5792875"/>
            <a:ext cx="2983574" cy="523220"/>
          </a:xfrm>
          <a:prstGeom prst="rect">
            <a:avLst/>
          </a:prstGeom>
          <a:solidFill>
            <a:schemeClr val="bg1"/>
          </a:solidFill>
          <a:ln w="9525">
            <a:solidFill>
              <a:schemeClr val="tx1"/>
            </a:solidFill>
            <a:miter lim="800000"/>
            <a:headEnd/>
            <a:tailEnd/>
          </a:ln>
        </p:spPr>
        <p:txBody>
          <a:bodyPr wrap="none">
            <a:spAutoFit/>
          </a:bodyPr>
          <a:lstStyle/>
          <a:p>
            <a:r>
              <a:rPr lang="en-US" sz="2800" dirty="0"/>
              <a:t>Karst towers, China</a:t>
            </a:r>
          </a:p>
        </p:txBody>
      </p:sp>
      <p:pic>
        <p:nvPicPr>
          <p:cNvPr id="3" name="Picture 2" descr="A rocky mountain range with trees in the background&#10;&#10;Description automatically generated">
            <a:extLst>
              <a:ext uri="{FF2B5EF4-FFF2-40B4-BE49-F238E27FC236}">
                <a16:creationId xmlns:a16="http://schemas.microsoft.com/office/drawing/2014/main" id="{1F0C5DA6-FD75-F0E7-9BBE-CF5953C21FDE}"/>
              </a:ext>
            </a:extLst>
          </p:cNvPr>
          <p:cNvPicPr>
            <a:picLocks noChangeAspect="1"/>
          </p:cNvPicPr>
          <p:nvPr/>
        </p:nvPicPr>
        <p:blipFill>
          <a:blip r:embed="rId3"/>
          <a:stretch>
            <a:fillRect/>
          </a:stretch>
        </p:blipFill>
        <p:spPr>
          <a:xfrm>
            <a:off x="1344709" y="-127820"/>
            <a:ext cx="9502582" cy="950258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Users\JAS\Desktop\mc33_12.tif"/>
          <p:cNvPicPr>
            <a:picLocks noChangeAspect="1" noChangeArrowheads="1"/>
          </p:cNvPicPr>
          <p:nvPr/>
        </p:nvPicPr>
        <p:blipFill>
          <a:blip r:embed="rId2" cstate="print"/>
          <a:srcRect/>
          <a:stretch>
            <a:fillRect/>
          </a:stretch>
        </p:blipFill>
        <p:spPr bwMode="auto">
          <a:xfrm>
            <a:off x="0" y="1005348"/>
            <a:ext cx="12216979" cy="545690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rst towers in Madagasc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1600"/>
            <a:ext cx="9144000" cy="6652078"/>
          </a:xfrm>
          <a:prstGeom prst="rect">
            <a:avLst/>
          </a:prstGeom>
        </p:spPr>
      </p:pic>
    </p:spTree>
    <p:extLst>
      <p:ext uri="{BB962C8B-B14F-4D97-AF65-F5344CB8AC3E}">
        <p14:creationId xmlns:p14="http://schemas.microsoft.com/office/powerpoint/2010/main" val="2303237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several layers of the surface&#10;&#10;Description automatically generated">
            <a:extLst>
              <a:ext uri="{FF2B5EF4-FFF2-40B4-BE49-F238E27FC236}">
                <a16:creationId xmlns:a16="http://schemas.microsoft.com/office/drawing/2014/main" id="{D3AE72BD-AE61-0E7F-8E66-CC28868DB831}"/>
              </a:ext>
            </a:extLst>
          </p:cNvPr>
          <p:cNvPicPr>
            <a:picLocks noChangeAspect="1"/>
          </p:cNvPicPr>
          <p:nvPr/>
        </p:nvPicPr>
        <p:blipFill rotWithShape="1">
          <a:blip r:embed="rId2"/>
          <a:srcRect b="44660"/>
          <a:stretch/>
        </p:blipFill>
        <p:spPr>
          <a:xfrm>
            <a:off x="2398999" y="346587"/>
            <a:ext cx="7394001" cy="6164826"/>
          </a:xfrm>
          <a:prstGeom prst="rect">
            <a:avLst/>
          </a:prstGeom>
        </p:spPr>
      </p:pic>
    </p:spTree>
    <p:extLst>
      <p:ext uri="{BB962C8B-B14F-4D97-AF65-F5344CB8AC3E}">
        <p14:creationId xmlns:p14="http://schemas.microsoft.com/office/powerpoint/2010/main" val="2256308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mmoth Cave entrance, KY">
            <a:extLst>
              <a:ext uri="{FF2B5EF4-FFF2-40B4-BE49-F238E27FC236}">
                <a16:creationId xmlns:a16="http://schemas.microsoft.com/office/drawing/2014/main" id="{EDD813E9-B8C0-508E-9F34-4E2DCF921BB8}"/>
              </a:ext>
            </a:extLst>
          </p:cNvPr>
          <p:cNvPicPr>
            <a:picLocks noGrp="1" noChangeAspect="1"/>
          </p:cNvPicPr>
          <p:nvPr>
            <p:ph idx="1"/>
          </p:nvPr>
        </p:nvPicPr>
        <p:blipFill>
          <a:blip r:embed="rId3"/>
          <a:stretch>
            <a:fillRect/>
          </a:stretch>
        </p:blipFill>
        <p:spPr>
          <a:xfrm>
            <a:off x="-1" y="-85725"/>
            <a:ext cx="12344400" cy="6943725"/>
          </a:xfrm>
        </p:spPr>
      </p:pic>
    </p:spTree>
    <p:extLst>
      <p:ext uri="{BB962C8B-B14F-4D97-AF65-F5344CB8AC3E}">
        <p14:creationId xmlns:p14="http://schemas.microsoft.com/office/powerpoint/2010/main" val="3088881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kentucky with different colored areas&#10;&#10;Description automatically generated">
            <a:extLst>
              <a:ext uri="{FF2B5EF4-FFF2-40B4-BE49-F238E27FC236}">
                <a16:creationId xmlns:a16="http://schemas.microsoft.com/office/drawing/2014/main" id="{65D4CA12-9AC8-6EA3-88CA-A381502F4D07}"/>
              </a:ext>
            </a:extLst>
          </p:cNvPr>
          <p:cNvPicPr>
            <a:picLocks noGrp="1" noChangeAspect="1"/>
          </p:cNvPicPr>
          <p:nvPr>
            <p:ph idx="1"/>
          </p:nvPr>
        </p:nvPicPr>
        <p:blipFill>
          <a:blip r:embed="rId3"/>
          <a:stretch>
            <a:fillRect/>
          </a:stretch>
        </p:blipFill>
        <p:spPr>
          <a:xfrm>
            <a:off x="1611086" y="31357"/>
            <a:ext cx="9245600" cy="6824683"/>
          </a:xfrm>
        </p:spPr>
      </p:pic>
    </p:spTree>
    <p:extLst>
      <p:ext uri="{BB962C8B-B14F-4D97-AF65-F5344CB8AC3E}">
        <p14:creationId xmlns:p14="http://schemas.microsoft.com/office/powerpoint/2010/main" val="27419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6701" y="274638"/>
            <a:ext cx="6375699" cy="1143000"/>
          </a:xfrm>
        </p:spPr>
        <p:txBody>
          <a:bodyPr/>
          <a:lstStyle/>
          <a:p>
            <a:r>
              <a:rPr lang="en-US" dirty="0"/>
              <a:t>Aquifers</a:t>
            </a:r>
          </a:p>
        </p:txBody>
      </p:sp>
      <p:sp>
        <p:nvSpPr>
          <p:cNvPr id="3" name="Content Placeholder 2"/>
          <p:cNvSpPr>
            <a:spLocks noGrp="1"/>
          </p:cNvSpPr>
          <p:nvPr>
            <p:ph idx="1"/>
          </p:nvPr>
        </p:nvSpPr>
        <p:spPr>
          <a:xfrm>
            <a:off x="609600" y="505609"/>
            <a:ext cx="4005431" cy="6207163"/>
          </a:xfrm>
        </p:spPr>
        <p:txBody>
          <a:bodyPr>
            <a:normAutofit fontScale="85000" lnSpcReduction="10000"/>
          </a:bodyPr>
          <a:lstStyle/>
          <a:p>
            <a:r>
              <a:rPr lang="en-US" dirty="0">
                <a:latin typeface="+mj-lt"/>
              </a:rPr>
              <a:t>Large body of porous, permeable rock or sediments capable of holding  groundwater </a:t>
            </a:r>
          </a:p>
          <a:p>
            <a:r>
              <a:rPr lang="en-US" dirty="0">
                <a:latin typeface="+mj-lt"/>
              </a:rPr>
              <a:t>Porous – measure of the open space withing rock or sediments</a:t>
            </a:r>
          </a:p>
          <a:p>
            <a:r>
              <a:rPr lang="en-US" dirty="0">
                <a:latin typeface="+mj-lt"/>
              </a:rPr>
              <a:t>Permeable – measure of how much water can travel thru these spaces </a:t>
            </a:r>
          </a:p>
          <a:p>
            <a:r>
              <a:rPr lang="en-US" dirty="0">
                <a:latin typeface="+mj-lt"/>
              </a:rPr>
              <a:t>Karstic dissolution of carbonates creates porosity and permeability</a:t>
            </a:r>
          </a:p>
          <a:p>
            <a:pPr marL="0" indent="0">
              <a:buNone/>
            </a:pPr>
            <a:endParaRPr lang="en-US" dirty="0">
              <a:latin typeface="+mj-lt"/>
            </a:endParaRPr>
          </a:p>
          <a:p>
            <a:pPr marL="0" indent="0">
              <a:buNone/>
            </a:pPr>
            <a:endParaRPr lang="en-US" dirty="0"/>
          </a:p>
        </p:txBody>
      </p:sp>
      <p:pic>
        <p:nvPicPr>
          <p:cNvPr id="4" name="Content Placeholder 4" descr="A close-up of a diagram&#10;&#10;Description automatically generated">
            <a:extLst>
              <a:ext uri="{FF2B5EF4-FFF2-40B4-BE49-F238E27FC236}">
                <a16:creationId xmlns:a16="http://schemas.microsoft.com/office/drawing/2014/main" id="{0CFDD928-B787-AEB8-B435-06388C4901B4}"/>
              </a:ext>
            </a:extLst>
          </p:cNvPr>
          <p:cNvPicPr>
            <a:picLocks noChangeAspect="1"/>
          </p:cNvPicPr>
          <p:nvPr/>
        </p:nvPicPr>
        <p:blipFill rotWithShape="1">
          <a:blip r:embed="rId3"/>
          <a:srcRect l="17646" r="17495"/>
          <a:stretch/>
        </p:blipFill>
        <p:spPr>
          <a:xfrm>
            <a:off x="5077610" y="1470872"/>
            <a:ext cx="6729761" cy="3961740"/>
          </a:xfrm>
          <a:prstGeom prst="rect">
            <a:avLst/>
          </a:prstGeom>
        </p:spPr>
      </p:pic>
    </p:spTree>
    <p:extLst>
      <p:ext uri="{BB962C8B-B14F-4D97-AF65-F5344CB8AC3E}">
        <p14:creationId xmlns:p14="http://schemas.microsoft.com/office/powerpoint/2010/main" val="1978284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rrowheads="1"/>
          </p:cNvPicPr>
          <p:nvPr/>
        </p:nvPicPr>
        <p:blipFill rotWithShape="1">
          <a:blip r:embed="rId3">
            <a:extLst>
              <a:ext uri="{28A0092B-C50C-407E-A947-70E740481C1C}">
                <a14:useLocalDpi xmlns:a14="http://schemas.microsoft.com/office/drawing/2010/main" val="0"/>
              </a:ext>
            </a:extLst>
          </a:blip>
          <a:srcRect t="23469"/>
          <a:stretch/>
        </p:blipFill>
        <p:spPr bwMode="auto">
          <a:xfrm>
            <a:off x="830826" y="569838"/>
            <a:ext cx="10082980" cy="5840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03467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rock formation&#10;&#10;Description automatically generated">
            <a:extLst>
              <a:ext uri="{FF2B5EF4-FFF2-40B4-BE49-F238E27FC236}">
                <a16:creationId xmlns:a16="http://schemas.microsoft.com/office/drawing/2014/main" id="{D6EE8AD5-E403-0084-2977-65AC9E04A0FE}"/>
              </a:ext>
            </a:extLst>
          </p:cNvPr>
          <p:cNvPicPr>
            <a:picLocks noChangeAspect="1"/>
          </p:cNvPicPr>
          <p:nvPr/>
        </p:nvPicPr>
        <p:blipFill>
          <a:blip r:embed="rId3"/>
          <a:stretch>
            <a:fillRect/>
          </a:stretch>
        </p:blipFill>
        <p:spPr>
          <a:xfrm>
            <a:off x="289816" y="426357"/>
            <a:ext cx="10540743" cy="6275036"/>
          </a:xfrm>
          <a:prstGeom prst="rect">
            <a:avLst/>
          </a:prstGeom>
        </p:spPr>
      </p:pic>
    </p:spTree>
    <p:extLst>
      <p:ext uri="{BB962C8B-B14F-4D97-AF65-F5344CB8AC3E}">
        <p14:creationId xmlns:p14="http://schemas.microsoft.com/office/powerpoint/2010/main" val="2544964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98D9-150D-6314-78D3-6F08CB97545D}"/>
              </a:ext>
            </a:extLst>
          </p:cNvPr>
          <p:cNvSpPr>
            <a:spLocks noGrp="1"/>
          </p:cNvSpPr>
          <p:nvPr>
            <p:ph type="title"/>
          </p:nvPr>
        </p:nvSpPr>
        <p:spPr/>
        <p:txBody>
          <a:bodyPr/>
          <a:lstStyle/>
          <a:p>
            <a:r>
              <a:rPr lang="en-US" dirty="0"/>
              <a:t>Types of cave passages</a:t>
            </a:r>
          </a:p>
        </p:txBody>
      </p:sp>
      <p:sp>
        <p:nvSpPr>
          <p:cNvPr id="3" name="Content Placeholder 2">
            <a:extLst>
              <a:ext uri="{FF2B5EF4-FFF2-40B4-BE49-F238E27FC236}">
                <a16:creationId xmlns:a16="http://schemas.microsoft.com/office/drawing/2014/main" id="{B78CDCE8-17C3-C903-6706-39E34D4C51A9}"/>
              </a:ext>
            </a:extLst>
          </p:cNvPr>
          <p:cNvSpPr>
            <a:spLocks noGrp="1"/>
          </p:cNvSpPr>
          <p:nvPr>
            <p:ph idx="1"/>
          </p:nvPr>
        </p:nvSpPr>
        <p:spPr/>
        <p:txBody>
          <a:bodyPr>
            <a:normAutofit fontScale="77500" lnSpcReduction="20000"/>
          </a:bodyPr>
          <a:lstStyle/>
          <a:p>
            <a:r>
              <a:rPr lang="en-US" dirty="0"/>
              <a:t>Vadose passages form above the water table in the vadose zone, where water flows mainly vertically due to gravity, through cracks and fissures. Dominated by downward percolation of water.</a:t>
            </a:r>
          </a:p>
          <a:p>
            <a:r>
              <a:rPr lang="en-US" dirty="0" err="1"/>
              <a:t>Epiphreatic</a:t>
            </a:r>
            <a:r>
              <a:rPr lang="en-US" dirty="0"/>
              <a:t> passages form at or near the water table in the </a:t>
            </a:r>
            <a:r>
              <a:rPr lang="en-US" dirty="0" err="1"/>
              <a:t>epiphreatic</a:t>
            </a:r>
            <a:r>
              <a:rPr lang="en-US" dirty="0"/>
              <a:t> zone, where water flow shifts between the vadose and phreatic zones. These passages are periodically filled with water, often during floods or high-flow conditions, but not permanently submerged. May evolve into vadose passages if the water table drops over time. </a:t>
            </a:r>
          </a:p>
          <a:p>
            <a:r>
              <a:rPr lang="en-US" dirty="0"/>
              <a:t>"Keyhole passages" form when a phreatic tube is later incised by vadose flow.</a:t>
            </a:r>
          </a:p>
          <a:p>
            <a:r>
              <a:rPr lang="en-US" dirty="0"/>
              <a:t>Phreatic passages form entirely below the water table in the phreatic zone, where water flow is primarily horizontal and under pressure. Circular or elliptical cross-sections, often forming tunnels. Water dissolves the rock evenly in all directions, creating smooth passage walls.</a:t>
            </a:r>
          </a:p>
          <a:p>
            <a:endParaRPr lang="en-US" dirty="0"/>
          </a:p>
        </p:txBody>
      </p:sp>
    </p:spTree>
    <p:extLst>
      <p:ext uri="{BB962C8B-B14F-4D97-AF65-F5344CB8AC3E}">
        <p14:creationId xmlns:p14="http://schemas.microsoft.com/office/powerpoint/2010/main" val="785261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people in a cave&#10;&#10;Description automatically generated">
            <a:extLst>
              <a:ext uri="{FF2B5EF4-FFF2-40B4-BE49-F238E27FC236}">
                <a16:creationId xmlns:a16="http://schemas.microsoft.com/office/drawing/2014/main" id="{531E3750-3D33-22ED-E877-FC0318B88F6A}"/>
              </a:ext>
            </a:extLst>
          </p:cNvPr>
          <p:cNvPicPr>
            <a:picLocks noChangeAspect="1"/>
          </p:cNvPicPr>
          <p:nvPr/>
        </p:nvPicPr>
        <p:blipFill>
          <a:blip r:embed="rId3"/>
          <a:stretch>
            <a:fillRect/>
          </a:stretch>
        </p:blipFill>
        <p:spPr>
          <a:xfrm>
            <a:off x="1475232" y="0"/>
            <a:ext cx="9460992" cy="6856436"/>
          </a:xfrm>
          <a:prstGeom prst="rect">
            <a:avLst/>
          </a:prstGeom>
        </p:spPr>
      </p:pic>
    </p:spTree>
    <p:extLst>
      <p:ext uri="{BB962C8B-B14F-4D97-AF65-F5344CB8AC3E}">
        <p14:creationId xmlns:p14="http://schemas.microsoft.com/office/powerpoint/2010/main" val="1697266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ll_below"/>
          <p:cNvPicPr>
            <a:picLocks noChangeAspect="1" noChangeArrowheads="1"/>
          </p:cNvPicPr>
          <p:nvPr/>
        </p:nvPicPr>
        <p:blipFill>
          <a:blip r:embed="rId3" cstate="print"/>
          <a:srcRect l="8217" r="9615"/>
          <a:stretch>
            <a:fillRect/>
          </a:stretch>
        </p:blipFill>
        <p:spPr bwMode="auto">
          <a:xfrm>
            <a:off x="1691014" y="275572"/>
            <a:ext cx="4229622" cy="6344433"/>
          </a:xfrm>
          <a:prstGeom prst="rect">
            <a:avLst/>
          </a:prstGeom>
          <a:noFill/>
          <a:ln w="9525">
            <a:noFill/>
            <a:miter lim="800000"/>
            <a:headEnd/>
            <a:tailEnd/>
          </a:ln>
        </p:spPr>
      </p:pic>
      <p:pic>
        <p:nvPicPr>
          <p:cNvPr id="11267" name="Picture 2" descr="Cave"/>
          <p:cNvPicPr>
            <a:picLocks noChangeAspect="1" noChangeArrowheads="1"/>
          </p:cNvPicPr>
          <p:nvPr/>
        </p:nvPicPr>
        <p:blipFill>
          <a:blip r:embed="rId4" cstate="print"/>
          <a:srcRect b="4445"/>
          <a:stretch>
            <a:fillRect/>
          </a:stretch>
        </p:blipFill>
        <p:spPr bwMode="auto">
          <a:xfrm>
            <a:off x="6199864" y="275572"/>
            <a:ext cx="4292772" cy="634443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the united states&#10;&#10;Description automatically generated">
            <a:extLst>
              <a:ext uri="{FF2B5EF4-FFF2-40B4-BE49-F238E27FC236}">
                <a16:creationId xmlns:a16="http://schemas.microsoft.com/office/drawing/2014/main" id="{D761407E-105D-0202-123E-3C5635E1B9FF}"/>
              </a:ext>
            </a:extLst>
          </p:cNvPr>
          <p:cNvPicPr>
            <a:picLocks noGrp="1" noChangeAspect="1"/>
          </p:cNvPicPr>
          <p:nvPr>
            <p:ph idx="1"/>
          </p:nvPr>
        </p:nvPicPr>
        <p:blipFill>
          <a:blip r:embed="rId3"/>
          <a:stretch>
            <a:fillRect/>
          </a:stretch>
        </p:blipFill>
        <p:spPr>
          <a:xfrm>
            <a:off x="1246085" y="0"/>
            <a:ext cx="10385476" cy="661297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etting Stuck in 'The Tube'  -  Lost Johns Cave">
            <a:hlinkClick r:id="" action="ppaction://media"/>
            <a:extLst>
              <a:ext uri="{FF2B5EF4-FFF2-40B4-BE49-F238E27FC236}">
                <a16:creationId xmlns:a16="http://schemas.microsoft.com/office/drawing/2014/main" id="{C1BE1481-FE9E-0152-5034-BAD4F9659307}"/>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786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uba diver in a cave&#10;&#10;Description automatically generated">
            <a:extLst>
              <a:ext uri="{FF2B5EF4-FFF2-40B4-BE49-F238E27FC236}">
                <a16:creationId xmlns:a16="http://schemas.microsoft.com/office/drawing/2014/main" id="{F2990EAD-409C-9377-D40B-E8FB008B002C}"/>
              </a:ext>
            </a:extLst>
          </p:cNvPr>
          <p:cNvPicPr>
            <a:picLocks noChangeAspect="1"/>
          </p:cNvPicPr>
          <p:nvPr/>
        </p:nvPicPr>
        <p:blipFill>
          <a:blip r:embed="rId3"/>
          <a:stretch>
            <a:fillRect/>
          </a:stretch>
        </p:blipFill>
        <p:spPr>
          <a:xfrm>
            <a:off x="1323189" y="-6778"/>
            <a:ext cx="10284311" cy="686477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hole in the ocean with Great Blue Hole in the background&#10;&#10;Description automatically generated">
            <a:extLst>
              <a:ext uri="{FF2B5EF4-FFF2-40B4-BE49-F238E27FC236}">
                <a16:creationId xmlns:a16="http://schemas.microsoft.com/office/drawing/2014/main" id="{78DB3AF5-CE1A-AB55-A062-78DE66B1F93D}"/>
              </a:ext>
            </a:extLst>
          </p:cNvPr>
          <p:cNvPicPr>
            <a:picLocks noChangeAspect="1"/>
          </p:cNvPicPr>
          <p:nvPr/>
        </p:nvPicPr>
        <p:blipFill>
          <a:blip r:embed="rId2"/>
          <a:stretch>
            <a:fillRect/>
          </a:stretch>
        </p:blipFill>
        <p:spPr>
          <a:xfrm>
            <a:off x="-42299" y="477520"/>
            <a:ext cx="12234299" cy="6055360"/>
          </a:xfrm>
          <a:prstGeom prst="rect">
            <a:avLst/>
          </a:prstGeom>
        </p:spPr>
      </p:pic>
    </p:spTree>
    <p:extLst>
      <p:ext uri="{BB962C8B-B14F-4D97-AF65-F5344CB8AC3E}">
        <p14:creationId xmlns:p14="http://schemas.microsoft.com/office/powerpoint/2010/main" val="878154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Documents and Settings\Jon Anthony Stallins\Desktop\ClearBlueHole.jpg"/>
          <p:cNvPicPr>
            <a:picLocks noChangeAspect="1" noChangeArrowheads="1"/>
          </p:cNvPicPr>
          <p:nvPr/>
        </p:nvPicPr>
        <p:blipFill>
          <a:blip r:embed="rId3" cstate="print"/>
          <a:srcRect/>
          <a:stretch>
            <a:fillRect/>
          </a:stretch>
        </p:blipFill>
        <p:spPr bwMode="auto">
          <a:xfrm>
            <a:off x="1779637" y="39329"/>
            <a:ext cx="9039123" cy="677934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4D6E1D4-5EE7-4DEE-9CAE-B18F6F1BBCC9}" type="slidenum">
              <a:rPr lang="en-US" smtClean="0"/>
              <a:pPr>
                <a:defRPr/>
              </a:pPr>
              <a:t>43</a:t>
            </a:fld>
            <a:endParaRPr lang="en-US" dirty="0"/>
          </a:p>
        </p:txBody>
      </p:sp>
    </p:spTree>
    <p:extLst>
      <p:ext uri="{BB962C8B-B14F-4D97-AF65-F5344CB8AC3E}">
        <p14:creationId xmlns:p14="http://schemas.microsoft.com/office/powerpoint/2010/main" val="3697938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CC94-4971-54E2-378D-56AFB6A9FEB9}"/>
            </a:ext>
          </a:extLst>
        </p:cNvPr>
        <p:cNvGrpSpPr/>
        <p:nvPr/>
      </p:nvGrpSpPr>
      <p:grpSpPr>
        <a:xfrm>
          <a:off x="0" y="0"/>
          <a:ext cx="0" cy="0"/>
          <a:chOff x="0" y="0"/>
          <a:chExt cx="0" cy="0"/>
        </a:xfrm>
      </p:grpSpPr>
      <p:pic>
        <p:nvPicPr>
          <p:cNvPr id="3" name="Picture 2" descr="A diagram of a rock formation&#10;&#10;Description automatically generated">
            <a:extLst>
              <a:ext uri="{FF2B5EF4-FFF2-40B4-BE49-F238E27FC236}">
                <a16:creationId xmlns:a16="http://schemas.microsoft.com/office/drawing/2014/main" id="{A00811BF-720D-8522-EEA2-C7226EA1F513}"/>
              </a:ext>
            </a:extLst>
          </p:cNvPr>
          <p:cNvPicPr>
            <a:picLocks noChangeAspect="1"/>
          </p:cNvPicPr>
          <p:nvPr/>
        </p:nvPicPr>
        <p:blipFill>
          <a:blip r:embed="rId2"/>
          <a:stretch>
            <a:fillRect/>
          </a:stretch>
        </p:blipFill>
        <p:spPr>
          <a:xfrm>
            <a:off x="3035657" y="71120"/>
            <a:ext cx="4982766" cy="6858000"/>
          </a:xfrm>
          <a:prstGeom prst="rect">
            <a:avLst/>
          </a:prstGeom>
        </p:spPr>
      </p:pic>
    </p:spTree>
    <p:extLst>
      <p:ext uri="{BB962C8B-B14F-4D97-AF65-F5344CB8AC3E}">
        <p14:creationId xmlns:p14="http://schemas.microsoft.com/office/powerpoint/2010/main" val="2516810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EEFALL a freediver’s journey into the heart of the cenotes - Tulum, Mexico">
            <a:hlinkClick r:id="" action="ppaction://media"/>
            <a:extLst>
              <a:ext uri="{FF2B5EF4-FFF2-40B4-BE49-F238E27FC236}">
                <a16:creationId xmlns:a16="http://schemas.microsoft.com/office/drawing/2014/main" id="{22098443-E836-D334-0182-B30E3336387B}"/>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73794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 in a hole in the road&#10;&#10;Description automatically generated">
            <a:hlinkClick r:id="rId3"/>
            <a:extLst>
              <a:ext uri="{FF2B5EF4-FFF2-40B4-BE49-F238E27FC236}">
                <a16:creationId xmlns:a16="http://schemas.microsoft.com/office/drawing/2014/main" id="{CB4D1C31-3349-A8D3-E9DF-4D6D100F69A4}"/>
              </a:ext>
            </a:extLst>
          </p:cNvPr>
          <p:cNvPicPr>
            <a:picLocks noGrp="1" noChangeAspect="1"/>
          </p:cNvPicPr>
          <p:nvPr>
            <p:ph idx="1"/>
          </p:nvPr>
        </p:nvPicPr>
        <p:blipFill>
          <a:blip r:embed="rId4"/>
          <a:stretch>
            <a:fillRect/>
          </a:stretch>
        </p:blipFill>
        <p:spPr>
          <a:xfrm>
            <a:off x="855406" y="80785"/>
            <a:ext cx="10107562" cy="6645722"/>
          </a:xfrm>
        </p:spPr>
      </p:pic>
    </p:spTree>
    <p:extLst>
      <p:ext uri="{BB962C8B-B14F-4D97-AF65-F5344CB8AC3E}">
        <p14:creationId xmlns:p14="http://schemas.microsoft.com/office/powerpoint/2010/main" val="113077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4B445-9A8F-5CFE-1CF2-B0583F3614AB}"/>
              </a:ext>
            </a:extLst>
          </p:cNvPr>
          <p:cNvSpPr>
            <a:spLocks noGrp="1"/>
          </p:cNvSpPr>
          <p:nvPr>
            <p:ph type="title"/>
          </p:nvPr>
        </p:nvSpPr>
        <p:spPr/>
        <p:txBody>
          <a:bodyPr/>
          <a:lstStyle/>
          <a:p>
            <a:r>
              <a:rPr lang="en-US" dirty="0"/>
              <a:t>Pseudokarst</a:t>
            </a:r>
          </a:p>
        </p:txBody>
      </p:sp>
      <p:sp>
        <p:nvSpPr>
          <p:cNvPr id="3" name="Content Placeholder 2">
            <a:extLst>
              <a:ext uri="{FF2B5EF4-FFF2-40B4-BE49-F238E27FC236}">
                <a16:creationId xmlns:a16="http://schemas.microsoft.com/office/drawing/2014/main" id="{EE6034B6-7582-F23A-5EE0-E9CFD6D7D0B2}"/>
              </a:ext>
            </a:extLst>
          </p:cNvPr>
          <p:cNvSpPr>
            <a:spLocks noGrp="1"/>
          </p:cNvSpPr>
          <p:nvPr>
            <p:ph idx="1"/>
          </p:nvPr>
        </p:nvSpPr>
        <p:spPr/>
        <p:txBody>
          <a:bodyPr>
            <a:normAutofit fontScale="92500" lnSpcReduction="20000"/>
          </a:bodyPr>
          <a:lstStyle/>
          <a:p>
            <a:r>
              <a:rPr lang="en-US" dirty="0">
                <a:latin typeface="+mj-lt"/>
              </a:rPr>
              <a:t>Landforms that look like they were formed from karstic processes but aren’t</a:t>
            </a:r>
          </a:p>
          <a:p>
            <a:pPr lvl="1"/>
            <a:r>
              <a:rPr lang="en-US" dirty="0">
                <a:latin typeface="+mj-lt"/>
              </a:rPr>
              <a:t>Thermokarst can form when permafrost melts and create landforms and topography that resemble karstic sinkholes and lakes</a:t>
            </a:r>
          </a:p>
          <a:p>
            <a:pPr lvl="1"/>
            <a:r>
              <a:rPr lang="en-US" dirty="0">
                <a:latin typeface="+mj-lt"/>
              </a:rPr>
              <a:t>Lava tubes can be mistaken for epiphreatic tubes </a:t>
            </a:r>
          </a:p>
          <a:p>
            <a:pPr lvl="1"/>
            <a:r>
              <a:rPr lang="en-US" dirty="0">
                <a:latin typeface="+mj-lt"/>
              </a:rPr>
              <a:t>Evaporite rocks can weather in ways that leave behind landforms that resemble karstic landforms</a:t>
            </a:r>
          </a:p>
          <a:p>
            <a:pPr lvl="1"/>
            <a:r>
              <a:rPr lang="en-US" dirty="0">
                <a:latin typeface="+mj-lt"/>
              </a:rPr>
              <a:t>Sinkholes and ground subsidence are not always associated with karst and karstic processes. Groundwater and oil extraction, as well as aging pipes and water infrastructure can also cause sinkholes</a:t>
            </a:r>
          </a:p>
          <a:p>
            <a:pPr lvl="1"/>
            <a:r>
              <a:rPr lang="en-US" dirty="0">
                <a:latin typeface="+mj-lt"/>
              </a:rPr>
              <a:t>Springs can also form in different contexts and not just karstic processes associated with limestone</a:t>
            </a:r>
          </a:p>
        </p:txBody>
      </p:sp>
    </p:spTree>
    <p:extLst>
      <p:ext uri="{BB962C8B-B14F-4D97-AF65-F5344CB8AC3E}">
        <p14:creationId xmlns:p14="http://schemas.microsoft.com/office/powerpoint/2010/main" val="1777608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1F7E2A7-9559-3456-FD31-98926BE5DC12}"/>
              </a:ext>
            </a:extLst>
          </p:cNvPr>
          <p:cNvPicPr>
            <a:picLocks noGrp="1" noChangeAspect="1"/>
          </p:cNvPicPr>
          <p:nvPr>
            <p:ph idx="1"/>
          </p:nvPr>
        </p:nvPicPr>
        <p:blipFill>
          <a:blip r:embed="rId4"/>
          <a:stretch>
            <a:fillRect/>
          </a:stretch>
        </p:blipFill>
        <p:spPr>
          <a:xfrm>
            <a:off x="2030289" y="105697"/>
            <a:ext cx="8696704" cy="6660815"/>
          </a:xfrm>
        </p:spPr>
      </p:pic>
    </p:spTree>
    <p:extLst>
      <p:ext uri="{BB962C8B-B14F-4D97-AF65-F5344CB8AC3E}">
        <p14:creationId xmlns:p14="http://schemas.microsoft.com/office/powerpoint/2010/main" val="4150459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landscape with a road and a cliff&#10;&#10;Description automatically generated with medium confidence">
            <a:extLst>
              <a:ext uri="{FF2B5EF4-FFF2-40B4-BE49-F238E27FC236}">
                <a16:creationId xmlns:a16="http://schemas.microsoft.com/office/drawing/2014/main" id="{CEB1D1A5-9940-55F7-936B-06FF70BF50CB}"/>
              </a:ext>
            </a:extLst>
          </p:cNvPr>
          <p:cNvPicPr>
            <a:picLocks noGrp="1" noChangeAspect="1"/>
          </p:cNvPicPr>
          <p:nvPr>
            <p:ph idx="1"/>
          </p:nvPr>
        </p:nvPicPr>
        <p:blipFill>
          <a:blip r:embed="rId2"/>
          <a:srcRect l="15584" t="3341" r="35094" b="21155"/>
          <a:stretch/>
        </p:blipFill>
        <p:spPr>
          <a:xfrm>
            <a:off x="0" y="0"/>
            <a:ext cx="6132577" cy="4437888"/>
          </a:xfrm>
        </p:spPr>
      </p:pic>
      <p:pic>
        <p:nvPicPr>
          <p:cNvPr id="2" name="Content Placeholder 4" descr="Aerial view of a green area&#10;&#10;Description automatically generated">
            <a:extLst>
              <a:ext uri="{FF2B5EF4-FFF2-40B4-BE49-F238E27FC236}">
                <a16:creationId xmlns:a16="http://schemas.microsoft.com/office/drawing/2014/main" id="{12123769-213E-8C0D-5A18-F705CBEA6073}"/>
              </a:ext>
            </a:extLst>
          </p:cNvPr>
          <p:cNvPicPr>
            <a:picLocks noChangeAspect="1"/>
          </p:cNvPicPr>
          <p:nvPr/>
        </p:nvPicPr>
        <p:blipFill>
          <a:blip r:embed="rId3"/>
          <a:srcRect l="5336" r="8265"/>
          <a:stretch/>
        </p:blipFill>
        <p:spPr>
          <a:xfrm>
            <a:off x="6132576" y="-73152"/>
            <a:ext cx="5869015" cy="4511040"/>
          </a:xfrm>
          <a:prstGeom prst="rect">
            <a:avLst/>
          </a:prstGeom>
        </p:spPr>
      </p:pic>
    </p:spTree>
    <p:extLst>
      <p:ext uri="{BB962C8B-B14F-4D97-AF65-F5344CB8AC3E}">
        <p14:creationId xmlns:p14="http://schemas.microsoft.com/office/powerpoint/2010/main" val="339455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9" descr="&#10;07_03c.jpg                                                     00000019071005_1316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150" y="260709"/>
            <a:ext cx="9200425" cy="732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724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alt mine&#10;&#10;Description automatically generated">
            <a:extLst>
              <a:ext uri="{FF2B5EF4-FFF2-40B4-BE49-F238E27FC236}">
                <a16:creationId xmlns:a16="http://schemas.microsoft.com/office/drawing/2014/main" id="{2742FF84-CA68-1054-4738-FE4A4C28F85E}"/>
              </a:ext>
            </a:extLst>
          </p:cNvPr>
          <p:cNvPicPr>
            <a:picLocks noChangeAspect="1"/>
          </p:cNvPicPr>
          <p:nvPr/>
        </p:nvPicPr>
        <p:blipFill>
          <a:blip r:embed="rId3"/>
          <a:stretch>
            <a:fillRect/>
          </a:stretch>
        </p:blipFill>
        <p:spPr>
          <a:xfrm>
            <a:off x="1742275" y="-121920"/>
            <a:ext cx="8707450" cy="6979920"/>
          </a:xfrm>
          <a:prstGeom prst="rect">
            <a:avLst/>
          </a:prstGeom>
        </p:spPr>
      </p:pic>
    </p:spTree>
    <p:extLst>
      <p:ext uri="{BB962C8B-B14F-4D97-AF65-F5344CB8AC3E}">
        <p14:creationId xmlns:p14="http://schemas.microsoft.com/office/powerpoint/2010/main" val="237419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erial view of a green area&#10;&#10;Description automatically generated">
            <a:extLst>
              <a:ext uri="{FF2B5EF4-FFF2-40B4-BE49-F238E27FC236}">
                <a16:creationId xmlns:a16="http://schemas.microsoft.com/office/drawing/2014/main" id="{FED2AF60-D98D-0F73-EA7F-A6B3C25569FC}"/>
              </a:ext>
            </a:extLst>
          </p:cNvPr>
          <p:cNvPicPr>
            <a:picLocks noGrp="1" noChangeAspect="1"/>
          </p:cNvPicPr>
          <p:nvPr>
            <p:ph idx="1"/>
          </p:nvPr>
        </p:nvPicPr>
        <p:blipFill>
          <a:blip r:embed="rId3"/>
          <a:stretch>
            <a:fillRect/>
          </a:stretch>
        </p:blipFill>
        <p:spPr>
          <a:xfrm>
            <a:off x="949960" y="0"/>
            <a:ext cx="10292080" cy="6834699"/>
          </a:xfrm>
        </p:spPr>
      </p:pic>
    </p:spTree>
    <p:extLst>
      <p:ext uri="{BB962C8B-B14F-4D97-AF65-F5344CB8AC3E}">
        <p14:creationId xmlns:p14="http://schemas.microsoft.com/office/powerpoint/2010/main" val="2602724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nkhole in Louisiana Swallows Trees - Caught on Tape 2013 | The New York Times">
            <a:hlinkClick r:id="" action="ppaction://media"/>
            <a:extLst>
              <a:ext uri="{FF2B5EF4-FFF2-40B4-BE49-F238E27FC236}">
                <a16:creationId xmlns:a16="http://schemas.microsoft.com/office/drawing/2014/main" id="{5DCB8BBD-51BE-00B0-508E-83FA808DA111}"/>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10654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F616-D225-A51F-D536-CAA92AAEF29E}"/>
              </a:ext>
            </a:extLst>
          </p:cNvPr>
          <p:cNvSpPr>
            <a:spLocks noGrp="1"/>
          </p:cNvSpPr>
          <p:nvPr>
            <p:ph type="title"/>
          </p:nvPr>
        </p:nvSpPr>
        <p:spPr/>
        <p:txBody>
          <a:bodyPr/>
          <a:lstStyle/>
          <a:p>
            <a:r>
              <a:rPr lang="en-US" dirty="0"/>
              <a:t>Types of springs</a:t>
            </a:r>
          </a:p>
        </p:txBody>
      </p:sp>
      <p:sp>
        <p:nvSpPr>
          <p:cNvPr id="3" name="Content Placeholder 2">
            <a:extLst>
              <a:ext uri="{FF2B5EF4-FFF2-40B4-BE49-F238E27FC236}">
                <a16:creationId xmlns:a16="http://schemas.microsoft.com/office/drawing/2014/main" id="{E17FCE7C-E1C2-8276-3A7B-D75CDA3ABBB3}"/>
              </a:ext>
            </a:extLst>
          </p:cNvPr>
          <p:cNvSpPr>
            <a:spLocks noGrp="1"/>
          </p:cNvSpPr>
          <p:nvPr>
            <p:ph idx="1"/>
          </p:nvPr>
        </p:nvSpPr>
        <p:spPr/>
        <p:txBody>
          <a:bodyPr>
            <a:normAutofit fontScale="77500" lnSpcReduction="20000"/>
          </a:bodyPr>
          <a:lstStyle/>
          <a:p>
            <a:r>
              <a:rPr lang="en-US" b="1" dirty="0"/>
              <a:t>Karst spring </a:t>
            </a:r>
            <a:r>
              <a:rPr lang="en-US" dirty="0"/>
              <a:t>occur in karst landscapes where soluble rocks like limestone have been eroded to form underground channels and caves. Water flows through these channels and emerges as a spring, often with high flow rates, especially after rain.</a:t>
            </a:r>
          </a:p>
          <a:p>
            <a:r>
              <a:rPr lang="en-US" b="1" dirty="0"/>
              <a:t>Gravity springs </a:t>
            </a:r>
            <a:r>
              <a:rPr lang="en-US" dirty="0"/>
              <a:t>occur where groundwater flows naturally to the surface due to gravity, typically where the water table intersects the ground on slopes or valleys.</a:t>
            </a:r>
          </a:p>
          <a:p>
            <a:r>
              <a:rPr lang="en-US" b="1" dirty="0"/>
              <a:t>Artesian spring are f</a:t>
            </a:r>
            <a:r>
              <a:rPr lang="en-US" dirty="0"/>
              <a:t>ound in confined aquifers when groundwater is under pressure and flows to the surface through cracks or faults without the need for pumping</a:t>
            </a:r>
          </a:p>
          <a:p>
            <a:r>
              <a:rPr lang="en-US" b="1" dirty="0"/>
              <a:t>Fracture springs </a:t>
            </a:r>
            <a:r>
              <a:rPr lang="en-US" dirty="0"/>
              <a:t>are formed by water that flows through fractures, faults, or cracks in rock layers. They are common in bedrock formations where geological structures direct water to the surface.</a:t>
            </a:r>
          </a:p>
          <a:p>
            <a:endParaRPr lang="en-US" baseline="-25000" dirty="0"/>
          </a:p>
        </p:txBody>
      </p:sp>
    </p:spTree>
    <p:extLst>
      <p:ext uri="{BB962C8B-B14F-4D97-AF65-F5344CB8AC3E}">
        <p14:creationId xmlns:p14="http://schemas.microsoft.com/office/powerpoint/2010/main" val="73702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oil layer&#10;&#10;Description automatically generated">
            <a:extLst>
              <a:ext uri="{FF2B5EF4-FFF2-40B4-BE49-F238E27FC236}">
                <a16:creationId xmlns:a16="http://schemas.microsoft.com/office/drawing/2014/main" id="{66C84B93-7210-7187-A705-199B8D024457}"/>
              </a:ext>
            </a:extLst>
          </p:cNvPr>
          <p:cNvPicPr>
            <a:picLocks noGrp="1" noChangeAspect="1"/>
          </p:cNvPicPr>
          <p:nvPr>
            <p:ph idx="1"/>
          </p:nvPr>
        </p:nvPicPr>
        <p:blipFill>
          <a:blip r:embed="rId3"/>
          <a:stretch>
            <a:fillRect/>
          </a:stretch>
        </p:blipFill>
        <p:spPr>
          <a:xfrm>
            <a:off x="483414" y="173736"/>
            <a:ext cx="10525962" cy="6377495"/>
          </a:xfrm>
        </p:spPr>
      </p:pic>
    </p:spTree>
    <p:extLst>
      <p:ext uri="{BB962C8B-B14F-4D97-AF65-F5344CB8AC3E}">
        <p14:creationId xmlns:p14="http://schemas.microsoft.com/office/powerpoint/2010/main" val="907183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water flowing&#10;&#10;Description automatically generated">
            <a:extLst>
              <a:ext uri="{FF2B5EF4-FFF2-40B4-BE49-F238E27FC236}">
                <a16:creationId xmlns:a16="http://schemas.microsoft.com/office/drawing/2014/main" id="{CAB84829-CD6F-7BE6-6669-417C85B21C7A}"/>
              </a:ext>
            </a:extLst>
          </p:cNvPr>
          <p:cNvPicPr>
            <a:picLocks noGrp="1" noChangeAspect="1"/>
          </p:cNvPicPr>
          <p:nvPr>
            <p:ph idx="1"/>
          </p:nvPr>
        </p:nvPicPr>
        <p:blipFill>
          <a:blip r:embed="rId3"/>
          <a:stretch>
            <a:fillRect/>
          </a:stretch>
        </p:blipFill>
        <p:spPr>
          <a:xfrm>
            <a:off x="661983" y="368559"/>
            <a:ext cx="10228966" cy="5929604"/>
          </a:xfrm>
        </p:spPr>
      </p:pic>
    </p:spTree>
    <p:extLst>
      <p:ext uri="{BB962C8B-B14F-4D97-AF65-F5344CB8AC3E}">
        <p14:creationId xmlns:p14="http://schemas.microsoft.com/office/powerpoint/2010/main" val="1991366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rock structure&#10;&#10;Description automatically generated">
            <a:extLst>
              <a:ext uri="{FF2B5EF4-FFF2-40B4-BE49-F238E27FC236}">
                <a16:creationId xmlns:a16="http://schemas.microsoft.com/office/drawing/2014/main" id="{BC93A125-91F8-3CB0-41D5-176487970432}"/>
              </a:ext>
            </a:extLst>
          </p:cNvPr>
          <p:cNvPicPr>
            <a:picLocks noGrp="1" noChangeAspect="1"/>
          </p:cNvPicPr>
          <p:nvPr>
            <p:ph idx="1"/>
          </p:nvPr>
        </p:nvPicPr>
        <p:blipFill>
          <a:blip r:embed="rId3"/>
          <a:stretch>
            <a:fillRect/>
          </a:stretch>
        </p:blipFill>
        <p:spPr>
          <a:xfrm>
            <a:off x="1323043" y="356616"/>
            <a:ext cx="8369597" cy="6277198"/>
          </a:xfrm>
        </p:spPr>
      </p:pic>
    </p:spTree>
    <p:extLst>
      <p:ext uri="{BB962C8B-B14F-4D97-AF65-F5344CB8AC3E}">
        <p14:creationId xmlns:p14="http://schemas.microsoft.com/office/powerpoint/2010/main" val="1267117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rock formation&#10;&#10;Description automatically generated">
            <a:extLst>
              <a:ext uri="{FF2B5EF4-FFF2-40B4-BE49-F238E27FC236}">
                <a16:creationId xmlns:a16="http://schemas.microsoft.com/office/drawing/2014/main" id="{E0D32FDD-7A03-1468-0FF2-FFA1AE79F14E}"/>
              </a:ext>
            </a:extLst>
          </p:cNvPr>
          <p:cNvPicPr>
            <a:picLocks noGrp="1" noChangeAspect="1"/>
          </p:cNvPicPr>
          <p:nvPr>
            <p:ph idx="1"/>
          </p:nvPr>
        </p:nvPicPr>
        <p:blipFill>
          <a:blip r:embed="rId3"/>
          <a:stretch>
            <a:fillRect/>
          </a:stretch>
        </p:blipFill>
        <p:spPr>
          <a:xfrm>
            <a:off x="1954662" y="185928"/>
            <a:ext cx="7737978" cy="6280754"/>
          </a:xfrm>
        </p:spPr>
      </p:pic>
    </p:spTree>
    <p:extLst>
      <p:ext uri="{BB962C8B-B14F-4D97-AF65-F5344CB8AC3E}">
        <p14:creationId xmlns:p14="http://schemas.microsoft.com/office/powerpoint/2010/main" val="131470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the water&#10;&#10;Description automatically generated">
            <a:extLst>
              <a:ext uri="{FF2B5EF4-FFF2-40B4-BE49-F238E27FC236}">
                <a16:creationId xmlns:a16="http://schemas.microsoft.com/office/drawing/2014/main" id="{A3CC4D01-071A-E4A9-F7DA-FDB26F3F7D78}"/>
              </a:ext>
            </a:extLst>
          </p:cNvPr>
          <p:cNvPicPr>
            <a:picLocks noChangeAspect="1"/>
          </p:cNvPicPr>
          <p:nvPr/>
        </p:nvPicPr>
        <p:blipFill>
          <a:blip r:embed="rId3"/>
          <a:stretch>
            <a:fillRect/>
          </a:stretch>
        </p:blipFill>
        <p:spPr>
          <a:xfrm>
            <a:off x="949283" y="0"/>
            <a:ext cx="10293433" cy="6858000"/>
          </a:xfrm>
          <a:prstGeom prst="rect">
            <a:avLst/>
          </a:prstGeom>
        </p:spPr>
      </p:pic>
    </p:spTree>
    <p:extLst>
      <p:ext uri="{BB962C8B-B14F-4D97-AF65-F5344CB8AC3E}">
        <p14:creationId xmlns:p14="http://schemas.microsoft.com/office/powerpoint/2010/main" val="4110763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05707.JPG"/>
          <p:cNvPicPr>
            <a:picLocks noChangeAspect="1"/>
          </p:cNvPicPr>
          <p:nvPr/>
        </p:nvPicPr>
        <p:blipFill rotWithShape="1">
          <a:blip r:embed="rId3"/>
          <a:srcRect l="-1140" r="42680"/>
          <a:stretch/>
        </p:blipFill>
        <p:spPr>
          <a:xfrm>
            <a:off x="-68827" y="-4468203"/>
            <a:ext cx="12260827" cy="117971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idx="4294967295"/>
          </p:nvPr>
        </p:nvSpPr>
        <p:spPr>
          <a:xfrm>
            <a:off x="78657" y="304800"/>
            <a:ext cx="7352071" cy="786581"/>
          </a:xfrm>
        </p:spPr>
        <p:txBody>
          <a:bodyPr anchor="b">
            <a:normAutofit/>
          </a:bodyPr>
          <a:lstStyle/>
          <a:p>
            <a:pPr eaLnBrk="1" hangingPunct="1">
              <a:defRPr/>
            </a:pPr>
            <a:r>
              <a:rPr lang="en-US" dirty="0">
                <a:cs typeface="+mj-cs"/>
              </a:rPr>
              <a:t>Sinkholes</a:t>
            </a:r>
          </a:p>
        </p:txBody>
      </p:sp>
      <p:sp>
        <p:nvSpPr>
          <p:cNvPr id="182276" name="Rectangle 3"/>
          <p:cNvSpPr>
            <a:spLocks noGrp="1" noChangeArrowheads="1"/>
          </p:cNvSpPr>
          <p:nvPr>
            <p:ph type="body" sz="half" idx="4294967295"/>
          </p:nvPr>
        </p:nvSpPr>
        <p:spPr>
          <a:xfrm>
            <a:off x="570271" y="1600200"/>
            <a:ext cx="6597445" cy="4495800"/>
          </a:xfrm>
        </p:spPr>
        <p:txBody>
          <a:bodyPr>
            <a:normAutofit fontScale="92500" lnSpcReduction="10000"/>
          </a:bodyPr>
          <a:lstStyle/>
          <a:p>
            <a:pPr eaLnBrk="1" hangingPunct="1">
              <a:lnSpc>
                <a:spcPct val="90000"/>
              </a:lnSpc>
              <a:defRPr/>
            </a:pPr>
            <a:r>
              <a:rPr lang="en-US" sz="2800" dirty="0">
                <a:latin typeface="+mj-lt"/>
              </a:rPr>
              <a:t>Various names depending upon language and culture, can also be known as dolines (parts of Europe or cenotes (Mexico).</a:t>
            </a:r>
          </a:p>
          <a:p>
            <a:pPr eaLnBrk="1" hangingPunct="1">
              <a:lnSpc>
                <a:spcPct val="90000"/>
              </a:lnSpc>
              <a:defRPr/>
            </a:pPr>
            <a:r>
              <a:rPr lang="en-US" sz="2800" dirty="0">
                <a:latin typeface="+mj-lt"/>
              </a:rPr>
              <a:t>Formation: g</a:t>
            </a:r>
            <a:r>
              <a:rPr lang="en-US" sz="2800" dirty="0">
                <a:latin typeface="+mj-lt"/>
                <a:cs typeface="+mn-cs"/>
              </a:rPr>
              <a:t>roundwater dissolves soluble rock, creating fractures and caves.</a:t>
            </a:r>
          </a:p>
          <a:p>
            <a:pPr eaLnBrk="1" hangingPunct="1">
              <a:lnSpc>
                <a:spcPct val="90000"/>
              </a:lnSpc>
              <a:defRPr/>
            </a:pPr>
            <a:r>
              <a:rPr lang="en-US" sz="2800" dirty="0">
                <a:latin typeface="+mj-lt"/>
                <a:cs typeface="+mn-cs"/>
              </a:rPr>
              <a:t>Dissolving continues to form larger caves and fractures</a:t>
            </a:r>
            <a:endParaRPr lang="en-US" sz="2800" dirty="0">
              <a:latin typeface="+mj-lt"/>
            </a:endParaRPr>
          </a:p>
          <a:p>
            <a:pPr>
              <a:lnSpc>
                <a:spcPct val="90000"/>
              </a:lnSpc>
              <a:defRPr/>
            </a:pPr>
            <a:r>
              <a:rPr lang="en-US" sz="2800" dirty="0">
                <a:latin typeface="+mj-lt"/>
                <a:cs typeface="+mn-cs"/>
              </a:rPr>
              <a:t>Di</a:t>
            </a:r>
            <a:r>
              <a:rPr lang="en-US" sz="2800" dirty="0">
                <a:latin typeface="+mj-lt"/>
              </a:rPr>
              <a:t>fferent types of sinkholes and landforms due:</a:t>
            </a:r>
          </a:p>
          <a:p>
            <a:pPr lvl="1">
              <a:lnSpc>
                <a:spcPct val="90000"/>
              </a:lnSpc>
              <a:defRPr/>
            </a:pPr>
            <a:r>
              <a:rPr lang="en-US" sz="2400" dirty="0">
                <a:latin typeface="+mj-lt"/>
              </a:rPr>
              <a:t>Extent of weathering and erosion of limestone</a:t>
            </a:r>
          </a:p>
          <a:p>
            <a:pPr lvl="1">
              <a:lnSpc>
                <a:spcPct val="90000"/>
              </a:lnSpc>
              <a:defRPr/>
            </a:pPr>
            <a:r>
              <a:rPr lang="en-US" sz="2400" dirty="0">
                <a:latin typeface="+mj-lt"/>
              </a:rPr>
              <a:t>Amount of overlying soil</a:t>
            </a:r>
          </a:p>
          <a:p>
            <a:pPr lvl="1">
              <a:lnSpc>
                <a:spcPct val="90000"/>
              </a:lnSpc>
              <a:defRPr/>
            </a:pPr>
            <a:r>
              <a:rPr lang="en-US" sz="2400" dirty="0">
                <a:latin typeface="+mj-lt"/>
              </a:rPr>
              <a:t>Surrounding rock types and orientation</a:t>
            </a:r>
            <a:endParaRPr lang="en-US" sz="2400" dirty="0"/>
          </a:p>
        </p:txBody>
      </p:sp>
      <p:pic>
        <p:nvPicPr>
          <p:cNvPr id="182277" name="Picture 6" descr="&#10;07_04a.jpg                                                     00000019071005_1316                    00000000:"/>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b="4338"/>
          <a:stretch/>
        </p:blipFill>
        <p:spPr>
          <a:xfrm>
            <a:off x="7293079" y="0"/>
            <a:ext cx="3974690" cy="3147638"/>
          </a:xfrm>
        </p:spPr>
      </p:pic>
      <p:pic>
        <p:nvPicPr>
          <p:cNvPr id="14337" name="Picture 7" descr="&#10;07_04b.jpg                                                     00000019071005_1316                    00000000:"/>
          <p:cNvPicPr>
            <a:picLocks noChangeAspect="1" noChangeArrowheads="1"/>
          </p:cNvPicPr>
          <p:nvPr/>
        </p:nvPicPr>
        <p:blipFill rotWithShape="1">
          <a:blip r:embed="rId4">
            <a:extLst>
              <a:ext uri="{28A0092B-C50C-407E-A947-70E740481C1C}">
                <a14:useLocalDpi xmlns:a14="http://schemas.microsoft.com/office/drawing/2010/main" val="0"/>
              </a:ext>
            </a:extLst>
          </a:blip>
          <a:srcRect b="3843"/>
          <a:stretch/>
        </p:blipFill>
        <p:spPr bwMode="auto">
          <a:xfrm>
            <a:off x="7293078" y="2792753"/>
            <a:ext cx="4397106" cy="406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221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D379-3A66-B2D8-3DDA-B4E6C8F0FA16}"/>
              </a:ext>
            </a:extLst>
          </p:cNvPr>
          <p:cNvSpPr>
            <a:spLocks noGrp="1"/>
          </p:cNvSpPr>
          <p:nvPr>
            <p:ph type="title"/>
          </p:nvPr>
        </p:nvSpPr>
        <p:spPr>
          <a:xfrm>
            <a:off x="609600" y="384366"/>
            <a:ext cx="5486400" cy="1143000"/>
          </a:xfrm>
        </p:spPr>
        <p:txBody>
          <a:bodyPr>
            <a:normAutofit fontScale="90000"/>
          </a:bodyPr>
          <a:lstStyle/>
          <a:p>
            <a:r>
              <a:rPr lang="en-US" dirty="0"/>
              <a:t>Fluviokarst landscapes and landforms</a:t>
            </a:r>
          </a:p>
        </p:txBody>
      </p:sp>
      <p:sp>
        <p:nvSpPr>
          <p:cNvPr id="3" name="Content Placeholder 2">
            <a:extLst>
              <a:ext uri="{FF2B5EF4-FFF2-40B4-BE49-F238E27FC236}">
                <a16:creationId xmlns:a16="http://schemas.microsoft.com/office/drawing/2014/main" id="{B01E29A6-C284-AAE1-4258-F110C7CF2156}"/>
              </a:ext>
            </a:extLst>
          </p:cNvPr>
          <p:cNvSpPr>
            <a:spLocks noGrp="1"/>
          </p:cNvSpPr>
          <p:nvPr>
            <p:ph idx="1"/>
          </p:nvPr>
        </p:nvSpPr>
        <p:spPr>
          <a:xfrm>
            <a:off x="609600" y="1901951"/>
            <a:ext cx="6242304" cy="4452811"/>
          </a:xfrm>
        </p:spPr>
        <p:txBody>
          <a:bodyPr>
            <a:normAutofit/>
          </a:bodyPr>
          <a:lstStyle/>
          <a:p>
            <a:r>
              <a:rPr lang="en-US" dirty="0">
                <a:latin typeface="+mj-lt"/>
              </a:rPr>
              <a:t>Shaped by both fluvial processes and karst processes. </a:t>
            </a:r>
          </a:p>
          <a:p>
            <a:pPr lvl="1"/>
            <a:r>
              <a:rPr lang="en-US" dirty="0">
                <a:latin typeface="+mj-lt"/>
              </a:rPr>
              <a:t>Disappearing streams return to vadose passages</a:t>
            </a:r>
          </a:p>
          <a:p>
            <a:pPr lvl="1"/>
            <a:r>
              <a:rPr lang="en-US" dirty="0">
                <a:latin typeface="+mj-lt"/>
              </a:rPr>
              <a:t>Blind valleys develop where a river abruptly disappears underground, usually into a sinkhole, rather than flowing to a visible downstream location.</a:t>
            </a:r>
          </a:p>
        </p:txBody>
      </p:sp>
      <p:pic>
        <p:nvPicPr>
          <p:cNvPr id="7" name="Picture 6">
            <a:extLst>
              <a:ext uri="{FF2B5EF4-FFF2-40B4-BE49-F238E27FC236}">
                <a16:creationId xmlns:a16="http://schemas.microsoft.com/office/drawing/2014/main" id="{42D99975-20EE-5DB3-5343-F7B72FD76175}"/>
              </a:ext>
            </a:extLst>
          </p:cNvPr>
          <p:cNvPicPr>
            <a:picLocks noChangeAspect="1"/>
          </p:cNvPicPr>
          <p:nvPr/>
        </p:nvPicPr>
        <p:blipFill>
          <a:blip r:embed="rId2"/>
          <a:stretch>
            <a:fillRect/>
          </a:stretch>
        </p:blipFill>
        <p:spPr>
          <a:xfrm>
            <a:off x="7063094" y="336316"/>
            <a:ext cx="4519306" cy="6350074"/>
          </a:xfrm>
          <a:prstGeom prst="rect">
            <a:avLst/>
          </a:prstGeom>
        </p:spPr>
      </p:pic>
    </p:spTree>
    <p:extLst>
      <p:ext uri="{BB962C8B-B14F-4D97-AF65-F5344CB8AC3E}">
        <p14:creationId xmlns:p14="http://schemas.microsoft.com/office/powerpoint/2010/main" val="249124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chanatrek.com/wp-content/gallery/03_Images_For_Posts/2008_06_07_Chichen_Itza_and_Ik_Kil_Cenote_Yucatan/2008_06_07_2_Ik_Kil_Cenote_near_Chichen_Itza_Piste_Yucatan_03.jpg"/>
          <p:cNvPicPr>
            <a:picLocks noChangeAspect="1" noChangeArrowheads="1"/>
          </p:cNvPicPr>
          <p:nvPr/>
        </p:nvPicPr>
        <p:blipFill>
          <a:blip r:embed="rId3"/>
          <a:srcRect/>
          <a:stretch>
            <a:fillRect/>
          </a:stretch>
        </p:blipFill>
        <p:spPr bwMode="auto">
          <a:xfrm>
            <a:off x="1022555" y="0"/>
            <a:ext cx="10146890" cy="6754632"/>
          </a:xfrm>
          <a:prstGeom prst="rect">
            <a:avLst/>
          </a:prstGeom>
          <a:noFill/>
        </p:spPr>
      </p:pic>
    </p:spTree>
    <p:extLst>
      <p:ext uri="{BB962C8B-B14F-4D97-AF65-F5344CB8AC3E}">
        <p14:creationId xmlns:p14="http://schemas.microsoft.com/office/powerpoint/2010/main" val="2817614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7_02">
            <a:extLst>
              <a:ext uri="{FF2B5EF4-FFF2-40B4-BE49-F238E27FC236}">
                <a16:creationId xmlns:a16="http://schemas.microsoft.com/office/drawing/2014/main" id="{94CF2D4A-B30D-1985-DEA3-61BE132ACC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7447"/>
          <a:stretch>
            <a:fillRect/>
          </a:stretch>
        </p:blipFill>
        <p:spPr bwMode="auto">
          <a:xfrm>
            <a:off x="0" y="406987"/>
            <a:ext cx="12192000" cy="604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73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lake&#10;&#10;Description automatically generated">
            <a:extLst>
              <a:ext uri="{FF2B5EF4-FFF2-40B4-BE49-F238E27FC236}">
                <a16:creationId xmlns:a16="http://schemas.microsoft.com/office/drawing/2014/main" id="{27DD509A-0F10-1A52-4A0E-704190A873DC}"/>
              </a:ext>
            </a:extLst>
          </p:cNvPr>
          <p:cNvPicPr>
            <a:picLocks noGrp="1" noChangeAspect="1"/>
          </p:cNvPicPr>
          <p:nvPr>
            <p:ph idx="1"/>
          </p:nvPr>
        </p:nvPicPr>
        <p:blipFill>
          <a:blip r:embed="rId3"/>
          <a:stretch>
            <a:fillRect/>
          </a:stretch>
        </p:blipFill>
        <p:spPr>
          <a:xfrm>
            <a:off x="-1" y="0"/>
            <a:ext cx="12048565" cy="6777318"/>
          </a:xfrm>
        </p:spPr>
      </p:pic>
    </p:spTree>
    <p:extLst>
      <p:ext uri="{BB962C8B-B14F-4D97-AF65-F5344CB8AC3E}">
        <p14:creationId xmlns:p14="http://schemas.microsoft.com/office/powerpoint/2010/main" val="3632025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0">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3721</TotalTime>
  <Words>1925</Words>
  <Application>Microsoft Office PowerPoint</Application>
  <PresentationFormat>Widescreen</PresentationFormat>
  <Paragraphs>134</Paragraphs>
  <Slides>60</Slides>
  <Notes>43</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Courier New</vt:lpstr>
      <vt:lpstr>Office Theme</vt:lpstr>
      <vt:lpstr>What is Karst?</vt:lpstr>
      <vt:lpstr>PowerPoint Presentation</vt:lpstr>
      <vt:lpstr>PowerPoint Presentation</vt:lpstr>
      <vt:lpstr>PowerPoint Presentation</vt:lpstr>
      <vt:lpstr>PowerPoint Presentation</vt:lpstr>
      <vt:lpstr>Sinkholes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Uvalas and poljes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Aquifers</vt:lpstr>
      <vt:lpstr>PowerPoint Presentation</vt:lpstr>
      <vt:lpstr>PowerPoint Presentation</vt:lpstr>
      <vt:lpstr>Types of cave passages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Pseudokarst</vt:lpstr>
      <vt:lpstr>PowerPoint Presentation</vt:lpstr>
      <vt:lpstr>PowerPoint Presentation</vt:lpstr>
      <vt:lpstr>PowerPoint Presentation</vt:lpstr>
      <vt:lpstr>PowerPoint Presentation</vt:lpstr>
      <vt:lpstr>PowerPoint Presentation</vt:lpstr>
      <vt:lpstr>Types of springs</vt:lpstr>
      <vt:lpstr>PowerPoint Presentation</vt:lpstr>
      <vt:lpstr>PowerPoint Presentation</vt:lpstr>
      <vt:lpstr>PowerPoint Presentation</vt:lpstr>
      <vt:lpstr>PowerPoint Presentation</vt:lpstr>
      <vt:lpstr>PowerPoint Presentation</vt:lpstr>
      <vt:lpstr>PowerPoint Presentation</vt:lpstr>
      <vt:lpstr>Fluviokarst landscapes and landforms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Karst</dc:title>
  <dc:creator>derek law</dc:creator>
  <cp:lastModifiedBy>Stallins, Jon A.</cp:lastModifiedBy>
  <cp:revision>108</cp:revision>
  <dcterms:created xsi:type="dcterms:W3CDTF">2011-10-26T09:54:17Z</dcterms:created>
  <dcterms:modified xsi:type="dcterms:W3CDTF">2024-12-01T00:39:12Z</dcterms:modified>
</cp:coreProperties>
</file>