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98" r:id="rId2"/>
    <p:sldId id="584" r:id="rId3"/>
    <p:sldId id="583" r:id="rId4"/>
    <p:sldId id="507" r:id="rId5"/>
    <p:sldId id="556" r:id="rId6"/>
    <p:sldId id="403" r:id="rId7"/>
    <p:sldId id="585" r:id="rId8"/>
    <p:sldId id="399" r:id="rId9"/>
    <p:sldId id="570" r:id="rId10"/>
    <p:sldId id="405" r:id="rId11"/>
    <p:sldId id="451" r:id="rId12"/>
    <p:sldId id="554" r:id="rId13"/>
    <p:sldId id="341" r:id="rId14"/>
    <p:sldId id="342" r:id="rId15"/>
    <p:sldId id="586" r:id="rId16"/>
    <p:sldId id="587" r:id="rId17"/>
    <p:sldId id="374" r:id="rId18"/>
    <p:sldId id="345" r:id="rId19"/>
    <p:sldId id="346" r:id="rId20"/>
    <p:sldId id="349" r:id="rId21"/>
    <p:sldId id="545" r:id="rId22"/>
    <p:sldId id="470" r:id="rId23"/>
    <p:sldId id="5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680" autoAdjust="0"/>
  </p:normalViewPr>
  <p:slideViewPr>
    <p:cSldViewPr snapToGrid="0">
      <p:cViewPr varScale="1">
        <p:scale>
          <a:sx n="60" d="100"/>
          <a:sy n="60" d="100"/>
        </p:scale>
        <p:origin x="826" y="43"/>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F2EE20-64A0-4346-AEFB-6B592F495DB2}" type="datetimeFigureOut">
              <a:rPr lang="en-US" smtClean="0"/>
              <a:t>9/25/2024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B0C2B9-2A6A-4535-BF49-471590545740}" type="slidenum">
              <a:rPr lang="en-US" smtClean="0"/>
              <a:t>‹#›</a:t>
            </a:fld>
            <a:endParaRPr lang="en-US" dirty="0"/>
          </a:p>
        </p:txBody>
      </p:sp>
    </p:spTree>
    <p:extLst>
      <p:ext uri="{BB962C8B-B14F-4D97-AF65-F5344CB8AC3E}">
        <p14:creationId xmlns:p14="http://schemas.microsoft.com/office/powerpoint/2010/main" val="1631762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6E46C209-83B4-E6D3-F62B-781C437049CC}"/>
              </a:ext>
            </a:extLst>
          </p:cNvPr>
          <p:cNvSpPr>
            <a:spLocks noGrp="1" noRot="1" noChangeAspect="1" noTextEdit="1"/>
          </p:cNvSpPr>
          <p:nvPr>
            <p:ph type="sldImg"/>
          </p:nvPr>
        </p:nvSpPr>
        <p:spPr>
          <a:xfrm>
            <a:off x="457200" y="720725"/>
            <a:ext cx="6400800" cy="3600450"/>
          </a:xfrm>
          <a:ln/>
        </p:spPr>
      </p:sp>
      <p:sp>
        <p:nvSpPr>
          <p:cNvPr id="145411" name="Notes Placeholder 2">
            <a:extLst>
              <a:ext uri="{FF2B5EF4-FFF2-40B4-BE49-F238E27FC236}">
                <a16:creationId xmlns:a16="http://schemas.microsoft.com/office/drawing/2014/main" id="{2A0D5F01-7E11-55B1-5635-BDA88D2ACA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
        <p:nvSpPr>
          <p:cNvPr id="146436" name="Slide Number Placeholder 3">
            <a:extLst>
              <a:ext uri="{FF2B5EF4-FFF2-40B4-BE49-F238E27FC236}">
                <a16:creationId xmlns:a16="http://schemas.microsoft.com/office/drawing/2014/main" id="{240694A5-7CE7-B18B-8C3A-78DECD508547}"/>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87A51E43-DF1D-4B61-B4E4-C0749194734F}" type="slidenum">
              <a:rPr lang="en-US" altLang="en-US" sz="1300"/>
              <a:pPr eaLnBrk="1" hangingPunct="1"/>
              <a:t>1</a:t>
            </a:fld>
            <a:endParaRPr lang="en-US" altLang="en-US" sz="13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B09219FE-D60C-544E-23BD-F6CD2545DCAD}"/>
              </a:ext>
            </a:extLst>
          </p:cNvPr>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00AF3C1A-768A-4305-BAE1-5C466FD08876}" type="slidenum">
              <a:rPr lang="en-US" altLang="en-US" sz="1300"/>
              <a:pPr eaLnBrk="1" hangingPunct="1"/>
              <a:t>14</a:t>
            </a:fld>
            <a:endParaRPr lang="en-US" altLang="en-US" sz="1300" dirty="0"/>
          </a:p>
        </p:txBody>
      </p:sp>
      <p:sp>
        <p:nvSpPr>
          <p:cNvPr id="154627" name="Rectangle 2">
            <a:extLst>
              <a:ext uri="{FF2B5EF4-FFF2-40B4-BE49-F238E27FC236}">
                <a16:creationId xmlns:a16="http://schemas.microsoft.com/office/drawing/2014/main" id="{02BB67A6-C470-8C8A-D0AD-5FD1AAFE11ED}"/>
              </a:ext>
            </a:extLst>
          </p:cNvPr>
          <p:cNvSpPr>
            <a:spLocks noGrp="1" noRot="1" noChangeAspect="1" noChangeArrowheads="1" noTextEdit="1"/>
          </p:cNvSpPr>
          <p:nvPr>
            <p:ph type="sldImg"/>
          </p:nvPr>
        </p:nvSpPr>
        <p:spPr>
          <a:xfrm>
            <a:off x="457200" y="720725"/>
            <a:ext cx="6400800" cy="3600450"/>
          </a:xfrm>
          <a:solidFill>
            <a:srgbClr val="FFFFFF"/>
          </a:solidFill>
          <a:ln/>
        </p:spPr>
      </p:sp>
      <p:sp>
        <p:nvSpPr>
          <p:cNvPr id="154628" name="Rectangle 3">
            <a:extLst>
              <a:ext uri="{FF2B5EF4-FFF2-40B4-BE49-F238E27FC236}">
                <a16:creationId xmlns:a16="http://schemas.microsoft.com/office/drawing/2014/main" id="{81560BF6-3A9B-7723-9178-BA6C16986A6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B0C2B9-2A6A-4535-BF49-471590545740}" type="slidenum">
              <a:rPr lang="en-US" smtClean="0"/>
              <a:t>15</a:t>
            </a:fld>
            <a:endParaRPr lang="en-US" dirty="0"/>
          </a:p>
        </p:txBody>
      </p:sp>
    </p:spTree>
    <p:extLst>
      <p:ext uri="{BB962C8B-B14F-4D97-AF65-F5344CB8AC3E}">
        <p14:creationId xmlns:p14="http://schemas.microsoft.com/office/powerpoint/2010/main" val="2416934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8DF51B2F-386F-3765-ADB0-7ABB61669390}"/>
              </a:ext>
            </a:extLst>
          </p:cNvPr>
          <p:cNvSpPr>
            <a:spLocks noGrp="1" noRot="1" noChangeAspect="1" noTextEdit="1"/>
          </p:cNvSpPr>
          <p:nvPr>
            <p:ph type="sldImg"/>
          </p:nvPr>
        </p:nvSpPr>
        <p:spPr>
          <a:xfrm>
            <a:off x="457200" y="720725"/>
            <a:ext cx="6400800" cy="3600450"/>
          </a:xfrm>
          <a:ln/>
        </p:spPr>
      </p:sp>
      <p:sp>
        <p:nvSpPr>
          <p:cNvPr id="157699" name="Notes Placeholder 2">
            <a:extLst>
              <a:ext uri="{FF2B5EF4-FFF2-40B4-BE49-F238E27FC236}">
                <a16:creationId xmlns:a16="http://schemas.microsoft.com/office/drawing/2014/main" id="{FBB0D009-3379-39BA-0D46-A3B6D4B0C1C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Mudflow</a:t>
            </a:r>
          </a:p>
        </p:txBody>
      </p:sp>
      <p:sp>
        <p:nvSpPr>
          <p:cNvPr id="158724" name="Slide Number Placeholder 3">
            <a:extLst>
              <a:ext uri="{FF2B5EF4-FFF2-40B4-BE49-F238E27FC236}">
                <a16:creationId xmlns:a16="http://schemas.microsoft.com/office/drawing/2014/main" id="{EA788DE3-D9BC-F863-D447-7C15E52AFDD7}"/>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6D4DC1F5-F9E6-4B5E-B337-52C5FF6490E0}" type="slidenum">
              <a:rPr lang="en-US" altLang="en-US" sz="1300"/>
              <a:pPr eaLnBrk="1" hangingPunct="1"/>
              <a:t>17</a:t>
            </a:fld>
            <a:endParaRPr lang="en-US" altLang="en-US" sz="13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FE80ED2F-0227-D197-86C1-565F268DD853}"/>
              </a:ext>
            </a:extLst>
          </p:cNvPr>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1A5CC3BA-CBF3-4D0C-B16F-A1BE04E1DDD8}" type="slidenum">
              <a:rPr lang="en-US" altLang="en-US" sz="1300"/>
              <a:pPr eaLnBrk="1" hangingPunct="1"/>
              <a:t>18</a:t>
            </a:fld>
            <a:endParaRPr lang="en-US" altLang="en-US" sz="1300" dirty="0"/>
          </a:p>
        </p:txBody>
      </p:sp>
      <p:sp>
        <p:nvSpPr>
          <p:cNvPr id="158723" name="Rectangle 2">
            <a:extLst>
              <a:ext uri="{FF2B5EF4-FFF2-40B4-BE49-F238E27FC236}">
                <a16:creationId xmlns:a16="http://schemas.microsoft.com/office/drawing/2014/main" id="{B13990AB-EEC7-33E4-8AE4-381026CFDC20}"/>
              </a:ext>
            </a:extLst>
          </p:cNvPr>
          <p:cNvSpPr>
            <a:spLocks noGrp="1" noRot="1" noChangeAspect="1" noChangeArrowheads="1" noTextEdit="1"/>
          </p:cNvSpPr>
          <p:nvPr>
            <p:ph type="sldImg"/>
          </p:nvPr>
        </p:nvSpPr>
        <p:spPr>
          <a:xfrm>
            <a:off x="457200" y="720725"/>
            <a:ext cx="6400800" cy="3600450"/>
          </a:xfrm>
          <a:solidFill>
            <a:srgbClr val="FFFFFF"/>
          </a:solidFill>
          <a:ln/>
        </p:spPr>
      </p:sp>
      <p:sp>
        <p:nvSpPr>
          <p:cNvPr id="158724" name="Rectangle 3">
            <a:extLst>
              <a:ext uri="{FF2B5EF4-FFF2-40B4-BE49-F238E27FC236}">
                <a16:creationId xmlns:a16="http://schemas.microsoft.com/office/drawing/2014/main" id="{CE2478C5-7253-5AE7-5609-4104E093C38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6A1CE4F4-4534-322B-CBE4-7CAB23B8F249}"/>
              </a:ext>
            </a:extLst>
          </p:cNvPr>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00583019-9266-4EAD-9C1F-DB7FDB77E240}" type="slidenum">
              <a:rPr lang="en-US" altLang="en-US" sz="1300"/>
              <a:pPr eaLnBrk="1" hangingPunct="1"/>
              <a:t>19</a:t>
            </a:fld>
            <a:endParaRPr lang="en-US" altLang="en-US" sz="1300" dirty="0"/>
          </a:p>
        </p:txBody>
      </p:sp>
      <p:sp>
        <p:nvSpPr>
          <p:cNvPr id="159747" name="Rectangle 2">
            <a:extLst>
              <a:ext uri="{FF2B5EF4-FFF2-40B4-BE49-F238E27FC236}">
                <a16:creationId xmlns:a16="http://schemas.microsoft.com/office/drawing/2014/main" id="{D2A9305D-CC60-C3CA-1AFB-199DB7076F27}"/>
              </a:ext>
            </a:extLst>
          </p:cNvPr>
          <p:cNvSpPr>
            <a:spLocks noGrp="1" noRot="1" noChangeAspect="1" noChangeArrowheads="1" noTextEdit="1"/>
          </p:cNvSpPr>
          <p:nvPr>
            <p:ph type="sldImg"/>
          </p:nvPr>
        </p:nvSpPr>
        <p:spPr>
          <a:xfrm>
            <a:off x="457200" y="720725"/>
            <a:ext cx="6400800" cy="3600450"/>
          </a:xfrm>
          <a:solidFill>
            <a:srgbClr val="FFFFFF"/>
          </a:solidFill>
          <a:ln/>
        </p:spPr>
      </p:sp>
      <p:sp>
        <p:nvSpPr>
          <p:cNvPr id="159748" name="Rectangle 3">
            <a:extLst>
              <a:ext uri="{FF2B5EF4-FFF2-40B4-BE49-F238E27FC236}">
                <a16:creationId xmlns:a16="http://schemas.microsoft.com/office/drawing/2014/main" id="{21C3D6A5-A0BC-9131-D1A9-4B834D682395}"/>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t>La Conchita slump.  September 1995.</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E3BD3125-3500-DA03-B9FE-549F3991EAB7}"/>
              </a:ext>
            </a:extLst>
          </p:cNvPr>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361C428A-0A09-457C-A026-E71924FCBD16}" type="slidenum">
              <a:rPr lang="en-US" altLang="en-US" sz="1300"/>
              <a:pPr eaLnBrk="1" hangingPunct="1"/>
              <a:t>20</a:t>
            </a:fld>
            <a:endParaRPr lang="en-US" altLang="en-US" sz="1300" dirty="0"/>
          </a:p>
        </p:txBody>
      </p:sp>
      <p:sp>
        <p:nvSpPr>
          <p:cNvPr id="160771" name="Rectangle 1026">
            <a:extLst>
              <a:ext uri="{FF2B5EF4-FFF2-40B4-BE49-F238E27FC236}">
                <a16:creationId xmlns:a16="http://schemas.microsoft.com/office/drawing/2014/main" id="{2235D389-E264-EFD0-7236-12D8C1103516}"/>
              </a:ext>
            </a:extLst>
          </p:cNvPr>
          <p:cNvSpPr>
            <a:spLocks noGrp="1" noRot="1" noChangeAspect="1" noChangeArrowheads="1" noTextEdit="1"/>
          </p:cNvSpPr>
          <p:nvPr>
            <p:ph type="sldImg"/>
          </p:nvPr>
        </p:nvSpPr>
        <p:spPr>
          <a:xfrm>
            <a:off x="457200" y="720725"/>
            <a:ext cx="6400800" cy="3600450"/>
          </a:xfrm>
          <a:solidFill>
            <a:srgbClr val="FFFFFF"/>
          </a:solidFill>
          <a:ln/>
        </p:spPr>
      </p:sp>
      <p:sp>
        <p:nvSpPr>
          <p:cNvPr id="160772" name="Rectangle 1027">
            <a:extLst>
              <a:ext uri="{FF2B5EF4-FFF2-40B4-BE49-F238E27FC236}">
                <a16:creationId xmlns:a16="http://schemas.microsoft.com/office/drawing/2014/main" id="{3249F684-0462-BA59-128E-0096E8506219}"/>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cs typeface="Times New Roman" panose="02020603050405020304" pitchFamily="18" charset="0"/>
              </a:rPr>
              <a:t>Soil creep </a:t>
            </a:r>
          </a:p>
          <a:p>
            <a:pPr eaLnBrk="1" hangingPunct="1"/>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B891D7DD-A8C3-A537-8EC8-F5ED63DB5CE3}"/>
              </a:ext>
            </a:extLst>
          </p:cNvPr>
          <p:cNvSpPr>
            <a:spLocks noGrp="1" noRot="1" noChangeAspect="1" noTextEdit="1"/>
          </p:cNvSpPr>
          <p:nvPr>
            <p:ph type="sldImg"/>
          </p:nvPr>
        </p:nvSpPr>
        <p:spPr>
          <a:xfrm>
            <a:off x="457200" y="720725"/>
            <a:ext cx="6400800" cy="3600450"/>
          </a:xfrm>
          <a:ln/>
        </p:spPr>
      </p:sp>
      <p:sp>
        <p:nvSpPr>
          <p:cNvPr id="3" name="Notes Placeholder 2">
            <a:extLst>
              <a:ext uri="{FF2B5EF4-FFF2-40B4-BE49-F238E27FC236}">
                <a16:creationId xmlns:a16="http://schemas.microsoft.com/office/drawing/2014/main" id="{32BCFE9F-D924-20B5-F75D-4897E801A6C6}"/>
              </a:ext>
            </a:extLst>
          </p:cNvPr>
          <p:cNvSpPr>
            <a:spLocks noGrp="1"/>
          </p:cNvSpPr>
          <p:nvPr>
            <p:ph type="body" idx="1"/>
          </p:nvPr>
        </p:nvSpPr>
        <p:spPr/>
        <p:txBody>
          <a:bodyPr>
            <a:normAutofit/>
          </a:bodyPr>
          <a:lstStyle/>
          <a:p>
            <a:pPr defTabSz="966612" eaLnBrk="1" fontAlgn="auto" hangingPunct="1">
              <a:spcBef>
                <a:spcPts val="0"/>
              </a:spcBef>
              <a:spcAft>
                <a:spcPts val="0"/>
              </a:spcAft>
              <a:defRPr/>
            </a:pPr>
            <a:r>
              <a:rPr lang="en-US" dirty="0">
                <a:latin typeface="+mn-lt"/>
              </a:rPr>
              <a:t>This effect, to varying degrees, can be found rather commonly in hilly Kentucky, such as here in the Shaker Village of Pleasant Hill near Harrodsburg where the tree on the left can be seen to have a distinct curve in its trunk.</a:t>
            </a:r>
          </a:p>
        </p:txBody>
      </p:sp>
      <p:sp>
        <p:nvSpPr>
          <p:cNvPr id="162820" name="Slide Number Placeholder 3">
            <a:extLst>
              <a:ext uri="{FF2B5EF4-FFF2-40B4-BE49-F238E27FC236}">
                <a16:creationId xmlns:a16="http://schemas.microsoft.com/office/drawing/2014/main" id="{706DA7FE-7F20-8BA9-BFF0-7CC09B58649D}"/>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0091D54A-5487-4594-A51B-441F0E49B100}" type="slidenum">
              <a:rPr lang="en-US" altLang="en-US" sz="1300"/>
              <a:pPr eaLnBrk="1" hangingPunct="1"/>
              <a:t>21</a:t>
            </a:fld>
            <a:endParaRPr lang="en-US" altLang="en-US" sz="13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D31F245F-2225-E74A-C348-E013D2A9DE20}"/>
              </a:ext>
            </a:extLst>
          </p:cNvPr>
          <p:cNvSpPr>
            <a:spLocks noGrp="1" noRot="1" noChangeAspect="1" noTextEdit="1"/>
          </p:cNvSpPr>
          <p:nvPr>
            <p:ph type="sldImg"/>
          </p:nvPr>
        </p:nvSpPr>
        <p:spPr>
          <a:xfrm>
            <a:off x="457200" y="720725"/>
            <a:ext cx="6400800" cy="3600450"/>
          </a:xfrm>
          <a:ln/>
        </p:spPr>
      </p:sp>
      <p:sp>
        <p:nvSpPr>
          <p:cNvPr id="163843" name="Notes Placeholder 2">
            <a:extLst>
              <a:ext uri="{FF2B5EF4-FFF2-40B4-BE49-F238E27FC236}">
                <a16:creationId xmlns:a16="http://schemas.microsoft.com/office/drawing/2014/main" id="{B57276DF-E60F-AE0F-B4A4-9D12CAEED6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64868" name="Slide Number Placeholder 3">
            <a:extLst>
              <a:ext uri="{FF2B5EF4-FFF2-40B4-BE49-F238E27FC236}">
                <a16:creationId xmlns:a16="http://schemas.microsoft.com/office/drawing/2014/main" id="{DA466B80-3FDA-DA2F-D791-A75BB17CEA35}"/>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9E107957-B398-4523-AFF6-2FDC33F4BCB4}" type="slidenum">
              <a:rPr lang="en-US" altLang="en-US" sz="1300"/>
              <a:pPr eaLnBrk="1" hangingPunct="1"/>
              <a:t>22</a:t>
            </a:fld>
            <a:endParaRPr lang="en-US" altLang="en-US" sz="13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85E7194F-80AE-CEFA-61F1-1B4ACA1796EC}"/>
              </a:ext>
            </a:extLst>
          </p:cNvPr>
          <p:cNvSpPr>
            <a:spLocks noGrp="1" noRot="1" noChangeAspect="1" noTextEdit="1"/>
          </p:cNvSpPr>
          <p:nvPr>
            <p:ph type="sldImg"/>
          </p:nvPr>
        </p:nvSpPr>
        <p:spPr>
          <a:ln/>
        </p:spPr>
      </p:sp>
      <p:sp>
        <p:nvSpPr>
          <p:cNvPr id="141315" name="Notes Placeholder 2">
            <a:extLst>
              <a:ext uri="{FF2B5EF4-FFF2-40B4-BE49-F238E27FC236}">
                <a16:creationId xmlns:a16="http://schemas.microsoft.com/office/drawing/2014/main" id="{2A6655A0-6D88-2286-3935-977E0459786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https://www.washingtonpost.com/news/capital-weather-gang/wp/2018/01/10/how-the-harrowing-thomas-fire-planted-the-seed-for-californias-deadly-mudslides/</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https://www.californiachaparral.org/chaparral/myths/</a:t>
            </a:r>
          </a:p>
        </p:txBody>
      </p:sp>
      <p:sp>
        <p:nvSpPr>
          <p:cNvPr id="141316" name="Slide Number Placeholder 3">
            <a:extLst>
              <a:ext uri="{FF2B5EF4-FFF2-40B4-BE49-F238E27FC236}">
                <a16:creationId xmlns:a16="http://schemas.microsoft.com/office/drawing/2014/main" id="{D7779CA0-87E1-DE19-86D3-AD9B448851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88C6DA-B130-4388-A27B-AC4EAAD16BD6}" type="slidenum">
              <a:rPr lang="en-US" altLang="en-US"/>
              <a:pPr/>
              <a:t>23</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0" i="0" u="none" strike="noStrike" baseline="0" dirty="0">
                <a:solidFill>
                  <a:srgbClr val="221E1F"/>
                </a:solidFill>
                <a:latin typeface="Minion Pro"/>
              </a:rPr>
              <a:t>It’s almost certain that every fast landslide started as a slow one, says William Schulz of the Landslides Hazards Program at the United States Geological Survey (USGS) in Golden, Colorado. “Just no one noticed.”</a:t>
            </a:r>
          </a:p>
          <a:p>
            <a:pPr algn="just"/>
            <a:r>
              <a:rPr lang="en-US" sz="1800" b="0" i="0" u="none" strike="noStrike" baseline="0" dirty="0">
                <a:solidFill>
                  <a:srgbClr val="221E1F"/>
                </a:solidFill>
                <a:latin typeface="Minion Pro"/>
              </a:rPr>
              <a:t>Now, geologists are noticing. They have, in recent years, begun to take advantage of improved sensor technology — as well as advances in radar imaging and laser ranging — to study these slow-motion natural disasters. And </a:t>
            </a:r>
            <a:endParaRPr lang="en-US" dirty="0"/>
          </a:p>
        </p:txBody>
      </p:sp>
      <p:sp>
        <p:nvSpPr>
          <p:cNvPr id="4" name="Slide Number Placeholder 3"/>
          <p:cNvSpPr>
            <a:spLocks noGrp="1"/>
          </p:cNvSpPr>
          <p:nvPr>
            <p:ph type="sldNum" sz="quarter" idx="5"/>
          </p:nvPr>
        </p:nvSpPr>
        <p:spPr/>
        <p:txBody>
          <a:bodyPr/>
          <a:lstStyle/>
          <a:p>
            <a:fld id="{834D8582-D076-4083-9EBD-0D0055C681B7}" type="slidenum">
              <a:rPr lang="en-US" altLang="en-US" smtClean="0"/>
              <a:pPr/>
              <a:t>3</a:t>
            </a:fld>
            <a:endParaRPr lang="en-US" altLang="en-US" dirty="0"/>
          </a:p>
        </p:txBody>
      </p:sp>
    </p:spTree>
    <p:extLst>
      <p:ext uri="{BB962C8B-B14F-4D97-AF65-F5344CB8AC3E}">
        <p14:creationId xmlns:p14="http://schemas.microsoft.com/office/powerpoint/2010/main" val="2630942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16B384CD-0B42-A346-C726-80E262CDB8A3}"/>
              </a:ext>
            </a:extLst>
          </p:cNvPr>
          <p:cNvSpPr>
            <a:spLocks noGrp="1" noRot="1" noChangeAspect="1" noTextEdit="1"/>
          </p:cNvSpPr>
          <p:nvPr>
            <p:ph type="sldImg"/>
          </p:nvPr>
        </p:nvSpPr>
        <p:spPr>
          <a:xfrm>
            <a:off x="457200" y="720725"/>
            <a:ext cx="6400800" cy="3600450"/>
          </a:xfrm>
          <a:ln/>
        </p:spPr>
      </p:sp>
      <p:sp>
        <p:nvSpPr>
          <p:cNvPr id="146435" name="Notes Placeholder 2">
            <a:extLst>
              <a:ext uri="{FF2B5EF4-FFF2-40B4-BE49-F238E27FC236}">
                <a16:creationId xmlns:a16="http://schemas.microsoft.com/office/drawing/2014/main" id="{3EE3A1E0-057E-DCB3-A896-6EC10D3538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
        <p:nvSpPr>
          <p:cNvPr id="147460" name="Slide Number Placeholder 3">
            <a:extLst>
              <a:ext uri="{FF2B5EF4-FFF2-40B4-BE49-F238E27FC236}">
                <a16:creationId xmlns:a16="http://schemas.microsoft.com/office/drawing/2014/main" id="{906C25A1-2B42-EC79-F49B-2938E4E66F64}"/>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4EF5D3EC-8296-470D-ADD1-E8679D51D1CD}" type="slidenum">
              <a:rPr lang="en-US" altLang="en-US" sz="1300"/>
              <a:pPr eaLnBrk="1" hangingPunct="1"/>
              <a:t>6</a:t>
            </a:fld>
            <a:endParaRPr lang="en-US" altLang="en-US" sz="13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839E0D37-1CBB-4859-8180-7305024267F4}"/>
              </a:ext>
            </a:extLst>
          </p:cNvPr>
          <p:cNvSpPr>
            <a:spLocks noGrp="1" noRot="1" noChangeAspect="1" noTextEdit="1"/>
          </p:cNvSpPr>
          <p:nvPr>
            <p:ph type="sldImg"/>
          </p:nvPr>
        </p:nvSpPr>
        <p:spPr>
          <a:xfrm>
            <a:off x="457200" y="720725"/>
            <a:ext cx="6400800" cy="3600450"/>
          </a:xfrm>
          <a:ln/>
        </p:spPr>
      </p:sp>
      <p:sp>
        <p:nvSpPr>
          <p:cNvPr id="148483" name="Notes Placeholder 2">
            <a:extLst>
              <a:ext uri="{FF2B5EF4-FFF2-40B4-BE49-F238E27FC236}">
                <a16:creationId xmlns:a16="http://schemas.microsoft.com/office/drawing/2014/main" id="{71576976-12EA-9293-4EF0-BDE6ABC6E3B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
        <p:nvSpPr>
          <p:cNvPr id="149508" name="Slide Number Placeholder 3">
            <a:extLst>
              <a:ext uri="{FF2B5EF4-FFF2-40B4-BE49-F238E27FC236}">
                <a16:creationId xmlns:a16="http://schemas.microsoft.com/office/drawing/2014/main" id="{7BEBBADB-863B-302A-AA36-5FECA1153B83}"/>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7AD589C3-FE9B-4CDA-AF39-5077F7E8FB33}" type="slidenum">
              <a:rPr lang="en-US" altLang="en-US" sz="1300"/>
              <a:pPr eaLnBrk="1" hangingPunct="1"/>
              <a:t>8</a:t>
            </a:fld>
            <a:endParaRPr lang="en-US" altLang="en-US" sz="13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Columbia Plateau</a:t>
            </a:r>
          </a:p>
          <a:p>
            <a:endParaRPr lang="en-US" dirty="0"/>
          </a:p>
        </p:txBody>
      </p:sp>
      <p:sp>
        <p:nvSpPr>
          <p:cNvPr id="4" name="Slide Number Placeholder 3"/>
          <p:cNvSpPr>
            <a:spLocks noGrp="1"/>
          </p:cNvSpPr>
          <p:nvPr>
            <p:ph type="sldNum" sz="quarter" idx="5"/>
          </p:nvPr>
        </p:nvSpPr>
        <p:spPr/>
        <p:txBody>
          <a:bodyPr/>
          <a:lstStyle/>
          <a:p>
            <a:fld id="{1E52336C-046A-4A6F-AD53-9D81ACDEAAD3}" type="slidenum">
              <a:rPr lang="en-US" smtClean="0"/>
              <a:t>9</a:t>
            </a:fld>
            <a:endParaRPr lang="en-US" dirty="0"/>
          </a:p>
        </p:txBody>
      </p:sp>
    </p:spTree>
    <p:extLst>
      <p:ext uri="{BB962C8B-B14F-4D97-AF65-F5344CB8AC3E}">
        <p14:creationId xmlns:p14="http://schemas.microsoft.com/office/powerpoint/2010/main" val="461369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E619E53A-6910-65EA-6D9A-D644BE2A90C7}"/>
              </a:ext>
            </a:extLst>
          </p:cNvPr>
          <p:cNvSpPr>
            <a:spLocks noGrp="1" noRot="1" noChangeAspect="1" noTextEdit="1"/>
          </p:cNvSpPr>
          <p:nvPr>
            <p:ph type="sldImg"/>
          </p:nvPr>
        </p:nvSpPr>
        <p:spPr>
          <a:xfrm>
            <a:off x="457200" y="720725"/>
            <a:ext cx="6400800" cy="3600450"/>
          </a:xfrm>
          <a:ln/>
        </p:spPr>
      </p:sp>
      <p:sp>
        <p:nvSpPr>
          <p:cNvPr id="149507" name="Notes Placeholder 2">
            <a:extLst>
              <a:ext uri="{FF2B5EF4-FFF2-40B4-BE49-F238E27FC236}">
                <a16:creationId xmlns:a16="http://schemas.microsoft.com/office/drawing/2014/main" id="{D7FBDE75-166E-6DFA-6381-5F78C47219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
        <p:nvSpPr>
          <p:cNvPr id="150532" name="Slide Number Placeholder 3">
            <a:extLst>
              <a:ext uri="{FF2B5EF4-FFF2-40B4-BE49-F238E27FC236}">
                <a16:creationId xmlns:a16="http://schemas.microsoft.com/office/drawing/2014/main" id="{663BFBD2-A7C4-4232-217B-F6139E5047D4}"/>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BECE6BE1-D9EF-4F84-AB34-38C70F2CFA3D}" type="slidenum">
              <a:rPr lang="en-US" altLang="en-US" sz="1300"/>
              <a:pPr eaLnBrk="1" hangingPunct="1"/>
              <a:t>10</a:t>
            </a:fld>
            <a:endParaRPr lang="en-US" altLang="en-US" sz="13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EBAE80A7-A838-37BD-F7EA-5007E0A445CE}"/>
              </a:ext>
            </a:extLst>
          </p:cNvPr>
          <p:cNvSpPr>
            <a:spLocks noGrp="1" noRot="1" noChangeAspect="1" noTextEdit="1"/>
          </p:cNvSpPr>
          <p:nvPr>
            <p:ph type="sldImg"/>
          </p:nvPr>
        </p:nvSpPr>
        <p:spPr>
          <a:xfrm>
            <a:off x="457200" y="720725"/>
            <a:ext cx="6400800" cy="3600450"/>
          </a:xfrm>
          <a:ln/>
        </p:spPr>
      </p:sp>
      <p:sp>
        <p:nvSpPr>
          <p:cNvPr id="151555" name="Notes Placeholder 2">
            <a:extLst>
              <a:ext uri="{FF2B5EF4-FFF2-40B4-BE49-F238E27FC236}">
                <a16:creationId xmlns:a16="http://schemas.microsoft.com/office/drawing/2014/main" id="{25EA64E1-AB95-6615-1E77-C2148828DB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2580" name="Slide Number Placeholder 3">
            <a:extLst>
              <a:ext uri="{FF2B5EF4-FFF2-40B4-BE49-F238E27FC236}">
                <a16:creationId xmlns:a16="http://schemas.microsoft.com/office/drawing/2014/main" id="{F8B24C07-22BA-363A-BFE2-9C244C8D08FC}"/>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2E900CE7-A23D-4110-8ACB-CB7CCE78F478}" type="slidenum">
              <a:rPr lang="en-US" altLang="en-US" sz="1300"/>
              <a:pPr eaLnBrk="1" hangingPunct="1"/>
              <a:t>11</a:t>
            </a:fld>
            <a:endParaRPr lang="en-US" altLang="en-US" sz="13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6AF06B1E-8369-CE83-EE4A-45AECCA95523}"/>
              </a:ext>
            </a:extLst>
          </p:cNvPr>
          <p:cNvSpPr>
            <a:spLocks noGrp="1" noRot="1" noChangeAspect="1" noTextEdit="1"/>
          </p:cNvSpPr>
          <p:nvPr>
            <p:ph type="sldImg"/>
          </p:nvPr>
        </p:nvSpPr>
        <p:spPr>
          <a:xfrm>
            <a:off x="457200" y="720725"/>
            <a:ext cx="6400800" cy="3600450"/>
          </a:xfrm>
          <a:ln/>
        </p:spPr>
      </p:sp>
      <p:sp>
        <p:nvSpPr>
          <p:cNvPr id="152579" name="Notes Placeholder 2">
            <a:extLst>
              <a:ext uri="{FF2B5EF4-FFF2-40B4-BE49-F238E27FC236}">
                <a16:creationId xmlns:a16="http://schemas.microsoft.com/office/drawing/2014/main" id="{25A81E21-784E-093D-8D7D-64B89D8998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Mudslide</a:t>
            </a:r>
          </a:p>
        </p:txBody>
      </p:sp>
      <p:sp>
        <p:nvSpPr>
          <p:cNvPr id="153604" name="Slide Number Placeholder 3">
            <a:extLst>
              <a:ext uri="{FF2B5EF4-FFF2-40B4-BE49-F238E27FC236}">
                <a16:creationId xmlns:a16="http://schemas.microsoft.com/office/drawing/2014/main" id="{EE7CA236-0365-D338-EB77-58A20D638247}"/>
              </a:ext>
            </a:extLst>
          </p:cNvPr>
          <p:cNvSpPr>
            <a:spLocks noGrp="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964409B3-65F3-4F53-9457-546203D1C78B}" type="slidenum">
              <a:rPr lang="en-US" altLang="en-US" sz="1300"/>
              <a:pPr eaLnBrk="1" hangingPunct="1"/>
              <a:t>12</a:t>
            </a:fld>
            <a:endParaRPr lang="en-US" altLang="en-US" sz="13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D036523D-C325-9AED-2845-2EF623863901}"/>
              </a:ext>
            </a:extLst>
          </p:cNvPr>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fld id="{14FF3963-AD65-46E2-BDF8-25C996501857}" type="slidenum">
              <a:rPr lang="en-US" altLang="en-US" sz="1300"/>
              <a:pPr eaLnBrk="1" hangingPunct="1"/>
              <a:t>13</a:t>
            </a:fld>
            <a:endParaRPr lang="en-US" altLang="en-US" sz="1300" dirty="0"/>
          </a:p>
        </p:txBody>
      </p:sp>
      <p:sp>
        <p:nvSpPr>
          <p:cNvPr id="153603" name="Rectangle 2">
            <a:extLst>
              <a:ext uri="{FF2B5EF4-FFF2-40B4-BE49-F238E27FC236}">
                <a16:creationId xmlns:a16="http://schemas.microsoft.com/office/drawing/2014/main" id="{4FCFC9FE-FE4A-AF7B-5376-228EBEC72CB9}"/>
              </a:ext>
            </a:extLst>
          </p:cNvPr>
          <p:cNvSpPr>
            <a:spLocks noGrp="1" noRot="1" noChangeAspect="1" noChangeArrowheads="1" noTextEdit="1"/>
          </p:cNvSpPr>
          <p:nvPr>
            <p:ph type="sldImg"/>
          </p:nvPr>
        </p:nvSpPr>
        <p:spPr>
          <a:xfrm>
            <a:off x="457200" y="720725"/>
            <a:ext cx="6400800" cy="3600450"/>
          </a:xfrm>
          <a:solidFill>
            <a:srgbClr val="FFFFFF"/>
          </a:solidFill>
          <a:ln/>
        </p:spPr>
      </p:sp>
      <p:sp>
        <p:nvSpPr>
          <p:cNvPr id="153604" name="Rectangle 3">
            <a:extLst>
              <a:ext uri="{FF2B5EF4-FFF2-40B4-BE49-F238E27FC236}">
                <a16:creationId xmlns:a16="http://schemas.microsoft.com/office/drawing/2014/main" id="{01302FED-B6B9-E43A-307B-679EAAB1752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F614-A547-9C5A-28D7-1D17D95E90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7B3504-6923-F5D9-8520-39EB13CEA9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485417-7CAA-8EDF-5345-B3B861FBFB80}"/>
              </a:ext>
            </a:extLst>
          </p:cNvPr>
          <p:cNvSpPr>
            <a:spLocks noGrp="1"/>
          </p:cNvSpPr>
          <p:nvPr>
            <p:ph type="dt" sz="half" idx="10"/>
          </p:nvPr>
        </p:nvSpPr>
        <p:spPr/>
        <p:txBody>
          <a:bodyPr/>
          <a:lstStyle/>
          <a:p>
            <a:fld id="{D5566C52-8AB6-4EE1-913C-E7355EFA5F17}" type="datetimeFigureOut">
              <a:rPr lang="en-US" smtClean="0"/>
              <a:t>9/25/2024</a:t>
            </a:fld>
            <a:endParaRPr lang="en-US" dirty="0"/>
          </a:p>
        </p:txBody>
      </p:sp>
      <p:sp>
        <p:nvSpPr>
          <p:cNvPr id="5" name="Footer Placeholder 4">
            <a:extLst>
              <a:ext uri="{FF2B5EF4-FFF2-40B4-BE49-F238E27FC236}">
                <a16:creationId xmlns:a16="http://schemas.microsoft.com/office/drawing/2014/main" id="{BE246AE7-6FA9-ED72-684C-D6B28DA73E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3B0109-BA19-003B-CCFA-66316DBE6704}"/>
              </a:ext>
            </a:extLst>
          </p:cNvPr>
          <p:cNvSpPr>
            <a:spLocks noGrp="1"/>
          </p:cNvSpPr>
          <p:nvPr>
            <p:ph type="sldNum" sz="quarter" idx="12"/>
          </p:nvPr>
        </p:nvSpPr>
        <p:spPr/>
        <p:txBody>
          <a:bodyPr/>
          <a:lstStyle/>
          <a:p>
            <a:fld id="{06FF0B58-434A-483A-9075-5FE241520380}" type="slidenum">
              <a:rPr lang="en-US" smtClean="0"/>
              <a:t>‹#›</a:t>
            </a:fld>
            <a:endParaRPr lang="en-US" dirty="0"/>
          </a:p>
        </p:txBody>
      </p:sp>
    </p:spTree>
    <p:extLst>
      <p:ext uri="{BB962C8B-B14F-4D97-AF65-F5344CB8AC3E}">
        <p14:creationId xmlns:p14="http://schemas.microsoft.com/office/powerpoint/2010/main" val="2809578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038AF-6CAB-8D02-82F2-786697A96F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900575-D701-0EE5-93DD-7DE38CEC6B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B23839-E523-D2DC-693F-682CA769BC04}"/>
              </a:ext>
            </a:extLst>
          </p:cNvPr>
          <p:cNvSpPr>
            <a:spLocks noGrp="1"/>
          </p:cNvSpPr>
          <p:nvPr>
            <p:ph type="dt" sz="half" idx="10"/>
          </p:nvPr>
        </p:nvSpPr>
        <p:spPr/>
        <p:txBody>
          <a:bodyPr/>
          <a:lstStyle/>
          <a:p>
            <a:fld id="{D5566C52-8AB6-4EE1-913C-E7355EFA5F17}" type="datetimeFigureOut">
              <a:rPr lang="en-US" smtClean="0"/>
              <a:t>9/25/2024</a:t>
            </a:fld>
            <a:endParaRPr lang="en-US" dirty="0"/>
          </a:p>
        </p:txBody>
      </p:sp>
      <p:sp>
        <p:nvSpPr>
          <p:cNvPr id="5" name="Footer Placeholder 4">
            <a:extLst>
              <a:ext uri="{FF2B5EF4-FFF2-40B4-BE49-F238E27FC236}">
                <a16:creationId xmlns:a16="http://schemas.microsoft.com/office/drawing/2014/main" id="{6841F2EA-4203-C92D-E295-2DC7701B98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A61A32-A05B-6C07-02A8-02B916DBAACE}"/>
              </a:ext>
            </a:extLst>
          </p:cNvPr>
          <p:cNvSpPr>
            <a:spLocks noGrp="1"/>
          </p:cNvSpPr>
          <p:nvPr>
            <p:ph type="sldNum" sz="quarter" idx="12"/>
          </p:nvPr>
        </p:nvSpPr>
        <p:spPr/>
        <p:txBody>
          <a:bodyPr/>
          <a:lstStyle/>
          <a:p>
            <a:fld id="{06FF0B58-434A-483A-9075-5FE241520380}" type="slidenum">
              <a:rPr lang="en-US" smtClean="0"/>
              <a:t>‹#›</a:t>
            </a:fld>
            <a:endParaRPr lang="en-US" dirty="0"/>
          </a:p>
        </p:txBody>
      </p:sp>
    </p:spTree>
    <p:extLst>
      <p:ext uri="{BB962C8B-B14F-4D97-AF65-F5344CB8AC3E}">
        <p14:creationId xmlns:p14="http://schemas.microsoft.com/office/powerpoint/2010/main" val="102083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D1C624-ACA3-E2F0-E943-64D866ADFE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984F5-DBE0-2C5D-F73B-309B0E5FEC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94453-14E8-A8EA-03E0-B5AA5D76B632}"/>
              </a:ext>
            </a:extLst>
          </p:cNvPr>
          <p:cNvSpPr>
            <a:spLocks noGrp="1"/>
          </p:cNvSpPr>
          <p:nvPr>
            <p:ph type="dt" sz="half" idx="10"/>
          </p:nvPr>
        </p:nvSpPr>
        <p:spPr/>
        <p:txBody>
          <a:bodyPr/>
          <a:lstStyle/>
          <a:p>
            <a:fld id="{D5566C52-8AB6-4EE1-913C-E7355EFA5F17}" type="datetimeFigureOut">
              <a:rPr lang="en-US" smtClean="0"/>
              <a:t>9/25/2024</a:t>
            </a:fld>
            <a:endParaRPr lang="en-US" dirty="0"/>
          </a:p>
        </p:txBody>
      </p:sp>
      <p:sp>
        <p:nvSpPr>
          <p:cNvPr id="5" name="Footer Placeholder 4">
            <a:extLst>
              <a:ext uri="{FF2B5EF4-FFF2-40B4-BE49-F238E27FC236}">
                <a16:creationId xmlns:a16="http://schemas.microsoft.com/office/drawing/2014/main" id="{AB64F0C0-BA7A-F17E-EA46-5D08CF43789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71D02F5-FF7C-13C3-F7D9-F68E3BA8C1F3}"/>
              </a:ext>
            </a:extLst>
          </p:cNvPr>
          <p:cNvSpPr>
            <a:spLocks noGrp="1"/>
          </p:cNvSpPr>
          <p:nvPr>
            <p:ph type="sldNum" sz="quarter" idx="12"/>
          </p:nvPr>
        </p:nvSpPr>
        <p:spPr/>
        <p:txBody>
          <a:bodyPr/>
          <a:lstStyle/>
          <a:p>
            <a:fld id="{06FF0B58-434A-483A-9075-5FE241520380}" type="slidenum">
              <a:rPr lang="en-US" smtClean="0"/>
              <a:t>‹#›</a:t>
            </a:fld>
            <a:endParaRPr lang="en-US" dirty="0"/>
          </a:p>
        </p:txBody>
      </p:sp>
    </p:spTree>
    <p:extLst>
      <p:ext uri="{BB962C8B-B14F-4D97-AF65-F5344CB8AC3E}">
        <p14:creationId xmlns:p14="http://schemas.microsoft.com/office/powerpoint/2010/main" val="2598467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28D72-1067-EB68-44C8-190A4A282C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308B6F-7866-4BBD-5657-382DFED86A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5211E-15E2-06E7-804F-36E8F6A97C22}"/>
              </a:ext>
            </a:extLst>
          </p:cNvPr>
          <p:cNvSpPr>
            <a:spLocks noGrp="1"/>
          </p:cNvSpPr>
          <p:nvPr>
            <p:ph type="dt" sz="half" idx="10"/>
          </p:nvPr>
        </p:nvSpPr>
        <p:spPr/>
        <p:txBody>
          <a:bodyPr/>
          <a:lstStyle/>
          <a:p>
            <a:fld id="{D5566C52-8AB6-4EE1-913C-E7355EFA5F17}" type="datetimeFigureOut">
              <a:rPr lang="en-US" smtClean="0"/>
              <a:t>9/25/2024</a:t>
            </a:fld>
            <a:endParaRPr lang="en-US" dirty="0"/>
          </a:p>
        </p:txBody>
      </p:sp>
      <p:sp>
        <p:nvSpPr>
          <p:cNvPr id="5" name="Footer Placeholder 4">
            <a:extLst>
              <a:ext uri="{FF2B5EF4-FFF2-40B4-BE49-F238E27FC236}">
                <a16:creationId xmlns:a16="http://schemas.microsoft.com/office/drawing/2014/main" id="{11D8D7DC-9B4E-DE43-0028-0DB9C66E83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D2DF57-BA43-65E4-9BBC-3DE82793539B}"/>
              </a:ext>
            </a:extLst>
          </p:cNvPr>
          <p:cNvSpPr>
            <a:spLocks noGrp="1"/>
          </p:cNvSpPr>
          <p:nvPr>
            <p:ph type="sldNum" sz="quarter" idx="12"/>
          </p:nvPr>
        </p:nvSpPr>
        <p:spPr/>
        <p:txBody>
          <a:bodyPr/>
          <a:lstStyle/>
          <a:p>
            <a:fld id="{06FF0B58-434A-483A-9075-5FE241520380}" type="slidenum">
              <a:rPr lang="en-US" smtClean="0"/>
              <a:t>‹#›</a:t>
            </a:fld>
            <a:endParaRPr lang="en-US" dirty="0"/>
          </a:p>
        </p:txBody>
      </p:sp>
    </p:spTree>
    <p:extLst>
      <p:ext uri="{BB962C8B-B14F-4D97-AF65-F5344CB8AC3E}">
        <p14:creationId xmlns:p14="http://schemas.microsoft.com/office/powerpoint/2010/main" val="3608042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77712-1186-C3B6-7210-E5EE846922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BCB064-6105-5FCE-6096-3D580C8107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7D8C84-689C-D969-8AA2-5D1B8B3F63F3}"/>
              </a:ext>
            </a:extLst>
          </p:cNvPr>
          <p:cNvSpPr>
            <a:spLocks noGrp="1"/>
          </p:cNvSpPr>
          <p:nvPr>
            <p:ph type="dt" sz="half" idx="10"/>
          </p:nvPr>
        </p:nvSpPr>
        <p:spPr/>
        <p:txBody>
          <a:bodyPr/>
          <a:lstStyle/>
          <a:p>
            <a:fld id="{D5566C52-8AB6-4EE1-913C-E7355EFA5F17}" type="datetimeFigureOut">
              <a:rPr lang="en-US" smtClean="0"/>
              <a:t>9/25/2024</a:t>
            </a:fld>
            <a:endParaRPr lang="en-US" dirty="0"/>
          </a:p>
        </p:txBody>
      </p:sp>
      <p:sp>
        <p:nvSpPr>
          <p:cNvPr id="5" name="Footer Placeholder 4">
            <a:extLst>
              <a:ext uri="{FF2B5EF4-FFF2-40B4-BE49-F238E27FC236}">
                <a16:creationId xmlns:a16="http://schemas.microsoft.com/office/drawing/2014/main" id="{3B93AE7E-C89E-FDD0-FD91-0705BA6F8E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9D671E-388C-98B0-817B-96CC38D066A8}"/>
              </a:ext>
            </a:extLst>
          </p:cNvPr>
          <p:cNvSpPr>
            <a:spLocks noGrp="1"/>
          </p:cNvSpPr>
          <p:nvPr>
            <p:ph type="sldNum" sz="quarter" idx="12"/>
          </p:nvPr>
        </p:nvSpPr>
        <p:spPr/>
        <p:txBody>
          <a:bodyPr/>
          <a:lstStyle/>
          <a:p>
            <a:fld id="{06FF0B58-434A-483A-9075-5FE241520380}" type="slidenum">
              <a:rPr lang="en-US" smtClean="0"/>
              <a:t>‹#›</a:t>
            </a:fld>
            <a:endParaRPr lang="en-US" dirty="0"/>
          </a:p>
        </p:txBody>
      </p:sp>
    </p:spTree>
    <p:extLst>
      <p:ext uri="{BB962C8B-B14F-4D97-AF65-F5344CB8AC3E}">
        <p14:creationId xmlns:p14="http://schemas.microsoft.com/office/powerpoint/2010/main" val="2904853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13735-93A5-6BD3-1000-817296602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F52B04-397E-27DD-E115-6DF6B98819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6C55EA-FFC6-757D-34B1-BEDCE8B1B2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38B7B-4824-38B1-D769-FB90896105C0}"/>
              </a:ext>
            </a:extLst>
          </p:cNvPr>
          <p:cNvSpPr>
            <a:spLocks noGrp="1"/>
          </p:cNvSpPr>
          <p:nvPr>
            <p:ph type="dt" sz="half" idx="10"/>
          </p:nvPr>
        </p:nvSpPr>
        <p:spPr/>
        <p:txBody>
          <a:bodyPr/>
          <a:lstStyle/>
          <a:p>
            <a:fld id="{D5566C52-8AB6-4EE1-913C-E7355EFA5F17}" type="datetimeFigureOut">
              <a:rPr lang="en-US" smtClean="0"/>
              <a:t>9/25/2024</a:t>
            </a:fld>
            <a:endParaRPr lang="en-US" dirty="0"/>
          </a:p>
        </p:txBody>
      </p:sp>
      <p:sp>
        <p:nvSpPr>
          <p:cNvPr id="6" name="Footer Placeholder 5">
            <a:extLst>
              <a:ext uri="{FF2B5EF4-FFF2-40B4-BE49-F238E27FC236}">
                <a16:creationId xmlns:a16="http://schemas.microsoft.com/office/drawing/2014/main" id="{D79C6468-A347-1A2E-E20A-F915A3BCB6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68DD7A-7ADD-3536-37AE-45A9C8F1D557}"/>
              </a:ext>
            </a:extLst>
          </p:cNvPr>
          <p:cNvSpPr>
            <a:spLocks noGrp="1"/>
          </p:cNvSpPr>
          <p:nvPr>
            <p:ph type="sldNum" sz="quarter" idx="12"/>
          </p:nvPr>
        </p:nvSpPr>
        <p:spPr/>
        <p:txBody>
          <a:bodyPr/>
          <a:lstStyle/>
          <a:p>
            <a:fld id="{06FF0B58-434A-483A-9075-5FE241520380}" type="slidenum">
              <a:rPr lang="en-US" smtClean="0"/>
              <a:t>‹#›</a:t>
            </a:fld>
            <a:endParaRPr lang="en-US" dirty="0"/>
          </a:p>
        </p:txBody>
      </p:sp>
    </p:spTree>
    <p:extLst>
      <p:ext uri="{BB962C8B-B14F-4D97-AF65-F5344CB8AC3E}">
        <p14:creationId xmlns:p14="http://schemas.microsoft.com/office/powerpoint/2010/main" val="1144138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F1601-55F0-A032-38AE-91D18577CD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74C5DA-EED2-FBAC-5F2B-6A0EAE10F5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B72E18-DF5E-C566-876C-C0446A9CFD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FE9903-D3A9-A38A-3B0C-1B3F640C9A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ACF425-B6A4-8DE2-0282-CF723E7960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F51BBA-0690-3A84-9D1F-0DEFDF73B340}"/>
              </a:ext>
            </a:extLst>
          </p:cNvPr>
          <p:cNvSpPr>
            <a:spLocks noGrp="1"/>
          </p:cNvSpPr>
          <p:nvPr>
            <p:ph type="dt" sz="half" idx="10"/>
          </p:nvPr>
        </p:nvSpPr>
        <p:spPr/>
        <p:txBody>
          <a:bodyPr/>
          <a:lstStyle/>
          <a:p>
            <a:fld id="{D5566C52-8AB6-4EE1-913C-E7355EFA5F17}" type="datetimeFigureOut">
              <a:rPr lang="en-US" smtClean="0"/>
              <a:t>9/25/2024</a:t>
            </a:fld>
            <a:endParaRPr lang="en-US" dirty="0"/>
          </a:p>
        </p:txBody>
      </p:sp>
      <p:sp>
        <p:nvSpPr>
          <p:cNvPr id="8" name="Footer Placeholder 7">
            <a:extLst>
              <a:ext uri="{FF2B5EF4-FFF2-40B4-BE49-F238E27FC236}">
                <a16:creationId xmlns:a16="http://schemas.microsoft.com/office/drawing/2014/main" id="{78B83768-8D56-2157-1EE9-8687CD49825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4E0CEE9-02E6-A9B2-9B6E-796FD4828E65}"/>
              </a:ext>
            </a:extLst>
          </p:cNvPr>
          <p:cNvSpPr>
            <a:spLocks noGrp="1"/>
          </p:cNvSpPr>
          <p:nvPr>
            <p:ph type="sldNum" sz="quarter" idx="12"/>
          </p:nvPr>
        </p:nvSpPr>
        <p:spPr/>
        <p:txBody>
          <a:bodyPr/>
          <a:lstStyle/>
          <a:p>
            <a:fld id="{06FF0B58-434A-483A-9075-5FE241520380}" type="slidenum">
              <a:rPr lang="en-US" smtClean="0"/>
              <a:t>‹#›</a:t>
            </a:fld>
            <a:endParaRPr lang="en-US" dirty="0"/>
          </a:p>
        </p:txBody>
      </p:sp>
    </p:spTree>
    <p:extLst>
      <p:ext uri="{BB962C8B-B14F-4D97-AF65-F5344CB8AC3E}">
        <p14:creationId xmlns:p14="http://schemas.microsoft.com/office/powerpoint/2010/main" val="2181213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B719B-29CF-61BF-01C1-F6349BF0DA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A2959E-9D11-98E6-F616-708BB0D17EE4}"/>
              </a:ext>
            </a:extLst>
          </p:cNvPr>
          <p:cNvSpPr>
            <a:spLocks noGrp="1"/>
          </p:cNvSpPr>
          <p:nvPr>
            <p:ph type="dt" sz="half" idx="10"/>
          </p:nvPr>
        </p:nvSpPr>
        <p:spPr/>
        <p:txBody>
          <a:bodyPr/>
          <a:lstStyle/>
          <a:p>
            <a:fld id="{D5566C52-8AB6-4EE1-913C-E7355EFA5F17}" type="datetimeFigureOut">
              <a:rPr lang="en-US" smtClean="0"/>
              <a:t>9/25/2024</a:t>
            </a:fld>
            <a:endParaRPr lang="en-US" dirty="0"/>
          </a:p>
        </p:txBody>
      </p:sp>
      <p:sp>
        <p:nvSpPr>
          <p:cNvPr id="4" name="Footer Placeholder 3">
            <a:extLst>
              <a:ext uri="{FF2B5EF4-FFF2-40B4-BE49-F238E27FC236}">
                <a16:creationId xmlns:a16="http://schemas.microsoft.com/office/drawing/2014/main" id="{01CC6A37-91A0-DEFF-1856-DFFB3555DB9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23D6DC0-4176-EE82-1599-6ACDDCE51939}"/>
              </a:ext>
            </a:extLst>
          </p:cNvPr>
          <p:cNvSpPr>
            <a:spLocks noGrp="1"/>
          </p:cNvSpPr>
          <p:nvPr>
            <p:ph type="sldNum" sz="quarter" idx="12"/>
          </p:nvPr>
        </p:nvSpPr>
        <p:spPr/>
        <p:txBody>
          <a:bodyPr/>
          <a:lstStyle/>
          <a:p>
            <a:fld id="{06FF0B58-434A-483A-9075-5FE241520380}" type="slidenum">
              <a:rPr lang="en-US" smtClean="0"/>
              <a:t>‹#›</a:t>
            </a:fld>
            <a:endParaRPr lang="en-US" dirty="0"/>
          </a:p>
        </p:txBody>
      </p:sp>
    </p:spTree>
    <p:extLst>
      <p:ext uri="{BB962C8B-B14F-4D97-AF65-F5344CB8AC3E}">
        <p14:creationId xmlns:p14="http://schemas.microsoft.com/office/powerpoint/2010/main" val="197170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375886-43B9-D207-DE6A-1C13FF7D8869}"/>
              </a:ext>
            </a:extLst>
          </p:cNvPr>
          <p:cNvSpPr>
            <a:spLocks noGrp="1"/>
          </p:cNvSpPr>
          <p:nvPr>
            <p:ph type="dt" sz="half" idx="10"/>
          </p:nvPr>
        </p:nvSpPr>
        <p:spPr/>
        <p:txBody>
          <a:bodyPr/>
          <a:lstStyle/>
          <a:p>
            <a:fld id="{D5566C52-8AB6-4EE1-913C-E7355EFA5F17}" type="datetimeFigureOut">
              <a:rPr lang="en-US" smtClean="0"/>
              <a:t>9/25/2024</a:t>
            </a:fld>
            <a:endParaRPr lang="en-US" dirty="0"/>
          </a:p>
        </p:txBody>
      </p:sp>
      <p:sp>
        <p:nvSpPr>
          <p:cNvPr id="3" name="Footer Placeholder 2">
            <a:extLst>
              <a:ext uri="{FF2B5EF4-FFF2-40B4-BE49-F238E27FC236}">
                <a16:creationId xmlns:a16="http://schemas.microsoft.com/office/drawing/2014/main" id="{BE5D6436-3111-0C1A-26B1-D9B2EC8939D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39CB7F6-53B0-208D-FC3D-F7D363A7974C}"/>
              </a:ext>
            </a:extLst>
          </p:cNvPr>
          <p:cNvSpPr>
            <a:spLocks noGrp="1"/>
          </p:cNvSpPr>
          <p:nvPr>
            <p:ph type="sldNum" sz="quarter" idx="12"/>
          </p:nvPr>
        </p:nvSpPr>
        <p:spPr/>
        <p:txBody>
          <a:bodyPr/>
          <a:lstStyle/>
          <a:p>
            <a:fld id="{06FF0B58-434A-483A-9075-5FE241520380}" type="slidenum">
              <a:rPr lang="en-US" smtClean="0"/>
              <a:t>‹#›</a:t>
            </a:fld>
            <a:endParaRPr lang="en-US" dirty="0"/>
          </a:p>
        </p:txBody>
      </p:sp>
    </p:spTree>
    <p:extLst>
      <p:ext uri="{BB962C8B-B14F-4D97-AF65-F5344CB8AC3E}">
        <p14:creationId xmlns:p14="http://schemas.microsoft.com/office/powerpoint/2010/main" val="1920270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6D14A-86B4-FB6E-4A5B-98658E251A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1CE044-D841-309D-C89D-470DB36ECA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62E8CD-1F1C-A1E6-A2CD-7BB792FE9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E18EF2-2EE9-A8D0-A568-9ABA51C4599B}"/>
              </a:ext>
            </a:extLst>
          </p:cNvPr>
          <p:cNvSpPr>
            <a:spLocks noGrp="1"/>
          </p:cNvSpPr>
          <p:nvPr>
            <p:ph type="dt" sz="half" idx="10"/>
          </p:nvPr>
        </p:nvSpPr>
        <p:spPr/>
        <p:txBody>
          <a:bodyPr/>
          <a:lstStyle/>
          <a:p>
            <a:fld id="{D5566C52-8AB6-4EE1-913C-E7355EFA5F17}" type="datetimeFigureOut">
              <a:rPr lang="en-US" smtClean="0"/>
              <a:t>9/25/2024</a:t>
            </a:fld>
            <a:endParaRPr lang="en-US" dirty="0"/>
          </a:p>
        </p:txBody>
      </p:sp>
      <p:sp>
        <p:nvSpPr>
          <p:cNvPr id="6" name="Footer Placeholder 5">
            <a:extLst>
              <a:ext uri="{FF2B5EF4-FFF2-40B4-BE49-F238E27FC236}">
                <a16:creationId xmlns:a16="http://schemas.microsoft.com/office/drawing/2014/main" id="{C8F8B11D-5859-3D69-D6EB-D4C3D9889E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DE9CA4-688B-0F0F-719F-17A3EB7DF376}"/>
              </a:ext>
            </a:extLst>
          </p:cNvPr>
          <p:cNvSpPr>
            <a:spLocks noGrp="1"/>
          </p:cNvSpPr>
          <p:nvPr>
            <p:ph type="sldNum" sz="quarter" idx="12"/>
          </p:nvPr>
        </p:nvSpPr>
        <p:spPr/>
        <p:txBody>
          <a:bodyPr/>
          <a:lstStyle/>
          <a:p>
            <a:fld id="{06FF0B58-434A-483A-9075-5FE241520380}" type="slidenum">
              <a:rPr lang="en-US" smtClean="0"/>
              <a:t>‹#›</a:t>
            </a:fld>
            <a:endParaRPr lang="en-US" dirty="0"/>
          </a:p>
        </p:txBody>
      </p:sp>
    </p:spTree>
    <p:extLst>
      <p:ext uri="{BB962C8B-B14F-4D97-AF65-F5344CB8AC3E}">
        <p14:creationId xmlns:p14="http://schemas.microsoft.com/office/powerpoint/2010/main" val="140217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EB38-446E-F1CD-551B-ABAD7B1A4E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F3AB9B-A6AB-DF5E-FFF2-B0AF68D9EE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63E2642-D5B7-DC5C-67C3-C3FD251671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1B5CAE-5199-5E8B-9D0D-767D560BA2C0}"/>
              </a:ext>
            </a:extLst>
          </p:cNvPr>
          <p:cNvSpPr>
            <a:spLocks noGrp="1"/>
          </p:cNvSpPr>
          <p:nvPr>
            <p:ph type="dt" sz="half" idx="10"/>
          </p:nvPr>
        </p:nvSpPr>
        <p:spPr/>
        <p:txBody>
          <a:bodyPr/>
          <a:lstStyle/>
          <a:p>
            <a:fld id="{D5566C52-8AB6-4EE1-913C-E7355EFA5F17}" type="datetimeFigureOut">
              <a:rPr lang="en-US" smtClean="0"/>
              <a:t>9/25/2024</a:t>
            </a:fld>
            <a:endParaRPr lang="en-US" dirty="0"/>
          </a:p>
        </p:txBody>
      </p:sp>
      <p:sp>
        <p:nvSpPr>
          <p:cNvPr id="6" name="Footer Placeholder 5">
            <a:extLst>
              <a:ext uri="{FF2B5EF4-FFF2-40B4-BE49-F238E27FC236}">
                <a16:creationId xmlns:a16="http://schemas.microsoft.com/office/drawing/2014/main" id="{23734300-0EAC-2AB4-070B-8F5D5DF6512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AD35566-BD8C-B035-4D2C-C4882B2177A8}"/>
              </a:ext>
            </a:extLst>
          </p:cNvPr>
          <p:cNvSpPr>
            <a:spLocks noGrp="1"/>
          </p:cNvSpPr>
          <p:nvPr>
            <p:ph type="sldNum" sz="quarter" idx="12"/>
          </p:nvPr>
        </p:nvSpPr>
        <p:spPr/>
        <p:txBody>
          <a:bodyPr/>
          <a:lstStyle/>
          <a:p>
            <a:fld id="{06FF0B58-434A-483A-9075-5FE241520380}" type="slidenum">
              <a:rPr lang="en-US" smtClean="0"/>
              <a:t>‹#›</a:t>
            </a:fld>
            <a:endParaRPr lang="en-US" dirty="0"/>
          </a:p>
        </p:txBody>
      </p:sp>
    </p:spTree>
    <p:extLst>
      <p:ext uri="{BB962C8B-B14F-4D97-AF65-F5344CB8AC3E}">
        <p14:creationId xmlns:p14="http://schemas.microsoft.com/office/powerpoint/2010/main" val="1993035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57E56E-3640-16B2-B937-C58FB0F007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674370-54E1-C4B0-FFDB-A678C20A32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6EABAC-5703-7BAD-A46D-FC3436E4C3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566C52-8AB6-4EE1-913C-E7355EFA5F17}" type="datetimeFigureOut">
              <a:rPr lang="en-US" smtClean="0"/>
              <a:t>9/25/2024</a:t>
            </a:fld>
            <a:endParaRPr lang="en-US" dirty="0"/>
          </a:p>
        </p:txBody>
      </p:sp>
      <p:sp>
        <p:nvSpPr>
          <p:cNvPr id="5" name="Footer Placeholder 4">
            <a:extLst>
              <a:ext uri="{FF2B5EF4-FFF2-40B4-BE49-F238E27FC236}">
                <a16:creationId xmlns:a16="http://schemas.microsoft.com/office/drawing/2014/main" id="{FFB9AB18-17A9-0CEC-AC20-5A285A8FD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ED142A48-5DB3-36EB-F74A-4253D97E60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FF0B58-434A-483A-9075-5FE241520380}" type="slidenum">
              <a:rPr lang="en-US" smtClean="0"/>
              <a:t>‹#›</a:t>
            </a:fld>
            <a:endParaRPr lang="en-US" dirty="0"/>
          </a:p>
        </p:txBody>
      </p:sp>
    </p:spTree>
    <p:extLst>
      <p:ext uri="{BB962C8B-B14F-4D97-AF65-F5344CB8AC3E}">
        <p14:creationId xmlns:p14="http://schemas.microsoft.com/office/powerpoint/2010/main" val="2452780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nytimes.com/interactive/2014/03/26/us/houses-in-the-path-of-the-washington-mudslide.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Documents and Settings\Tony Stallins\Desktop\Weathering\PICT0021.JPG">
            <a:extLst>
              <a:ext uri="{FF2B5EF4-FFF2-40B4-BE49-F238E27FC236}">
                <a16:creationId xmlns:a16="http://schemas.microsoft.com/office/drawing/2014/main" id="{F9BC6A0E-83E6-A037-D349-F688E47708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67"/>
          <a:stretch/>
        </p:blipFill>
        <p:spPr bwMode="auto">
          <a:xfrm>
            <a:off x="717757" y="1903900"/>
            <a:ext cx="6606766" cy="474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itle 1">
            <a:extLst>
              <a:ext uri="{FF2B5EF4-FFF2-40B4-BE49-F238E27FC236}">
                <a16:creationId xmlns:a16="http://schemas.microsoft.com/office/drawing/2014/main" id="{9813A254-4F19-2B0C-DDC4-83E76F3D19D1}"/>
              </a:ext>
            </a:extLst>
          </p:cNvPr>
          <p:cNvSpPr>
            <a:spLocks noGrp="1"/>
          </p:cNvSpPr>
          <p:nvPr>
            <p:ph type="title"/>
          </p:nvPr>
        </p:nvSpPr>
        <p:spPr>
          <a:xfrm>
            <a:off x="491613" y="59638"/>
            <a:ext cx="7772400" cy="1143000"/>
          </a:xfrm>
        </p:spPr>
        <p:txBody>
          <a:bodyPr/>
          <a:lstStyle/>
          <a:p>
            <a:pPr algn="ctr" eaLnBrk="1" hangingPunct="1"/>
            <a:r>
              <a:rPr lang="en-US" altLang="en-US" dirty="0">
                <a:latin typeface="Arial" panose="020B0604020202020204" pitchFamily="34" charset="0"/>
                <a:cs typeface="Arial" panose="020B0604020202020204" pitchFamily="34" charset="0"/>
              </a:rPr>
              <a:t>Mass movements</a:t>
            </a:r>
            <a:endParaRPr lang="en-US" altLang="en-US" dirty="0"/>
          </a:p>
        </p:txBody>
      </p:sp>
      <p:sp>
        <p:nvSpPr>
          <p:cNvPr id="53252" name="Content Placeholder 2">
            <a:extLst>
              <a:ext uri="{FF2B5EF4-FFF2-40B4-BE49-F238E27FC236}">
                <a16:creationId xmlns:a16="http://schemas.microsoft.com/office/drawing/2014/main" id="{DEB855FC-1307-AB99-D26C-BAB71FBA68B9}"/>
              </a:ext>
            </a:extLst>
          </p:cNvPr>
          <p:cNvSpPr>
            <a:spLocks noGrp="1"/>
          </p:cNvSpPr>
          <p:nvPr>
            <p:ph idx="1"/>
          </p:nvPr>
        </p:nvSpPr>
        <p:spPr>
          <a:xfrm>
            <a:off x="491613" y="1066800"/>
            <a:ext cx="7197213" cy="4114800"/>
          </a:xfrm>
        </p:spPr>
        <p:txBody>
          <a:bodyPr/>
          <a:lstStyle/>
          <a:p>
            <a:pPr eaLnBrk="1" hangingPunct="1"/>
            <a:r>
              <a:rPr lang="en-US" altLang="en-US" sz="2400" dirty="0">
                <a:latin typeface="Arial" panose="020B0604020202020204" pitchFamily="34" charset="0"/>
                <a:cs typeface="Arial" panose="020B0604020202020204" pitchFamily="34" charset="0"/>
              </a:rPr>
              <a:t>Downhill movement of surface materials under the influence of gravity</a:t>
            </a:r>
          </a:p>
          <a:p>
            <a:pPr eaLnBrk="1" hangingPunct="1">
              <a:buFontTx/>
              <a:buNone/>
            </a:pPr>
            <a:endParaRPr lang="en-US" altLang="en-US" sz="1800" dirty="0">
              <a:latin typeface="Arial" panose="020B0604020202020204" pitchFamily="34" charset="0"/>
              <a:cs typeface="Arial" panose="020B0604020202020204" pitchFamily="34" charset="0"/>
            </a:endParaRPr>
          </a:p>
        </p:txBody>
      </p:sp>
      <p:pic>
        <p:nvPicPr>
          <p:cNvPr id="53253" name="Picture 2" descr="C:\Documents and Settings\Jon Anthony Stallins\Desktop\513 - hillside.JPG">
            <a:extLst>
              <a:ext uri="{FF2B5EF4-FFF2-40B4-BE49-F238E27FC236}">
                <a16:creationId xmlns:a16="http://schemas.microsoft.com/office/drawing/2014/main" id="{95EB91E8-ABD7-0667-5E9D-1BF28A29A3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8826" y="304799"/>
            <a:ext cx="4316359" cy="649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Documents and Settings\Tony Stallins\Desktop\rockfall.jpg">
            <a:extLst>
              <a:ext uri="{FF2B5EF4-FFF2-40B4-BE49-F238E27FC236}">
                <a16:creationId xmlns:a16="http://schemas.microsoft.com/office/drawing/2014/main" id="{16BE6883-F755-8F6F-B34A-10502574C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103" y="381000"/>
            <a:ext cx="4496723" cy="411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descr="C:\Documents and Settings\Tony Stallins\Desktop\rockfall2.jpg">
            <a:extLst>
              <a:ext uri="{FF2B5EF4-FFF2-40B4-BE49-F238E27FC236}">
                <a16:creationId xmlns:a16="http://schemas.microsoft.com/office/drawing/2014/main" id="{74164B60-C099-7A80-EF74-682094D688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0400" y="15240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5">
            <a:extLst>
              <a:ext uri="{FF2B5EF4-FFF2-40B4-BE49-F238E27FC236}">
                <a16:creationId xmlns:a16="http://schemas.microsoft.com/office/drawing/2014/main" id="{CCB729B1-4A8C-5668-E40E-95562C07A31C}"/>
              </a:ext>
            </a:extLst>
          </p:cNvPr>
          <p:cNvSpPr>
            <a:spLocks noChangeArrowheads="1"/>
          </p:cNvSpPr>
          <p:nvPr/>
        </p:nvSpPr>
        <p:spPr bwMode="auto">
          <a:xfrm>
            <a:off x="322008" y="4943630"/>
            <a:ext cx="5157019" cy="191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eaLnBrk="1" hangingPunct="1">
              <a:spcBef>
                <a:spcPct val="30000"/>
              </a:spcBef>
              <a:buFont typeface="Arial" panose="020B0604020202020204" pitchFamily="34" charset="0"/>
              <a:buChar char="•"/>
            </a:pPr>
            <a:r>
              <a:rPr lang="en-US" altLang="en-US" sz="2800" b="1" dirty="0">
                <a:solidFill>
                  <a:srgbClr val="FF0000"/>
                </a:solidFill>
                <a:latin typeface="Arial" panose="020B0604020202020204" pitchFamily="34" charset="0"/>
              </a:rPr>
              <a:t>Falls</a:t>
            </a:r>
            <a:r>
              <a:rPr lang="en-US" altLang="en-US" sz="2800" dirty="0">
                <a:latin typeface="Arial" panose="020B0604020202020204" pitchFamily="34" charset="0"/>
              </a:rPr>
              <a:t>: debris falls at or near vertical angles</a:t>
            </a:r>
          </a:p>
          <a:p>
            <a:pPr marL="342900" indent="-342900" eaLnBrk="1" hangingPunct="1">
              <a:spcBef>
                <a:spcPct val="30000"/>
              </a:spcBef>
              <a:buFont typeface="Arial" panose="020B0604020202020204" pitchFamily="34" charset="0"/>
              <a:buChar char="•"/>
            </a:pPr>
            <a:r>
              <a:rPr lang="en-US" altLang="en-US" sz="2800" dirty="0">
                <a:latin typeface="Arial" panose="020B0604020202020204" pitchFamily="34" charset="0"/>
              </a:rPr>
              <a:t>Rock fall, soil fall.</a:t>
            </a:r>
          </a:p>
          <a:p>
            <a:pPr eaLnBrk="1" hangingPunct="1">
              <a:spcBef>
                <a:spcPct val="30000"/>
              </a:spcBef>
            </a:pPr>
            <a:endParaRPr lang="en-US" altLang="en-US" sz="2000" dirty="0">
              <a:latin typeface="Arial" panose="020B0604020202020204" pitchFamily="34" charset="0"/>
            </a:endParaRPr>
          </a:p>
        </p:txBody>
      </p:sp>
      <p:sp>
        <p:nvSpPr>
          <p:cNvPr id="59397" name="Rectangle 4">
            <a:extLst>
              <a:ext uri="{FF2B5EF4-FFF2-40B4-BE49-F238E27FC236}">
                <a16:creationId xmlns:a16="http://schemas.microsoft.com/office/drawing/2014/main" id="{7DC54AE8-4F04-ADB3-5F84-C741F1ACCCC2}"/>
              </a:ext>
            </a:extLst>
          </p:cNvPr>
          <p:cNvSpPr>
            <a:spLocks noChangeArrowheads="1"/>
          </p:cNvSpPr>
          <p:nvPr/>
        </p:nvSpPr>
        <p:spPr bwMode="auto">
          <a:xfrm>
            <a:off x="5715001" y="6324601"/>
            <a:ext cx="30219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spcBef>
                <a:spcPct val="30000"/>
              </a:spcBef>
            </a:pPr>
            <a:r>
              <a:rPr lang="en-US" altLang="en-US" sz="2000" dirty="0">
                <a:latin typeface="Arial" panose="020B0604020202020204" pitchFamily="34" charset="0"/>
              </a:rPr>
              <a:t>Rockfall and talus slopes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landslide">
            <a:extLst>
              <a:ext uri="{FF2B5EF4-FFF2-40B4-BE49-F238E27FC236}">
                <a16:creationId xmlns:a16="http://schemas.microsoft.com/office/drawing/2014/main" id="{5676BC9C-77A1-2204-9EC3-D65E448F28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72"/>
          <a:stretch/>
        </p:blipFill>
        <p:spPr bwMode="auto">
          <a:xfrm>
            <a:off x="1983658" y="98323"/>
            <a:ext cx="8382000" cy="519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3">
            <a:extLst>
              <a:ext uri="{FF2B5EF4-FFF2-40B4-BE49-F238E27FC236}">
                <a16:creationId xmlns:a16="http://schemas.microsoft.com/office/drawing/2014/main" id="{2E7B9F93-C53D-5268-7BDE-A6BE6DB7E172}"/>
              </a:ext>
            </a:extLst>
          </p:cNvPr>
          <p:cNvSpPr txBox="1">
            <a:spLocks noChangeArrowheads="1"/>
          </p:cNvSpPr>
          <p:nvPr/>
        </p:nvSpPr>
        <p:spPr bwMode="auto">
          <a:xfrm>
            <a:off x="1278193" y="5467882"/>
            <a:ext cx="11788878"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eaLnBrk="1" hangingPunct="1">
              <a:buFont typeface="Arial" panose="020B0604020202020204" pitchFamily="34" charset="0"/>
              <a:buChar char="•"/>
            </a:pPr>
            <a:r>
              <a:rPr lang="en-US" altLang="en-US" b="1" dirty="0">
                <a:solidFill>
                  <a:srgbClr val="FF0000"/>
                </a:solidFill>
                <a:latin typeface="Arial" panose="020B0604020202020204" pitchFamily="34" charset="0"/>
              </a:rPr>
              <a:t>Slide</a:t>
            </a:r>
            <a:r>
              <a:rPr lang="en-US" altLang="en-US" dirty="0">
                <a:latin typeface="Arial" panose="020B0604020202020204" pitchFamily="34" charset="0"/>
              </a:rPr>
              <a:t>: non-vertical movement along hillslope with low water content</a:t>
            </a:r>
          </a:p>
          <a:p>
            <a:pPr marL="342900" indent="-342900" eaLnBrk="1" hangingPunct="1">
              <a:buFont typeface="Arial" panose="020B0604020202020204" pitchFamily="34" charset="0"/>
              <a:buChar char="•"/>
            </a:pPr>
            <a:r>
              <a:rPr lang="en-US" altLang="en-US" dirty="0">
                <a:latin typeface="Arial" panose="020B0604020202020204" pitchFamily="34" charset="0"/>
              </a:rPr>
              <a:t>There is a detectable planar surface upon which the slide took place.</a:t>
            </a:r>
          </a:p>
          <a:p>
            <a:pPr marL="342900" indent="-342900" eaLnBrk="1" hangingPunct="1">
              <a:buFont typeface="Arial" panose="020B0604020202020204" pitchFamily="34" charset="0"/>
              <a:buChar char="•"/>
            </a:pPr>
            <a:r>
              <a:rPr lang="en-US" altLang="en-US" dirty="0">
                <a:latin typeface="Arial" panose="020B0604020202020204" pitchFamily="34" charset="0"/>
              </a:rPr>
              <a:t>Examples are rock glide, landslide, mud slide. </a:t>
            </a:r>
          </a:p>
          <a:p>
            <a:pPr eaLnBrk="1" hangingPunct="1"/>
            <a:endParaRPr lang="en-US" altLang="en-US" dirty="0">
              <a:latin typeface="Arial" panose="020B0604020202020204" pitchFamily="34" charset="0"/>
            </a:endParaRPr>
          </a:p>
          <a:p>
            <a:pPr eaLnBrk="1" hangingPunct="1"/>
            <a:endParaRPr lang="en-US" altLang="en-US" sz="2000" dirty="0">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Content Placeholder 3">
            <a:hlinkClick r:id="rId3"/>
            <a:extLst>
              <a:ext uri="{FF2B5EF4-FFF2-40B4-BE49-F238E27FC236}">
                <a16:creationId xmlns:a16="http://schemas.microsoft.com/office/drawing/2014/main" id="{DE207B79-09D1-4357-74C6-4AB926F5CEBB}"/>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96441" y="910713"/>
            <a:ext cx="11799117" cy="5036574"/>
          </a:xfrm>
          <a:ln w="63500">
            <a:solidFill>
              <a:schemeClr val="tx2">
                <a:lumMod val="50000"/>
                <a:lumOff val="50000"/>
              </a:schemeClr>
            </a:solid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Geomorphcdrom\Geertsema\Muskwa-Chisca 00649.jpg">
            <a:extLst>
              <a:ext uri="{FF2B5EF4-FFF2-40B4-BE49-F238E27FC236}">
                <a16:creationId xmlns:a16="http://schemas.microsoft.com/office/drawing/2014/main" id="{E8B19219-54B6-FA65-C2FE-32A9D8B84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891" b="4422"/>
          <a:stretch>
            <a:fillRect/>
          </a:stretch>
        </p:blipFill>
        <p:spPr bwMode="auto">
          <a:xfrm>
            <a:off x="2930014" y="186813"/>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4">
            <a:extLst>
              <a:ext uri="{FF2B5EF4-FFF2-40B4-BE49-F238E27FC236}">
                <a16:creationId xmlns:a16="http://schemas.microsoft.com/office/drawing/2014/main" id="{44E3907B-3827-1F20-E996-27AA41340DAB}"/>
              </a:ext>
            </a:extLst>
          </p:cNvPr>
          <p:cNvSpPr>
            <a:spLocks noChangeArrowheads="1"/>
          </p:cNvSpPr>
          <p:nvPr/>
        </p:nvSpPr>
        <p:spPr bwMode="auto">
          <a:xfrm>
            <a:off x="2930014" y="6271137"/>
            <a:ext cx="78953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spcBef>
                <a:spcPct val="30000"/>
              </a:spcBef>
            </a:pPr>
            <a:r>
              <a:rPr lang="en-US" altLang="en-US" sz="2000" dirty="0">
                <a:latin typeface="Arial" panose="020B0604020202020204" pitchFamily="34" charset="0"/>
              </a:rPr>
              <a:t>Earthflow at confluence of rivers, northern British Columbia.</a:t>
            </a:r>
          </a:p>
        </p:txBody>
      </p:sp>
      <p:sp>
        <p:nvSpPr>
          <p:cNvPr id="2" name="Content Placeholder 2">
            <a:extLst>
              <a:ext uri="{FF2B5EF4-FFF2-40B4-BE49-F238E27FC236}">
                <a16:creationId xmlns:a16="http://schemas.microsoft.com/office/drawing/2014/main" id="{DE3037BF-6E1F-171B-AB4A-4D58B775B303}"/>
              </a:ext>
            </a:extLst>
          </p:cNvPr>
          <p:cNvSpPr txBox="1">
            <a:spLocks/>
          </p:cNvSpPr>
          <p:nvPr/>
        </p:nvSpPr>
        <p:spPr>
          <a:xfrm>
            <a:off x="0" y="488438"/>
            <a:ext cx="2930014"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b="1" dirty="0">
                <a:solidFill>
                  <a:srgbClr val="FF0000"/>
                </a:solidFill>
                <a:latin typeface="Arial" panose="020B0604020202020204" pitchFamily="34" charset="0"/>
              </a:rPr>
              <a:t>Flow</a:t>
            </a:r>
            <a:r>
              <a:rPr lang="en-US" altLang="en-US" dirty="0">
                <a:latin typeface="Arial" panose="020B0604020202020204" pitchFamily="34" charset="0"/>
              </a:rPr>
              <a:t>: contains more water and is classified according to material mixed into it:  mudflow, earthflow, debris flow </a:t>
            </a: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Geomorphcdrom\Charvillon\DFVersant9.JPG">
            <a:extLst>
              <a:ext uri="{FF2B5EF4-FFF2-40B4-BE49-F238E27FC236}">
                <a16:creationId xmlns:a16="http://schemas.microsoft.com/office/drawing/2014/main" id="{3EC361A0-C951-A893-916D-C96ECE935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7556" y="0"/>
            <a:ext cx="4508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4">
            <a:extLst>
              <a:ext uri="{FF2B5EF4-FFF2-40B4-BE49-F238E27FC236}">
                <a16:creationId xmlns:a16="http://schemas.microsoft.com/office/drawing/2014/main" id="{56C5D63E-7979-58D2-5F25-9DE9203A3857}"/>
              </a:ext>
            </a:extLst>
          </p:cNvPr>
          <p:cNvSpPr>
            <a:spLocks noChangeArrowheads="1"/>
          </p:cNvSpPr>
          <p:nvPr/>
        </p:nvSpPr>
        <p:spPr bwMode="auto">
          <a:xfrm>
            <a:off x="98323" y="5970640"/>
            <a:ext cx="39892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spcBef>
                <a:spcPct val="30000"/>
              </a:spcBef>
            </a:pPr>
            <a:r>
              <a:rPr lang="en-US" altLang="en-US" sz="2000" b="1" dirty="0">
                <a:solidFill>
                  <a:srgbClr val="FF0000"/>
                </a:solidFill>
                <a:latin typeface="Arial" panose="020B0604020202020204" pitchFamily="34" charset="0"/>
              </a:rPr>
              <a:t>Debris flows </a:t>
            </a:r>
            <a:r>
              <a:rPr lang="en-US" altLang="en-US" sz="2000" dirty="0">
                <a:latin typeface="Arial" panose="020B0604020202020204" pitchFamily="34" charset="0"/>
              </a:rPr>
              <a:t>located in  French North Alps.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alking on a rocky shore&#10;&#10;Description automatically generated">
            <a:extLst>
              <a:ext uri="{FF2B5EF4-FFF2-40B4-BE49-F238E27FC236}">
                <a16:creationId xmlns:a16="http://schemas.microsoft.com/office/drawing/2014/main" id="{337E32D7-EECD-CF43-E833-ED3E6B4EC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938" y="0"/>
            <a:ext cx="7098123" cy="6794068"/>
          </a:xfrm>
          <a:prstGeom prst="rect">
            <a:avLst/>
          </a:prstGeom>
        </p:spPr>
      </p:pic>
    </p:spTree>
    <p:extLst>
      <p:ext uri="{BB962C8B-B14F-4D97-AF65-F5344CB8AC3E}">
        <p14:creationId xmlns:p14="http://schemas.microsoft.com/office/powerpoint/2010/main" val="3174135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BBEEC6-B34A-C159-90C0-3654A8B587D4}"/>
              </a:ext>
            </a:extLst>
          </p:cNvPr>
          <p:cNvPicPr>
            <a:picLocks noChangeAspect="1"/>
          </p:cNvPicPr>
          <p:nvPr/>
        </p:nvPicPr>
        <p:blipFill>
          <a:blip r:embed="rId2"/>
          <a:stretch>
            <a:fillRect/>
          </a:stretch>
        </p:blipFill>
        <p:spPr>
          <a:xfrm>
            <a:off x="0" y="749439"/>
            <a:ext cx="12192000" cy="5359121"/>
          </a:xfrm>
          <a:prstGeom prst="rect">
            <a:avLst/>
          </a:prstGeom>
        </p:spPr>
      </p:pic>
    </p:spTree>
    <p:extLst>
      <p:ext uri="{BB962C8B-B14F-4D97-AF65-F5344CB8AC3E}">
        <p14:creationId xmlns:p14="http://schemas.microsoft.com/office/powerpoint/2010/main" val="3300155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Documents and Settings\Owner\Desktop\mudslide_wideweb__430x286,1.jpg">
            <a:extLst>
              <a:ext uri="{FF2B5EF4-FFF2-40B4-BE49-F238E27FC236}">
                <a16:creationId xmlns:a16="http://schemas.microsoft.com/office/drawing/2014/main" id="{B490EFEE-B293-C914-AB0F-50ED99650D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947" y="0"/>
            <a:ext cx="10097730" cy="689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a:extLst>
              <a:ext uri="{FF2B5EF4-FFF2-40B4-BE49-F238E27FC236}">
                <a16:creationId xmlns:a16="http://schemas.microsoft.com/office/drawing/2014/main" id="{321EE920-EEE9-849F-C4E3-943556503C20}"/>
              </a:ext>
            </a:extLst>
          </p:cNvPr>
          <p:cNvSpPr>
            <a:spLocks noChangeArrowheads="1"/>
          </p:cNvSpPr>
          <p:nvPr/>
        </p:nvSpPr>
        <p:spPr bwMode="auto">
          <a:xfrm>
            <a:off x="648930" y="6295105"/>
            <a:ext cx="39892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spcBef>
                <a:spcPct val="30000"/>
              </a:spcBef>
            </a:pPr>
            <a:r>
              <a:rPr lang="en-US" altLang="en-US" sz="2000" b="1" dirty="0">
                <a:solidFill>
                  <a:srgbClr val="FF0000"/>
                </a:solidFill>
                <a:latin typeface="Arial" panose="020B0604020202020204" pitchFamily="34" charset="0"/>
              </a:rPr>
              <a:t>Mudflow</a:t>
            </a:r>
            <a:endParaRPr lang="en-US" altLang="en-US" sz="2000" dirty="0">
              <a:latin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Geomorphcdrom\Schaetzl\Slump blocks in colluvium">
            <a:extLst>
              <a:ext uri="{FF2B5EF4-FFF2-40B4-BE49-F238E27FC236}">
                <a16:creationId xmlns:a16="http://schemas.microsoft.com/office/drawing/2014/main" id="{C50853EB-9254-131C-69FA-3D13C974B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4535" y="41275"/>
            <a:ext cx="89916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4">
            <a:extLst>
              <a:ext uri="{FF2B5EF4-FFF2-40B4-BE49-F238E27FC236}">
                <a16:creationId xmlns:a16="http://schemas.microsoft.com/office/drawing/2014/main" id="{6CA29A16-26D9-5F9C-F6B2-64F72D828653}"/>
              </a:ext>
            </a:extLst>
          </p:cNvPr>
          <p:cNvSpPr>
            <a:spLocks noChangeArrowheads="1"/>
          </p:cNvSpPr>
          <p:nvPr/>
        </p:nvSpPr>
        <p:spPr bwMode="auto">
          <a:xfrm>
            <a:off x="3180735" y="6287729"/>
            <a:ext cx="4392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spcBef>
                <a:spcPct val="30000"/>
              </a:spcBef>
            </a:pPr>
            <a:r>
              <a:rPr lang="en-US" altLang="en-US" sz="2000" dirty="0">
                <a:latin typeface="Arial" panose="020B0604020202020204" pitchFamily="34" charset="0"/>
              </a:rPr>
              <a:t>Slump blocks north of Pittsburgh, PA</a:t>
            </a:r>
            <a:r>
              <a:rPr lang="en-US" altLang="en-US" dirty="0"/>
              <a:t>.</a:t>
            </a:r>
          </a:p>
        </p:txBody>
      </p:sp>
      <p:pic>
        <p:nvPicPr>
          <p:cNvPr id="68613" name="Picture 2" descr="http://classes.colgate.edu/bselleck/geol210/lab2/images/SLUMP.JPG">
            <a:extLst>
              <a:ext uri="{FF2B5EF4-FFF2-40B4-BE49-F238E27FC236}">
                <a16:creationId xmlns:a16="http://schemas.microsoft.com/office/drawing/2014/main" id="{B34C5EA0-C8B7-198C-9392-B1CB22F8C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425"/>
          <a:stretch>
            <a:fillRect/>
          </a:stretch>
        </p:blipFill>
        <p:spPr bwMode="auto">
          <a:xfrm>
            <a:off x="8514736" y="193675"/>
            <a:ext cx="333057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BD4B1F47-9627-AF87-A142-F3AEE8572713}"/>
              </a:ext>
            </a:extLst>
          </p:cNvPr>
          <p:cNvSpPr/>
          <p:nvPr/>
        </p:nvSpPr>
        <p:spPr>
          <a:xfrm>
            <a:off x="9107128" y="193675"/>
            <a:ext cx="1039761" cy="286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Content Placeholder 2">
            <a:extLst>
              <a:ext uri="{FF2B5EF4-FFF2-40B4-BE49-F238E27FC236}">
                <a16:creationId xmlns:a16="http://schemas.microsoft.com/office/drawing/2014/main" id="{B2956A71-15F8-2919-1C15-9BC6DC567498}"/>
              </a:ext>
            </a:extLst>
          </p:cNvPr>
          <p:cNvSpPr txBox="1">
            <a:spLocks/>
          </p:cNvSpPr>
          <p:nvPr/>
        </p:nvSpPr>
        <p:spPr>
          <a:xfrm>
            <a:off x="0" y="439277"/>
            <a:ext cx="300867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b="1" dirty="0">
                <a:solidFill>
                  <a:srgbClr val="FF0000"/>
                </a:solidFill>
                <a:latin typeface="Arial" panose="020B0604020202020204" pitchFamily="34" charset="0"/>
              </a:rPr>
              <a:t>Slumps </a:t>
            </a:r>
            <a:r>
              <a:rPr lang="en-US" altLang="en-US" dirty="0">
                <a:latin typeface="Arial" panose="020B0604020202020204" pitchFamily="34" charset="0"/>
              </a:rPr>
              <a:t>have rotational movement. </a:t>
            </a:r>
          </a:p>
          <a:p>
            <a:r>
              <a:rPr lang="en-US" altLang="en-US" dirty="0">
                <a:latin typeface="Arial" panose="020B0604020202020204" pitchFamily="34" charset="0"/>
              </a:rPr>
              <a:t>Movement is a rotation of an entire block more than as an undifferentiated mass in a slide. </a:t>
            </a:r>
          </a:p>
          <a:p>
            <a:r>
              <a:rPr lang="en-US" altLang="en-US" dirty="0">
                <a:latin typeface="Arial" panose="020B0604020202020204" pitchFamily="34" charset="0"/>
              </a:rPr>
              <a:t>Examples are rock slump, soil slump. </a:t>
            </a: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C:\Geomorphcdrom\Dittmer\slump3.jpg">
            <a:extLst>
              <a:ext uri="{FF2B5EF4-FFF2-40B4-BE49-F238E27FC236}">
                <a16:creationId xmlns:a16="http://schemas.microsoft.com/office/drawing/2014/main" id="{BE75F8E9-A379-7A19-7F2E-2F179F0FF7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5289"/>
            <a:ext cx="9144000" cy="606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4">
            <a:extLst>
              <a:ext uri="{FF2B5EF4-FFF2-40B4-BE49-F238E27FC236}">
                <a16:creationId xmlns:a16="http://schemas.microsoft.com/office/drawing/2014/main" id="{EDDDF97C-C9D9-1E07-6134-39EB932962B4}"/>
              </a:ext>
            </a:extLst>
          </p:cNvPr>
          <p:cNvSpPr txBox="1">
            <a:spLocks noChangeArrowheads="1"/>
          </p:cNvSpPr>
          <p:nvPr/>
        </p:nvSpPr>
        <p:spPr bwMode="auto">
          <a:xfrm>
            <a:off x="1660526" y="6411913"/>
            <a:ext cx="2195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000" b="1" dirty="0">
                <a:solidFill>
                  <a:srgbClr val="FF0000"/>
                </a:solidFill>
                <a:latin typeface="Arial" panose="020B0604020202020204" pitchFamily="34" charset="0"/>
              </a:rPr>
              <a:t>Slump</a:t>
            </a:r>
            <a:r>
              <a:rPr lang="en-US" altLang="en-US" sz="2000" dirty="0">
                <a:latin typeface="Arial" panose="020B0604020202020204" pitchFamily="34" charset="0"/>
              </a:rPr>
              <a:t>, California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2F6766-56EA-E264-4867-972445921A8A}"/>
              </a:ext>
            </a:extLst>
          </p:cNvPr>
          <p:cNvPicPr>
            <a:picLocks noChangeAspect="1"/>
          </p:cNvPicPr>
          <p:nvPr/>
        </p:nvPicPr>
        <p:blipFill>
          <a:blip r:embed="rId2"/>
          <a:stretch>
            <a:fillRect/>
          </a:stretch>
        </p:blipFill>
        <p:spPr>
          <a:xfrm>
            <a:off x="2861187" y="-152214"/>
            <a:ext cx="6489289" cy="7140789"/>
          </a:xfrm>
          <a:prstGeom prst="rect">
            <a:avLst/>
          </a:prstGeom>
        </p:spPr>
      </p:pic>
    </p:spTree>
    <p:extLst>
      <p:ext uri="{BB962C8B-B14F-4D97-AF65-F5344CB8AC3E}">
        <p14:creationId xmlns:p14="http://schemas.microsoft.com/office/powerpoint/2010/main" val="483972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028" descr="C:\Documents and Settings\Owner\Desktop\soil_creep.tif">
            <a:extLst>
              <a:ext uri="{FF2B5EF4-FFF2-40B4-BE49-F238E27FC236}">
                <a16:creationId xmlns:a16="http://schemas.microsoft.com/office/drawing/2014/main" id="{B1B7EFAC-0618-C1B8-1CCA-D30D3376DC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373"/>
          <a:stretch/>
        </p:blipFill>
        <p:spPr bwMode="auto">
          <a:xfrm>
            <a:off x="4251119" y="0"/>
            <a:ext cx="777977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B3337C6C-7FCF-0CCF-F277-55AA55B3246A}"/>
              </a:ext>
            </a:extLst>
          </p:cNvPr>
          <p:cNvSpPr txBox="1">
            <a:spLocks/>
          </p:cNvSpPr>
          <p:nvPr/>
        </p:nvSpPr>
        <p:spPr>
          <a:xfrm>
            <a:off x="161107" y="498474"/>
            <a:ext cx="393894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b="1" dirty="0">
                <a:solidFill>
                  <a:srgbClr val="FF0000"/>
                </a:solidFill>
                <a:latin typeface="Arial" panose="020B0604020202020204" pitchFamily="34" charset="0"/>
              </a:rPr>
              <a:t>Creep</a:t>
            </a:r>
            <a:r>
              <a:rPr lang="en-US" altLang="en-US" dirty="0">
                <a:latin typeface="Arial" panose="020B0604020202020204" pitchFamily="34" charset="0"/>
              </a:rPr>
              <a:t>: very slow movement, typically of soil under influence of gravity </a:t>
            </a:r>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a:extLst>
              <a:ext uri="{FF2B5EF4-FFF2-40B4-BE49-F238E27FC236}">
                <a16:creationId xmlns:a16="http://schemas.microsoft.com/office/drawing/2014/main" id="{367A70F4-D8DE-D31D-75C2-C19E68C69C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1745" y="78659"/>
            <a:ext cx="10196176" cy="6779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A9A896-A226-84E6-CDBA-294A5D5B1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100" y="0"/>
            <a:ext cx="1088136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Content Placeholder 2">
            <a:extLst>
              <a:ext uri="{FF2B5EF4-FFF2-40B4-BE49-F238E27FC236}">
                <a16:creationId xmlns:a16="http://schemas.microsoft.com/office/drawing/2014/main" id="{9B8FF80E-0A98-CC46-D5D6-C0E09B870439}"/>
              </a:ext>
            </a:extLst>
          </p:cNvPr>
          <p:cNvSpPr>
            <a:spLocks noGrp="1"/>
          </p:cNvSpPr>
          <p:nvPr>
            <p:ph idx="1"/>
          </p:nvPr>
        </p:nvSpPr>
        <p:spPr>
          <a:xfrm>
            <a:off x="356635" y="1256043"/>
            <a:ext cx="3783565" cy="5330057"/>
          </a:xfrm>
        </p:spPr>
        <p:txBody>
          <a:bodyPr>
            <a:normAutofit/>
          </a:bodyPr>
          <a:lstStyle/>
          <a:p>
            <a:pPr>
              <a:tabLst>
                <a:tab pos="573088" algn="l"/>
              </a:tabLst>
            </a:pPr>
            <a:endParaRPr lang="en-US" altLang="en-US" sz="2200" dirty="0">
              <a:cs typeface="Arial" panose="020B0604020202020204" pitchFamily="34" charset="0"/>
            </a:endParaRPr>
          </a:p>
          <a:p>
            <a:pPr>
              <a:tabLst>
                <a:tab pos="573088" algn="l"/>
              </a:tabLst>
            </a:pPr>
            <a:r>
              <a:rPr lang="en-US" altLang="en-US" sz="2400" dirty="0">
                <a:cs typeface="Arial" panose="020B0604020202020204" pitchFamily="34" charset="0"/>
              </a:rPr>
              <a:t>During wildfires, water-repellant oils translocate to subsurface of soil </a:t>
            </a:r>
          </a:p>
          <a:p>
            <a:pPr>
              <a:tabLst>
                <a:tab pos="573088" algn="l"/>
              </a:tabLst>
            </a:pPr>
            <a:r>
              <a:rPr lang="en-US" altLang="en-US" sz="2400" dirty="0">
                <a:cs typeface="Arial" panose="020B0604020202020204" pitchFamily="34" charset="0"/>
              </a:rPr>
              <a:t>This layer acts like wax-paper; water will not infiltrate soil</a:t>
            </a:r>
          </a:p>
          <a:p>
            <a:pPr>
              <a:tabLst>
                <a:tab pos="573088" algn="l"/>
              </a:tabLst>
            </a:pPr>
            <a:r>
              <a:rPr lang="en-US" altLang="en-US" sz="2400" dirty="0">
                <a:cs typeface="Arial" panose="020B0604020202020204" pitchFamily="34" charset="0"/>
              </a:rPr>
              <a:t>Decrease in friction and influence of gravity induces mass movement</a:t>
            </a:r>
          </a:p>
          <a:p>
            <a:pPr>
              <a:tabLst>
                <a:tab pos="573088" algn="l"/>
              </a:tabLst>
            </a:pPr>
            <a:r>
              <a:rPr lang="en-US" altLang="en-US" sz="2400" dirty="0">
                <a:cs typeface="Arial" panose="020B0604020202020204" pitchFamily="34" charset="0"/>
              </a:rPr>
              <a:t>Mudflows more extensive in El Nino years that follow an active wildfire season.</a:t>
            </a:r>
            <a:endParaRPr lang="en-US" altLang="en-US" sz="2400" dirty="0"/>
          </a:p>
        </p:txBody>
      </p:sp>
      <p:sp>
        <p:nvSpPr>
          <p:cNvPr id="4" name="Title 1">
            <a:extLst>
              <a:ext uri="{FF2B5EF4-FFF2-40B4-BE49-F238E27FC236}">
                <a16:creationId xmlns:a16="http://schemas.microsoft.com/office/drawing/2014/main" id="{37EEA029-91F4-EA93-767F-3C70B8AF4735}"/>
              </a:ext>
            </a:extLst>
          </p:cNvPr>
          <p:cNvSpPr>
            <a:spLocks noGrp="1"/>
          </p:cNvSpPr>
          <p:nvPr>
            <p:ph type="title"/>
          </p:nvPr>
        </p:nvSpPr>
        <p:spPr>
          <a:xfrm>
            <a:off x="584200" y="271900"/>
            <a:ext cx="3975100" cy="1325563"/>
          </a:xfrm>
        </p:spPr>
        <p:txBody>
          <a:bodyPr>
            <a:normAutofit/>
          </a:bodyPr>
          <a:lstStyle/>
          <a:p>
            <a:pPr algn="ctr"/>
            <a:r>
              <a:rPr lang="en-US" altLang="en-US" dirty="0">
                <a:latin typeface="Arial" panose="020B0604020202020204" pitchFamily="34" charset="0"/>
              </a:rPr>
              <a:t>Debris flows and wildfire</a:t>
            </a:r>
            <a:endParaRPr lang="en-US" dirty="0"/>
          </a:p>
        </p:txBody>
      </p:sp>
      <p:pic>
        <p:nvPicPr>
          <p:cNvPr id="6" name="Picture 5" descr="A needle dropping water on a surface&#10;&#10;Description automatically generated">
            <a:extLst>
              <a:ext uri="{FF2B5EF4-FFF2-40B4-BE49-F238E27FC236}">
                <a16:creationId xmlns:a16="http://schemas.microsoft.com/office/drawing/2014/main" id="{18C17DF8-EE27-063F-056D-ACF444DCE0D8}"/>
              </a:ext>
            </a:extLst>
          </p:cNvPr>
          <p:cNvPicPr>
            <a:picLocks noChangeAspect="1"/>
          </p:cNvPicPr>
          <p:nvPr/>
        </p:nvPicPr>
        <p:blipFill>
          <a:blip r:embed="rId3">
            <a:extLst>
              <a:ext uri="{28A0092B-C50C-407E-A947-70E740481C1C}">
                <a14:useLocalDpi xmlns:a14="http://schemas.microsoft.com/office/drawing/2010/main" val="0"/>
              </a:ext>
            </a:extLst>
          </a:blip>
          <a:srcRect t="12076" b="28582"/>
          <a:stretch/>
        </p:blipFill>
        <p:spPr>
          <a:xfrm>
            <a:off x="4908941" y="596900"/>
            <a:ext cx="6285721" cy="2501900"/>
          </a:xfrm>
          <a:prstGeom prst="rect">
            <a:avLst/>
          </a:prstGeom>
        </p:spPr>
      </p:pic>
      <p:pic>
        <p:nvPicPr>
          <p:cNvPr id="8" name="Picture 7">
            <a:extLst>
              <a:ext uri="{FF2B5EF4-FFF2-40B4-BE49-F238E27FC236}">
                <a16:creationId xmlns:a16="http://schemas.microsoft.com/office/drawing/2014/main" id="{20E5BB71-9650-3CE9-6EF2-634ED906ABC8}"/>
              </a:ext>
            </a:extLst>
          </p:cNvPr>
          <p:cNvPicPr>
            <a:picLocks noChangeAspect="1"/>
          </p:cNvPicPr>
          <p:nvPr/>
        </p:nvPicPr>
        <p:blipFill>
          <a:blip r:embed="rId4">
            <a:extLst>
              <a:ext uri="{28A0092B-C50C-407E-A947-70E740481C1C}">
                <a14:useLocalDpi xmlns:a14="http://schemas.microsoft.com/office/drawing/2010/main" val="0"/>
              </a:ext>
            </a:extLst>
          </a:blip>
          <a:srcRect t="1" b="48471"/>
          <a:stretch/>
        </p:blipFill>
        <p:spPr>
          <a:xfrm>
            <a:off x="4179087" y="3641288"/>
            <a:ext cx="7915536" cy="25019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499B2E-6BF7-A5E2-E88F-C66DFCF6EB96}"/>
              </a:ext>
            </a:extLst>
          </p:cNvPr>
          <p:cNvPicPr>
            <a:picLocks noChangeAspect="1"/>
          </p:cNvPicPr>
          <p:nvPr/>
        </p:nvPicPr>
        <p:blipFill>
          <a:blip r:embed="rId3"/>
          <a:stretch>
            <a:fillRect/>
          </a:stretch>
        </p:blipFill>
        <p:spPr>
          <a:xfrm>
            <a:off x="122203" y="521110"/>
            <a:ext cx="12069797" cy="6007509"/>
          </a:xfrm>
          <a:prstGeom prst="rect">
            <a:avLst/>
          </a:prstGeom>
        </p:spPr>
      </p:pic>
    </p:spTree>
    <p:extLst>
      <p:ext uri="{BB962C8B-B14F-4D97-AF65-F5344CB8AC3E}">
        <p14:creationId xmlns:p14="http://schemas.microsoft.com/office/powerpoint/2010/main" val="1440181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a:extLst>
              <a:ext uri="{FF2B5EF4-FFF2-40B4-BE49-F238E27FC236}">
                <a16:creationId xmlns:a16="http://schemas.microsoft.com/office/drawing/2014/main" id="{85945DAB-24A3-12F8-80B8-638A7F50C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6564" y="-271463"/>
            <a:ext cx="6238875" cy="740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www.nature.com/polopoly_fs/7.18497.1405434918%21/image/landslides.jpg_gen/derivatives/fullsize/landslides.jpg">
            <a:extLst>
              <a:ext uri="{FF2B5EF4-FFF2-40B4-BE49-F238E27FC236}">
                <a16:creationId xmlns:a16="http://schemas.microsoft.com/office/drawing/2014/main" id="{FDCAF346-76DC-D327-C54F-849767ED45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88490"/>
            <a:ext cx="12071743" cy="648929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66CF674D-EBE0-1277-6F2C-79213646EF9F}"/>
              </a:ext>
            </a:extLst>
          </p:cNvPr>
          <p:cNvSpPr>
            <a:spLocks noGrp="1"/>
          </p:cNvSpPr>
          <p:nvPr>
            <p:ph type="title"/>
          </p:nvPr>
        </p:nvSpPr>
        <p:spPr>
          <a:xfrm>
            <a:off x="324466" y="228600"/>
            <a:ext cx="11621728" cy="1143000"/>
          </a:xfrm>
        </p:spPr>
        <p:txBody>
          <a:bodyPr>
            <a:normAutofit fontScale="90000"/>
          </a:bodyPr>
          <a:lstStyle/>
          <a:p>
            <a:pPr eaLnBrk="1" hangingPunct="1"/>
            <a:r>
              <a:rPr lang="en-US" altLang="en-US" dirty="0">
                <a:latin typeface="Arial" panose="020B0604020202020204" pitchFamily="34" charset="0"/>
                <a:cs typeface="Arial" panose="020B0604020202020204" pitchFamily="34" charset="0"/>
              </a:rPr>
              <a:t>Three broad factors determine if mass movements occur:</a:t>
            </a:r>
            <a:endParaRPr lang="en-US" altLang="en-US" dirty="0"/>
          </a:p>
        </p:txBody>
      </p:sp>
      <p:sp>
        <p:nvSpPr>
          <p:cNvPr id="56323" name="Content Placeholder 2">
            <a:extLst>
              <a:ext uri="{FF2B5EF4-FFF2-40B4-BE49-F238E27FC236}">
                <a16:creationId xmlns:a16="http://schemas.microsoft.com/office/drawing/2014/main" id="{006AC4C6-7CAD-4554-034C-08A2A4193083}"/>
              </a:ext>
            </a:extLst>
          </p:cNvPr>
          <p:cNvSpPr>
            <a:spLocks noGrp="1"/>
          </p:cNvSpPr>
          <p:nvPr>
            <p:ph idx="1"/>
          </p:nvPr>
        </p:nvSpPr>
        <p:spPr>
          <a:xfrm>
            <a:off x="324466" y="1905000"/>
            <a:ext cx="3942734" cy="4114800"/>
          </a:xfrm>
        </p:spPr>
        <p:txBody>
          <a:bodyPr>
            <a:normAutofit fontScale="92500"/>
          </a:bodyPr>
          <a:lstStyle/>
          <a:p>
            <a:pPr marL="457200" indent="-457200" eaLnBrk="1" hangingPunct="1">
              <a:buFont typeface="Times New Roman" panose="02020603050405020304" pitchFamily="18" charset="0"/>
              <a:buAutoNum type="arabicPeriod"/>
            </a:pPr>
            <a:r>
              <a:rPr lang="en-US" altLang="en-US" sz="2400" dirty="0">
                <a:latin typeface="Arial" panose="020B0604020202020204" pitchFamily="34" charset="0"/>
                <a:cs typeface="Arial" panose="020B0604020202020204" pitchFamily="34" charset="0"/>
              </a:rPr>
              <a:t>Angle of repose</a:t>
            </a:r>
          </a:p>
          <a:p>
            <a:pPr marL="457200" indent="-457200" eaLnBrk="1" hangingPunct="1">
              <a:buFont typeface="Times New Roman" panose="02020603050405020304" pitchFamily="18" charset="0"/>
              <a:buAutoNum type="arabicPeriod"/>
            </a:pPr>
            <a:r>
              <a:rPr lang="en-US" altLang="en-US" sz="2400" dirty="0">
                <a:latin typeface="Arial" panose="020B0604020202020204" pitchFamily="34" charset="0"/>
                <a:cs typeface="Arial" panose="020B0604020202020204" pitchFamily="34" charset="0"/>
              </a:rPr>
              <a:t>Frictional forces that resist downslope motion. These arise from </a:t>
            </a:r>
          </a:p>
          <a:p>
            <a:pPr lvl="1" eaLnBrk="1" hangingPunct="1"/>
            <a:r>
              <a:rPr lang="en-US" altLang="en-US" sz="2000" dirty="0">
                <a:latin typeface="Arial" panose="020B0604020202020204" pitchFamily="34" charset="0"/>
                <a:cs typeface="Arial" panose="020B0604020202020204" pitchFamily="34" charset="0"/>
              </a:rPr>
              <a:t>Vegetation</a:t>
            </a:r>
          </a:p>
          <a:p>
            <a:pPr lvl="1" eaLnBrk="1" hangingPunct="1"/>
            <a:r>
              <a:rPr lang="en-US" altLang="en-US" sz="2000" dirty="0">
                <a:latin typeface="Arial" panose="020B0604020202020204" pitchFamily="34" charset="0"/>
                <a:cs typeface="Arial" panose="020B0604020202020204" pitchFamily="34" charset="0"/>
              </a:rPr>
              <a:t>Rock structure like bedding and jointing</a:t>
            </a:r>
          </a:p>
          <a:p>
            <a:pPr marL="457200" indent="-457200" eaLnBrk="1" hangingPunct="1">
              <a:buFont typeface="Times New Roman" panose="02020603050405020304" pitchFamily="18" charset="0"/>
              <a:buAutoNum type="arabicPeriod"/>
            </a:pPr>
            <a:r>
              <a:rPr lang="en-US" altLang="en-US" sz="2400" dirty="0">
                <a:latin typeface="Arial" panose="020B0604020202020204" pitchFamily="34" charset="0"/>
                <a:cs typeface="Arial" panose="020B0604020202020204" pitchFamily="34" charset="0"/>
              </a:rPr>
              <a:t>Frictional forces that exert an influence on downslope motion</a:t>
            </a:r>
          </a:p>
          <a:p>
            <a:pPr lvl="1" eaLnBrk="1" hangingPunct="1"/>
            <a:r>
              <a:rPr lang="en-US" altLang="en-US" sz="2000" dirty="0">
                <a:latin typeface="Arial" panose="020B0604020202020204" pitchFamily="34" charset="0"/>
                <a:cs typeface="Arial" panose="020B0604020202020204" pitchFamily="34" charset="0"/>
              </a:rPr>
              <a:t>Gravity</a:t>
            </a:r>
          </a:p>
          <a:p>
            <a:pPr lvl="1" eaLnBrk="1" hangingPunct="1"/>
            <a:r>
              <a:rPr lang="en-US" altLang="en-US" sz="2000" dirty="0">
                <a:latin typeface="Arial" panose="020B0604020202020204" pitchFamily="34" charset="0"/>
                <a:cs typeface="Arial" panose="020B0604020202020204" pitchFamily="34" charset="0"/>
              </a:rPr>
              <a:t>Moisture</a:t>
            </a:r>
          </a:p>
        </p:txBody>
      </p:sp>
      <p:pic>
        <p:nvPicPr>
          <p:cNvPr id="56324" name="Picture 2" descr="C:\Documents and Settings\Tony Stallins\Desktop\Weathering\PICT0021.JPG">
            <a:extLst>
              <a:ext uri="{FF2B5EF4-FFF2-40B4-BE49-F238E27FC236}">
                <a16:creationId xmlns:a16="http://schemas.microsoft.com/office/drawing/2014/main" id="{50B9945A-97A7-F862-ADC4-115A0C581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3342" y="1204564"/>
            <a:ext cx="6982126" cy="5235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2" descr="Image result for bedding rock structure angle of repose">
            <a:extLst>
              <a:ext uri="{FF2B5EF4-FFF2-40B4-BE49-F238E27FC236}">
                <a16:creationId xmlns:a16="http://schemas.microsoft.com/office/drawing/2014/main" id="{AFCFCD1F-6769-B0C9-7668-BCCC7DDE93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6342" y="3952568"/>
            <a:ext cx="23320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FAE20A-57D1-DB23-5866-FA30837FB91E}"/>
              </a:ext>
            </a:extLst>
          </p:cNvPr>
          <p:cNvSpPr>
            <a:spLocks noGrp="1"/>
          </p:cNvSpPr>
          <p:nvPr>
            <p:ph idx="1"/>
          </p:nvPr>
        </p:nvSpPr>
        <p:spPr>
          <a:xfrm>
            <a:off x="314632" y="383458"/>
            <a:ext cx="3775587" cy="6312310"/>
          </a:xfrm>
        </p:spPr>
        <p:txBody>
          <a:bodyPr>
            <a:normAutofit/>
          </a:bodyPr>
          <a:lstStyle/>
          <a:p>
            <a:r>
              <a:rPr lang="en-US" dirty="0"/>
              <a:t>The maximum slope gradient at which a mass of unconsolidated material will resist  movement</a:t>
            </a:r>
          </a:p>
          <a:p>
            <a:r>
              <a:rPr lang="en-US" dirty="0"/>
              <a:t>Usually ranges from 25-40 degrees</a:t>
            </a:r>
          </a:p>
          <a:p>
            <a:r>
              <a:rPr lang="en-US" dirty="0"/>
              <a:t>If gravity &gt; friction, mass movement occurs</a:t>
            </a:r>
          </a:p>
          <a:p>
            <a:r>
              <a:rPr lang="en-US" dirty="0"/>
              <a:t>If gravity &lt; friction, material remains in place</a:t>
            </a:r>
          </a:p>
          <a:p>
            <a:pPr marL="0" indent="0">
              <a:buNone/>
            </a:pPr>
            <a:endParaRPr lang="en-US" dirty="0"/>
          </a:p>
        </p:txBody>
      </p:sp>
      <p:pic>
        <p:nvPicPr>
          <p:cNvPr id="5" name="Picture 4" descr="A close-up of a pile of brown powder&#10;&#10;Description automatically generated">
            <a:extLst>
              <a:ext uri="{FF2B5EF4-FFF2-40B4-BE49-F238E27FC236}">
                <a16:creationId xmlns:a16="http://schemas.microsoft.com/office/drawing/2014/main" id="{3D63E608-F843-FD9A-EA5D-43470BC9B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1221" y="681037"/>
            <a:ext cx="7796147" cy="4351338"/>
          </a:xfrm>
          <a:prstGeom prst="rect">
            <a:avLst/>
          </a:prstGeom>
        </p:spPr>
      </p:pic>
    </p:spTree>
    <p:extLst>
      <p:ext uri="{BB962C8B-B14F-4D97-AF65-F5344CB8AC3E}">
        <p14:creationId xmlns:p14="http://schemas.microsoft.com/office/powerpoint/2010/main" val="4051142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25B9B045-099A-96C1-1EA6-56E6A89A7EF8}"/>
              </a:ext>
            </a:extLst>
          </p:cNvPr>
          <p:cNvSpPr>
            <a:spLocks noGrp="1"/>
          </p:cNvSpPr>
          <p:nvPr>
            <p:ph type="title"/>
          </p:nvPr>
        </p:nvSpPr>
        <p:spPr/>
        <p:txBody>
          <a:bodyPr>
            <a:normAutofit fontScale="90000"/>
          </a:bodyPr>
          <a:lstStyle/>
          <a:p>
            <a:pPr eaLnBrk="1" hangingPunct="1"/>
            <a:r>
              <a:rPr lang="en-US" altLang="en-US" dirty="0">
                <a:latin typeface="Arial" panose="020B0604020202020204" pitchFamily="34" charset="0"/>
                <a:cs typeface="Arial" panose="020B0604020202020204" pitchFamily="34" charset="0"/>
              </a:rPr>
              <a:t>Classifying mass movements: falls, slides, flows, slumps and creep </a:t>
            </a:r>
            <a:br>
              <a:rPr lang="en-US" altLang="en-US" dirty="0"/>
            </a:br>
            <a:endParaRPr lang="en-US" altLang="en-US" dirty="0"/>
          </a:p>
        </p:txBody>
      </p:sp>
      <p:sp>
        <p:nvSpPr>
          <p:cNvPr id="58371" name="Content Placeholder 2">
            <a:extLst>
              <a:ext uri="{FF2B5EF4-FFF2-40B4-BE49-F238E27FC236}">
                <a16:creationId xmlns:a16="http://schemas.microsoft.com/office/drawing/2014/main" id="{9E3A0B0B-9783-242F-6C13-58068403A34C}"/>
              </a:ext>
            </a:extLst>
          </p:cNvPr>
          <p:cNvSpPr>
            <a:spLocks noGrp="1"/>
          </p:cNvSpPr>
          <p:nvPr>
            <p:ph idx="1"/>
          </p:nvPr>
        </p:nvSpPr>
        <p:spPr>
          <a:xfrm>
            <a:off x="324466" y="1956618"/>
            <a:ext cx="4847304" cy="4454013"/>
          </a:xfrm>
        </p:spPr>
        <p:txBody>
          <a:bodyPr/>
          <a:lstStyle/>
          <a:p>
            <a:pPr eaLnBrk="1" hangingPunct="1"/>
            <a:r>
              <a:rPr lang="en-US" altLang="en-US" sz="3200" dirty="0">
                <a:latin typeface="Arial" panose="020B0604020202020204" pitchFamily="34" charset="0"/>
                <a:cs typeface="Arial" panose="020B0604020202020204" pitchFamily="34" charset="0"/>
              </a:rPr>
              <a:t>Classification based on:</a:t>
            </a:r>
          </a:p>
          <a:p>
            <a:pPr lvl="1" eaLnBrk="1" hangingPunct="1"/>
            <a:r>
              <a:rPr lang="en-US" altLang="en-US" sz="2600" dirty="0">
                <a:latin typeface="Arial" panose="020B0604020202020204" pitchFamily="34" charset="0"/>
                <a:cs typeface="Arial" panose="020B0604020202020204" pitchFamily="34" charset="0"/>
              </a:rPr>
              <a:t>Presence or absence of water</a:t>
            </a:r>
          </a:p>
          <a:p>
            <a:pPr lvl="1" eaLnBrk="1" hangingPunct="1"/>
            <a:r>
              <a:rPr lang="en-US" altLang="en-US" sz="2600" dirty="0">
                <a:latin typeface="Arial" panose="020B0604020202020204" pitchFamily="34" charset="0"/>
                <a:cs typeface="Arial" panose="020B0604020202020204" pitchFamily="34" charset="0"/>
              </a:rPr>
              <a:t>Downhill speed of movement</a:t>
            </a:r>
          </a:p>
          <a:p>
            <a:pPr lvl="1" eaLnBrk="1" hangingPunct="1"/>
            <a:r>
              <a:rPr lang="en-US" altLang="en-US" sz="2600" dirty="0">
                <a:latin typeface="Arial" panose="020B0604020202020204" pitchFamily="34" charset="0"/>
                <a:cs typeface="Arial" panose="020B0604020202020204" pitchFamily="34" charset="0"/>
              </a:rPr>
              <a:t>Material</a:t>
            </a:r>
          </a:p>
          <a:p>
            <a:pPr lvl="1" eaLnBrk="1" hangingPunct="1"/>
            <a:r>
              <a:rPr lang="en-US" altLang="en-US" sz="2600" dirty="0">
                <a:latin typeface="Arial" panose="020B0604020202020204" pitchFamily="34" charset="0"/>
                <a:cs typeface="Arial" panose="020B0604020202020204" pitchFamily="34" charset="0"/>
              </a:rPr>
              <a:t>Angle </a:t>
            </a:r>
          </a:p>
          <a:p>
            <a:pPr lvl="1" eaLnBrk="1" hangingPunct="1">
              <a:buFontTx/>
              <a:buNone/>
            </a:pPr>
            <a:endParaRPr lang="en-US" altLang="en-US" sz="1800" dirty="0">
              <a:latin typeface="Arial" panose="020B0604020202020204" pitchFamily="34" charset="0"/>
              <a:cs typeface="Arial" panose="020B0604020202020204" pitchFamily="34" charset="0"/>
            </a:endParaRPr>
          </a:p>
        </p:txBody>
      </p:sp>
      <p:pic>
        <p:nvPicPr>
          <p:cNvPr id="58372" name="Picture 3" descr="C:\Documents and Settings\Tony Stallins\Desktop\landslide_e.jpg">
            <a:extLst>
              <a:ext uri="{FF2B5EF4-FFF2-40B4-BE49-F238E27FC236}">
                <a16:creationId xmlns:a16="http://schemas.microsoft.com/office/drawing/2014/main" id="{5C3ECE1E-A802-4160-5050-9135473C6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1769" y="1330346"/>
            <a:ext cx="6807024" cy="544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A4776C6-32BE-7D7A-9B70-2BA1C72D9F83}"/>
              </a:ext>
            </a:extLst>
          </p:cNvPr>
          <p:cNvPicPr>
            <a:picLocks noGrp="1" noChangeAspect="1"/>
          </p:cNvPicPr>
          <p:nvPr>
            <p:ph idx="1"/>
          </p:nvPr>
        </p:nvPicPr>
        <p:blipFill>
          <a:blip r:embed="rId3"/>
          <a:stretch>
            <a:fillRect/>
          </a:stretch>
        </p:blipFill>
        <p:spPr>
          <a:xfrm>
            <a:off x="320040" y="17008"/>
            <a:ext cx="10454640" cy="6823984"/>
          </a:xfrm>
        </p:spPr>
      </p:pic>
    </p:spTree>
    <p:extLst>
      <p:ext uri="{BB962C8B-B14F-4D97-AF65-F5344CB8AC3E}">
        <p14:creationId xmlns:p14="http://schemas.microsoft.com/office/powerpoint/2010/main" val="1863956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TotalTime>
  <Words>504</Words>
  <Application>Microsoft Office PowerPoint</Application>
  <PresentationFormat>Widescreen</PresentationFormat>
  <Paragraphs>69</Paragraphs>
  <Slides>23</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Aptos</vt:lpstr>
      <vt:lpstr>Aptos Display</vt:lpstr>
      <vt:lpstr>Arial</vt:lpstr>
      <vt:lpstr>Minion Pro</vt:lpstr>
      <vt:lpstr>Times New Roman</vt:lpstr>
      <vt:lpstr>Office Theme</vt:lpstr>
      <vt:lpstr>Mass movements</vt:lpstr>
      <vt:lpstr>PowerPoint Presentation</vt:lpstr>
      <vt:lpstr>PowerPoint Presentation</vt:lpstr>
      <vt:lpstr>PowerPoint Presentation</vt:lpstr>
      <vt:lpstr>PowerPoint Presentation</vt:lpstr>
      <vt:lpstr>Three broad factors determine if mass movements occur:</vt:lpstr>
      <vt:lpstr>PowerPoint Presentation</vt:lpstr>
      <vt:lpstr>Classifying mass movements: falls, slides, flows, slumps and creep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Debris flows and wildfire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Stallins, Jon A.</dc:creator>
  <cp:lastModifiedBy>Stallins, Jon A.</cp:lastModifiedBy>
  <cp:revision>8</cp:revision>
  <dcterms:created xsi:type="dcterms:W3CDTF">2024-07-19T21:14:00Z</dcterms:created>
  <dcterms:modified xsi:type="dcterms:W3CDTF">2024-09-25T15:25:08Z</dcterms:modified>
</cp:coreProperties>
</file>