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604" r:id="rId2"/>
    <p:sldId id="610" r:id="rId3"/>
    <p:sldId id="605" r:id="rId4"/>
    <p:sldId id="616" r:id="rId5"/>
    <p:sldId id="618" r:id="rId6"/>
    <p:sldId id="617" r:id="rId7"/>
    <p:sldId id="614" r:id="rId8"/>
    <p:sldId id="611" r:id="rId9"/>
    <p:sldId id="612" r:id="rId10"/>
    <p:sldId id="613" r:id="rId11"/>
    <p:sldId id="615" r:id="rId12"/>
    <p:sldId id="585" r:id="rId13"/>
    <p:sldId id="598" r:id="rId14"/>
    <p:sldId id="626" r:id="rId15"/>
    <p:sldId id="625" r:id="rId16"/>
    <p:sldId id="599" r:id="rId17"/>
    <p:sldId id="346" r:id="rId18"/>
    <p:sldId id="624" r:id="rId19"/>
    <p:sldId id="623" r:id="rId20"/>
    <p:sldId id="606" r:id="rId21"/>
    <p:sldId id="619" r:id="rId22"/>
    <p:sldId id="629" r:id="rId23"/>
    <p:sldId id="630" r:id="rId24"/>
    <p:sldId id="628" r:id="rId25"/>
    <p:sldId id="608" r:id="rId26"/>
    <p:sldId id="621" r:id="rId27"/>
    <p:sldId id="622" r:id="rId28"/>
    <p:sldId id="607" r:id="rId29"/>
    <p:sldId id="62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35" autoAdjust="0"/>
  </p:normalViewPr>
  <p:slideViewPr>
    <p:cSldViewPr snapToGrid="0">
      <p:cViewPr varScale="1">
        <p:scale>
          <a:sx n="57" d="100"/>
          <a:sy n="57" d="100"/>
        </p:scale>
        <p:origin x="931" y="82"/>
      </p:cViewPr>
      <p:guideLst/>
    </p:cSldViewPr>
  </p:slideViewPr>
  <p:notesTextViewPr>
    <p:cViewPr>
      <p:scale>
        <a:sx n="1" d="1"/>
        <a:sy n="1" d="1"/>
      </p:scale>
      <p:origin x="0" y="0"/>
    </p:cViewPr>
  </p:notesTextViewPr>
  <p:sorterViewPr>
    <p:cViewPr>
      <p:scale>
        <a:sx n="100" d="100"/>
        <a:sy n="100" d="100"/>
      </p:scale>
      <p:origin x="0" y="-622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6FBE3E-966E-4B39-9D0C-8954B8D6C8BA}" type="datetimeFigureOut">
              <a:rPr lang="en-US" smtClean="0"/>
              <a:t>10/17/2024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F7E77-FD01-4B3D-A72D-FBF9771E3A58}" type="slidenum">
              <a:rPr lang="en-US" smtClean="0"/>
              <a:t>‹#›</a:t>
            </a:fld>
            <a:endParaRPr lang="en-US" dirty="0"/>
          </a:p>
        </p:txBody>
      </p:sp>
    </p:spTree>
    <p:extLst>
      <p:ext uri="{BB962C8B-B14F-4D97-AF65-F5344CB8AC3E}">
        <p14:creationId xmlns:p14="http://schemas.microsoft.com/office/powerpoint/2010/main" val="56303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Water vapor can deposit onto ice bodies in the ground due to lower vapor pressure along surface of ice</a:t>
            </a:r>
            <a:endParaRPr lang="en-US" dirty="0"/>
          </a:p>
        </p:txBody>
      </p:sp>
      <p:sp>
        <p:nvSpPr>
          <p:cNvPr id="4" name="Slide Number Placeholder 3"/>
          <p:cNvSpPr>
            <a:spLocks noGrp="1"/>
          </p:cNvSpPr>
          <p:nvPr>
            <p:ph type="sldNum" sz="quarter" idx="5"/>
          </p:nvPr>
        </p:nvSpPr>
        <p:spPr/>
        <p:txBody>
          <a:bodyPr/>
          <a:lstStyle/>
          <a:p>
            <a:fld id="{512F7E77-FD01-4B3D-A72D-FBF9771E3A58}" type="slidenum">
              <a:rPr lang="en-US" smtClean="0"/>
              <a:t>2</a:t>
            </a:fld>
            <a:endParaRPr lang="en-US" dirty="0"/>
          </a:p>
        </p:txBody>
      </p:sp>
    </p:spTree>
    <p:extLst>
      <p:ext uri="{BB962C8B-B14F-4D97-AF65-F5344CB8AC3E}">
        <p14:creationId xmlns:p14="http://schemas.microsoft.com/office/powerpoint/2010/main" val="253560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307B556-A949-018A-1AA6-EF05FFF58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F4A858-8A9F-4661-943E-83C3AC48537B}" type="slidenum">
              <a:rPr lang="en-US" altLang="en-US" smtClean="0"/>
              <a:pPr/>
              <a:t>13</a:t>
            </a:fld>
            <a:endParaRPr lang="en-US" altLang="en-US" dirty="0"/>
          </a:p>
        </p:txBody>
      </p:sp>
      <p:sp>
        <p:nvSpPr>
          <p:cNvPr id="90115" name="Rectangle 2">
            <a:extLst>
              <a:ext uri="{FF2B5EF4-FFF2-40B4-BE49-F238E27FC236}">
                <a16:creationId xmlns:a16="http://schemas.microsoft.com/office/drawing/2014/main" id="{071F3930-2C72-A48E-4CDA-2F7DB230079B}"/>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F9EAA755-C690-4FD5-0DC8-6117FA3C9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rgbClr val="FF0000"/>
                </a:solidFill>
                <a:latin typeface="Arial" panose="020B0604020202020204" pitchFamily="34" charset="0"/>
              </a:rPr>
              <a:t>Solifluction</a:t>
            </a:r>
            <a:r>
              <a:rPr lang="en-US" altLang="en-US" sz="1200" dirty="0">
                <a:latin typeface="Arial" panose="020B0604020202020204" pitchFamily="34" charset="0"/>
              </a:rPr>
              <a:t> is a type of earth flow common in periglacial environments underlain by permafrost. It can also occur where there is not permafrost but the soils freeze and thaw each year. </a:t>
            </a:r>
            <a:br>
              <a:rPr lang="en-US" altLang="en-US" sz="1200" dirty="0">
                <a:latin typeface="Arial" panose="020B0604020202020204" pitchFamily="34" charset="0"/>
              </a:rPr>
            </a:br>
            <a:br>
              <a:rPr lang="en-US" altLang="en-US" sz="1200" dirty="0">
                <a:latin typeface="Arial" panose="020B0604020202020204" pitchFamily="34" charset="0"/>
              </a:rPr>
            </a:br>
            <a:r>
              <a:rPr lang="en-US" altLang="en-US" sz="1200" dirty="0">
                <a:latin typeface="Arial" panose="020B0604020202020204" pitchFamily="34" charset="0"/>
              </a:rPr>
              <a:t>During the summer the surface layer of permafrost melts creating a water-saturated layer that becomes mobile. The underlying frozen ground acts as a sliding plane along which the mass of soil can slowly move down slope over.</a:t>
            </a:r>
            <a:endParaRPr lang="en-US" altLang="en-US" sz="2400" dirty="0"/>
          </a:p>
          <a:p>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https://www.geologinenseura.fi/sites/geologinenseura.fi/files/hirvasetal.pdf</a:t>
            </a:r>
          </a:p>
        </p:txBody>
      </p:sp>
      <p:sp>
        <p:nvSpPr>
          <p:cNvPr id="4" name="Slide Number Placeholder 3"/>
          <p:cNvSpPr>
            <a:spLocks noGrp="1"/>
          </p:cNvSpPr>
          <p:nvPr>
            <p:ph type="sldNum" sz="quarter" idx="5"/>
          </p:nvPr>
        </p:nvSpPr>
        <p:spPr/>
        <p:txBody>
          <a:bodyPr/>
          <a:lstStyle/>
          <a:p>
            <a:fld id="{512F7E77-FD01-4B3D-A72D-FBF9771E3A58}" type="slidenum">
              <a:rPr lang="en-US" smtClean="0"/>
              <a:t>14</a:t>
            </a:fld>
            <a:endParaRPr lang="en-US" dirty="0"/>
          </a:p>
        </p:txBody>
      </p:sp>
    </p:spTree>
    <p:extLst>
      <p:ext uri="{BB962C8B-B14F-4D97-AF65-F5344CB8AC3E}">
        <p14:creationId xmlns:p14="http://schemas.microsoft.com/office/powerpoint/2010/main" val="1180326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Simplified conceptual model of solifluction lobe (terrace) displacement (black half-arrows) and permafrost aggradation over several years. Displacement of the lobe and accumulation of material draw the permafrost table upwards (blue arrows) and cause the formation of ground ice in the newly formed permafrost (light blue)</a:t>
            </a:r>
            <a:br>
              <a:rPr lang="en-US" dirty="0"/>
            </a:br>
            <a:br>
              <a:rPr lang="en-US" dirty="0"/>
            </a:br>
            <a:r>
              <a:rPr lang="en-US" dirty="0"/>
              <a:t>https://cdnsciencepub.com/doi/10.1139/as-2016-0018</a:t>
            </a:r>
          </a:p>
        </p:txBody>
      </p:sp>
      <p:sp>
        <p:nvSpPr>
          <p:cNvPr id="4" name="Slide Number Placeholder 3"/>
          <p:cNvSpPr>
            <a:spLocks noGrp="1"/>
          </p:cNvSpPr>
          <p:nvPr>
            <p:ph type="sldNum" sz="quarter" idx="5"/>
          </p:nvPr>
        </p:nvSpPr>
        <p:spPr/>
        <p:txBody>
          <a:bodyPr/>
          <a:lstStyle/>
          <a:p>
            <a:fld id="{512F7E77-FD01-4B3D-A72D-FBF9771E3A58}" type="slidenum">
              <a:rPr lang="en-US" smtClean="0"/>
              <a:t>15</a:t>
            </a:fld>
            <a:endParaRPr lang="en-US" dirty="0"/>
          </a:p>
        </p:txBody>
      </p:sp>
    </p:spTree>
    <p:extLst>
      <p:ext uri="{BB962C8B-B14F-4D97-AF65-F5344CB8AC3E}">
        <p14:creationId xmlns:p14="http://schemas.microsoft.com/office/powerpoint/2010/main" val="1481126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4C4C54C2-1197-27B9-2F9A-7AEFAEBC01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3EEEE6-4E6B-4BA0-BEBF-63F693CDFFDC}" type="slidenum">
              <a:rPr lang="en-US" altLang="en-US" smtClean="0"/>
              <a:pPr/>
              <a:t>17</a:t>
            </a:fld>
            <a:endParaRPr lang="en-US" altLang="en-US" dirty="0"/>
          </a:p>
        </p:txBody>
      </p:sp>
      <p:sp>
        <p:nvSpPr>
          <p:cNvPr id="32771" name="Rectangle 2">
            <a:extLst>
              <a:ext uri="{FF2B5EF4-FFF2-40B4-BE49-F238E27FC236}">
                <a16:creationId xmlns:a16="http://schemas.microsoft.com/office/drawing/2014/main" id="{FDD5B63E-333A-37AD-F02F-79C2173E2F6C}"/>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A68A0618-D895-38AC-73CC-77B5EC20EA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https://doi.org/10.1038/nature13560</a:t>
            </a:r>
            <a:endParaRPr lang="en-US"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F7E77-FD01-4B3D-A72D-FBF9771E3A58}" type="slidenum">
              <a:rPr lang="en-US" smtClean="0"/>
              <a:t>19</a:t>
            </a:fld>
            <a:endParaRPr lang="en-US" dirty="0"/>
          </a:p>
        </p:txBody>
      </p:sp>
    </p:spTree>
    <p:extLst>
      <p:ext uri="{BB962C8B-B14F-4D97-AF65-F5344CB8AC3E}">
        <p14:creationId xmlns:p14="http://schemas.microsoft.com/office/powerpoint/2010/main" val="1219464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Nivation hollows form through a combination of processes associated with snow patches that persist in certain areas for extended periods. The snow patches insulate the ground beneath them, causing repeated freeze-thaw cycles at the edges and base of the snow patch. Water from melting snow seeps into cracks in the bedrock or soil, where it freezes and expands during colder periods, breaking apart the rock or soil particles. This process is known as frost shattering or frost wedging, and it weakens the rock or soil </a:t>
            </a:r>
            <a:br>
              <a:rPr lang="en-US" dirty="0"/>
            </a:br>
            <a:br>
              <a:rPr lang="en-US" dirty="0"/>
            </a:br>
            <a:r>
              <a:rPr lang="en-US" dirty="0"/>
              <a:t>The snow patch itself contributes to nivation, the process of weathering and erosion under or near a persistent snow patch. As snow melts, water can enhance chemical weathering, and the flowing meltwater helps carry away loosened sediment.</a:t>
            </a:r>
            <a:br>
              <a:rPr lang="en-US" dirty="0"/>
            </a:br>
            <a:br>
              <a:rPr lang="en-US" dirty="0"/>
            </a:br>
            <a:r>
              <a:rPr lang="en-US" dirty="0"/>
              <a:t>The meltwater generated from snowmelt, combined with the freeze-thaw action, transports the weathered material downslope. Over time, this removal of material enlarges the hollow.</a:t>
            </a:r>
          </a:p>
        </p:txBody>
      </p:sp>
      <p:sp>
        <p:nvSpPr>
          <p:cNvPr id="4" name="Slide Number Placeholder 3"/>
          <p:cNvSpPr>
            <a:spLocks noGrp="1"/>
          </p:cNvSpPr>
          <p:nvPr>
            <p:ph type="sldNum" sz="quarter" idx="5"/>
          </p:nvPr>
        </p:nvSpPr>
        <p:spPr/>
        <p:txBody>
          <a:bodyPr/>
          <a:lstStyle/>
          <a:p>
            <a:fld id="{512F7E77-FD01-4B3D-A72D-FBF9771E3A58}" type="slidenum">
              <a:rPr lang="en-US" smtClean="0"/>
              <a:t>20</a:t>
            </a:fld>
            <a:endParaRPr lang="en-US" dirty="0"/>
          </a:p>
        </p:txBody>
      </p:sp>
    </p:spTree>
    <p:extLst>
      <p:ext uri="{BB962C8B-B14F-4D97-AF65-F5344CB8AC3E}">
        <p14:creationId xmlns:p14="http://schemas.microsoft.com/office/powerpoint/2010/main" val="3013155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Boulders come to the surface in permafrost areas due to a process known as frost heave. This occurs when the ground freezes and thaws in cycles, causing water within the soil to freeze and expand. Since frozen water (ice) occupies more volume than liquid water, this expansion exerts upward pressure on the soil and rocks within it. Boulders, which are denser and heavier than the surrounding soil, tend to be pushed upwards over time because of the combined effects of frost heave and soil movement. As the water in the soil freezes and thaws, fine soil particles are more easily shifted and compacted, while larger, heavier objects like boulders resist downward movement, and the surrounding soil shifts beneath them. This process, often referred to as cryoturbation, is responsible for the gradual upward movement of boulders to the surface, particularly in areas with permafrost or in environments with freeze-thaw cycles.</a:t>
            </a:r>
            <a:br>
              <a:rPr lang="en-US" dirty="0"/>
            </a:br>
            <a:br>
              <a:rPr lang="en-US" dirty="0"/>
            </a:br>
            <a:r>
              <a:rPr lang="en-US" dirty="0"/>
              <a:t>https://upload.wikimedia.org/wikipedia/commons/3/31/Mud_boils.JPG</a:t>
            </a:r>
            <a:br>
              <a:rPr lang="en-US" dirty="0"/>
            </a:br>
            <a:endParaRPr lang="en-US" dirty="0"/>
          </a:p>
        </p:txBody>
      </p:sp>
      <p:sp>
        <p:nvSpPr>
          <p:cNvPr id="4" name="Slide Number Placeholder 3"/>
          <p:cNvSpPr>
            <a:spLocks noGrp="1"/>
          </p:cNvSpPr>
          <p:nvPr>
            <p:ph type="sldNum" sz="quarter" idx="5"/>
          </p:nvPr>
        </p:nvSpPr>
        <p:spPr/>
        <p:txBody>
          <a:bodyPr/>
          <a:lstStyle/>
          <a:p>
            <a:fld id="{512F7E77-FD01-4B3D-A72D-FBF9771E3A58}" type="slidenum">
              <a:rPr lang="en-US" smtClean="0"/>
              <a:t>21</a:t>
            </a:fld>
            <a:endParaRPr lang="en-US" dirty="0"/>
          </a:p>
        </p:txBody>
      </p:sp>
    </p:spTree>
    <p:extLst>
      <p:ext uri="{BB962C8B-B14F-4D97-AF65-F5344CB8AC3E}">
        <p14:creationId xmlns:p14="http://schemas.microsoft.com/office/powerpoint/2010/main" val="1239651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https://www.dvidshub.net/video/552378/frost-action-soils</a:t>
            </a:r>
            <a:br>
              <a:rPr lang="en-US" dirty="0"/>
            </a:br>
            <a:br>
              <a:rPr lang="en-US" dirty="0"/>
            </a:br>
            <a:br>
              <a:rPr lang="en-US" dirty="0"/>
            </a:br>
            <a:r>
              <a:rPr lang="en-US" dirty="0"/>
              <a:t>Start around the 7 minute mark</a:t>
            </a:r>
          </a:p>
        </p:txBody>
      </p:sp>
      <p:sp>
        <p:nvSpPr>
          <p:cNvPr id="4" name="Slide Number Placeholder 3"/>
          <p:cNvSpPr>
            <a:spLocks noGrp="1"/>
          </p:cNvSpPr>
          <p:nvPr>
            <p:ph type="sldNum" sz="quarter" idx="5"/>
          </p:nvPr>
        </p:nvSpPr>
        <p:spPr/>
        <p:txBody>
          <a:bodyPr/>
          <a:lstStyle/>
          <a:p>
            <a:fld id="{512F7E77-FD01-4B3D-A72D-FBF9771E3A58}" type="slidenum">
              <a:rPr lang="en-US" smtClean="0"/>
              <a:t>23</a:t>
            </a:fld>
            <a:endParaRPr lang="en-US" dirty="0"/>
          </a:p>
        </p:txBody>
      </p:sp>
    </p:spTree>
    <p:extLst>
      <p:ext uri="{BB962C8B-B14F-4D97-AF65-F5344CB8AC3E}">
        <p14:creationId xmlns:p14="http://schemas.microsoft.com/office/powerpoint/2010/main" val="3205021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Arctic Island of West Spitsbergen</a:t>
            </a:r>
            <a:br>
              <a:rPr lang="en-US" dirty="0"/>
            </a:br>
            <a:br>
              <a:rPr lang="en-US" dirty="0"/>
            </a:br>
            <a:r>
              <a:rPr lang="en-US" dirty="0"/>
              <a:t>https://royalsocietypublishing.org/doi/10.1098/rsta.1999.0500</a:t>
            </a:r>
          </a:p>
        </p:txBody>
      </p:sp>
      <p:sp>
        <p:nvSpPr>
          <p:cNvPr id="4" name="Slide Number Placeholder 3"/>
          <p:cNvSpPr>
            <a:spLocks noGrp="1"/>
          </p:cNvSpPr>
          <p:nvPr>
            <p:ph type="sldNum" sz="quarter" idx="5"/>
          </p:nvPr>
        </p:nvSpPr>
        <p:spPr/>
        <p:txBody>
          <a:bodyPr/>
          <a:lstStyle/>
          <a:p>
            <a:fld id="{512F7E77-FD01-4B3D-A72D-FBF9771E3A58}" type="slidenum">
              <a:rPr lang="en-US" smtClean="0"/>
              <a:t>24</a:t>
            </a:fld>
            <a:endParaRPr lang="en-US" dirty="0"/>
          </a:p>
        </p:txBody>
      </p:sp>
    </p:spTree>
    <p:extLst>
      <p:ext uri="{BB962C8B-B14F-4D97-AF65-F5344CB8AC3E}">
        <p14:creationId xmlns:p14="http://schemas.microsoft.com/office/powerpoint/2010/main" val="1756746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rgbClr val="000000"/>
                </a:solidFill>
                <a:latin typeface="Aptos" panose="020B0004020202020204" pitchFamily="34" charset="0"/>
              </a:rPr>
              <a:t>Ice wedge are the result of repeat frost cracking and ice-vein growth occurring over hundreds to thousands of years. The process of ice wedging happens exclusively in the upper horizons of permafrost. Firstly, water held within surface cracks freezes in the winter to form an ice vein. In doing so the crack expands. Then in the following spring, these veins thaw, before refreezing the following winter. Over time, this cycle of freeze and thaw expands the cracks significantly to form ice-wedges.</a:t>
            </a:r>
            <a:br>
              <a:rPr lang="en-US" sz="1200" b="0" i="0" u="none" strike="noStrike" kern="1200" baseline="0" dirty="0">
                <a:solidFill>
                  <a:srgbClr val="000000"/>
                </a:solidFill>
                <a:latin typeface="Aptos" panose="020B0004020202020204" pitchFamily="34" charset="0"/>
              </a:rPr>
            </a:br>
            <a:endParaRPr lang="en-US" dirty="0"/>
          </a:p>
        </p:txBody>
      </p:sp>
      <p:sp>
        <p:nvSpPr>
          <p:cNvPr id="4" name="Slide Number Placeholder 3"/>
          <p:cNvSpPr>
            <a:spLocks noGrp="1"/>
          </p:cNvSpPr>
          <p:nvPr>
            <p:ph type="sldNum" sz="quarter" idx="5"/>
          </p:nvPr>
        </p:nvSpPr>
        <p:spPr/>
        <p:txBody>
          <a:bodyPr/>
          <a:lstStyle/>
          <a:p>
            <a:fld id="{512F7E77-FD01-4B3D-A72D-FBF9771E3A58}" type="slidenum">
              <a:rPr lang="en-US" smtClean="0"/>
              <a:t>25</a:t>
            </a:fld>
            <a:endParaRPr lang="en-US" dirty="0"/>
          </a:p>
        </p:txBody>
      </p:sp>
    </p:spTree>
    <p:extLst>
      <p:ext uri="{BB962C8B-B14F-4D97-AF65-F5344CB8AC3E}">
        <p14:creationId xmlns:p14="http://schemas.microsoft.com/office/powerpoint/2010/main" val="423921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tundra is in the Northern Hemisphere. Most permafrost is in the Northern Hemisphere. This is simply because there is a landmass at the latitudes where these features and conditions can develop. Permafrost is present in Antarctica. It exists mainly in the continent's ice-free areas, particularly in the coastal regions and in the dry valleys of East Antarctica, such as the McMurdo Dry Valleys. These valleys, located in Victoria Land, are one of the largest ice-free regions on the continent, and they contain extensive permafrost.  </a:t>
            </a:r>
          </a:p>
          <a:p>
            <a:endParaRPr lang="en-US" dirty="0"/>
          </a:p>
          <a:p>
            <a:r>
              <a:rPr lang="en-US" dirty="0"/>
              <a:t>Unlike the Arctic, where permafrost is more widespread and associated with tundra ecosystems, Antarctica's permafrost is found in isolated, ice-free areas surrounded by glaciers and permanent ice sheets.  The permafrost in Antarctica is generally older and colder than that in the Northern Hemisphere, with some areas believed to have remained frozen for millions of years. However, in recent decades, even Antarctic permafrost has shown signs of change, particularly in response to warming temperatures.</a:t>
            </a:r>
          </a:p>
          <a:p>
            <a:endParaRPr lang="en-US" dirty="0"/>
          </a:p>
        </p:txBody>
      </p:sp>
      <p:sp>
        <p:nvSpPr>
          <p:cNvPr id="4" name="Slide Number Placeholder 3"/>
          <p:cNvSpPr>
            <a:spLocks noGrp="1"/>
          </p:cNvSpPr>
          <p:nvPr>
            <p:ph type="sldNum" sz="quarter" idx="5"/>
          </p:nvPr>
        </p:nvSpPr>
        <p:spPr/>
        <p:txBody>
          <a:bodyPr/>
          <a:lstStyle/>
          <a:p>
            <a:fld id="{512F7E77-FD01-4B3D-A72D-FBF9771E3A58}" type="slidenum">
              <a:rPr lang="en-US" smtClean="0"/>
              <a:t>3</a:t>
            </a:fld>
            <a:endParaRPr lang="en-US" dirty="0"/>
          </a:p>
        </p:txBody>
      </p:sp>
    </p:spTree>
    <p:extLst>
      <p:ext uri="{BB962C8B-B14F-4D97-AF65-F5344CB8AC3E}">
        <p14:creationId xmlns:p14="http://schemas.microsoft.com/office/powerpoint/2010/main" val="1939654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https://www.woodwellclimate.org/ice-wedges-climate-change/</a:t>
            </a:r>
          </a:p>
        </p:txBody>
      </p:sp>
      <p:sp>
        <p:nvSpPr>
          <p:cNvPr id="4" name="Slide Number Placeholder 3"/>
          <p:cNvSpPr>
            <a:spLocks noGrp="1"/>
          </p:cNvSpPr>
          <p:nvPr>
            <p:ph type="sldNum" sz="quarter" idx="5"/>
          </p:nvPr>
        </p:nvSpPr>
        <p:spPr/>
        <p:txBody>
          <a:bodyPr/>
          <a:lstStyle/>
          <a:p>
            <a:fld id="{512F7E77-FD01-4B3D-A72D-FBF9771E3A58}" type="slidenum">
              <a:rPr lang="en-US" smtClean="0"/>
              <a:t>26</a:t>
            </a:fld>
            <a:endParaRPr lang="en-US" dirty="0"/>
          </a:p>
        </p:txBody>
      </p:sp>
    </p:spTree>
    <p:extLst>
      <p:ext uri="{BB962C8B-B14F-4D97-AF65-F5344CB8AC3E}">
        <p14:creationId xmlns:p14="http://schemas.microsoft.com/office/powerpoint/2010/main" val="273194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Ice-wedge polygons</a:t>
            </a:r>
          </a:p>
        </p:txBody>
      </p:sp>
      <p:sp>
        <p:nvSpPr>
          <p:cNvPr id="4" name="Slide Number Placeholder 3"/>
          <p:cNvSpPr>
            <a:spLocks noGrp="1"/>
          </p:cNvSpPr>
          <p:nvPr>
            <p:ph type="sldNum" sz="quarter" idx="5"/>
          </p:nvPr>
        </p:nvSpPr>
        <p:spPr/>
        <p:txBody>
          <a:bodyPr/>
          <a:lstStyle/>
          <a:p>
            <a:fld id="{512F7E77-FD01-4B3D-A72D-FBF9771E3A58}" type="slidenum">
              <a:rPr lang="en-US" smtClean="0"/>
              <a:t>27</a:t>
            </a:fld>
            <a:endParaRPr lang="en-US" dirty="0"/>
          </a:p>
        </p:txBody>
      </p:sp>
    </p:spTree>
    <p:extLst>
      <p:ext uri="{BB962C8B-B14F-4D97-AF65-F5344CB8AC3E}">
        <p14:creationId xmlns:p14="http://schemas.microsoft.com/office/powerpoint/2010/main" val="1574903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how closed system (hydrostatic) pingos are formed</a:t>
            </a:r>
            <a:br>
              <a:rPr lang="en-US" dirty="0"/>
            </a:br>
            <a:br>
              <a:rPr lang="en-US" dirty="0"/>
            </a:br>
            <a:r>
              <a:rPr lang="en-US" dirty="0"/>
              <a:t>Right: how open hydraulic pingos are formed </a:t>
            </a:r>
          </a:p>
        </p:txBody>
      </p:sp>
      <p:sp>
        <p:nvSpPr>
          <p:cNvPr id="4" name="Slide Number Placeholder 3"/>
          <p:cNvSpPr>
            <a:spLocks noGrp="1"/>
          </p:cNvSpPr>
          <p:nvPr>
            <p:ph type="sldNum" sz="quarter" idx="5"/>
          </p:nvPr>
        </p:nvSpPr>
        <p:spPr/>
        <p:txBody>
          <a:bodyPr/>
          <a:lstStyle/>
          <a:p>
            <a:fld id="{512F7E77-FD01-4B3D-A72D-FBF9771E3A58}" type="slidenum">
              <a:rPr lang="en-US" smtClean="0"/>
              <a:t>29</a:t>
            </a:fld>
            <a:endParaRPr lang="en-US" dirty="0"/>
          </a:p>
        </p:txBody>
      </p:sp>
    </p:spTree>
    <p:extLst>
      <p:ext uri="{BB962C8B-B14F-4D97-AF65-F5344CB8AC3E}">
        <p14:creationId xmlns:p14="http://schemas.microsoft.com/office/powerpoint/2010/main" val="362497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 only in some of the highest coldest mountain ranges like those of the Tibetan Plateau. Above is Colorado. Very little permafrost is found in the Southern Rocky Mountains. Discontinuous permafrost can develop in the Middle and Northern Rockies. </a:t>
            </a:r>
          </a:p>
        </p:txBody>
      </p:sp>
      <p:sp>
        <p:nvSpPr>
          <p:cNvPr id="4" name="Slide Number Placeholder 3"/>
          <p:cNvSpPr>
            <a:spLocks noGrp="1"/>
          </p:cNvSpPr>
          <p:nvPr>
            <p:ph type="sldNum" sz="quarter" idx="5"/>
          </p:nvPr>
        </p:nvSpPr>
        <p:spPr/>
        <p:txBody>
          <a:bodyPr/>
          <a:lstStyle/>
          <a:p>
            <a:fld id="{512F7E77-FD01-4B3D-A72D-FBF9771E3A58}" type="slidenum">
              <a:rPr lang="en-US" smtClean="0"/>
              <a:t>4</a:t>
            </a:fld>
            <a:endParaRPr lang="en-US" dirty="0"/>
          </a:p>
        </p:txBody>
      </p:sp>
    </p:spTree>
    <p:extLst>
      <p:ext uri="{BB962C8B-B14F-4D97-AF65-F5344CB8AC3E}">
        <p14:creationId xmlns:p14="http://schemas.microsoft.com/office/powerpoint/2010/main" val="338935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DOI: 10.1029/2019WR024969</a:t>
            </a:r>
            <a:br>
              <a:rPr lang="en-US" dirty="0"/>
            </a:br>
            <a:br>
              <a:rPr lang="en-US" dirty="0"/>
            </a:br>
            <a:r>
              <a:rPr lang="en-US" dirty="0"/>
              <a:t>Tibetan Plateau has extensive permafrost</a:t>
            </a:r>
          </a:p>
        </p:txBody>
      </p:sp>
      <p:sp>
        <p:nvSpPr>
          <p:cNvPr id="4" name="Slide Number Placeholder 3"/>
          <p:cNvSpPr>
            <a:spLocks noGrp="1"/>
          </p:cNvSpPr>
          <p:nvPr>
            <p:ph type="sldNum" sz="quarter" idx="5"/>
          </p:nvPr>
        </p:nvSpPr>
        <p:spPr/>
        <p:txBody>
          <a:bodyPr/>
          <a:lstStyle/>
          <a:p>
            <a:fld id="{512F7E77-FD01-4B3D-A72D-FBF9771E3A58}" type="slidenum">
              <a:rPr lang="en-US" smtClean="0"/>
              <a:t>5</a:t>
            </a:fld>
            <a:endParaRPr lang="en-US" dirty="0"/>
          </a:p>
        </p:txBody>
      </p:sp>
    </p:spTree>
    <p:extLst>
      <p:ext uri="{BB962C8B-B14F-4D97-AF65-F5344CB8AC3E}">
        <p14:creationId xmlns:p14="http://schemas.microsoft.com/office/powerpoint/2010/main" val="2972257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https://microsite.geo.uzh.ch/cryodata/PF_map_explanation.html</a:t>
            </a:r>
            <a:br>
              <a:rPr lang="en-US" dirty="0"/>
            </a:br>
            <a:br>
              <a:rPr lang="en-US" dirty="0"/>
            </a:br>
            <a:br>
              <a:rPr lang="en-US" dirty="0"/>
            </a:br>
            <a:r>
              <a:rPr lang="en-US" dirty="0"/>
              <a:t>A few scattered locations where permafrost occurs in the Alps</a:t>
            </a:r>
          </a:p>
        </p:txBody>
      </p:sp>
      <p:sp>
        <p:nvSpPr>
          <p:cNvPr id="4" name="Slide Number Placeholder 3"/>
          <p:cNvSpPr>
            <a:spLocks noGrp="1"/>
          </p:cNvSpPr>
          <p:nvPr>
            <p:ph type="sldNum" sz="quarter" idx="5"/>
          </p:nvPr>
        </p:nvSpPr>
        <p:spPr/>
        <p:txBody>
          <a:bodyPr/>
          <a:lstStyle/>
          <a:p>
            <a:fld id="{512F7E77-FD01-4B3D-A72D-FBF9771E3A58}" type="slidenum">
              <a:rPr lang="en-US" smtClean="0"/>
              <a:t>6</a:t>
            </a:fld>
            <a:endParaRPr lang="en-US" dirty="0"/>
          </a:p>
        </p:txBody>
      </p:sp>
    </p:spTree>
    <p:extLst>
      <p:ext uri="{BB962C8B-B14F-4D97-AF65-F5344CB8AC3E}">
        <p14:creationId xmlns:p14="http://schemas.microsoft.com/office/powerpoint/2010/main" val="337880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F7E77-FD01-4B3D-A72D-FBF9771E3A58}" type="slidenum">
              <a:rPr lang="en-US" smtClean="0"/>
              <a:t>9</a:t>
            </a:fld>
            <a:endParaRPr lang="en-US" dirty="0"/>
          </a:p>
        </p:txBody>
      </p:sp>
    </p:spTree>
    <p:extLst>
      <p:ext uri="{BB962C8B-B14F-4D97-AF65-F5344CB8AC3E}">
        <p14:creationId xmlns:p14="http://schemas.microsoft.com/office/powerpoint/2010/main" val="1773451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block of thawing permafrost that fell into the ocean on Alaska’s Arctic Coast. Credit: U.S. Geological Survey</a:t>
            </a:r>
          </a:p>
          <a:p>
            <a:endParaRPr lang="en-US" dirty="0"/>
          </a:p>
        </p:txBody>
      </p:sp>
      <p:sp>
        <p:nvSpPr>
          <p:cNvPr id="4" name="Slide Number Placeholder 3"/>
          <p:cNvSpPr>
            <a:spLocks noGrp="1"/>
          </p:cNvSpPr>
          <p:nvPr>
            <p:ph type="sldNum" sz="quarter" idx="5"/>
          </p:nvPr>
        </p:nvSpPr>
        <p:spPr/>
        <p:txBody>
          <a:bodyPr/>
          <a:lstStyle/>
          <a:p>
            <a:fld id="{512F7E77-FD01-4B3D-A72D-FBF9771E3A58}" type="slidenum">
              <a:rPr lang="en-US" smtClean="0"/>
              <a:t>10</a:t>
            </a:fld>
            <a:endParaRPr lang="en-US" dirty="0"/>
          </a:p>
        </p:txBody>
      </p:sp>
    </p:spTree>
    <p:extLst>
      <p:ext uri="{BB962C8B-B14F-4D97-AF65-F5344CB8AC3E}">
        <p14:creationId xmlns:p14="http://schemas.microsoft.com/office/powerpoint/2010/main" val="3947626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Drunken trees in melting permafrost near Fairbanks, Alaska. </a:t>
            </a:r>
            <a:r>
              <a:rPr lang="en-US" i="0" dirty="0"/>
              <a:t>Drunken forests develop due to permafrost thaw.</a:t>
            </a:r>
          </a:p>
        </p:txBody>
      </p:sp>
      <p:sp>
        <p:nvSpPr>
          <p:cNvPr id="4" name="Slide Number Placeholder 3"/>
          <p:cNvSpPr>
            <a:spLocks noGrp="1"/>
          </p:cNvSpPr>
          <p:nvPr>
            <p:ph type="sldNum" sz="quarter" idx="5"/>
          </p:nvPr>
        </p:nvSpPr>
        <p:spPr/>
        <p:txBody>
          <a:bodyPr/>
          <a:lstStyle/>
          <a:p>
            <a:fld id="{512F7E77-FD01-4B3D-A72D-FBF9771E3A58}" type="slidenum">
              <a:rPr lang="en-US" smtClean="0"/>
              <a:t>11</a:t>
            </a:fld>
            <a:endParaRPr lang="en-US" dirty="0"/>
          </a:p>
        </p:txBody>
      </p:sp>
    </p:spTree>
    <p:extLst>
      <p:ext uri="{BB962C8B-B14F-4D97-AF65-F5344CB8AC3E}">
        <p14:creationId xmlns:p14="http://schemas.microsoft.com/office/powerpoint/2010/main" val="2871860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ED1E607F-1F7F-FA04-3236-24D692B75D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4E951E-A7C9-4CF4-866A-E88AB0858199}" type="slidenum">
              <a:rPr lang="en-US" altLang="en-US" smtClean="0"/>
              <a:pPr/>
              <a:t>12</a:t>
            </a:fld>
            <a:endParaRPr lang="en-US" altLang="en-US" dirty="0"/>
          </a:p>
        </p:txBody>
      </p:sp>
      <p:sp>
        <p:nvSpPr>
          <p:cNvPr id="88067" name="Rectangle 2">
            <a:extLst>
              <a:ext uri="{FF2B5EF4-FFF2-40B4-BE49-F238E27FC236}">
                <a16:creationId xmlns:a16="http://schemas.microsoft.com/office/drawing/2014/main" id="{7F029E82-B255-E448-2D50-1DE73D2B93FF}"/>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F50E2166-83D1-897F-6222-CB2B1D10CE55}"/>
              </a:ext>
            </a:extLst>
          </p:cNvPr>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Solifluction does not have to occur in areas with permafrost. Solifluction is a type of mass wasting, or slow downhill movement of saturated soil and regolith, commonly found in areas with freeze-thaw cycles. While it is often associated with permafrost regions, where the active layer above the permafrost thaws seasonally, it can also occur in non-permafrost environments where there are similar freeze-thaw dynamics. In such cases, water-saturated soils on slopes can still flow slowly due to gravity during thawing periods, leading to solifluction without the presence of underlying permafrost.</a:t>
            </a:r>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576E-389B-209E-ADE4-50807EC825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B1F021-DEEE-9AA0-ED01-62A0D23E43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6DEEEA-F87F-D20D-551B-07A98F1A595B}"/>
              </a:ext>
            </a:extLst>
          </p:cNvPr>
          <p:cNvSpPr>
            <a:spLocks noGrp="1"/>
          </p:cNvSpPr>
          <p:nvPr>
            <p:ph type="dt" sz="half" idx="10"/>
          </p:nvPr>
        </p:nvSpPr>
        <p:spPr/>
        <p:txBody>
          <a:bodyPr/>
          <a:lstStyle/>
          <a:p>
            <a:fld id="{FC0B7831-542A-49B6-94E1-FE2EAC915C09}" type="datetimeFigureOut">
              <a:rPr lang="en-US" smtClean="0"/>
              <a:t>10/17/2024</a:t>
            </a:fld>
            <a:endParaRPr lang="en-US" dirty="0"/>
          </a:p>
        </p:txBody>
      </p:sp>
      <p:sp>
        <p:nvSpPr>
          <p:cNvPr id="5" name="Footer Placeholder 4">
            <a:extLst>
              <a:ext uri="{FF2B5EF4-FFF2-40B4-BE49-F238E27FC236}">
                <a16:creationId xmlns:a16="http://schemas.microsoft.com/office/drawing/2014/main" id="{E11A4C67-21DD-B92F-2380-A335194C5C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555B32-D9BF-9871-F0E8-C5A638934EA8}"/>
              </a:ext>
            </a:extLst>
          </p:cNvPr>
          <p:cNvSpPr>
            <a:spLocks noGrp="1"/>
          </p:cNvSpPr>
          <p:nvPr>
            <p:ph type="sldNum" sz="quarter" idx="12"/>
          </p:nvPr>
        </p:nvSpPr>
        <p:spPr/>
        <p:txBody>
          <a:bodyPr/>
          <a:lstStyle/>
          <a:p>
            <a:fld id="{170C1968-1E6B-4269-AC74-4C94292C0C43}" type="slidenum">
              <a:rPr lang="en-US" smtClean="0"/>
              <a:t>‹#›</a:t>
            </a:fld>
            <a:endParaRPr lang="en-US" dirty="0"/>
          </a:p>
        </p:txBody>
      </p:sp>
    </p:spTree>
    <p:extLst>
      <p:ext uri="{BB962C8B-B14F-4D97-AF65-F5344CB8AC3E}">
        <p14:creationId xmlns:p14="http://schemas.microsoft.com/office/powerpoint/2010/main" val="105285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6B22-44E6-200B-B6CA-804BA74EEE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D85D98-52DF-9E08-3D6F-0AD1937B54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8D161-8B4E-C472-97DB-1E854BB6A1EC}"/>
              </a:ext>
            </a:extLst>
          </p:cNvPr>
          <p:cNvSpPr>
            <a:spLocks noGrp="1"/>
          </p:cNvSpPr>
          <p:nvPr>
            <p:ph type="dt" sz="half" idx="10"/>
          </p:nvPr>
        </p:nvSpPr>
        <p:spPr/>
        <p:txBody>
          <a:bodyPr/>
          <a:lstStyle/>
          <a:p>
            <a:fld id="{FC0B7831-542A-49B6-94E1-FE2EAC915C09}" type="datetimeFigureOut">
              <a:rPr lang="en-US" smtClean="0"/>
              <a:t>10/17/2024</a:t>
            </a:fld>
            <a:endParaRPr lang="en-US" dirty="0"/>
          </a:p>
        </p:txBody>
      </p:sp>
      <p:sp>
        <p:nvSpPr>
          <p:cNvPr id="5" name="Footer Placeholder 4">
            <a:extLst>
              <a:ext uri="{FF2B5EF4-FFF2-40B4-BE49-F238E27FC236}">
                <a16:creationId xmlns:a16="http://schemas.microsoft.com/office/drawing/2014/main" id="{749E7C63-B9EE-456C-701A-6A66774B08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A12505-5A4F-DBEB-BC6A-C86B93AF3FA1}"/>
              </a:ext>
            </a:extLst>
          </p:cNvPr>
          <p:cNvSpPr>
            <a:spLocks noGrp="1"/>
          </p:cNvSpPr>
          <p:nvPr>
            <p:ph type="sldNum" sz="quarter" idx="12"/>
          </p:nvPr>
        </p:nvSpPr>
        <p:spPr/>
        <p:txBody>
          <a:bodyPr/>
          <a:lstStyle/>
          <a:p>
            <a:fld id="{170C1968-1E6B-4269-AC74-4C94292C0C43}" type="slidenum">
              <a:rPr lang="en-US" smtClean="0"/>
              <a:t>‹#›</a:t>
            </a:fld>
            <a:endParaRPr lang="en-US" dirty="0"/>
          </a:p>
        </p:txBody>
      </p:sp>
    </p:spTree>
    <p:extLst>
      <p:ext uri="{BB962C8B-B14F-4D97-AF65-F5344CB8AC3E}">
        <p14:creationId xmlns:p14="http://schemas.microsoft.com/office/powerpoint/2010/main" val="199596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F370B7-8088-F541-EF19-09142DEA0E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BA63B1-57C2-E722-BC80-90811AF30D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CF3DE-01E4-2DCF-711F-6A934669AA32}"/>
              </a:ext>
            </a:extLst>
          </p:cNvPr>
          <p:cNvSpPr>
            <a:spLocks noGrp="1"/>
          </p:cNvSpPr>
          <p:nvPr>
            <p:ph type="dt" sz="half" idx="10"/>
          </p:nvPr>
        </p:nvSpPr>
        <p:spPr/>
        <p:txBody>
          <a:bodyPr/>
          <a:lstStyle/>
          <a:p>
            <a:fld id="{FC0B7831-542A-49B6-94E1-FE2EAC915C09}" type="datetimeFigureOut">
              <a:rPr lang="en-US" smtClean="0"/>
              <a:t>10/17/2024</a:t>
            </a:fld>
            <a:endParaRPr lang="en-US" dirty="0"/>
          </a:p>
        </p:txBody>
      </p:sp>
      <p:sp>
        <p:nvSpPr>
          <p:cNvPr id="5" name="Footer Placeholder 4">
            <a:extLst>
              <a:ext uri="{FF2B5EF4-FFF2-40B4-BE49-F238E27FC236}">
                <a16:creationId xmlns:a16="http://schemas.microsoft.com/office/drawing/2014/main" id="{ECE163FC-5292-4BCE-EEC1-3A75FCBE63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E10052-0155-8EDA-8C9E-4BCB1A8B6C17}"/>
              </a:ext>
            </a:extLst>
          </p:cNvPr>
          <p:cNvSpPr>
            <a:spLocks noGrp="1"/>
          </p:cNvSpPr>
          <p:nvPr>
            <p:ph type="sldNum" sz="quarter" idx="12"/>
          </p:nvPr>
        </p:nvSpPr>
        <p:spPr/>
        <p:txBody>
          <a:bodyPr/>
          <a:lstStyle/>
          <a:p>
            <a:fld id="{170C1968-1E6B-4269-AC74-4C94292C0C43}" type="slidenum">
              <a:rPr lang="en-US" smtClean="0"/>
              <a:t>‹#›</a:t>
            </a:fld>
            <a:endParaRPr lang="en-US" dirty="0"/>
          </a:p>
        </p:txBody>
      </p:sp>
    </p:spTree>
    <p:extLst>
      <p:ext uri="{BB962C8B-B14F-4D97-AF65-F5344CB8AC3E}">
        <p14:creationId xmlns:p14="http://schemas.microsoft.com/office/powerpoint/2010/main" val="3954101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9191C-FF83-B9F9-CE18-445F2B6307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7BBBC0-7B3A-956C-C5B2-EB46B1E482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30863-5C8E-D645-ED96-0C7582C719BC}"/>
              </a:ext>
            </a:extLst>
          </p:cNvPr>
          <p:cNvSpPr>
            <a:spLocks noGrp="1"/>
          </p:cNvSpPr>
          <p:nvPr>
            <p:ph type="dt" sz="half" idx="10"/>
          </p:nvPr>
        </p:nvSpPr>
        <p:spPr/>
        <p:txBody>
          <a:bodyPr/>
          <a:lstStyle/>
          <a:p>
            <a:fld id="{FC0B7831-542A-49B6-94E1-FE2EAC915C09}" type="datetimeFigureOut">
              <a:rPr lang="en-US" smtClean="0"/>
              <a:t>10/17/2024</a:t>
            </a:fld>
            <a:endParaRPr lang="en-US" dirty="0"/>
          </a:p>
        </p:txBody>
      </p:sp>
      <p:sp>
        <p:nvSpPr>
          <p:cNvPr id="5" name="Footer Placeholder 4">
            <a:extLst>
              <a:ext uri="{FF2B5EF4-FFF2-40B4-BE49-F238E27FC236}">
                <a16:creationId xmlns:a16="http://schemas.microsoft.com/office/drawing/2014/main" id="{78D5F8B6-D395-BD09-A736-5417F37D63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91FC82-C749-03D0-111F-8F3425931CB6}"/>
              </a:ext>
            </a:extLst>
          </p:cNvPr>
          <p:cNvSpPr>
            <a:spLocks noGrp="1"/>
          </p:cNvSpPr>
          <p:nvPr>
            <p:ph type="sldNum" sz="quarter" idx="12"/>
          </p:nvPr>
        </p:nvSpPr>
        <p:spPr/>
        <p:txBody>
          <a:bodyPr/>
          <a:lstStyle/>
          <a:p>
            <a:fld id="{170C1968-1E6B-4269-AC74-4C94292C0C43}" type="slidenum">
              <a:rPr lang="en-US" smtClean="0"/>
              <a:t>‹#›</a:t>
            </a:fld>
            <a:endParaRPr lang="en-US" dirty="0"/>
          </a:p>
        </p:txBody>
      </p:sp>
    </p:spTree>
    <p:extLst>
      <p:ext uri="{BB962C8B-B14F-4D97-AF65-F5344CB8AC3E}">
        <p14:creationId xmlns:p14="http://schemas.microsoft.com/office/powerpoint/2010/main" val="3481560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4A589-3C90-5BDE-A7E7-0C1848B245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2C22D9-8D37-CF31-EBBA-7F10E570EA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412D40-4E5A-7D7D-3E0C-13CE1CB20C41}"/>
              </a:ext>
            </a:extLst>
          </p:cNvPr>
          <p:cNvSpPr>
            <a:spLocks noGrp="1"/>
          </p:cNvSpPr>
          <p:nvPr>
            <p:ph type="dt" sz="half" idx="10"/>
          </p:nvPr>
        </p:nvSpPr>
        <p:spPr/>
        <p:txBody>
          <a:bodyPr/>
          <a:lstStyle/>
          <a:p>
            <a:fld id="{FC0B7831-542A-49B6-94E1-FE2EAC915C09}" type="datetimeFigureOut">
              <a:rPr lang="en-US" smtClean="0"/>
              <a:t>10/17/2024</a:t>
            </a:fld>
            <a:endParaRPr lang="en-US" dirty="0"/>
          </a:p>
        </p:txBody>
      </p:sp>
      <p:sp>
        <p:nvSpPr>
          <p:cNvPr id="5" name="Footer Placeholder 4">
            <a:extLst>
              <a:ext uri="{FF2B5EF4-FFF2-40B4-BE49-F238E27FC236}">
                <a16:creationId xmlns:a16="http://schemas.microsoft.com/office/drawing/2014/main" id="{4EDF75A5-A955-F685-7E81-36605D09A7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DE77DC-5A8F-285C-4E5A-08FA2C34F6D4}"/>
              </a:ext>
            </a:extLst>
          </p:cNvPr>
          <p:cNvSpPr>
            <a:spLocks noGrp="1"/>
          </p:cNvSpPr>
          <p:nvPr>
            <p:ph type="sldNum" sz="quarter" idx="12"/>
          </p:nvPr>
        </p:nvSpPr>
        <p:spPr/>
        <p:txBody>
          <a:bodyPr/>
          <a:lstStyle/>
          <a:p>
            <a:fld id="{170C1968-1E6B-4269-AC74-4C94292C0C43}" type="slidenum">
              <a:rPr lang="en-US" smtClean="0"/>
              <a:t>‹#›</a:t>
            </a:fld>
            <a:endParaRPr lang="en-US" dirty="0"/>
          </a:p>
        </p:txBody>
      </p:sp>
    </p:spTree>
    <p:extLst>
      <p:ext uri="{BB962C8B-B14F-4D97-AF65-F5344CB8AC3E}">
        <p14:creationId xmlns:p14="http://schemas.microsoft.com/office/powerpoint/2010/main" val="1381342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E46E-8BCD-7AFF-0F4C-90D0EB0C6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BFDC41-96E3-16D9-F090-FE738A1A5D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AD9270-077A-E322-87D7-009E8F044B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4E388D-CC14-E4DE-2579-C2B443537D1F}"/>
              </a:ext>
            </a:extLst>
          </p:cNvPr>
          <p:cNvSpPr>
            <a:spLocks noGrp="1"/>
          </p:cNvSpPr>
          <p:nvPr>
            <p:ph type="dt" sz="half" idx="10"/>
          </p:nvPr>
        </p:nvSpPr>
        <p:spPr/>
        <p:txBody>
          <a:bodyPr/>
          <a:lstStyle/>
          <a:p>
            <a:fld id="{FC0B7831-542A-49B6-94E1-FE2EAC915C09}" type="datetimeFigureOut">
              <a:rPr lang="en-US" smtClean="0"/>
              <a:t>10/17/2024</a:t>
            </a:fld>
            <a:endParaRPr lang="en-US" dirty="0"/>
          </a:p>
        </p:txBody>
      </p:sp>
      <p:sp>
        <p:nvSpPr>
          <p:cNvPr id="6" name="Footer Placeholder 5">
            <a:extLst>
              <a:ext uri="{FF2B5EF4-FFF2-40B4-BE49-F238E27FC236}">
                <a16:creationId xmlns:a16="http://schemas.microsoft.com/office/drawing/2014/main" id="{142800C9-19B4-E912-C58B-21F62F3588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C27727-B96F-57D3-2A0E-AF852281C29F}"/>
              </a:ext>
            </a:extLst>
          </p:cNvPr>
          <p:cNvSpPr>
            <a:spLocks noGrp="1"/>
          </p:cNvSpPr>
          <p:nvPr>
            <p:ph type="sldNum" sz="quarter" idx="12"/>
          </p:nvPr>
        </p:nvSpPr>
        <p:spPr/>
        <p:txBody>
          <a:bodyPr/>
          <a:lstStyle/>
          <a:p>
            <a:fld id="{170C1968-1E6B-4269-AC74-4C94292C0C43}" type="slidenum">
              <a:rPr lang="en-US" smtClean="0"/>
              <a:t>‹#›</a:t>
            </a:fld>
            <a:endParaRPr lang="en-US" dirty="0"/>
          </a:p>
        </p:txBody>
      </p:sp>
    </p:spTree>
    <p:extLst>
      <p:ext uri="{BB962C8B-B14F-4D97-AF65-F5344CB8AC3E}">
        <p14:creationId xmlns:p14="http://schemas.microsoft.com/office/powerpoint/2010/main" val="2820877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AA27-A24B-C997-58A5-CCABB7594B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D32D2E-DEE3-C034-A645-ACF2737D73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EAD5F5-07AA-055D-F290-159C093E4D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C464BE-1AC6-567E-BBF4-5275ACC241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CB5156-0D43-BD83-5A8A-0D8C4C3F48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A0C1CE-EFE0-1054-2F0A-9B4A005A9606}"/>
              </a:ext>
            </a:extLst>
          </p:cNvPr>
          <p:cNvSpPr>
            <a:spLocks noGrp="1"/>
          </p:cNvSpPr>
          <p:nvPr>
            <p:ph type="dt" sz="half" idx="10"/>
          </p:nvPr>
        </p:nvSpPr>
        <p:spPr/>
        <p:txBody>
          <a:bodyPr/>
          <a:lstStyle/>
          <a:p>
            <a:fld id="{FC0B7831-542A-49B6-94E1-FE2EAC915C09}" type="datetimeFigureOut">
              <a:rPr lang="en-US" smtClean="0"/>
              <a:t>10/17/2024</a:t>
            </a:fld>
            <a:endParaRPr lang="en-US" dirty="0"/>
          </a:p>
        </p:txBody>
      </p:sp>
      <p:sp>
        <p:nvSpPr>
          <p:cNvPr id="8" name="Footer Placeholder 7">
            <a:extLst>
              <a:ext uri="{FF2B5EF4-FFF2-40B4-BE49-F238E27FC236}">
                <a16:creationId xmlns:a16="http://schemas.microsoft.com/office/drawing/2014/main" id="{CFD0C384-8342-B2AD-876C-F0339BFD8EB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BAE6B6D-B426-651F-9C8F-ECD52BECD986}"/>
              </a:ext>
            </a:extLst>
          </p:cNvPr>
          <p:cNvSpPr>
            <a:spLocks noGrp="1"/>
          </p:cNvSpPr>
          <p:nvPr>
            <p:ph type="sldNum" sz="quarter" idx="12"/>
          </p:nvPr>
        </p:nvSpPr>
        <p:spPr/>
        <p:txBody>
          <a:bodyPr/>
          <a:lstStyle/>
          <a:p>
            <a:fld id="{170C1968-1E6B-4269-AC74-4C94292C0C43}" type="slidenum">
              <a:rPr lang="en-US" smtClean="0"/>
              <a:t>‹#›</a:t>
            </a:fld>
            <a:endParaRPr lang="en-US" dirty="0"/>
          </a:p>
        </p:txBody>
      </p:sp>
    </p:spTree>
    <p:extLst>
      <p:ext uri="{BB962C8B-B14F-4D97-AF65-F5344CB8AC3E}">
        <p14:creationId xmlns:p14="http://schemas.microsoft.com/office/powerpoint/2010/main" val="802244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9D03-765B-74E0-818A-DCFAD24B17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06E3CD-34E0-4D6F-55B4-7B2FAAA720E4}"/>
              </a:ext>
            </a:extLst>
          </p:cNvPr>
          <p:cNvSpPr>
            <a:spLocks noGrp="1"/>
          </p:cNvSpPr>
          <p:nvPr>
            <p:ph type="dt" sz="half" idx="10"/>
          </p:nvPr>
        </p:nvSpPr>
        <p:spPr/>
        <p:txBody>
          <a:bodyPr/>
          <a:lstStyle/>
          <a:p>
            <a:fld id="{FC0B7831-542A-49B6-94E1-FE2EAC915C09}" type="datetimeFigureOut">
              <a:rPr lang="en-US" smtClean="0"/>
              <a:t>10/17/2024</a:t>
            </a:fld>
            <a:endParaRPr lang="en-US" dirty="0"/>
          </a:p>
        </p:txBody>
      </p:sp>
      <p:sp>
        <p:nvSpPr>
          <p:cNvPr id="4" name="Footer Placeholder 3">
            <a:extLst>
              <a:ext uri="{FF2B5EF4-FFF2-40B4-BE49-F238E27FC236}">
                <a16:creationId xmlns:a16="http://schemas.microsoft.com/office/drawing/2014/main" id="{2A9B99A3-66CE-BE0A-DC05-BC68CCC0A16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A83FE52-4857-0EE1-6A7D-C09B6EAC8ED3}"/>
              </a:ext>
            </a:extLst>
          </p:cNvPr>
          <p:cNvSpPr>
            <a:spLocks noGrp="1"/>
          </p:cNvSpPr>
          <p:nvPr>
            <p:ph type="sldNum" sz="quarter" idx="12"/>
          </p:nvPr>
        </p:nvSpPr>
        <p:spPr/>
        <p:txBody>
          <a:bodyPr/>
          <a:lstStyle/>
          <a:p>
            <a:fld id="{170C1968-1E6B-4269-AC74-4C94292C0C43}" type="slidenum">
              <a:rPr lang="en-US" smtClean="0"/>
              <a:t>‹#›</a:t>
            </a:fld>
            <a:endParaRPr lang="en-US" dirty="0"/>
          </a:p>
        </p:txBody>
      </p:sp>
    </p:spTree>
    <p:extLst>
      <p:ext uri="{BB962C8B-B14F-4D97-AF65-F5344CB8AC3E}">
        <p14:creationId xmlns:p14="http://schemas.microsoft.com/office/powerpoint/2010/main" val="4059993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992C0C-126A-E33D-E6F8-A95407F9DDB7}"/>
              </a:ext>
            </a:extLst>
          </p:cNvPr>
          <p:cNvSpPr>
            <a:spLocks noGrp="1"/>
          </p:cNvSpPr>
          <p:nvPr>
            <p:ph type="dt" sz="half" idx="10"/>
          </p:nvPr>
        </p:nvSpPr>
        <p:spPr/>
        <p:txBody>
          <a:bodyPr/>
          <a:lstStyle/>
          <a:p>
            <a:fld id="{FC0B7831-542A-49B6-94E1-FE2EAC915C09}" type="datetimeFigureOut">
              <a:rPr lang="en-US" smtClean="0"/>
              <a:t>10/17/2024</a:t>
            </a:fld>
            <a:endParaRPr lang="en-US" dirty="0"/>
          </a:p>
        </p:txBody>
      </p:sp>
      <p:sp>
        <p:nvSpPr>
          <p:cNvPr id="3" name="Footer Placeholder 2">
            <a:extLst>
              <a:ext uri="{FF2B5EF4-FFF2-40B4-BE49-F238E27FC236}">
                <a16:creationId xmlns:a16="http://schemas.microsoft.com/office/drawing/2014/main" id="{1BD00EE7-E0BA-2D06-14EF-B6CDFEFADF8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7C1330E-9AC6-5EA3-F6AF-555385FC96D8}"/>
              </a:ext>
            </a:extLst>
          </p:cNvPr>
          <p:cNvSpPr>
            <a:spLocks noGrp="1"/>
          </p:cNvSpPr>
          <p:nvPr>
            <p:ph type="sldNum" sz="quarter" idx="12"/>
          </p:nvPr>
        </p:nvSpPr>
        <p:spPr/>
        <p:txBody>
          <a:bodyPr/>
          <a:lstStyle/>
          <a:p>
            <a:fld id="{170C1968-1E6B-4269-AC74-4C94292C0C43}" type="slidenum">
              <a:rPr lang="en-US" smtClean="0"/>
              <a:t>‹#›</a:t>
            </a:fld>
            <a:endParaRPr lang="en-US" dirty="0"/>
          </a:p>
        </p:txBody>
      </p:sp>
    </p:spTree>
    <p:extLst>
      <p:ext uri="{BB962C8B-B14F-4D97-AF65-F5344CB8AC3E}">
        <p14:creationId xmlns:p14="http://schemas.microsoft.com/office/powerpoint/2010/main" val="1637530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2CAC8-AFB1-2E75-81D7-C6BAA9F2A3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A3BAB1-715C-4C2D-9D9D-BAFA3909D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EF8D94-6846-7848-CB3A-9FFA0F5BC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FC290-E3AB-61F3-232E-2F8D0A600AEA}"/>
              </a:ext>
            </a:extLst>
          </p:cNvPr>
          <p:cNvSpPr>
            <a:spLocks noGrp="1"/>
          </p:cNvSpPr>
          <p:nvPr>
            <p:ph type="dt" sz="half" idx="10"/>
          </p:nvPr>
        </p:nvSpPr>
        <p:spPr/>
        <p:txBody>
          <a:bodyPr/>
          <a:lstStyle/>
          <a:p>
            <a:fld id="{FC0B7831-542A-49B6-94E1-FE2EAC915C09}" type="datetimeFigureOut">
              <a:rPr lang="en-US" smtClean="0"/>
              <a:t>10/17/2024</a:t>
            </a:fld>
            <a:endParaRPr lang="en-US" dirty="0"/>
          </a:p>
        </p:txBody>
      </p:sp>
      <p:sp>
        <p:nvSpPr>
          <p:cNvPr id="6" name="Footer Placeholder 5">
            <a:extLst>
              <a:ext uri="{FF2B5EF4-FFF2-40B4-BE49-F238E27FC236}">
                <a16:creationId xmlns:a16="http://schemas.microsoft.com/office/drawing/2014/main" id="{A5F9861A-D74C-3686-B0D1-4A543445E4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2DE0B6-9597-A23B-33C9-3B8B50287752}"/>
              </a:ext>
            </a:extLst>
          </p:cNvPr>
          <p:cNvSpPr>
            <a:spLocks noGrp="1"/>
          </p:cNvSpPr>
          <p:nvPr>
            <p:ph type="sldNum" sz="quarter" idx="12"/>
          </p:nvPr>
        </p:nvSpPr>
        <p:spPr/>
        <p:txBody>
          <a:bodyPr/>
          <a:lstStyle/>
          <a:p>
            <a:fld id="{170C1968-1E6B-4269-AC74-4C94292C0C43}" type="slidenum">
              <a:rPr lang="en-US" smtClean="0"/>
              <a:t>‹#›</a:t>
            </a:fld>
            <a:endParaRPr lang="en-US" dirty="0"/>
          </a:p>
        </p:txBody>
      </p:sp>
    </p:spTree>
    <p:extLst>
      <p:ext uri="{BB962C8B-B14F-4D97-AF65-F5344CB8AC3E}">
        <p14:creationId xmlns:p14="http://schemas.microsoft.com/office/powerpoint/2010/main" val="2171087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3ACB-1724-6588-CA7D-916A651AAC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99DA8C-E02F-6D0B-D3A9-9A5D1322DC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4B0A70E-78AF-DD6A-8A78-3FC65ED3C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DE84-F20B-9DE4-18D9-DDDDE8488934}"/>
              </a:ext>
            </a:extLst>
          </p:cNvPr>
          <p:cNvSpPr>
            <a:spLocks noGrp="1"/>
          </p:cNvSpPr>
          <p:nvPr>
            <p:ph type="dt" sz="half" idx="10"/>
          </p:nvPr>
        </p:nvSpPr>
        <p:spPr/>
        <p:txBody>
          <a:bodyPr/>
          <a:lstStyle/>
          <a:p>
            <a:fld id="{FC0B7831-542A-49B6-94E1-FE2EAC915C09}" type="datetimeFigureOut">
              <a:rPr lang="en-US" smtClean="0"/>
              <a:t>10/17/2024</a:t>
            </a:fld>
            <a:endParaRPr lang="en-US" dirty="0"/>
          </a:p>
        </p:txBody>
      </p:sp>
      <p:sp>
        <p:nvSpPr>
          <p:cNvPr id="6" name="Footer Placeholder 5">
            <a:extLst>
              <a:ext uri="{FF2B5EF4-FFF2-40B4-BE49-F238E27FC236}">
                <a16:creationId xmlns:a16="http://schemas.microsoft.com/office/drawing/2014/main" id="{A740B68E-AA61-19D2-1472-31815C475A2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BF951D-4B0E-AE89-8B1F-25850DDFAAC0}"/>
              </a:ext>
            </a:extLst>
          </p:cNvPr>
          <p:cNvSpPr>
            <a:spLocks noGrp="1"/>
          </p:cNvSpPr>
          <p:nvPr>
            <p:ph type="sldNum" sz="quarter" idx="12"/>
          </p:nvPr>
        </p:nvSpPr>
        <p:spPr/>
        <p:txBody>
          <a:bodyPr/>
          <a:lstStyle/>
          <a:p>
            <a:fld id="{170C1968-1E6B-4269-AC74-4C94292C0C43}" type="slidenum">
              <a:rPr lang="en-US" smtClean="0"/>
              <a:t>‹#›</a:t>
            </a:fld>
            <a:endParaRPr lang="en-US" dirty="0"/>
          </a:p>
        </p:txBody>
      </p:sp>
    </p:spTree>
    <p:extLst>
      <p:ext uri="{BB962C8B-B14F-4D97-AF65-F5344CB8AC3E}">
        <p14:creationId xmlns:p14="http://schemas.microsoft.com/office/powerpoint/2010/main" val="2969720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837D37-76D2-1B2B-84B1-DCB83FB835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D4E386-F49C-A540-7AA0-C828217579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B8A46-4F1E-561F-96A4-4B1A1D5ED0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0B7831-542A-49B6-94E1-FE2EAC915C09}" type="datetimeFigureOut">
              <a:rPr lang="en-US" smtClean="0"/>
              <a:t>10/17/2024</a:t>
            </a:fld>
            <a:endParaRPr lang="en-US" dirty="0"/>
          </a:p>
        </p:txBody>
      </p:sp>
      <p:sp>
        <p:nvSpPr>
          <p:cNvPr id="5" name="Footer Placeholder 4">
            <a:extLst>
              <a:ext uri="{FF2B5EF4-FFF2-40B4-BE49-F238E27FC236}">
                <a16:creationId xmlns:a16="http://schemas.microsoft.com/office/drawing/2014/main" id="{9786281E-B7AA-2A56-2459-1D9671D4B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63AEBD3-0B13-2765-CDE9-4DEF503673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0C1968-1E6B-4269-AC74-4C94292C0C43}" type="slidenum">
              <a:rPr lang="en-US" smtClean="0"/>
              <a:t>‹#›</a:t>
            </a:fld>
            <a:endParaRPr lang="en-US" dirty="0"/>
          </a:p>
        </p:txBody>
      </p:sp>
    </p:spTree>
    <p:extLst>
      <p:ext uri="{BB962C8B-B14F-4D97-AF65-F5344CB8AC3E}">
        <p14:creationId xmlns:p14="http://schemas.microsoft.com/office/powerpoint/2010/main" val="4024423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c72CYhJGrhM?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dvidshub.net/video/552378/frost-action-soil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j2DNo_kNt4I?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AE67-925E-0111-C3A3-C7D33C39C5B3}"/>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Periglacial landscapes</a:t>
            </a:r>
          </a:p>
        </p:txBody>
      </p:sp>
      <p:sp>
        <p:nvSpPr>
          <p:cNvPr id="3" name="Content Placeholder 2">
            <a:extLst>
              <a:ext uri="{FF2B5EF4-FFF2-40B4-BE49-F238E27FC236}">
                <a16:creationId xmlns:a16="http://schemas.microsoft.com/office/drawing/2014/main" id="{7C97155C-BD40-30B9-7C4F-E148C56C5FFD}"/>
              </a:ext>
            </a:extLst>
          </p:cNvPr>
          <p:cNvSpPr>
            <a:spLocks noGrp="1"/>
          </p:cNvSpPr>
          <p:nvPr>
            <p:ph idx="1"/>
          </p:nvPr>
        </p:nvSpPr>
        <p:spPr/>
        <p:txBody>
          <a:bodyPr>
            <a:normAutofit lnSpcReduction="10000"/>
          </a:bodyPr>
          <a:lstStyle/>
          <a:p>
            <a:pPr>
              <a:buFont typeface="Arial" panose="020B0604020202020204" pitchFamily="34" charset="0"/>
              <a:buChar char="•"/>
            </a:pPr>
            <a:r>
              <a:rPr lang="en-US" sz="3600" dirty="0">
                <a:latin typeface="Calibri Light" panose="020F0302020204030204" pitchFamily="34" charset="0"/>
                <a:ea typeface="Calibri Light" panose="020F0302020204030204" pitchFamily="34" charset="0"/>
                <a:cs typeface="Calibri Light" panose="020F0302020204030204" pitchFamily="34" charset="0"/>
              </a:rPr>
              <a:t>Consist of near-glacial landforms and processes in the sense of either location or conditions: </a:t>
            </a:r>
          </a:p>
          <a:p>
            <a:pPr marL="742950" lvl="1" indent="-285750"/>
            <a:r>
              <a:rPr lang="en-US" sz="3200" dirty="0">
                <a:latin typeface="Calibri Light" panose="020F0302020204030204" pitchFamily="34" charset="0"/>
                <a:ea typeface="Calibri Light" panose="020F0302020204030204" pitchFamily="34" charset="0"/>
                <a:cs typeface="Calibri Light" panose="020F0302020204030204" pitchFamily="34" charset="0"/>
              </a:rPr>
              <a:t>Perennially frozen ground (permafrost) </a:t>
            </a:r>
          </a:p>
          <a:p>
            <a:pPr marL="742950" lvl="1" indent="-285750"/>
            <a:r>
              <a:rPr lang="en-US" sz="3200" dirty="0">
                <a:latin typeface="Calibri Light" panose="020F0302020204030204" pitchFamily="34" charset="0"/>
                <a:ea typeface="Calibri Light" panose="020F0302020204030204" pitchFamily="34" charset="0"/>
                <a:cs typeface="Calibri Light" panose="020F0302020204030204" pitchFamily="34" charset="0"/>
              </a:rPr>
              <a:t>Seasonally-thawed ground (active layer) </a:t>
            </a:r>
          </a:p>
          <a:p>
            <a:pPr marL="742950" lvl="1" indent="-285750"/>
            <a:r>
              <a:rPr lang="en-US" sz="3200" dirty="0">
                <a:latin typeface="Calibri Light" panose="020F0302020204030204" pitchFamily="34" charset="0"/>
                <a:ea typeface="Calibri Light" panose="020F0302020204030204" pitchFamily="34" charset="0"/>
                <a:cs typeface="Calibri Light" panose="020F0302020204030204" pitchFamily="34" charset="0"/>
              </a:rPr>
              <a:t>Incomplete vegetation cover of herbaceous plants and dwarf trees </a:t>
            </a:r>
          </a:p>
          <a:p>
            <a:pPr marL="742950" lvl="1" indent="-285750"/>
            <a:r>
              <a:rPr lang="en-US" sz="3200" dirty="0">
                <a:latin typeface="Calibri Light" panose="020F0302020204030204" pitchFamily="34" charset="0"/>
                <a:ea typeface="Calibri Light" panose="020F0302020204030204" pitchFamily="34" charset="0"/>
                <a:cs typeface="Calibri Light" panose="020F0302020204030204" pitchFamily="34" charset="0"/>
              </a:rPr>
              <a:t>Ground is snow free for part of the year </a:t>
            </a:r>
          </a:p>
          <a:p>
            <a:pPr marL="742950" lvl="1" indent="-285750"/>
            <a:r>
              <a:rPr lang="en-US" sz="3200" dirty="0">
                <a:latin typeface="Calibri Light" panose="020F0302020204030204" pitchFamily="34" charset="0"/>
                <a:ea typeface="Calibri Light" panose="020F0302020204030204" pitchFamily="34" charset="0"/>
                <a:cs typeface="Calibri Light" panose="020F0302020204030204" pitchFamily="34" charset="0"/>
              </a:rPr>
              <a:t>Frequent fluctuations of air temperature across freezing point</a:t>
            </a: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58815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rock in the water&#10;&#10;Description automatically generated with medium confidence">
            <a:extLst>
              <a:ext uri="{FF2B5EF4-FFF2-40B4-BE49-F238E27FC236}">
                <a16:creationId xmlns:a16="http://schemas.microsoft.com/office/drawing/2014/main" id="{BEE7F862-E6C6-7BF3-0498-B11FB5A0FF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3959" y="0"/>
            <a:ext cx="9363025" cy="6769707"/>
          </a:xfrm>
        </p:spPr>
      </p:pic>
    </p:spTree>
    <p:extLst>
      <p:ext uri="{BB962C8B-B14F-4D97-AF65-F5344CB8AC3E}">
        <p14:creationId xmlns:p14="http://schemas.microsoft.com/office/powerpoint/2010/main" val="1342243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8DE4F4-E6C8-D04A-075C-AC20FEA7D450}"/>
              </a:ext>
            </a:extLst>
          </p:cNvPr>
          <p:cNvPicPr>
            <a:picLocks noGrp="1" noChangeAspect="1"/>
          </p:cNvPicPr>
          <p:nvPr>
            <p:ph idx="1"/>
          </p:nvPr>
        </p:nvPicPr>
        <p:blipFill>
          <a:blip r:embed="rId3"/>
          <a:stretch>
            <a:fillRect/>
          </a:stretch>
        </p:blipFill>
        <p:spPr>
          <a:xfrm>
            <a:off x="1043354" y="0"/>
            <a:ext cx="10105292" cy="6686066"/>
          </a:xfrm>
        </p:spPr>
      </p:pic>
      <p:sp>
        <p:nvSpPr>
          <p:cNvPr id="6" name="Title 1">
            <a:extLst>
              <a:ext uri="{FF2B5EF4-FFF2-40B4-BE49-F238E27FC236}">
                <a16:creationId xmlns:a16="http://schemas.microsoft.com/office/drawing/2014/main" id="{9888212F-DC26-E42B-C320-C3365142A823}"/>
              </a:ext>
            </a:extLst>
          </p:cNvPr>
          <p:cNvSpPr txBox="1">
            <a:spLocks/>
          </p:cNvSpPr>
          <p:nvPr/>
        </p:nvSpPr>
        <p:spPr>
          <a:xfrm>
            <a:off x="1430215" y="55324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Drunken forest</a:t>
            </a:r>
          </a:p>
        </p:txBody>
      </p:sp>
    </p:spTree>
    <p:extLst>
      <p:ext uri="{BB962C8B-B14F-4D97-AF65-F5344CB8AC3E}">
        <p14:creationId xmlns:p14="http://schemas.microsoft.com/office/powerpoint/2010/main" val="1298753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TreeLine">
            <a:extLst>
              <a:ext uri="{FF2B5EF4-FFF2-40B4-BE49-F238E27FC236}">
                <a16:creationId xmlns:a16="http://schemas.microsoft.com/office/drawing/2014/main" id="{FC6AC498-BC0F-C986-7BCA-AC74692BD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solifluction1">
            <a:extLst>
              <a:ext uri="{FF2B5EF4-FFF2-40B4-BE49-F238E27FC236}">
                <a16:creationId xmlns:a16="http://schemas.microsoft.com/office/drawing/2014/main" id="{03E1262F-4074-1BA5-9560-18893ACB8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4470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7" descr="solifluction_siberia">
            <a:extLst>
              <a:ext uri="{FF2B5EF4-FFF2-40B4-BE49-F238E27FC236}">
                <a16:creationId xmlns:a16="http://schemas.microsoft.com/office/drawing/2014/main" id="{25721524-4C45-7990-76DE-813FF2D01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24"/>
          <a:stretch>
            <a:fillRect/>
          </a:stretch>
        </p:blipFill>
        <p:spPr bwMode="auto">
          <a:xfrm>
            <a:off x="5638800" y="0"/>
            <a:ext cx="50292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descr="lobe">
            <a:extLst>
              <a:ext uri="{FF2B5EF4-FFF2-40B4-BE49-F238E27FC236}">
                <a16:creationId xmlns:a16="http://schemas.microsoft.com/office/drawing/2014/main" id="{37108889-60B3-A8F9-1ED4-AA93CD7BC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853" t="31186"/>
          <a:stretch>
            <a:fillRect/>
          </a:stretch>
        </p:blipFill>
        <p:spPr bwMode="auto">
          <a:xfrm>
            <a:off x="5638800" y="3810000"/>
            <a:ext cx="5029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lking on a grassy hill&#10;&#10;Description automatically generated">
            <a:extLst>
              <a:ext uri="{FF2B5EF4-FFF2-40B4-BE49-F238E27FC236}">
                <a16:creationId xmlns:a16="http://schemas.microsoft.com/office/drawing/2014/main" id="{5E28A8E1-6A18-E1F6-7FE6-E911CF6EA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969" y="37111"/>
            <a:ext cx="10386646" cy="6783778"/>
          </a:xfrm>
          <a:prstGeom prst="rect">
            <a:avLst/>
          </a:prstGeom>
        </p:spPr>
      </p:pic>
      <p:sp>
        <p:nvSpPr>
          <p:cNvPr id="4" name="Title 1">
            <a:extLst>
              <a:ext uri="{FF2B5EF4-FFF2-40B4-BE49-F238E27FC236}">
                <a16:creationId xmlns:a16="http://schemas.microsoft.com/office/drawing/2014/main" id="{41889197-5D5E-1094-E309-753FAEEBB9EA}"/>
              </a:ext>
            </a:extLst>
          </p:cNvPr>
          <p:cNvSpPr txBox="1">
            <a:spLocks/>
          </p:cNvSpPr>
          <p:nvPr/>
        </p:nvSpPr>
        <p:spPr>
          <a:xfrm>
            <a:off x="1101969" y="26877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Light" panose="020F0302020204030204" pitchFamily="34" charset="0"/>
                <a:ea typeface="Calibri Light" panose="020F0302020204030204" pitchFamily="34" charset="0"/>
                <a:cs typeface="Calibri Light" panose="020F0302020204030204" pitchFamily="34" charset="0"/>
              </a:rPr>
              <a:t>Solifluction terraces</a:t>
            </a:r>
          </a:p>
        </p:txBody>
      </p:sp>
    </p:spTree>
    <p:extLst>
      <p:ext uri="{BB962C8B-B14F-4D97-AF65-F5344CB8AC3E}">
        <p14:creationId xmlns:p14="http://schemas.microsoft.com/office/powerpoint/2010/main" val="178948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A5167D-DBD7-B702-E48C-907864A3691C}"/>
              </a:ext>
            </a:extLst>
          </p:cNvPr>
          <p:cNvPicPr>
            <a:picLocks noChangeAspect="1"/>
          </p:cNvPicPr>
          <p:nvPr/>
        </p:nvPicPr>
        <p:blipFill>
          <a:blip r:embed="rId3"/>
          <a:stretch>
            <a:fillRect/>
          </a:stretch>
        </p:blipFill>
        <p:spPr>
          <a:xfrm>
            <a:off x="0" y="547803"/>
            <a:ext cx="11967882" cy="5718245"/>
          </a:xfrm>
          <a:prstGeom prst="rect">
            <a:avLst/>
          </a:prstGeom>
        </p:spPr>
      </p:pic>
    </p:spTree>
    <p:extLst>
      <p:ext uri="{BB962C8B-B14F-4D97-AF65-F5344CB8AC3E}">
        <p14:creationId xmlns:p14="http://schemas.microsoft.com/office/powerpoint/2010/main" val="1363260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75AF-2630-55DE-E94B-8D45EEF241CB}"/>
              </a:ext>
            </a:extLst>
          </p:cNvPr>
          <p:cNvSpPr>
            <a:spLocks noGrp="1"/>
          </p:cNvSpPr>
          <p:nvPr>
            <p:ph type="title"/>
          </p:nvPr>
        </p:nvSpPr>
        <p:spPr>
          <a:xfrm>
            <a:off x="509954" y="268775"/>
            <a:ext cx="10515600" cy="1325563"/>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Thermokarst and thermokarst lakes</a:t>
            </a:r>
          </a:p>
        </p:txBody>
      </p:sp>
      <p:sp>
        <p:nvSpPr>
          <p:cNvPr id="3" name="Content Placeholder 2">
            <a:extLst>
              <a:ext uri="{FF2B5EF4-FFF2-40B4-BE49-F238E27FC236}">
                <a16:creationId xmlns:a16="http://schemas.microsoft.com/office/drawing/2014/main" id="{4E5756B4-ECB9-CF21-29F0-663732A1189F}"/>
              </a:ext>
            </a:extLst>
          </p:cNvPr>
          <p:cNvSpPr>
            <a:spLocks noGrp="1"/>
          </p:cNvSpPr>
          <p:nvPr>
            <p:ph idx="1"/>
          </p:nvPr>
        </p:nvSpPr>
        <p:spPr>
          <a:xfrm>
            <a:off x="328246" y="1594338"/>
            <a:ext cx="3285811" cy="4582625"/>
          </a:xfrm>
        </p:spPr>
        <p:txBody>
          <a:bodyPr>
            <a:normAutofit lnSpcReduction="10000"/>
          </a:bodyPr>
          <a:lstStyle/>
          <a:p>
            <a:pPr algn="l"/>
            <a:r>
              <a:rPr lang="en-US"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Thermokarst forms when permafrost thaws. Soil loses internal structure and can subside unevenly under its own mass. </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lgn="l"/>
            <a:r>
              <a:rPr lang="en-US"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Meltwater lakes from in lower elevations – these are known as thermokarst lakes</a:t>
            </a:r>
          </a:p>
        </p:txBody>
      </p:sp>
      <p:pic>
        <p:nvPicPr>
          <p:cNvPr id="4" name="Picture 2">
            <a:extLst>
              <a:ext uri="{FF2B5EF4-FFF2-40B4-BE49-F238E27FC236}">
                <a16:creationId xmlns:a16="http://schemas.microsoft.com/office/drawing/2014/main" id="{9AF8EEC9-293B-C94D-3E62-F300C43BB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280" y="1417638"/>
            <a:ext cx="7406520"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959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8C773AD-D1FD-C2FE-107C-DFF4AFC78BF9}"/>
              </a:ext>
            </a:extLst>
          </p:cNvPr>
          <p:cNvSpPr>
            <a:spLocks noGrp="1" noChangeArrowheads="1"/>
          </p:cNvSpPr>
          <p:nvPr>
            <p:ph type="title"/>
          </p:nvPr>
        </p:nvSpPr>
        <p:spPr>
          <a:xfrm>
            <a:off x="509814" y="301625"/>
            <a:ext cx="11201400" cy="1143000"/>
          </a:xfrm>
        </p:spPr>
        <p:txBody>
          <a:bodyPr>
            <a:noAutofit/>
          </a:bodyPr>
          <a:lstStyle/>
          <a:p>
            <a:pPr algn="ctr" eaLnBrk="1" hangingPunct="1"/>
            <a:r>
              <a:rPr lang="en-US" altLang="en-US" sz="4000" dirty="0">
                <a:latin typeface="Calibri Light" panose="020F0302020204030204" pitchFamily="34" charset="0"/>
                <a:ea typeface="Calibri Light" panose="020F0302020204030204" pitchFamily="34" charset="0"/>
                <a:cs typeface="Calibri Light" panose="020F0302020204030204" pitchFamily="34" charset="0"/>
              </a:rPr>
              <a:t>Positive and negative climate feedbacks in thermokarst</a:t>
            </a:r>
          </a:p>
        </p:txBody>
      </p:sp>
      <p:sp>
        <p:nvSpPr>
          <p:cNvPr id="31747" name="Content Placeholder 1">
            <a:extLst>
              <a:ext uri="{FF2B5EF4-FFF2-40B4-BE49-F238E27FC236}">
                <a16:creationId xmlns:a16="http://schemas.microsoft.com/office/drawing/2014/main" id="{739563BB-4623-C642-CB52-B6238A250D38}"/>
              </a:ext>
            </a:extLst>
          </p:cNvPr>
          <p:cNvSpPr>
            <a:spLocks noGrp="1" noChangeArrowheads="1"/>
          </p:cNvSpPr>
          <p:nvPr>
            <p:ph idx="1"/>
          </p:nvPr>
        </p:nvSpPr>
        <p:spPr>
          <a:xfrm>
            <a:off x="0" y="1828799"/>
            <a:ext cx="6353908" cy="4503057"/>
          </a:xfrm>
        </p:spPr>
        <p:txBody>
          <a:bodyPr>
            <a:normAutofit/>
          </a:bodyPr>
          <a:lstStyle/>
          <a:p>
            <a:r>
              <a:rPr lang="en-US" altLang="en-US" dirty="0">
                <a:latin typeface="Calibri Light" panose="020F0302020204030204" pitchFamily="34" charset="0"/>
                <a:ea typeface="Calibri Light" panose="020F0302020204030204" pitchFamily="34" charset="0"/>
                <a:cs typeface="Calibri Light" panose="020F0302020204030204" pitchFamily="34" charset="0"/>
              </a:rPr>
              <a:t>Thawing initiates decomposition of organic matter in permafrost. This releases carbon dioxide and methane, which are greenhouse gases (positive feedback).</a:t>
            </a:r>
          </a:p>
          <a:p>
            <a:r>
              <a:rPr lang="en-US" altLang="en-US" dirty="0">
                <a:latin typeface="Calibri Light" panose="020F0302020204030204" pitchFamily="34" charset="0"/>
                <a:ea typeface="Calibri Light" panose="020F0302020204030204" pitchFamily="34" charset="0"/>
                <a:cs typeface="Calibri Light" panose="020F0302020204030204" pitchFamily="34" charset="0"/>
              </a:rPr>
              <a:t>These can become deep enough to store organic matter in sediments at their bottom in anoxic conditions that prevent their decomposition (negative feedback)</a:t>
            </a:r>
          </a:p>
          <a:p>
            <a:pPr marL="0" indent="0">
              <a:buNone/>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p>
        </p:txBody>
      </p:sp>
      <p:pic>
        <p:nvPicPr>
          <p:cNvPr id="3" name="Picture 2" descr="A heart shaped pond surrounded by grass&#10;&#10;Description automatically generated">
            <a:extLst>
              <a:ext uri="{FF2B5EF4-FFF2-40B4-BE49-F238E27FC236}">
                <a16:creationId xmlns:a16="http://schemas.microsoft.com/office/drawing/2014/main" id="{69FB7C30-D4B5-6436-CC49-F1A653FB97C7}"/>
              </a:ext>
            </a:extLst>
          </p:cNvPr>
          <p:cNvPicPr>
            <a:picLocks noChangeAspect="1"/>
          </p:cNvPicPr>
          <p:nvPr/>
        </p:nvPicPr>
        <p:blipFill>
          <a:blip r:embed="rId3">
            <a:extLst>
              <a:ext uri="{28A0092B-C50C-407E-A947-70E740481C1C}">
                <a14:useLocalDpi xmlns:a14="http://schemas.microsoft.com/office/drawing/2010/main" val="0"/>
              </a:ext>
            </a:extLst>
          </a:blip>
          <a:srcRect l="9064" r="11815"/>
          <a:stretch/>
        </p:blipFill>
        <p:spPr>
          <a:xfrm>
            <a:off x="6646845" y="1776044"/>
            <a:ext cx="5064369" cy="4267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of a diagram of a river&#10;&#10;Description automatically generated with medium confidence">
            <a:extLst>
              <a:ext uri="{FF2B5EF4-FFF2-40B4-BE49-F238E27FC236}">
                <a16:creationId xmlns:a16="http://schemas.microsoft.com/office/drawing/2014/main" id="{82A7FC80-DA85-E9A1-738D-F7C6542BA75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9816"/>
          <a:stretch/>
        </p:blipFill>
        <p:spPr>
          <a:xfrm>
            <a:off x="188075" y="262799"/>
            <a:ext cx="5743801" cy="6332401"/>
          </a:xfrm>
        </p:spPr>
      </p:pic>
      <p:pic>
        <p:nvPicPr>
          <p:cNvPr id="6" name="Content Placeholder 4" descr="Diagram of a diagram of a river&#10;&#10;Description automatically generated with medium confidence">
            <a:extLst>
              <a:ext uri="{FF2B5EF4-FFF2-40B4-BE49-F238E27FC236}">
                <a16:creationId xmlns:a16="http://schemas.microsoft.com/office/drawing/2014/main" id="{6E912B29-5013-1927-9674-1E1D1D93019A}"/>
              </a:ext>
            </a:extLst>
          </p:cNvPr>
          <p:cNvPicPr>
            <a:picLocks noChangeAspect="1"/>
          </p:cNvPicPr>
          <p:nvPr/>
        </p:nvPicPr>
        <p:blipFill>
          <a:blip r:embed="rId2">
            <a:extLst>
              <a:ext uri="{28A0092B-C50C-407E-A947-70E740481C1C}">
                <a14:useLocalDpi xmlns:a14="http://schemas.microsoft.com/office/drawing/2010/main" val="0"/>
              </a:ext>
            </a:extLst>
          </a:blip>
          <a:srcRect t="48974"/>
          <a:stretch/>
        </p:blipFill>
        <p:spPr>
          <a:xfrm>
            <a:off x="6524144" y="511109"/>
            <a:ext cx="5128594" cy="5749014"/>
          </a:xfrm>
          <a:prstGeom prst="rect">
            <a:avLst/>
          </a:prstGeom>
        </p:spPr>
      </p:pic>
    </p:spTree>
    <p:extLst>
      <p:ext uri="{BB962C8B-B14F-4D97-AF65-F5344CB8AC3E}">
        <p14:creationId xmlns:p14="http://schemas.microsoft.com/office/powerpoint/2010/main" val="1177721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ad with potholes and snow on it&#10;&#10;Description automatically generated">
            <a:extLst>
              <a:ext uri="{FF2B5EF4-FFF2-40B4-BE49-F238E27FC236}">
                <a16:creationId xmlns:a16="http://schemas.microsoft.com/office/drawing/2014/main" id="{987D2A9D-4CA3-E08F-246E-27994F25C8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1823650" cy="6682154"/>
          </a:xfrm>
        </p:spPr>
      </p:pic>
    </p:spTree>
    <p:extLst>
      <p:ext uri="{BB962C8B-B14F-4D97-AF65-F5344CB8AC3E}">
        <p14:creationId xmlns:p14="http://schemas.microsoft.com/office/powerpoint/2010/main" val="3179985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6E4BC-F885-5665-A260-7D47B7FF0B8E}"/>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Permafrost</a:t>
            </a:r>
          </a:p>
        </p:txBody>
      </p:sp>
      <p:sp>
        <p:nvSpPr>
          <p:cNvPr id="3" name="Content Placeholder 2">
            <a:extLst>
              <a:ext uri="{FF2B5EF4-FFF2-40B4-BE49-F238E27FC236}">
                <a16:creationId xmlns:a16="http://schemas.microsoft.com/office/drawing/2014/main" id="{80BBD256-71EB-216E-E9BE-916C6915B2AE}"/>
              </a:ext>
            </a:extLst>
          </p:cNvPr>
          <p:cNvSpPr>
            <a:spLocks noGrp="1"/>
          </p:cNvSpPr>
          <p:nvPr>
            <p:ph idx="1"/>
          </p:nvPr>
        </p:nvSpPr>
        <p:spPr/>
        <p:txBody>
          <a:bodyPr>
            <a:normAutofit fontScale="92500"/>
          </a:bodyPr>
          <a:lstStyle/>
          <a:p>
            <a:r>
              <a:rPr lang="en-US" sz="3200" dirty="0">
                <a:latin typeface="Calibri Light" panose="020F0302020204030204" pitchFamily="34" charset="0"/>
                <a:ea typeface="Calibri Light" panose="020F0302020204030204" pitchFamily="34" charset="0"/>
                <a:cs typeface="Calibri Light" panose="020F0302020204030204" pitchFamily="34" charset="0"/>
              </a:rPr>
              <a:t>Ground with a temperature perennially below freezing</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Ice can be contained in pore spaces and cement the soil matrix together</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Ice can form as freezing plane and descend into the ground without displacing soil </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Ice can be bodies pure ice (lenses, veins, wedges) that form as liquid water. </a:t>
            </a:r>
          </a:p>
          <a:p>
            <a:r>
              <a:rPr lang="en-US" sz="3200" dirty="0">
                <a:latin typeface="Calibri Light" panose="020F0302020204030204" pitchFamily="34" charset="0"/>
                <a:ea typeface="Calibri Light" panose="020F0302020204030204" pitchFamily="34" charset="0"/>
                <a:cs typeface="Calibri Light" panose="020F0302020204030204" pitchFamily="34" charset="0"/>
              </a:rPr>
              <a:t>Land cover of permafrost </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Continuous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Discontinuous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Sporadic</a:t>
            </a:r>
          </a:p>
          <a:p>
            <a:r>
              <a:rPr lang="en-US" sz="3200" dirty="0">
                <a:latin typeface="Calibri Light" panose="020F0302020204030204" pitchFamily="34" charset="0"/>
                <a:ea typeface="Calibri Light" panose="020F0302020204030204" pitchFamily="34" charset="0"/>
                <a:cs typeface="Calibri Light" panose="020F0302020204030204" pitchFamily="34" charset="0"/>
              </a:rPr>
              <a:t>Permafrost also occurs in submerged sea bottoms </a:t>
            </a:r>
          </a:p>
          <a:p>
            <a:r>
              <a:rPr lang="en-US" sz="3200" dirty="0">
                <a:latin typeface="Calibri Light" panose="020F0302020204030204" pitchFamily="34" charset="0"/>
                <a:ea typeface="Calibri Light" panose="020F0302020204030204" pitchFamily="34" charset="0"/>
                <a:cs typeface="Calibri Light" panose="020F0302020204030204" pitchFamily="34" charset="0"/>
              </a:rPr>
              <a:t>Permafrost soils are called gelisols</a:t>
            </a:r>
            <a:endParaRPr lang="en-US" sz="44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79061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D1058-F165-D277-18A0-EC3BFA39838D}"/>
            </a:ext>
          </a:extLst>
        </p:cNvPr>
        <p:cNvGrpSpPr/>
        <p:nvPr/>
      </p:nvGrpSpPr>
      <p:grpSpPr>
        <a:xfrm>
          <a:off x="0" y="0"/>
          <a:ext cx="0" cy="0"/>
          <a:chOff x="0" y="0"/>
          <a:chExt cx="0" cy="0"/>
        </a:xfrm>
      </p:grpSpPr>
      <p:pic>
        <p:nvPicPr>
          <p:cNvPr id="5" name="Content Placeholder 4" descr="A rocky mountain with snow&#10;&#10;Description automatically generated">
            <a:extLst>
              <a:ext uri="{FF2B5EF4-FFF2-40B4-BE49-F238E27FC236}">
                <a16:creationId xmlns:a16="http://schemas.microsoft.com/office/drawing/2014/main" id="{3638F701-E839-CA77-2874-E4E8020FEE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1230" y="0"/>
            <a:ext cx="9237785" cy="6928339"/>
          </a:xfrm>
        </p:spPr>
      </p:pic>
      <p:sp>
        <p:nvSpPr>
          <p:cNvPr id="2" name="Title 1">
            <a:extLst>
              <a:ext uri="{FF2B5EF4-FFF2-40B4-BE49-F238E27FC236}">
                <a16:creationId xmlns:a16="http://schemas.microsoft.com/office/drawing/2014/main" id="{C64CEE65-BBAA-D00E-08AF-D7FF94A31FEF}"/>
              </a:ext>
            </a:extLst>
          </p:cNvPr>
          <p:cNvSpPr>
            <a:spLocks noGrp="1"/>
          </p:cNvSpPr>
          <p:nvPr>
            <p:ph type="title"/>
          </p:nvPr>
        </p:nvSpPr>
        <p:spPr>
          <a:xfrm>
            <a:off x="2116014" y="365125"/>
            <a:ext cx="9237785" cy="1325563"/>
          </a:xfrm>
        </p:spPr>
        <p:txBody>
          <a:bodyPr/>
          <a:lstStyle/>
          <a:p>
            <a:r>
              <a:rPr lang="en-US" dirty="0">
                <a:solidFill>
                  <a:schemeClr val="bg1"/>
                </a:solidFill>
              </a:rPr>
              <a:t>Nivation hollows</a:t>
            </a:r>
          </a:p>
        </p:txBody>
      </p:sp>
    </p:spTree>
    <p:extLst>
      <p:ext uri="{BB962C8B-B14F-4D97-AF65-F5344CB8AC3E}">
        <p14:creationId xmlns:p14="http://schemas.microsoft.com/office/powerpoint/2010/main" val="1357801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cky landscape with a body of water in the background&#10;&#10;Description automatically generated">
            <a:extLst>
              <a:ext uri="{FF2B5EF4-FFF2-40B4-BE49-F238E27FC236}">
                <a16:creationId xmlns:a16="http://schemas.microsoft.com/office/drawing/2014/main" id="{4F4EF30F-34C1-6F5E-A34C-B745317ECA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69477" y="0"/>
            <a:ext cx="9097108" cy="6806928"/>
          </a:xfrm>
        </p:spPr>
      </p:pic>
      <p:sp>
        <p:nvSpPr>
          <p:cNvPr id="2" name="Title 1">
            <a:extLst>
              <a:ext uri="{FF2B5EF4-FFF2-40B4-BE49-F238E27FC236}">
                <a16:creationId xmlns:a16="http://schemas.microsoft.com/office/drawing/2014/main" id="{E3E709B5-B604-E8D9-7375-1A2D70A12F66}"/>
              </a:ext>
            </a:extLst>
          </p:cNvPr>
          <p:cNvSpPr>
            <a:spLocks noGrp="1"/>
          </p:cNvSpPr>
          <p:nvPr>
            <p:ph type="title"/>
          </p:nvPr>
        </p:nvSpPr>
        <p:spPr>
          <a:xfrm>
            <a:off x="2157046" y="341679"/>
            <a:ext cx="8346831" cy="1325563"/>
          </a:xfrm>
        </p:spPr>
        <p:txBody>
          <a:bodyPr/>
          <a:lstStyle/>
          <a:p>
            <a:r>
              <a:rPr lang="en-US" dirty="0"/>
              <a:t>Cryoturbation (frost heave) and formation of patterned ground </a:t>
            </a:r>
          </a:p>
        </p:txBody>
      </p:sp>
    </p:spTree>
    <p:extLst>
      <p:ext uri="{BB962C8B-B14F-4D97-AF65-F5344CB8AC3E}">
        <p14:creationId xmlns:p14="http://schemas.microsoft.com/office/powerpoint/2010/main" val="503374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nline Media 3" title="Ice heave">
            <a:hlinkClick r:id="" action="ppaction://media"/>
            <a:extLst>
              <a:ext uri="{FF2B5EF4-FFF2-40B4-BE49-F238E27FC236}">
                <a16:creationId xmlns:a16="http://schemas.microsoft.com/office/drawing/2014/main" id="{7FEFA566-4841-72FC-128E-EC898E7D6F24}"/>
              </a:ext>
            </a:extLst>
          </p:cNvPr>
          <p:cNvPicPr>
            <a:picLocks noGrp="1" noRot="1" noChangeAspect="1"/>
          </p:cNvPicPr>
          <p:nvPr>
            <p:ph idx="1"/>
            <a:videoFile r:link="rId1"/>
          </p:nvPr>
        </p:nvPicPr>
        <p:blipFill>
          <a:blip r:embed="rId3"/>
          <a:stretch>
            <a:fillRect/>
          </a:stretch>
        </p:blipFill>
        <p:spPr>
          <a:xfrm>
            <a:off x="1524000" y="625"/>
            <a:ext cx="9144000" cy="6857375"/>
          </a:xfrm>
          <a:prstGeom prst="rect">
            <a:avLst/>
          </a:prstGeom>
        </p:spPr>
      </p:pic>
    </p:spTree>
    <p:extLst>
      <p:ext uri="{BB962C8B-B14F-4D97-AF65-F5344CB8AC3E}">
        <p14:creationId xmlns:p14="http://schemas.microsoft.com/office/powerpoint/2010/main" val="377359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ED8A3A2C-0FCF-F739-2717-6E3BDF3A7423}"/>
              </a:ext>
            </a:extLst>
          </p:cNvPr>
          <p:cNvPicPr>
            <a:picLocks noGrp="1" noChangeAspect="1"/>
          </p:cNvPicPr>
          <p:nvPr>
            <p:ph idx="1"/>
          </p:nvPr>
        </p:nvPicPr>
        <p:blipFill>
          <a:blip r:embed="rId4"/>
          <a:stretch>
            <a:fillRect/>
          </a:stretch>
        </p:blipFill>
        <p:spPr>
          <a:xfrm>
            <a:off x="750759" y="337558"/>
            <a:ext cx="10690481" cy="6182883"/>
          </a:xfrm>
        </p:spPr>
      </p:pic>
    </p:spTree>
    <p:extLst>
      <p:ext uri="{BB962C8B-B14F-4D97-AF65-F5344CB8AC3E}">
        <p14:creationId xmlns:p14="http://schemas.microsoft.com/office/powerpoint/2010/main" val="4068185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esert&#10;&#10;Description automatically generated">
            <a:extLst>
              <a:ext uri="{FF2B5EF4-FFF2-40B4-BE49-F238E27FC236}">
                <a16:creationId xmlns:a16="http://schemas.microsoft.com/office/drawing/2014/main" id="{E47F8AA6-ABDD-8035-7B6C-E511B0958F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8981" y="0"/>
            <a:ext cx="7321537" cy="6738102"/>
          </a:xfrm>
        </p:spPr>
      </p:pic>
    </p:spTree>
    <p:extLst>
      <p:ext uri="{BB962C8B-B14F-4D97-AF65-F5344CB8AC3E}">
        <p14:creationId xmlns:p14="http://schemas.microsoft.com/office/powerpoint/2010/main" val="1253361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AD7BD-17BD-988F-81D6-825CFF7525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89C231-2DDE-EA89-ED3F-9C39FF8A2940}"/>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Ice wedges</a:t>
            </a:r>
          </a:p>
        </p:txBody>
      </p:sp>
      <p:pic>
        <p:nvPicPr>
          <p:cNvPr id="5" name="Content Placeholder 4" descr="A diagram of different types of wedges&#10;&#10;Description automatically generated">
            <a:extLst>
              <a:ext uri="{FF2B5EF4-FFF2-40B4-BE49-F238E27FC236}">
                <a16:creationId xmlns:a16="http://schemas.microsoft.com/office/drawing/2014/main" id="{19C9A21F-B3B1-932E-D599-7E156C4A175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3187" b="7310"/>
          <a:stretch/>
        </p:blipFill>
        <p:spPr>
          <a:xfrm>
            <a:off x="258639" y="1800775"/>
            <a:ext cx="11320287" cy="2982240"/>
          </a:xfrm>
        </p:spPr>
      </p:pic>
    </p:spTree>
    <p:extLst>
      <p:ext uri="{BB962C8B-B14F-4D97-AF65-F5344CB8AC3E}">
        <p14:creationId xmlns:p14="http://schemas.microsoft.com/office/powerpoint/2010/main" val="145910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025A3-BF26-958F-8E8F-4460A96AD89B}"/>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Formation of irregular ice wedge polygons from ice-wedge melting</a:t>
            </a:r>
          </a:p>
        </p:txBody>
      </p:sp>
      <p:pic>
        <p:nvPicPr>
          <p:cNvPr id="5" name="Content Placeholder 4" descr="A diagram of a cross section of a soil&#10;&#10;Description automatically generated">
            <a:extLst>
              <a:ext uri="{FF2B5EF4-FFF2-40B4-BE49-F238E27FC236}">
                <a16:creationId xmlns:a16="http://schemas.microsoft.com/office/drawing/2014/main" id="{22CE30FB-0E29-FE3E-C089-45C410D520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200497"/>
            <a:ext cx="10515600" cy="3601593"/>
          </a:xfrm>
        </p:spPr>
      </p:pic>
    </p:spTree>
    <p:extLst>
      <p:ext uri="{BB962C8B-B14F-4D97-AF65-F5344CB8AC3E}">
        <p14:creationId xmlns:p14="http://schemas.microsoft.com/office/powerpoint/2010/main" val="860365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land with a river&#10;&#10;Description automatically generated with medium confidence">
            <a:extLst>
              <a:ext uri="{FF2B5EF4-FFF2-40B4-BE49-F238E27FC236}">
                <a16:creationId xmlns:a16="http://schemas.microsoft.com/office/drawing/2014/main" id="{D5379A60-85AD-FD62-4006-E79008950B1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156"/>
          <a:stretch/>
        </p:blipFill>
        <p:spPr>
          <a:xfrm>
            <a:off x="557726" y="287214"/>
            <a:ext cx="10706196" cy="6283571"/>
          </a:xfrm>
        </p:spPr>
      </p:pic>
    </p:spTree>
    <p:extLst>
      <p:ext uri="{BB962C8B-B14F-4D97-AF65-F5344CB8AC3E}">
        <p14:creationId xmlns:p14="http://schemas.microsoft.com/office/powerpoint/2010/main" val="2872755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5D94C-DF1A-80EC-2852-276DE44B3707}"/>
            </a:ext>
          </a:extLst>
        </p:cNvPr>
        <p:cNvGrpSpPr/>
        <p:nvPr/>
      </p:nvGrpSpPr>
      <p:grpSpPr>
        <a:xfrm>
          <a:off x="0" y="0"/>
          <a:ext cx="0" cy="0"/>
          <a:chOff x="0" y="0"/>
          <a:chExt cx="0" cy="0"/>
        </a:xfrm>
      </p:grpSpPr>
      <p:pic>
        <p:nvPicPr>
          <p:cNvPr id="4" name="Online Media 3" title="What's a Pingo?">
            <a:hlinkClick r:id="" action="ppaction://media"/>
            <a:extLst>
              <a:ext uri="{FF2B5EF4-FFF2-40B4-BE49-F238E27FC236}">
                <a16:creationId xmlns:a16="http://schemas.microsoft.com/office/drawing/2014/main" id="{99AFAB27-4524-60A3-299C-BCE46E90455C}"/>
              </a:ext>
            </a:extLst>
          </p:cNvPr>
          <p:cNvPicPr>
            <a:picLocks noGrp="1" noRot="1" noChangeAspect="1"/>
          </p:cNvPicPr>
          <p:nvPr>
            <p:ph idx="1"/>
            <a:videoFile r:link="rId1"/>
          </p:nvPr>
        </p:nvPicPr>
        <p:blipFill>
          <a:blip r:embed="rId3"/>
          <a:stretch>
            <a:fillRect/>
          </a:stretch>
        </p:blipFill>
        <p:spPr>
          <a:xfrm>
            <a:off x="0" y="0"/>
            <a:ext cx="12192000" cy="6883270"/>
          </a:xfrm>
          <a:prstGeom prst="rect">
            <a:avLst/>
          </a:prstGeom>
        </p:spPr>
      </p:pic>
      <p:sp>
        <p:nvSpPr>
          <p:cNvPr id="2" name="Title 1">
            <a:extLst>
              <a:ext uri="{FF2B5EF4-FFF2-40B4-BE49-F238E27FC236}">
                <a16:creationId xmlns:a16="http://schemas.microsoft.com/office/drawing/2014/main" id="{599E490F-011F-C317-6051-B04EB7A38FE2}"/>
              </a:ext>
            </a:extLst>
          </p:cNvPr>
          <p:cNvSpPr>
            <a:spLocks noGrp="1"/>
          </p:cNvSpPr>
          <p:nvPr>
            <p:ph type="title"/>
          </p:nvPr>
        </p:nvSpPr>
        <p:spPr>
          <a:xfrm>
            <a:off x="322384" y="0"/>
            <a:ext cx="10515600" cy="1325563"/>
          </a:xfrm>
        </p:spPr>
        <p:txBody>
          <a:bodyPr/>
          <a:lstStyle/>
          <a:p>
            <a:r>
              <a:rPr lang="en-US" dirty="0"/>
              <a:t>Pingos</a:t>
            </a:r>
          </a:p>
        </p:txBody>
      </p:sp>
    </p:spTree>
    <p:extLst>
      <p:ext uri="{BB962C8B-B14F-4D97-AF65-F5344CB8AC3E}">
        <p14:creationId xmlns:p14="http://schemas.microsoft.com/office/powerpoint/2010/main" val="371392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of a frozen lake&#10;&#10;Description automatically generated with medium confidence">
            <a:extLst>
              <a:ext uri="{FF2B5EF4-FFF2-40B4-BE49-F238E27FC236}">
                <a16:creationId xmlns:a16="http://schemas.microsoft.com/office/drawing/2014/main" id="{BB8337F4-523D-C386-9D28-038FB17C33F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1127"/>
          <a:stretch/>
        </p:blipFill>
        <p:spPr>
          <a:xfrm>
            <a:off x="241486" y="524435"/>
            <a:ext cx="6912052" cy="4773706"/>
          </a:xfrm>
        </p:spPr>
      </p:pic>
      <p:pic>
        <p:nvPicPr>
          <p:cNvPr id="7" name="Picture 6" descr="A diagram of a body part&#10;&#10;Description automatically generated with medium confidence">
            <a:extLst>
              <a:ext uri="{FF2B5EF4-FFF2-40B4-BE49-F238E27FC236}">
                <a16:creationId xmlns:a16="http://schemas.microsoft.com/office/drawing/2014/main" id="{FE26E8E0-1170-F4E0-0B2C-FBEEF364BDE0}"/>
              </a:ext>
            </a:extLst>
          </p:cNvPr>
          <p:cNvPicPr>
            <a:picLocks noChangeAspect="1"/>
          </p:cNvPicPr>
          <p:nvPr/>
        </p:nvPicPr>
        <p:blipFill>
          <a:blip r:embed="rId4">
            <a:extLst>
              <a:ext uri="{28A0092B-C50C-407E-A947-70E740481C1C}">
                <a14:useLocalDpi xmlns:a14="http://schemas.microsoft.com/office/drawing/2010/main" val="0"/>
              </a:ext>
            </a:extLst>
          </a:blip>
          <a:srcRect t="5682"/>
          <a:stretch/>
        </p:blipFill>
        <p:spPr>
          <a:xfrm>
            <a:off x="7617758" y="336176"/>
            <a:ext cx="3704665" cy="6277278"/>
          </a:xfrm>
          <a:prstGeom prst="rect">
            <a:avLst/>
          </a:prstGeom>
        </p:spPr>
      </p:pic>
    </p:spTree>
    <p:extLst>
      <p:ext uri="{BB962C8B-B14F-4D97-AF65-F5344CB8AC3E}">
        <p14:creationId xmlns:p14="http://schemas.microsoft.com/office/powerpoint/2010/main" val="3995058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D36C85-FD67-56D6-BBC3-2E066B49E72E}"/>
              </a:ext>
            </a:extLst>
          </p:cNvPr>
          <p:cNvPicPr>
            <a:picLocks noGrp="1" noChangeAspect="1"/>
          </p:cNvPicPr>
          <p:nvPr>
            <p:ph idx="1"/>
          </p:nvPr>
        </p:nvPicPr>
        <p:blipFill>
          <a:blip r:embed="rId3"/>
          <a:stretch>
            <a:fillRect/>
          </a:stretch>
        </p:blipFill>
        <p:spPr>
          <a:xfrm>
            <a:off x="838201" y="60021"/>
            <a:ext cx="10515599" cy="6737957"/>
          </a:xfrm>
        </p:spPr>
      </p:pic>
      <p:sp>
        <p:nvSpPr>
          <p:cNvPr id="2" name="Title 1">
            <a:extLst>
              <a:ext uri="{FF2B5EF4-FFF2-40B4-BE49-F238E27FC236}">
                <a16:creationId xmlns:a16="http://schemas.microsoft.com/office/drawing/2014/main" id="{7B1008CE-B7E7-184E-162E-556986858074}"/>
              </a:ext>
            </a:extLst>
          </p:cNvPr>
          <p:cNvSpPr>
            <a:spLocks noGrp="1"/>
          </p:cNvSpPr>
          <p:nvPr>
            <p:ph type="title"/>
          </p:nvPr>
        </p:nvSpPr>
        <p:spPr>
          <a:xfrm>
            <a:off x="1072661" y="60021"/>
            <a:ext cx="10515600" cy="1325563"/>
          </a:xfrm>
        </p:spPr>
        <p:txBody>
          <a:bodyPr/>
          <a:lstStyle/>
          <a:p>
            <a:r>
              <a:rPr lang="en-US" dirty="0"/>
              <a:t>Arctic tundra</a:t>
            </a:r>
          </a:p>
        </p:txBody>
      </p:sp>
    </p:spTree>
    <p:extLst>
      <p:ext uri="{BB962C8B-B14F-4D97-AF65-F5344CB8AC3E}">
        <p14:creationId xmlns:p14="http://schemas.microsoft.com/office/powerpoint/2010/main" val="941115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cky mountain landscape with a blue sky&#10;&#10;Description automatically generated">
            <a:extLst>
              <a:ext uri="{FF2B5EF4-FFF2-40B4-BE49-F238E27FC236}">
                <a16:creationId xmlns:a16="http://schemas.microsoft.com/office/drawing/2014/main" id="{63F2DAAB-FB00-8547-8466-A9ACF503C7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1631" y="108577"/>
            <a:ext cx="10128738" cy="6749423"/>
          </a:xfrm>
        </p:spPr>
      </p:pic>
      <p:sp>
        <p:nvSpPr>
          <p:cNvPr id="2" name="Title 1">
            <a:extLst>
              <a:ext uri="{FF2B5EF4-FFF2-40B4-BE49-F238E27FC236}">
                <a16:creationId xmlns:a16="http://schemas.microsoft.com/office/drawing/2014/main" id="{2B9D6793-4D1C-76A0-830C-14F17CFF9167}"/>
              </a:ext>
            </a:extLst>
          </p:cNvPr>
          <p:cNvSpPr>
            <a:spLocks noGrp="1"/>
          </p:cNvSpPr>
          <p:nvPr>
            <p:ph type="title"/>
          </p:nvPr>
        </p:nvSpPr>
        <p:spPr>
          <a:xfrm>
            <a:off x="1547446" y="365125"/>
            <a:ext cx="9806354" cy="1325563"/>
          </a:xfrm>
        </p:spPr>
        <p:txBody>
          <a:bodyPr/>
          <a:lstStyle/>
          <a:p>
            <a:r>
              <a:rPr lang="en-US" dirty="0"/>
              <a:t>Alpine tundra</a:t>
            </a:r>
          </a:p>
        </p:txBody>
      </p:sp>
    </p:spTree>
    <p:extLst>
      <p:ext uri="{BB962C8B-B14F-4D97-AF65-F5344CB8AC3E}">
        <p14:creationId xmlns:p14="http://schemas.microsoft.com/office/powerpoint/2010/main" val="2871718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10;&#10;Description automatically generated">
            <a:extLst>
              <a:ext uri="{FF2B5EF4-FFF2-40B4-BE49-F238E27FC236}">
                <a16:creationId xmlns:a16="http://schemas.microsoft.com/office/drawing/2014/main" id="{8F423899-9E42-F716-36A4-F7AC56C394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4822" y="309721"/>
            <a:ext cx="7775332" cy="6238558"/>
          </a:xfrm>
        </p:spPr>
      </p:pic>
    </p:spTree>
    <p:extLst>
      <p:ext uri="{BB962C8B-B14F-4D97-AF65-F5344CB8AC3E}">
        <p14:creationId xmlns:p14="http://schemas.microsoft.com/office/powerpoint/2010/main" val="3427390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ap of the united states&#10;&#10;Description automatically generated">
            <a:extLst>
              <a:ext uri="{FF2B5EF4-FFF2-40B4-BE49-F238E27FC236}">
                <a16:creationId xmlns:a16="http://schemas.microsoft.com/office/drawing/2014/main" id="{23BB048E-9EA6-C74C-4523-4BF069D84E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669" y="358816"/>
            <a:ext cx="10460562" cy="6227360"/>
          </a:xfrm>
          <a:prstGeom prst="rect">
            <a:avLst/>
          </a:prstGeom>
        </p:spPr>
      </p:pic>
    </p:spTree>
    <p:extLst>
      <p:ext uri="{BB962C8B-B14F-4D97-AF65-F5344CB8AC3E}">
        <p14:creationId xmlns:p14="http://schemas.microsoft.com/office/powerpoint/2010/main" val="267575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arctic&#10;&#10;Description automatically generated">
            <a:extLst>
              <a:ext uri="{FF2B5EF4-FFF2-40B4-BE49-F238E27FC236}">
                <a16:creationId xmlns:a16="http://schemas.microsoft.com/office/drawing/2014/main" id="{FBBE7F2F-1FC9-A5C1-D260-DE8622BE81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987" y="421739"/>
            <a:ext cx="5804013" cy="6014521"/>
          </a:xfrm>
        </p:spPr>
      </p:pic>
      <p:pic>
        <p:nvPicPr>
          <p:cNvPr id="7" name="Picture 6">
            <a:extLst>
              <a:ext uri="{FF2B5EF4-FFF2-40B4-BE49-F238E27FC236}">
                <a16:creationId xmlns:a16="http://schemas.microsoft.com/office/drawing/2014/main" id="{11E45C65-6B94-1090-5C5B-E69F11488DE9}"/>
              </a:ext>
            </a:extLst>
          </p:cNvPr>
          <p:cNvPicPr>
            <a:picLocks noChangeAspect="1"/>
          </p:cNvPicPr>
          <p:nvPr/>
        </p:nvPicPr>
        <p:blipFill>
          <a:blip r:embed="rId3"/>
          <a:stretch>
            <a:fillRect/>
          </a:stretch>
        </p:blipFill>
        <p:spPr>
          <a:xfrm>
            <a:off x="6294626" y="1380279"/>
            <a:ext cx="5405005" cy="4097440"/>
          </a:xfrm>
          <a:prstGeom prst="rect">
            <a:avLst/>
          </a:prstGeom>
        </p:spPr>
      </p:pic>
    </p:spTree>
    <p:extLst>
      <p:ext uri="{BB962C8B-B14F-4D97-AF65-F5344CB8AC3E}">
        <p14:creationId xmlns:p14="http://schemas.microsoft.com/office/powerpoint/2010/main" val="1931582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oil layer&#10;&#10;Description automatically generated">
            <a:extLst>
              <a:ext uri="{FF2B5EF4-FFF2-40B4-BE49-F238E27FC236}">
                <a16:creationId xmlns:a16="http://schemas.microsoft.com/office/drawing/2014/main" id="{4A24E328-2961-6E57-56FC-882B22E0B8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0802" y="0"/>
            <a:ext cx="8978952" cy="6720387"/>
          </a:xfrm>
        </p:spPr>
      </p:pic>
    </p:spTree>
    <p:extLst>
      <p:ext uri="{BB962C8B-B14F-4D97-AF65-F5344CB8AC3E}">
        <p14:creationId xmlns:p14="http://schemas.microsoft.com/office/powerpoint/2010/main" val="648661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of a section of a mountain&#10;&#10;Description automatically generated">
            <a:extLst>
              <a:ext uri="{FF2B5EF4-FFF2-40B4-BE49-F238E27FC236}">
                <a16:creationId xmlns:a16="http://schemas.microsoft.com/office/drawing/2014/main" id="{DB36DE6C-A4A4-A8D7-9E25-3F1C8D12C0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7089" y="0"/>
            <a:ext cx="10737821" cy="6658708"/>
          </a:xfrm>
        </p:spPr>
      </p:pic>
    </p:spTree>
    <p:extLst>
      <p:ext uri="{BB962C8B-B14F-4D97-AF65-F5344CB8AC3E}">
        <p14:creationId xmlns:p14="http://schemas.microsoft.com/office/powerpoint/2010/main" val="1457219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472</TotalTime>
  <Words>1392</Words>
  <Application>Microsoft Office PowerPoint</Application>
  <PresentationFormat>Widescreen</PresentationFormat>
  <Paragraphs>78</Paragraphs>
  <Slides>29</Slides>
  <Notes>22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Aptos</vt:lpstr>
      <vt:lpstr>Aptos Display</vt:lpstr>
      <vt:lpstr>Arial</vt:lpstr>
      <vt:lpstr>Calibri Light</vt:lpstr>
      <vt:lpstr>Office Theme</vt:lpstr>
      <vt:lpstr>Periglacial landscapes</vt:lpstr>
      <vt:lpstr>Permafrost</vt:lpstr>
      <vt:lpstr>Arctic tundra</vt:lpstr>
      <vt:lpstr>Alpine tundra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Thermokarst and thermokarst lakes</vt:lpstr>
      <vt:lpstr>Positive and negative climate feedbacks in thermokarst</vt:lpstr>
      <vt:lpstr>PowerPoint Presentation</vt:lpstr>
      <vt:lpstr>PowerPoint Presentation</vt:lpstr>
      <vt:lpstr>Nivation hollows</vt:lpstr>
      <vt:lpstr>Cryoturbation (frost heave) and formation of patterned ground </vt:lpstr>
      <vt:lpstr>PowerPoint Presentation</vt:lpstr>
      <vt:lpstr>PowerPoint Presentation</vt:lpstr>
      <vt:lpstr>PowerPoint Presentation</vt:lpstr>
      <vt:lpstr>Ice wedges</vt:lpstr>
      <vt:lpstr>Formation of irregular ice wedge polygons from ice-wedge melting</vt:lpstr>
      <vt:lpstr>PowerPoint Presentation</vt:lpstr>
      <vt:lpstr>Pingos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Stallins, Jon A.</dc:creator>
  <cp:lastModifiedBy>Stallins, Jon A.</cp:lastModifiedBy>
  <cp:revision>14</cp:revision>
  <dcterms:created xsi:type="dcterms:W3CDTF">2024-09-25T14:51:12Z</dcterms:created>
  <dcterms:modified xsi:type="dcterms:W3CDTF">2024-10-17T12:19:19Z</dcterms:modified>
</cp:coreProperties>
</file>