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8"/>
  </p:notesMasterIdLst>
  <p:sldIdLst>
    <p:sldId id="622" r:id="rId2"/>
    <p:sldId id="375" r:id="rId3"/>
    <p:sldId id="431" r:id="rId4"/>
    <p:sldId id="468" r:id="rId5"/>
    <p:sldId id="635" r:id="rId6"/>
    <p:sldId id="627" r:id="rId7"/>
    <p:sldId id="631" r:id="rId8"/>
    <p:sldId id="632" r:id="rId9"/>
    <p:sldId id="633" r:id="rId10"/>
    <p:sldId id="634" r:id="rId11"/>
    <p:sldId id="623" r:id="rId12"/>
    <p:sldId id="625" r:id="rId13"/>
    <p:sldId id="615" r:id="rId14"/>
    <p:sldId id="289" r:id="rId15"/>
    <p:sldId id="384" r:id="rId16"/>
    <p:sldId id="382" r:id="rId17"/>
    <p:sldId id="639" r:id="rId18"/>
    <p:sldId id="290" r:id="rId19"/>
    <p:sldId id="640" r:id="rId20"/>
    <p:sldId id="636" r:id="rId21"/>
    <p:sldId id="291" r:id="rId22"/>
    <p:sldId id="340" r:id="rId23"/>
    <p:sldId id="292" r:id="rId24"/>
    <p:sldId id="385" r:id="rId25"/>
    <p:sldId id="637" r:id="rId26"/>
    <p:sldId id="616" r:id="rId27"/>
    <p:sldId id="293" r:id="rId28"/>
    <p:sldId id="386" r:id="rId29"/>
    <p:sldId id="626" r:id="rId30"/>
    <p:sldId id="387" r:id="rId31"/>
    <p:sldId id="273" r:id="rId32"/>
    <p:sldId id="274" r:id="rId33"/>
    <p:sldId id="281" r:id="rId34"/>
    <p:sldId id="610" r:id="rId35"/>
    <p:sldId id="342" r:id="rId36"/>
    <p:sldId id="276" r:id="rId37"/>
    <p:sldId id="604" r:id="rId38"/>
    <p:sldId id="277" r:id="rId39"/>
    <p:sldId id="278" r:id="rId40"/>
    <p:sldId id="282" r:id="rId41"/>
    <p:sldId id="638" r:id="rId42"/>
    <p:sldId id="284" r:id="rId43"/>
    <p:sldId id="285" r:id="rId44"/>
    <p:sldId id="299" r:id="rId45"/>
    <p:sldId id="300" r:id="rId46"/>
    <p:sldId id="301" r:id="rId47"/>
    <p:sldId id="302" r:id="rId48"/>
    <p:sldId id="492" r:id="rId49"/>
    <p:sldId id="450" r:id="rId50"/>
    <p:sldId id="304" r:id="rId51"/>
    <p:sldId id="305" r:id="rId52"/>
    <p:sldId id="306" r:id="rId53"/>
    <p:sldId id="642" r:id="rId54"/>
    <p:sldId id="294" r:id="rId55"/>
    <p:sldId id="608" r:id="rId56"/>
    <p:sldId id="609" r:id="rId57"/>
    <p:sldId id="547" r:id="rId58"/>
    <p:sldId id="323" r:id="rId59"/>
    <p:sldId id="324" r:id="rId60"/>
    <p:sldId id="448" r:id="rId61"/>
    <p:sldId id="311" r:id="rId62"/>
    <p:sldId id="606" r:id="rId63"/>
    <p:sldId id="325" r:id="rId64"/>
    <p:sldId id="326" r:id="rId65"/>
    <p:sldId id="327" r:id="rId66"/>
    <p:sldId id="328" r:id="rId67"/>
    <p:sldId id="329" r:id="rId68"/>
    <p:sldId id="330" r:id="rId69"/>
    <p:sldId id="629" r:id="rId70"/>
    <p:sldId id="331" r:id="rId71"/>
    <p:sldId id="337" r:id="rId72"/>
    <p:sldId id="346" r:id="rId73"/>
    <p:sldId id="338" r:id="rId74"/>
    <p:sldId id="499" r:id="rId75"/>
    <p:sldId id="500" r:id="rId76"/>
    <p:sldId id="603" r:id="rId77"/>
    <p:sldId id="646" r:id="rId78"/>
    <p:sldId id="651" r:id="rId79"/>
    <p:sldId id="645" r:id="rId80"/>
    <p:sldId id="654" r:id="rId81"/>
    <p:sldId id="655" r:id="rId82"/>
    <p:sldId id="656" r:id="rId83"/>
    <p:sldId id="647" r:id="rId84"/>
    <p:sldId id="653" r:id="rId85"/>
    <p:sldId id="660" r:id="rId86"/>
    <p:sldId id="662" r:id="rId87"/>
    <p:sldId id="652" r:id="rId88"/>
    <p:sldId id="663" r:id="rId89"/>
    <p:sldId id="643" r:id="rId90"/>
    <p:sldId id="661" r:id="rId91"/>
    <p:sldId id="307" r:id="rId92"/>
    <p:sldId id="659" r:id="rId93"/>
    <p:sldId id="649" r:id="rId94"/>
    <p:sldId id="658" r:id="rId95"/>
    <p:sldId id="657" r:id="rId96"/>
    <p:sldId id="664"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iomineralization and biogeomorphology" id="{799FC3BF-D4E0-4BBD-8B8F-0E4274BCC3BB}">
          <p14:sldIdLst>
            <p14:sldId id="622"/>
            <p14:sldId id="375"/>
            <p14:sldId id="431"/>
            <p14:sldId id="468"/>
            <p14:sldId id="635"/>
          </p14:sldIdLst>
        </p14:section>
        <p14:section name="Reef in the geological record" id="{D8E3738C-55FB-43FB-A778-35A12491DC7E}">
          <p14:sldIdLst>
            <p14:sldId id="627"/>
            <p14:sldId id="631"/>
            <p14:sldId id="632"/>
            <p14:sldId id="633"/>
            <p14:sldId id="634"/>
          </p14:sldIdLst>
        </p14:section>
        <p14:section name="Reef biogeomorphology" id="{7C79E57E-BDFD-4193-92F4-3EAAD423FF07}">
          <p14:sldIdLst>
            <p14:sldId id="623"/>
            <p14:sldId id="625"/>
          </p14:sldIdLst>
        </p14:section>
        <p14:section name="Other reef builders" id="{5BEF3D3E-9E02-48CC-9E1D-CB97AB328F1A}">
          <p14:sldIdLst>
            <p14:sldId id="615"/>
            <p14:sldId id="289"/>
            <p14:sldId id="384"/>
            <p14:sldId id="382"/>
            <p14:sldId id="639"/>
            <p14:sldId id="290"/>
            <p14:sldId id="640"/>
            <p14:sldId id="636"/>
            <p14:sldId id="291"/>
            <p14:sldId id="340"/>
            <p14:sldId id="292"/>
            <p14:sldId id="385"/>
            <p14:sldId id="637"/>
            <p14:sldId id="616"/>
            <p14:sldId id="293"/>
            <p14:sldId id="386"/>
            <p14:sldId id="626"/>
            <p14:sldId id="387"/>
          </p14:sldIdLst>
        </p14:section>
        <p14:section name="Distribution of coral reef" id="{39BBA016-7374-4582-87C8-D6944A2A2F00}">
          <p14:sldIdLst>
            <p14:sldId id="273"/>
            <p14:sldId id="274"/>
            <p14:sldId id="281"/>
            <p14:sldId id="610"/>
            <p14:sldId id="342"/>
            <p14:sldId id="276"/>
            <p14:sldId id="604"/>
            <p14:sldId id="277"/>
            <p14:sldId id="278"/>
            <p14:sldId id="282"/>
            <p14:sldId id="638"/>
          </p14:sldIdLst>
        </p14:section>
        <p14:section name="Coral hotspots" id="{63AEC1DE-CC14-437D-B944-B736BC7DB313}">
          <p14:sldIdLst>
            <p14:sldId id="284"/>
            <p14:sldId id="285"/>
          </p14:sldIdLst>
        </p14:section>
        <p14:section name="Coral reef landforms" id="{D90452B4-2799-4047-934D-D8EAD310522D}">
          <p14:sldIdLst>
            <p14:sldId id="299"/>
            <p14:sldId id="300"/>
          </p14:sldIdLst>
        </p14:section>
        <p14:section name="Fringing reef" id="{BC15EC87-804B-4E45-96B2-38E68CFF94B1}">
          <p14:sldIdLst>
            <p14:sldId id="301"/>
            <p14:sldId id="302"/>
            <p14:sldId id="492"/>
          </p14:sldIdLst>
        </p14:section>
        <p14:section name="Barrier reef" id="{9787E966-B870-42BC-873E-9C9B2CC04B5B}">
          <p14:sldIdLst>
            <p14:sldId id="450"/>
            <p14:sldId id="304"/>
            <p14:sldId id="305"/>
            <p14:sldId id="306"/>
            <p14:sldId id="642"/>
            <p14:sldId id="294"/>
            <p14:sldId id="608"/>
          </p14:sldIdLst>
        </p14:section>
        <p14:section name="Within reef structures" id="{17F9A596-E17A-4B46-A26C-0AAA76FF1688}">
          <p14:sldIdLst>
            <p14:sldId id="609"/>
            <p14:sldId id="547"/>
          </p14:sldIdLst>
        </p14:section>
        <p14:section name="Coral growth versus reef growth and accretion" id="{BC274559-D210-4C37-8394-AD7C19E9428E}">
          <p14:sldIdLst>
            <p14:sldId id="323"/>
            <p14:sldId id="324"/>
            <p14:sldId id="448"/>
            <p14:sldId id="311"/>
            <p14:sldId id="606"/>
            <p14:sldId id="325"/>
            <p14:sldId id="326"/>
            <p14:sldId id="327"/>
            <p14:sldId id="328"/>
            <p14:sldId id="329"/>
            <p14:sldId id="330"/>
            <p14:sldId id="629"/>
            <p14:sldId id="331"/>
          </p14:sldIdLst>
        </p14:section>
        <p14:section name="Atolls and sea level rise" id="{6567E254-6074-4759-A036-84B933353096}">
          <p14:sldIdLst>
            <p14:sldId id="337"/>
            <p14:sldId id="346"/>
            <p14:sldId id="338"/>
            <p14:sldId id="499"/>
            <p14:sldId id="500"/>
          </p14:sldIdLst>
        </p14:section>
        <p14:section name="Carbonate platform" id="{56CD329A-9C2A-457C-A56A-8E6740436DCA}">
          <p14:sldIdLst>
            <p14:sldId id="603"/>
            <p14:sldId id="646"/>
            <p14:sldId id="651"/>
            <p14:sldId id="645"/>
            <p14:sldId id="654"/>
            <p14:sldId id="655"/>
            <p14:sldId id="656"/>
            <p14:sldId id="647"/>
            <p14:sldId id="653"/>
            <p14:sldId id="660"/>
            <p14:sldId id="662"/>
            <p14:sldId id="652"/>
            <p14:sldId id="663"/>
            <p14:sldId id="643"/>
            <p14:sldId id="661"/>
            <p14:sldId id="307"/>
          </p14:sldIdLst>
        </p14:section>
        <p14:section name="Maldives" id="{FC56F9B7-3D5A-4F13-A9AA-30F779B936DE}">
          <p14:sldIdLst>
            <p14:sldId id="659"/>
            <p14:sldId id="649"/>
            <p14:sldId id="658"/>
            <p14:sldId id="657"/>
            <p14:sldId id="664"/>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FF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13" autoAdjust="0"/>
    <p:restoredTop sz="56601" autoAdjust="0"/>
  </p:normalViewPr>
  <p:slideViewPr>
    <p:cSldViewPr showGuides="1">
      <p:cViewPr varScale="1">
        <p:scale>
          <a:sx n="46" d="100"/>
          <a:sy n="46" d="100"/>
        </p:scale>
        <p:origin x="2011" y="48"/>
      </p:cViewPr>
      <p:guideLst>
        <p:guide orient="horz" pos="2160"/>
        <p:guide pos="3840"/>
      </p:guideLst>
    </p:cSldViewPr>
  </p:slideViewPr>
  <p:notesTextViewPr>
    <p:cViewPr>
      <p:scale>
        <a:sx n="100" d="100"/>
        <a:sy n="100" d="100"/>
      </p:scale>
      <p:origin x="0" y="0"/>
    </p:cViewPr>
  </p:notesTextViewPr>
  <p:sorterViewPr>
    <p:cViewPr>
      <p:scale>
        <a:sx n="66" d="100"/>
        <a:sy n="66" d="100"/>
      </p:scale>
      <p:origin x="0" y="-2755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9C4CADF-0323-4CBD-8A3C-0B6C76E68DF5}" type="datetimeFigureOut">
              <a:rPr lang="en-US" smtClean="0"/>
              <a:pPr/>
              <a:t>11/30/2024</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DE72FD7-F8A2-4866-BAAF-A89EA698B1B7}"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environment.newscientist.com/article/dn11603"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www.nature.com/articles/s41467-018-02954-1" TargetMode="External"/><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unit is unique because it focuses on how some organisms can biomineralize and in turn shape landforms.</a:t>
            </a:r>
          </a:p>
        </p:txBody>
      </p:sp>
      <p:sp>
        <p:nvSpPr>
          <p:cNvPr id="4" name="Slide Number Placeholder 3"/>
          <p:cNvSpPr>
            <a:spLocks noGrp="1"/>
          </p:cNvSpPr>
          <p:nvPr>
            <p:ph type="sldNum" sz="quarter" idx="5"/>
          </p:nvPr>
        </p:nvSpPr>
        <p:spPr/>
        <p:txBody>
          <a:bodyPr/>
          <a:lstStyle/>
          <a:p>
            <a:fld id="{6DE72FD7-F8A2-4866-BAAF-A89EA698B1B7}" type="slidenum">
              <a:rPr lang="en-US" smtClean="0"/>
              <a:pPr/>
              <a:t>1</a:t>
            </a:fld>
            <a:endParaRPr lang="en-US" dirty="0"/>
          </a:p>
        </p:txBody>
      </p:sp>
    </p:spTree>
    <p:extLst>
      <p:ext uri="{BB962C8B-B14F-4D97-AF65-F5344CB8AC3E}">
        <p14:creationId xmlns:p14="http://schemas.microsoft.com/office/powerpoint/2010/main" val="2777934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a:extLst>
              <a:ext uri="{FF2B5EF4-FFF2-40B4-BE49-F238E27FC236}">
                <a16:creationId xmlns:a16="http://schemas.microsoft.com/office/drawing/2014/main" id="{D0C08A7E-EE52-78FD-5C18-72BFB26DDE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39" name="Notes Placeholder 2">
            <a:extLst>
              <a:ext uri="{FF2B5EF4-FFF2-40B4-BE49-F238E27FC236}">
                <a16:creationId xmlns:a16="http://schemas.microsoft.com/office/drawing/2014/main" id="{E345FEED-6206-8F78-0964-EF4A975F321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Stromatolites encode the role that ancient microorganisms played in the evolution of life on earth and in shaping earth's environments. The fossil record of stromatolites is astonishingly extensive, spanning 4 billion years of geological history with the forming organisms possibly having occupied every conceivable environment that ever existed. Today, stromatolites are nearly extinct in marine environments, living a precarious existence in only a few localities worldwide. Modern stromatolites were first discovered in Shark Bay, Australia in 1956, and through out western Australia in both marine and non-marine environments. New stromatolite localities have continued to be discovered in various places such as the Bahamas, the Indian Ocean and Yellowstone National Park, to name but a few localities.  Stromatolites are most often described as biogenically-produced structures formed by colonies of photosynthesizing cyanobacteria.</a:t>
            </a:r>
          </a:p>
          <a:p>
            <a:pPr eaLnBrk="1" hangingPunct="1">
              <a:spcBef>
                <a:spcPct val="0"/>
              </a:spcBef>
            </a:pPr>
            <a:endParaRPr lang="en-US" altLang="en-US" dirty="0"/>
          </a:p>
        </p:txBody>
      </p:sp>
      <p:sp>
        <p:nvSpPr>
          <p:cNvPr id="83972" name="Slide Number Placeholder 3">
            <a:extLst>
              <a:ext uri="{FF2B5EF4-FFF2-40B4-BE49-F238E27FC236}">
                <a16:creationId xmlns:a16="http://schemas.microsoft.com/office/drawing/2014/main" id="{84FE402E-812A-6489-8FB4-5697FD25BC6D}"/>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5B98FD1-F3E0-43B9-B220-ABB1D78479F3}" type="slidenum">
              <a:rPr lang="en-US" altLang="en-US">
                <a:latin typeface="Calibri" panose="020F0502020204030204" pitchFamily="34" charset="0"/>
              </a:rPr>
              <a:pPr eaLnBrk="1" hangingPunct="1"/>
              <a:t>16</a:t>
            </a:fld>
            <a:endParaRPr lang="en-US" altLang="en-US" dirty="0">
              <a:latin typeface="Calibri" panose="020F050202020403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Stromatolite reef, Hamelin Pool Marine Reserve near the boardwalk, Western Australia</a:t>
            </a:r>
          </a:p>
        </p:txBody>
      </p:sp>
      <p:sp>
        <p:nvSpPr>
          <p:cNvPr id="4" name="Slide Number Placeholder 3"/>
          <p:cNvSpPr>
            <a:spLocks noGrp="1"/>
          </p:cNvSpPr>
          <p:nvPr>
            <p:ph type="sldNum" sz="quarter" idx="5"/>
          </p:nvPr>
        </p:nvSpPr>
        <p:spPr/>
        <p:txBody>
          <a:bodyPr/>
          <a:lstStyle/>
          <a:p>
            <a:fld id="{6DE72FD7-F8A2-4866-BAAF-A89EA698B1B7}" type="slidenum">
              <a:rPr lang="en-US" smtClean="0"/>
              <a:pPr/>
              <a:t>17</a:t>
            </a:fld>
            <a:endParaRPr lang="en-US" dirty="0"/>
          </a:p>
        </p:txBody>
      </p:sp>
    </p:spTree>
    <p:extLst>
      <p:ext uri="{BB962C8B-B14F-4D97-AF65-F5344CB8AC3E}">
        <p14:creationId xmlns:p14="http://schemas.microsoft.com/office/powerpoint/2010/main" val="18663008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154CDC45-11F5-A5FB-A906-FF04C1698BC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a:extLst>
              <a:ext uri="{FF2B5EF4-FFF2-40B4-BE49-F238E27FC236}">
                <a16:creationId xmlns:a16="http://schemas.microsoft.com/office/drawing/2014/main" id="{3DB8F823-C152-592D-BF89-5E9D714F652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Stromatolites are mounds of prokaryotic algae and cyanobacteria. Modern stromatolites occur today along the western Australian coast.  This is a stromatolite reef</a:t>
            </a:r>
          </a:p>
        </p:txBody>
      </p:sp>
      <p:sp>
        <p:nvSpPr>
          <p:cNvPr id="84996" name="Slide Number Placeholder 3">
            <a:extLst>
              <a:ext uri="{FF2B5EF4-FFF2-40B4-BE49-F238E27FC236}">
                <a16:creationId xmlns:a16="http://schemas.microsoft.com/office/drawing/2014/main" id="{EB68D2F4-1D28-CA39-FF7A-4B4B3991D39A}"/>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BBD33FA-3E8B-4A5B-BC7D-AB35975F357B}" type="slidenum">
              <a:rPr lang="en-US" altLang="en-US">
                <a:latin typeface="Calibri" panose="020F0502020204030204" pitchFamily="34" charset="0"/>
              </a:rPr>
              <a:pPr eaLnBrk="1" hangingPunct="1"/>
              <a:t>18</a:t>
            </a:fld>
            <a:endParaRPr lang="en-US" altLang="en-US" dirty="0">
              <a:latin typeface="Calibri" panose="020F050202020403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72FD7-F8A2-4866-BAAF-A89EA698B1B7}" type="slidenum">
              <a:rPr lang="en-US" smtClean="0"/>
              <a:pPr/>
              <a:t>19</a:t>
            </a:fld>
            <a:endParaRPr lang="en-US" dirty="0"/>
          </a:p>
        </p:txBody>
      </p:sp>
    </p:spTree>
    <p:extLst>
      <p:ext uri="{BB962C8B-B14F-4D97-AF65-F5344CB8AC3E}">
        <p14:creationId xmlns:p14="http://schemas.microsoft.com/office/powerpoint/2010/main" val="1261569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https://www.abc.net.au/news/science/2017-05-10/early-life-on-land-in-3.5bn-year-old-hot-spring-in-pilbara/8497594</a:t>
            </a:r>
            <a:br>
              <a:rPr lang="en-US" dirty="0"/>
            </a:br>
            <a:br>
              <a:rPr lang="en-US" dirty="0"/>
            </a:br>
            <a:r>
              <a:rPr lang="en-US" dirty="0"/>
              <a:t>Western Australia</a:t>
            </a:r>
          </a:p>
        </p:txBody>
      </p:sp>
      <p:sp>
        <p:nvSpPr>
          <p:cNvPr id="4" name="Slide Number Placeholder 3"/>
          <p:cNvSpPr>
            <a:spLocks noGrp="1"/>
          </p:cNvSpPr>
          <p:nvPr>
            <p:ph type="sldNum" sz="quarter" idx="5"/>
          </p:nvPr>
        </p:nvSpPr>
        <p:spPr/>
        <p:txBody>
          <a:bodyPr/>
          <a:lstStyle/>
          <a:p>
            <a:fld id="{6DE72FD7-F8A2-4866-BAAF-A89EA698B1B7}" type="slidenum">
              <a:rPr lang="en-US" smtClean="0"/>
              <a:pPr/>
              <a:t>20</a:t>
            </a:fld>
            <a:endParaRPr lang="en-US" dirty="0"/>
          </a:p>
        </p:txBody>
      </p:sp>
    </p:spTree>
    <p:extLst>
      <p:ext uri="{BB962C8B-B14F-4D97-AF65-F5344CB8AC3E}">
        <p14:creationId xmlns:p14="http://schemas.microsoft.com/office/powerpoint/2010/main" val="2897759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a:extLst>
              <a:ext uri="{FF2B5EF4-FFF2-40B4-BE49-F238E27FC236}">
                <a16:creationId xmlns:a16="http://schemas.microsoft.com/office/drawing/2014/main" id="{62EFCAAC-EA64-CA78-F1A5-CB0CAD4A96C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5" name="Notes Placeholder 2">
            <a:extLst>
              <a:ext uri="{FF2B5EF4-FFF2-40B4-BE49-F238E27FC236}">
                <a16:creationId xmlns:a16="http://schemas.microsoft.com/office/drawing/2014/main" id="{62606A91-4DF2-ECFE-2E6C-7771538E24F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Sponges can form reefs on their own, and contribute to coral reef by their detritus, notably the spicules that give rigid form to their bodies. Spicules can be made of silica or calcium carbonate.</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altLang="en-US" dirty="0"/>
            </a:br>
            <a:r>
              <a:rPr lang="en-US" altLang="en-US" dirty="0"/>
              <a:t>Sponges have a water-based circulation system. Sponges can enhance coral growth by filter feeding and keeping water clear. Large sponges can filter thousands of liters of seawater per day via the motion of cilia lining its internal anatomy. </a:t>
            </a:r>
            <a:br>
              <a:rPr lang="en-US" altLang="en-US" dirty="0"/>
            </a:br>
            <a:br>
              <a:rPr lang="en-US" altLang="en-US" dirty="0"/>
            </a:br>
            <a:r>
              <a:rPr lang="en-US" altLang="en-US" dirty="0"/>
              <a:t>Sponges may also be symbiotic with algae.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p>
          <a:p>
            <a:pPr eaLnBrk="1" hangingPunct="1">
              <a:spcBef>
                <a:spcPct val="0"/>
              </a:spcBef>
            </a:pPr>
            <a:r>
              <a:rPr lang="en-US" altLang="en-US" dirty="0"/>
              <a:t>Evolved in the Devonian (450 million ya)</a:t>
            </a:r>
          </a:p>
        </p:txBody>
      </p:sp>
      <p:sp>
        <p:nvSpPr>
          <p:cNvPr id="88068" name="Slide Number Placeholder 3">
            <a:extLst>
              <a:ext uri="{FF2B5EF4-FFF2-40B4-BE49-F238E27FC236}">
                <a16:creationId xmlns:a16="http://schemas.microsoft.com/office/drawing/2014/main" id="{94263CA9-12A6-3DFB-2E82-54D6007FA9DB}"/>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7D5F0B9-7719-4C02-9B89-93836312663E}" type="slidenum">
              <a:rPr lang="en-US" altLang="en-US">
                <a:latin typeface="Calibri" panose="020F0502020204030204" pitchFamily="34" charset="0"/>
              </a:rPr>
              <a:pPr eaLnBrk="1" hangingPunct="1"/>
              <a:t>21</a:t>
            </a:fld>
            <a:endParaRPr lang="en-US" altLang="en-US" dirty="0">
              <a:latin typeface="Calibri" panose="020F050202020403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a:extLst>
              <a:ext uri="{FF2B5EF4-FFF2-40B4-BE49-F238E27FC236}">
                <a16:creationId xmlns:a16="http://schemas.microsoft.com/office/drawing/2014/main" id="{4954CD64-B7E9-2722-2A77-5317C296057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1859" name="Notes Placeholder 2">
            <a:extLst>
              <a:ext uri="{FF2B5EF4-FFF2-40B4-BE49-F238E27FC236}">
                <a16:creationId xmlns:a16="http://schemas.microsoft.com/office/drawing/2014/main" id="{5C22602E-3C9B-98F5-8326-1724FB1765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9725DC49-B0BD-0824-93D2-7E948138985D}"/>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BE34BC5-6E2E-48C1-9DB1-264FD01C82A1}" type="slidenum">
              <a:rPr lang="en-US" altLang="en-US">
                <a:latin typeface="Calibri" panose="020F0502020204030204" pitchFamily="34" charset="0"/>
              </a:rPr>
              <a:pPr eaLnBrk="1" hangingPunct="1"/>
              <a:t>22</a:t>
            </a:fld>
            <a:endParaRPr lang="en-US" altLang="en-US" dirty="0">
              <a:latin typeface="Calibri" panose="020F050202020403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a:extLst>
              <a:ext uri="{FF2B5EF4-FFF2-40B4-BE49-F238E27FC236}">
                <a16:creationId xmlns:a16="http://schemas.microsoft.com/office/drawing/2014/main" id="{E352C8E3-B347-3AF3-6FB5-098E105ACC5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3907" name="Notes Placeholder 2">
            <a:extLst>
              <a:ext uri="{FF2B5EF4-FFF2-40B4-BE49-F238E27FC236}">
                <a16:creationId xmlns:a16="http://schemas.microsoft.com/office/drawing/2014/main" id="{CB3B0F96-8B7C-7D04-A3E5-E280A7C2B8A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Foraminifera</a:t>
            </a:r>
            <a:endParaRPr lang="en-AU" altLang="en-US" dirty="0"/>
          </a:p>
        </p:txBody>
      </p:sp>
      <p:sp>
        <p:nvSpPr>
          <p:cNvPr id="89092" name="Slide Number Placeholder 3">
            <a:extLst>
              <a:ext uri="{FF2B5EF4-FFF2-40B4-BE49-F238E27FC236}">
                <a16:creationId xmlns:a16="http://schemas.microsoft.com/office/drawing/2014/main" id="{13DE92B7-CA82-E742-E673-750CC5670ACC}"/>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039FA82-6E5B-4526-936C-87700B1C7679}" type="slidenum">
              <a:rPr lang="en-US" altLang="en-US">
                <a:latin typeface="Calibri" panose="020F0502020204030204" pitchFamily="34" charset="0"/>
              </a:rPr>
              <a:pPr eaLnBrk="1" hangingPunct="1"/>
              <a:t>23</a:t>
            </a:fld>
            <a:endParaRPr lang="en-US" altLang="en-US" dirty="0">
              <a:latin typeface="Calibri" panose="020F050202020403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a:extLst>
              <a:ext uri="{FF2B5EF4-FFF2-40B4-BE49-F238E27FC236}">
                <a16:creationId xmlns:a16="http://schemas.microsoft.com/office/drawing/2014/main" id="{C42063E8-2D08-224C-9983-C62F63C69D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4931" name="Notes Placeholder 2">
            <a:extLst>
              <a:ext uri="{FF2B5EF4-FFF2-40B4-BE49-F238E27FC236}">
                <a16:creationId xmlns:a16="http://schemas.microsoft.com/office/drawing/2014/main" id="{F86324D5-D751-359E-0C9E-7FBF08E1D6B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r>
              <a:rPr lang="en-US" altLang="en-US" dirty="0"/>
              <a:t>A colony of forams (</a:t>
            </a:r>
            <a:r>
              <a:rPr lang="en-US" altLang="en-US" i="1" dirty="0"/>
              <a:t>Marginopora vertebralis</a:t>
            </a:r>
            <a:r>
              <a:rPr lang="en-US" altLang="en-US" dirty="0"/>
              <a:t>) growing on a coral reef on the Wheeler Reef system in the Great Barrier Reef off the coast of Townsville in Queensland, Australia.</a:t>
            </a:r>
            <a:br>
              <a:rPr lang="en-US" altLang="en-US" dirty="0"/>
            </a:br>
            <a:r>
              <a:rPr lang="en-US" altLang="en-US" dirty="0"/>
              <a:t>The shells from these forams are believed to be the source of over 50% of the calcareous sedimentary rock formed on the sea bottoms.  Forams do not build large reef as much as they contribute to the calcareous sediments in and around reef.</a:t>
            </a:r>
            <a:br>
              <a:rPr lang="en-US" altLang="en-US" dirty="0"/>
            </a:br>
            <a:br>
              <a:rPr lang="en-US" altLang="en-US" dirty="0"/>
            </a:br>
            <a:r>
              <a:rPr lang="en-US" dirty="0"/>
              <a:t>Many </a:t>
            </a:r>
            <a:r>
              <a:rPr lang="en-US" dirty="0" err="1"/>
              <a:t>forams</a:t>
            </a:r>
            <a:r>
              <a:rPr lang="en-US" dirty="0"/>
              <a:t> have calcareous shells, which, upon their death, contribute to sediment production. These sediments accumulate and can cement over time to form limestone and reef-like structures. Large benthic </a:t>
            </a:r>
            <a:r>
              <a:rPr lang="en-US" dirty="0" err="1"/>
              <a:t>forams</a:t>
            </a:r>
            <a:r>
              <a:rPr lang="en-US" dirty="0"/>
              <a:t>, like </a:t>
            </a:r>
            <a:r>
              <a:rPr lang="en-US" i="1" dirty="0" err="1"/>
              <a:t>Homotrema</a:t>
            </a:r>
            <a:r>
              <a:rPr lang="en-US" dirty="0"/>
              <a:t> and </a:t>
            </a:r>
            <a:r>
              <a:rPr lang="en-US" i="1" dirty="0" err="1"/>
              <a:t>Archaias</a:t>
            </a:r>
            <a:r>
              <a:rPr lang="en-US" i="1" dirty="0"/>
              <a:t> angulatus</a:t>
            </a:r>
            <a:r>
              <a:rPr lang="en-US" dirty="0"/>
              <a:t>, are often found in reef environments, where their skeletons contribute to the reef's overall calcium carbonate budget. In regions like the Bahamas and the Indo-Pacific, </a:t>
            </a:r>
            <a:r>
              <a:rPr lang="en-US" dirty="0" err="1"/>
              <a:t>foram</a:t>
            </a:r>
            <a:r>
              <a:rPr lang="en-US" dirty="0"/>
              <a:t>-derived sands can dominate beaches and lagoon areas, indirectly supporting reef development. While modern </a:t>
            </a:r>
            <a:r>
              <a:rPr lang="en-US" dirty="0" err="1"/>
              <a:t>forams</a:t>
            </a:r>
            <a:r>
              <a:rPr lang="en-US" dirty="0"/>
              <a:t> don't form true reefs, they contribute to carbonate production and support reef resilience by recycling nutrients and providing a food source for reef organisms.</a:t>
            </a:r>
          </a:p>
          <a:p>
            <a:pPr eaLnBrk="1" hangingPunct="1">
              <a:spcBef>
                <a:spcPct val="0"/>
              </a:spcBef>
            </a:pPr>
            <a:endParaRPr lang="en-US" altLang="en-US" dirty="0"/>
          </a:p>
        </p:txBody>
      </p:sp>
      <p:sp>
        <p:nvSpPr>
          <p:cNvPr id="90116" name="Slide Number Placeholder 3">
            <a:extLst>
              <a:ext uri="{FF2B5EF4-FFF2-40B4-BE49-F238E27FC236}">
                <a16:creationId xmlns:a16="http://schemas.microsoft.com/office/drawing/2014/main" id="{E5638502-DA84-563B-6129-6BC560C25E79}"/>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35A2BC4-9F97-4AF6-90FB-BD0D26D95C0B}" type="slidenum">
              <a:rPr lang="en-US" altLang="en-US">
                <a:latin typeface="Calibri" panose="020F0502020204030204" pitchFamily="34" charset="0"/>
              </a:rPr>
              <a:pPr eaLnBrk="1" hangingPunct="1"/>
              <a:t>24</a:t>
            </a:fld>
            <a:endParaRPr lang="en-US" altLang="en-US" dirty="0">
              <a:latin typeface="Calibri" panose="020F050202020403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Homotrema rubrum</a:t>
            </a:r>
            <a:endParaRPr lang="en-US" dirty="0"/>
          </a:p>
        </p:txBody>
      </p:sp>
      <p:sp>
        <p:nvSpPr>
          <p:cNvPr id="4" name="Slide Number Placeholder 3"/>
          <p:cNvSpPr>
            <a:spLocks noGrp="1"/>
          </p:cNvSpPr>
          <p:nvPr>
            <p:ph type="sldNum" sz="quarter" idx="5"/>
          </p:nvPr>
        </p:nvSpPr>
        <p:spPr/>
        <p:txBody>
          <a:bodyPr/>
          <a:lstStyle/>
          <a:p>
            <a:fld id="{6DE72FD7-F8A2-4866-BAAF-A89EA698B1B7}" type="slidenum">
              <a:rPr lang="en-US" smtClean="0"/>
              <a:pPr/>
              <a:t>25</a:t>
            </a:fld>
            <a:endParaRPr lang="en-US" dirty="0"/>
          </a:p>
        </p:txBody>
      </p:sp>
    </p:spTree>
    <p:extLst>
      <p:ext uri="{BB962C8B-B14F-4D97-AF65-F5344CB8AC3E}">
        <p14:creationId xmlns:p14="http://schemas.microsoft.com/office/powerpoint/2010/main" val="3271152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038AF7B9-BECC-1B4D-7FAC-0C772247E0B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3427" name="Notes Placeholder 2">
            <a:extLst>
              <a:ext uri="{FF2B5EF4-FFF2-40B4-BE49-F238E27FC236}">
                <a16:creationId xmlns:a16="http://schemas.microsoft.com/office/drawing/2014/main" id="{4CD7E6BC-A325-2F44-B206-9CF2858522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Zooxanthellae are unicellular yellow-brown dinoflagellate algae that are endosymbiotic with corals. They live in the gastrodermis of coral polyps</a:t>
            </a:r>
          </a:p>
          <a:p>
            <a:pPr>
              <a:defRPr/>
            </a:pPr>
            <a:endParaRPr lang="en-US" dirty="0"/>
          </a:p>
          <a:p>
            <a:pPr>
              <a:defRPr/>
            </a:pPr>
            <a:r>
              <a:rPr lang="en-US" dirty="0"/>
              <a:t>For coral, these algae provides color, oxygen, carbohydrates, and their presence helps speed up secretion and calcification of coral minerals</a:t>
            </a:r>
          </a:p>
          <a:p>
            <a:pPr>
              <a:defRPr/>
            </a:pPr>
            <a:r>
              <a:rPr lang="en-US" dirty="0"/>
              <a:t>For algae, the coral animal produces carbon dioxide and nitrogen (in the form of ammonia), a plant nutrient</a:t>
            </a:r>
          </a:p>
          <a:p>
            <a:endParaRPr lang="en-US" altLang="en-US" dirty="0"/>
          </a:p>
        </p:txBody>
      </p:sp>
      <p:sp>
        <p:nvSpPr>
          <p:cNvPr id="4" name="Slide Number Placeholder 3">
            <a:extLst>
              <a:ext uri="{FF2B5EF4-FFF2-40B4-BE49-F238E27FC236}">
                <a16:creationId xmlns:a16="http://schemas.microsoft.com/office/drawing/2014/main" id="{C42F4878-8124-0310-F6D8-3B6F48659DDB}"/>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381D09A-96A8-45ED-9D60-04D21B43F07A}" type="slidenum">
              <a:rPr lang="en-US" altLang="en-US">
                <a:latin typeface="Calibri" panose="020F0502020204030204" pitchFamily="34" charset="0"/>
              </a:rPr>
              <a:pPr eaLnBrk="1" hangingPunct="1"/>
              <a:t>2</a:t>
            </a:fld>
            <a:endParaRPr lang="en-US" altLang="en-US" dirty="0">
              <a:latin typeface="Calibri" panose="020F050202020403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a:extLst>
              <a:ext uri="{FF2B5EF4-FFF2-40B4-BE49-F238E27FC236}">
                <a16:creationId xmlns:a16="http://schemas.microsoft.com/office/drawing/2014/main" id="{CC17A777-AC3E-3CF1-724C-124B4184525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6979" name="Notes Placeholder 2">
            <a:extLst>
              <a:ext uri="{FF2B5EF4-FFF2-40B4-BE49-F238E27FC236}">
                <a16:creationId xmlns:a16="http://schemas.microsoft.com/office/drawing/2014/main" id="{DB3FD994-87A2-B720-0932-9ED8157619E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Bryozoans may be found on all types of hard substrates</a:t>
            </a:r>
          </a:p>
          <a:p>
            <a:pPr eaLnBrk="1" hangingPunct="1">
              <a:spcBef>
                <a:spcPct val="0"/>
              </a:spcBef>
            </a:pPr>
            <a:endParaRPr lang="en-US" altLang="en-US" dirty="0"/>
          </a:p>
          <a:p>
            <a:pPr eaLnBrk="1" hangingPunct="1">
              <a:spcBef>
                <a:spcPct val="0"/>
              </a:spcBef>
            </a:pPr>
            <a:r>
              <a:rPr lang="en-US" altLang="en-US" dirty="0"/>
              <a:t>Bryozoans are also colony-forming animals. Many millions of individuals can form one colony. The colonies range from millimeters to meters in size, but the individuals that make up the colonies are tiny, usually less than a millimeter long. In each colony, different individuals assume different functions. </a:t>
            </a:r>
          </a:p>
          <a:p>
            <a:pPr eaLnBrk="1" hangingPunct="1">
              <a:spcBef>
                <a:spcPct val="0"/>
              </a:spcBef>
            </a:pPr>
            <a:endParaRPr lang="en-US" altLang="en-US" dirty="0"/>
          </a:p>
          <a:p>
            <a:pPr eaLnBrk="1" hangingPunct="1">
              <a:spcBef>
                <a:spcPct val="0"/>
              </a:spcBef>
            </a:pPr>
            <a:endParaRPr lang="en-US" altLang="en-US" dirty="0"/>
          </a:p>
        </p:txBody>
      </p:sp>
      <p:sp>
        <p:nvSpPr>
          <p:cNvPr id="92164" name="Slide Number Placeholder 3">
            <a:extLst>
              <a:ext uri="{FF2B5EF4-FFF2-40B4-BE49-F238E27FC236}">
                <a16:creationId xmlns:a16="http://schemas.microsoft.com/office/drawing/2014/main" id="{B4567FFB-3BDB-5A90-649E-D33A30ED998E}"/>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FE02C7D-3BB1-41D3-8D36-B35B5C47AD79}" type="slidenum">
              <a:rPr lang="en-US" altLang="en-US">
                <a:latin typeface="Calibri" panose="020F0502020204030204" pitchFamily="34" charset="0"/>
              </a:rPr>
              <a:pPr eaLnBrk="1" hangingPunct="1"/>
              <a:t>26</a:t>
            </a:fld>
            <a:endParaRPr lang="en-US" altLang="en-US" dirty="0">
              <a:latin typeface="Calibri" panose="020F050202020403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a:extLst>
              <a:ext uri="{FF2B5EF4-FFF2-40B4-BE49-F238E27FC236}">
                <a16:creationId xmlns:a16="http://schemas.microsoft.com/office/drawing/2014/main" id="{2BA0B7A8-B55F-BD15-963B-B7F34098467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5955" name="Notes Placeholder 2">
            <a:extLst>
              <a:ext uri="{FF2B5EF4-FFF2-40B4-BE49-F238E27FC236}">
                <a16:creationId xmlns:a16="http://schemas.microsoft.com/office/drawing/2014/main" id="{44364263-66F2-31DE-9504-2BF2E2C790C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 </a:t>
            </a:r>
          </a:p>
          <a:p>
            <a:pPr marL="0" marR="0" lvl="0" indent="0" algn="l" defTabSz="914400" rtl="0" eaLnBrk="1" fontAlgn="auto" latinLnBrk="0" hangingPunct="1">
              <a:lnSpc>
                <a:spcPct val="100000"/>
              </a:lnSpc>
              <a:spcBef>
                <a:spcPct val="0"/>
              </a:spcBef>
              <a:spcAft>
                <a:spcPts val="0"/>
              </a:spcAft>
              <a:buClrTx/>
              <a:buSzTx/>
              <a:buFontTx/>
              <a:buNone/>
              <a:tabLst/>
              <a:defRPr/>
            </a:pPr>
            <a:r>
              <a:rPr lang="en-US" altLang="en-US" dirty="0"/>
              <a:t>Bryozoans</a:t>
            </a:r>
          </a:p>
          <a:p>
            <a:pPr eaLnBrk="1" hangingPunct="1">
              <a:spcBef>
                <a:spcPct val="0"/>
              </a:spcBef>
            </a:pPr>
            <a:endParaRPr lang="en-US" altLang="en-US" dirty="0"/>
          </a:p>
          <a:p>
            <a:pPr eaLnBrk="1" hangingPunct="1">
              <a:spcBef>
                <a:spcPct val="0"/>
              </a:spcBef>
            </a:pPr>
            <a:endParaRPr lang="en-US" altLang="en-US" dirty="0"/>
          </a:p>
        </p:txBody>
      </p:sp>
      <p:sp>
        <p:nvSpPr>
          <p:cNvPr id="91140" name="Slide Number Placeholder 3">
            <a:extLst>
              <a:ext uri="{FF2B5EF4-FFF2-40B4-BE49-F238E27FC236}">
                <a16:creationId xmlns:a16="http://schemas.microsoft.com/office/drawing/2014/main" id="{847FF419-1A89-EF0F-FE9E-500EFA6E0AB8}"/>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585F72C-65F7-4793-8CCF-897912553DD5}" type="slidenum">
              <a:rPr lang="en-US" altLang="en-US">
                <a:latin typeface="Calibri" panose="020F0502020204030204" pitchFamily="34" charset="0"/>
              </a:rPr>
              <a:pPr eaLnBrk="1" hangingPunct="1"/>
              <a:t>27</a:t>
            </a:fld>
            <a:endParaRPr lang="en-US" altLang="en-US" dirty="0">
              <a:latin typeface="Calibri" panose="020F050202020403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3EA5F53D-FFBB-366A-CBCE-9890F74D2FE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a:extLst>
              <a:ext uri="{FF2B5EF4-FFF2-40B4-BE49-F238E27FC236}">
                <a16:creationId xmlns:a16="http://schemas.microsoft.com/office/drawing/2014/main" id="{446616A3-D00F-B69C-7ECE-FC2FEE90100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Bivalves in the Phylum Mollusca</a:t>
            </a:r>
          </a:p>
        </p:txBody>
      </p:sp>
      <p:sp>
        <p:nvSpPr>
          <p:cNvPr id="4" name="Slide Number Placeholder 3">
            <a:extLst>
              <a:ext uri="{FF2B5EF4-FFF2-40B4-BE49-F238E27FC236}">
                <a16:creationId xmlns:a16="http://schemas.microsoft.com/office/drawing/2014/main" id="{D88B7411-3C41-640F-1EEF-E2EEDE66B098}"/>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7382BF3-4CC9-4457-82E9-89FBEAD09704}" type="slidenum">
              <a:rPr lang="en-US" altLang="en-US">
                <a:latin typeface="Calibri" panose="020F0502020204030204" pitchFamily="34" charset="0"/>
              </a:rPr>
              <a:pPr eaLnBrk="1" hangingPunct="1"/>
              <a:t>28</a:t>
            </a:fld>
            <a:endParaRPr lang="en-US" altLang="en-US" dirty="0">
              <a:latin typeface="Calibri" panose="020F050202020403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AEC29C-F54C-3FF0-0023-A3C19A3ED9E7}"/>
            </a:ext>
          </a:extLst>
        </p:cNvPr>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C84A2AED-BE88-15D8-E7ED-92D787160B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Notes Placeholder 2">
            <a:extLst>
              <a:ext uri="{FF2B5EF4-FFF2-40B4-BE49-F238E27FC236}">
                <a16:creationId xmlns:a16="http://schemas.microsoft.com/office/drawing/2014/main" id="{AF762971-7506-8F25-F438-F5D25747544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Bivalves in the Phylum Mollusca</a:t>
            </a:r>
            <a:br>
              <a:rPr lang="en-US" altLang="en-US" dirty="0"/>
            </a:br>
            <a:br>
              <a:rPr lang="en-US" altLang="en-US" dirty="0"/>
            </a:br>
            <a:r>
              <a:rPr lang="en-US" altLang="en-US" dirty="0"/>
              <a:t>https://ncseagrant.ncsu.edu/hooklinescience/how-have-oyster-reefs-changed-over-the-last-six-decades/</a:t>
            </a:r>
            <a:br>
              <a:rPr lang="en-US" altLang="en-US" dirty="0"/>
            </a:br>
            <a:br>
              <a:rPr lang="en-US" altLang="en-US" dirty="0"/>
            </a:br>
            <a:r>
              <a:rPr lang="en-US" altLang="en-US" dirty="0"/>
              <a:t>Gastropods also biomineralize like bivalves, but they do not tend to form large aggregations like this oyster reef above</a:t>
            </a:r>
          </a:p>
        </p:txBody>
      </p:sp>
      <p:sp>
        <p:nvSpPr>
          <p:cNvPr id="4" name="Slide Number Placeholder 3">
            <a:extLst>
              <a:ext uri="{FF2B5EF4-FFF2-40B4-BE49-F238E27FC236}">
                <a16:creationId xmlns:a16="http://schemas.microsoft.com/office/drawing/2014/main" id="{533621A5-C134-00B2-A02F-1DCC1E2AB6C8}"/>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7382BF3-4CC9-4457-82E9-89FBEAD09704}" type="slidenum">
              <a:rPr lang="en-US" altLang="en-US">
                <a:latin typeface="Calibri" panose="020F0502020204030204" pitchFamily="34" charset="0"/>
              </a:rPr>
              <a:pPr eaLnBrk="1" hangingPunct="1"/>
              <a:t>29</a:t>
            </a:fld>
            <a:endParaRPr lang="en-US" altLang="en-US" dirty="0">
              <a:latin typeface="Calibri" panose="020F0502020204030204" pitchFamily="34" charset="0"/>
            </a:endParaRPr>
          </a:p>
        </p:txBody>
      </p:sp>
    </p:spTree>
    <p:extLst>
      <p:ext uri="{BB962C8B-B14F-4D97-AF65-F5344CB8AC3E}">
        <p14:creationId xmlns:p14="http://schemas.microsoft.com/office/powerpoint/2010/main" val="34707619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a:extLst>
              <a:ext uri="{FF2B5EF4-FFF2-40B4-BE49-F238E27FC236}">
                <a16:creationId xmlns:a16="http://schemas.microsoft.com/office/drawing/2014/main" id="{01A1D8A5-838A-F41E-C807-B89E0B5159E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9027" name="Notes Placeholder 2">
            <a:extLst>
              <a:ext uri="{FF2B5EF4-FFF2-40B4-BE49-F238E27FC236}">
                <a16:creationId xmlns:a16="http://schemas.microsoft.com/office/drawing/2014/main" id="{19AE71BB-851F-02B2-C4C5-2AA63EFD267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z="1200" dirty="0">
                <a:solidFill>
                  <a:srgbClr val="000000"/>
                </a:solidFill>
              </a:rPr>
              <a:t>Calcareous algae (</a:t>
            </a:r>
            <a:r>
              <a:rPr lang="en-US" altLang="en-US" sz="1200" i="1" dirty="0">
                <a:solidFill>
                  <a:srgbClr val="000000"/>
                </a:solidFill>
              </a:rPr>
              <a:t>Halimeda</a:t>
            </a:r>
            <a:r>
              <a:rPr lang="en-US" altLang="en-US" sz="1200" dirty="0">
                <a:solidFill>
                  <a:srgbClr val="000000"/>
                </a:solidFill>
              </a:rPr>
              <a:t> sp.)</a:t>
            </a:r>
            <a:endParaRPr lang="en-US" altLang="en-US" dirty="0"/>
          </a:p>
        </p:txBody>
      </p:sp>
      <p:sp>
        <p:nvSpPr>
          <p:cNvPr id="4" name="Slide Number Placeholder 3">
            <a:extLst>
              <a:ext uri="{FF2B5EF4-FFF2-40B4-BE49-F238E27FC236}">
                <a16:creationId xmlns:a16="http://schemas.microsoft.com/office/drawing/2014/main" id="{E277F48A-5ADE-B223-2778-BD78A2A431E9}"/>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9DE2213-438B-4958-91AB-B4948F3F3C29}" type="slidenum">
              <a:rPr lang="en-US" altLang="en-US">
                <a:latin typeface="Calibri" panose="020F0502020204030204" pitchFamily="34" charset="0"/>
              </a:rPr>
              <a:pPr eaLnBrk="1" hangingPunct="1"/>
              <a:t>30</a:t>
            </a:fld>
            <a:endParaRPr lang="en-US" altLang="en-US" dirty="0">
              <a:latin typeface="Calibri" panose="020F050202020403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2048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200" dirty="0"/>
              <a:t>Coral reef </a:t>
            </a:r>
            <a:endParaRPr lang="en-US" dirty="0"/>
          </a:p>
        </p:txBody>
      </p:sp>
      <p:sp>
        <p:nvSpPr>
          <p:cNvPr id="215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0B8F885-4194-41CE-B8AC-7837BDC5638D}" type="slidenum">
              <a:rPr lang="en-US">
                <a:cs typeface="Arial" charset="0"/>
              </a:rPr>
              <a:pPr fontAlgn="base">
                <a:spcBef>
                  <a:spcPct val="0"/>
                </a:spcBef>
                <a:spcAft>
                  <a:spcPct val="0"/>
                </a:spcAft>
                <a:defRPr/>
              </a:pPr>
              <a:t>31</a:t>
            </a:fld>
            <a:endParaRPr lang="en-US" dirty="0">
              <a:cs typeface="Arial"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sz="1200" dirty="0"/>
              <a:t>Optimal temp. 85 F</a:t>
            </a:r>
            <a:endParaRPr lang="en-US" dirty="0"/>
          </a:p>
        </p:txBody>
      </p:sp>
      <p:sp>
        <p:nvSpPr>
          <p:cNvPr id="4" name="Slide Number Placeholder 3"/>
          <p:cNvSpPr>
            <a:spLocks noGrp="1"/>
          </p:cNvSpPr>
          <p:nvPr>
            <p:ph type="sldNum" sz="quarter" idx="10"/>
          </p:nvPr>
        </p:nvSpPr>
        <p:spPr/>
        <p:txBody>
          <a:bodyPr/>
          <a:lstStyle/>
          <a:p>
            <a:pPr>
              <a:defRPr/>
            </a:pPr>
            <a:fld id="{E7EABCF2-CC87-41A3-BC3F-91EE5FDC72E6}" type="slidenum">
              <a:rPr lang="en-US" smtClean="0"/>
              <a:pPr>
                <a:defRPr/>
              </a:pPr>
              <a:t>32</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200" dirty="0"/>
              <a:t>High light, clear and shallow warm water levels promote photosynthesis.  </a:t>
            </a:r>
            <a:br>
              <a:rPr lang="en-US" sz="1200" dirty="0"/>
            </a:br>
            <a:br>
              <a:rPr lang="en-US" sz="1200" dirty="0"/>
            </a:br>
            <a:r>
              <a:rPr lang="en-US" sz="1200" dirty="0"/>
              <a:t>Hard reef building corals limited to upper 30 meters  due to light attenuation with depth.</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1200" dirty="0">
              <a:latin typeface="Arial" charset="0"/>
              <a:cs typeface="Arial" charset="0"/>
            </a:endParaRPr>
          </a:p>
          <a:p>
            <a:pPr eaLnBrk="1" hangingPunct="1">
              <a:spcBef>
                <a:spcPct val="0"/>
              </a:spcBef>
            </a:pPr>
            <a:endParaRPr lang="en-AU" dirty="0"/>
          </a:p>
        </p:txBody>
      </p:sp>
      <p:sp>
        <p:nvSpPr>
          <p:cNvPr id="378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A217D0A-70C9-4C46-99EE-ADDAC111E3E8}" type="slidenum">
              <a:rPr lang="en-US">
                <a:cs typeface="Arial" charset="0"/>
              </a:rPr>
              <a:pPr fontAlgn="base">
                <a:spcBef>
                  <a:spcPct val="0"/>
                </a:spcBef>
                <a:spcAft>
                  <a:spcPct val="0"/>
                </a:spcAft>
                <a:defRPr/>
              </a:pPr>
              <a:t>33</a:t>
            </a:fld>
            <a:endParaRPr lang="en-US" dirty="0">
              <a:cs typeface="Arial"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72FD7-F8A2-4866-BAAF-A89EA698B1B7}" type="slidenum">
              <a:rPr lang="en-US" smtClean="0"/>
              <a:pPr/>
              <a:t>35</a:t>
            </a:fld>
            <a:endParaRPr lang="en-US" dirty="0"/>
          </a:p>
        </p:txBody>
      </p:sp>
    </p:spTree>
    <p:extLst>
      <p:ext uri="{BB962C8B-B14F-4D97-AF65-F5344CB8AC3E}">
        <p14:creationId xmlns:p14="http://schemas.microsoft.com/office/powerpoint/2010/main" val="15506183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200" dirty="0"/>
              <a:t>High salinities: corals have low tolerance for brackish water</a:t>
            </a:r>
          </a:p>
          <a:p>
            <a:endParaRPr lang="en-US" dirty="0">
              <a:latin typeface="Calibri" pitchFamily="34" charset="0"/>
            </a:endParaRPr>
          </a:p>
          <a:p>
            <a:r>
              <a:rPr lang="en-US" dirty="0">
                <a:latin typeface="Calibri" pitchFamily="34" charset="0"/>
              </a:rPr>
              <a:t>Why are fringing reefs better developed on the west coast of Australia (Ningaloo Reef and Coral Bay) than along the east coast?</a:t>
            </a:r>
          </a:p>
          <a:p>
            <a:pPr eaLnBrk="1" hangingPunct="1">
              <a:spcBef>
                <a:spcPct val="0"/>
              </a:spcBef>
            </a:pPr>
            <a:endParaRPr lang="en-US" dirty="0"/>
          </a:p>
        </p:txBody>
      </p:sp>
      <p:sp>
        <p:nvSpPr>
          <p:cNvPr id="256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A35265B-75CB-429E-BFC4-C66B0DE49F0E}" type="slidenum">
              <a:rPr lang="en-US">
                <a:cs typeface="Arial" charset="0"/>
              </a:rPr>
              <a:pPr fontAlgn="base">
                <a:spcBef>
                  <a:spcPct val="0"/>
                </a:spcBef>
                <a:spcAft>
                  <a:spcPct val="0"/>
                </a:spcAft>
                <a:defRPr/>
              </a:pPr>
              <a:t>36</a:t>
            </a:fld>
            <a:endParaRPr lang="en-US" dirty="0">
              <a:cs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F2053BA8-AC2C-3961-0C05-E09DAF335B1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a:extLst>
              <a:ext uri="{FF2B5EF4-FFF2-40B4-BE49-F238E27FC236}">
                <a16:creationId xmlns:a16="http://schemas.microsoft.com/office/drawing/2014/main" id="{924850B4-2D7F-C8FA-1B20-DF4B4734B84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B9D8BE79-60CB-7E2B-80B8-2EC5008E21CA}"/>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571E994-D0A3-4F73-9C6D-093EB3355AF9}" type="slidenum">
              <a:rPr lang="en-US" altLang="en-US">
                <a:latin typeface="Calibri" panose="020F0502020204030204" pitchFamily="34" charset="0"/>
              </a:rPr>
              <a:pPr eaLnBrk="1" hangingPunct="1"/>
              <a:t>5</a:t>
            </a:fld>
            <a:endParaRPr lang="en-US" altLang="en-US" dirty="0">
              <a:latin typeface="Calibri" panose="020F050202020403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72FD7-F8A2-4866-BAAF-A89EA698B1B7}" type="slidenum">
              <a:rPr lang="en-US" smtClean="0"/>
              <a:pPr/>
              <a:t>37</a:t>
            </a:fld>
            <a:endParaRPr lang="en-US" dirty="0"/>
          </a:p>
        </p:txBody>
      </p:sp>
    </p:spTree>
    <p:extLst>
      <p:ext uri="{BB962C8B-B14F-4D97-AF65-F5344CB8AC3E}">
        <p14:creationId xmlns:p14="http://schemas.microsoft.com/office/powerpoint/2010/main" val="11690080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266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Cairns</a:t>
            </a:r>
          </a:p>
          <a:p>
            <a:pPr eaLnBrk="1" hangingPunct="1">
              <a:spcBef>
                <a:spcPct val="0"/>
              </a:spcBef>
            </a:pPr>
            <a:r>
              <a:rPr lang="en-US" dirty="0"/>
              <a:t>Tully</a:t>
            </a:r>
          </a:p>
          <a:p>
            <a:pPr eaLnBrk="1" hangingPunct="1">
              <a:spcBef>
                <a:spcPct val="0"/>
              </a:spcBef>
            </a:pPr>
            <a:r>
              <a:rPr lang="en-US" dirty="0"/>
              <a:t>Barron</a:t>
            </a:r>
          </a:p>
        </p:txBody>
      </p:sp>
      <p:sp>
        <p:nvSpPr>
          <p:cNvPr id="2765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2800B46-513E-4BA7-84CB-B4F68251F1EC}" type="slidenum">
              <a:rPr lang="en-US">
                <a:cs typeface="Arial" charset="0"/>
              </a:rPr>
              <a:pPr fontAlgn="base">
                <a:spcBef>
                  <a:spcPct val="0"/>
                </a:spcBef>
                <a:spcAft>
                  <a:spcPct val="0"/>
                </a:spcAft>
                <a:defRPr/>
              </a:pPr>
              <a:t>38</a:t>
            </a:fld>
            <a:endParaRPr lang="en-US" dirty="0">
              <a:cs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28674"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200" dirty="0"/>
              <a:t>Low suspended sediment conditions better. </a:t>
            </a:r>
            <a:r>
              <a:rPr lang="en-US" sz="1400" kern="1200" dirty="0">
                <a:solidFill>
                  <a:schemeClr val="tx1"/>
                </a:solidFill>
                <a:latin typeface="+mn-lt"/>
                <a:ea typeface="+mn-ea"/>
                <a:cs typeface="+mn-cs"/>
              </a:rPr>
              <a:t>Sedimentation can smother corals; reduce light penetration in water; require some wave action to lessen sedimentation</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1400" dirty="0"/>
          </a:p>
          <a:p>
            <a:pPr eaLnBrk="1" hangingPunct="1">
              <a:spcBef>
                <a:spcPct val="0"/>
              </a:spcBef>
            </a:pPr>
            <a:endParaRPr lang="en-US" dirty="0"/>
          </a:p>
        </p:txBody>
      </p:sp>
      <p:sp>
        <p:nvSpPr>
          <p:cNvPr id="296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88277A9-9EB8-4BFD-A9C3-B0E0CD9D2D86}" type="slidenum">
              <a:rPr lang="en-US">
                <a:cs typeface="Arial" charset="0"/>
              </a:rPr>
              <a:pPr fontAlgn="base">
                <a:spcBef>
                  <a:spcPct val="0"/>
                </a:spcBef>
                <a:spcAft>
                  <a:spcPct val="0"/>
                </a:spcAft>
                <a:defRPr/>
              </a:pPr>
              <a:t>39</a:t>
            </a:fld>
            <a:endParaRPr lang="en-US" dirty="0">
              <a:cs typeface="Arial"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Corals require immobile substrates for the coral organism to attach and begin growing</a:t>
            </a:r>
          </a:p>
        </p:txBody>
      </p:sp>
      <p:sp>
        <p:nvSpPr>
          <p:cNvPr id="4" name="Slide Number Placeholder 3"/>
          <p:cNvSpPr>
            <a:spLocks noGrp="1"/>
          </p:cNvSpPr>
          <p:nvPr>
            <p:ph type="sldNum" sz="quarter" idx="5"/>
          </p:nvPr>
        </p:nvSpPr>
        <p:spPr/>
        <p:txBody>
          <a:bodyPr/>
          <a:lstStyle/>
          <a:p>
            <a:fld id="{6DE72FD7-F8A2-4866-BAAF-A89EA698B1B7}" type="slidenum">
              <a:rPr lang="en-US" smtClean="0"/>
              <a:pPr/>
              <a:t>40</a:t>
            </a:fld>
            <a:endParaRPr lang="en-US" dirty="0"/>
          </a:p>
        </p:txBody>
      </p:sp>
    </p:spTree>
    <p:extLst>
      <p:ext uri="{BB962C8B-B14F-4D97-AF65-F5344CB8AC3E}">
        <p14:creationId xmlns:p14="http://schemas.microsoft.com/office/powerpoint/2010/main" val="40298634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3993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200" dirty="0"/>
              <a:t>Locations where these conditions ideally met include the Indo-Pacific Coral Triangle</a:t>
            </a:r>
            <a:endParaRPr lang="en-AU" dirty="0"/>
          </a:p>
        </p:txBody>
      </p:sp>
      <p:sp>
        <p:nvSpPr>
          <p:cNvPr id="8089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968D476-AB82-4B96-BDE9-445D80C8C84A}" type="slidenum">
              <a:rPr lang="en-US">
                <a:cs typeface="Arial" charset="0"/>
              </a:rPr>
              <a:pPr fontAlgn="base">
                <a:spcBef>
                  <a:spcPct val="0"/>
                </a:spcBef>
                <a:spcAft>
                  <a:spcPct val="0"/>
                </a:spcAft>
                <a:defRPr/>
              </a:pPr>
              <a:t>42</a:t>
            </a:fld>
            <a:endParaRPr lang="en-US" dirty="0">
              <a:cs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41986"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AU" dirty="0"/>
              <a:t>Mesoamerican Barrier Reef, the second largest barrier reef in the world</a:t>
            </a:r>
            <a:endParaRPr lang="en-US" dirty="0"/>
          </a:p>
          <a:p>
            <a:pPr eaLnBrk="1" hangingPunct="1">
              <a:spcBef>
                <a:spcPct val="0"/>
              </a:spcBef>
            </a:pPr>
            <a:endParaRPr lang="en-AU" dirty="0"/>
          </a:p>
        </p:txBody>
      </p:sp>
      <p:sp>
        <p:nvSpPr>
          <p:cNvPr id="7680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53103AF-192A-426F-B7C8-EA46FCE31DA4}" type="slidenum">
              <a:rPr lang="en-US">
                <a:cs typeface="Arial" charset="0"/>
              </a:rPr>
              <a:pPr fontAlgn="base">
                <a:spcBef>
                  <a:spcPct val="0"/>
                </a:spcBef>
                <a:spcAft>
                  <a:spcPct val="0"/>
                </a:spcAft>
                <a:defRPr/>
              </a:pPr>
              <a:t>43</a:t>
            </a:fld>
            <a:endParaRPr lang="en-US" dirty="0">
              <a:cs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624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dirty="0"/>
          </a:p>
        </p:txBody>
      </p:sp>
      <p:sp>
        <p:nvSpPr>
          <p:cNvPr id="706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E2743AE-5ED3-48E6-95DE-B5392D355EB1}" type="slidenum">
              <a:rPr lang="en-US">
                <a:cs typeface="Arial" charset="0"/>
              </a:rPr>
              <a:pPr fontAlgn="base">
                <a:spcBef>
                  <a:spcPct val="0"/>
                </a:spcBef>
                <a:spcAft>
                  <a:spcPct val="0"/>
                </a:spcAft>
                <a:defRPr/>
              </a:pPr>
              <a:t>44</a:t>
            </a:fld>
            <a:endParaRPr lang="en-US" dirty="0">
              <a:cs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645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dirty="0"/>
          </a:p>
        </p:txBody>
      </p:sp>
      <p:sp>
        <p:nvSpPr>
          <p:cNvPr id="727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3A3E8FF-8790-41A2-8C74-9118889F9426}" type="slidenum">
              <a:rPr lang="en-US">
                <a:cs typeface="Arial" charset="0"/>
              </a:rPr>
              <a:pPr fontAlgn="base">
                <a:spcBef>
                  <a:spcPct val="0"/>
                </a:spcBef>
                <a:spcAft>
                  <a:spcPct val="0"/>
                </a:spcAft>
                <a:defRPr/>
              </a:pPr>
              <a:t>45</a:t>
            </a:fld>
            <a:endParaRPr lang="en-US" dirty="0">
              <a:cs typeface="Arial"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Rot="1" noChangeAspect="1" noTextEdit="1"/>
          </p:cNvSpPr>
          <p:nvPr>
            <p:ph type="sldImg"/>
          </p:nvPr>
        </p:nvSpPr>
        <p:spPr bwMode="auto">
          <a:xfrm>
            <a:off x="381000" y="684213"/>
            <a:ext cx="6096000" cy="3429000"/>
          </a:xfrm>
          <a:noFill/>
          <a:ln>
            <a:solidFill>
              <a:srgbClr val="000000"/>
            </a:solidFill>
            <a:miter lim="800000"/>
            <a:headEnd/>
            <a:tailEnd/>
          </a:ln>
        </p:spPr>
      </p:sp>
      <p:sp>
        <p:nvSpPr>
          <p:cNvPr id="125955" name="Rectangle 3"/>
          <p:cNvSpPr>
            <a:spLocks noGrp="1"/>
          </p:cNvSpPr>
          <p:nvPr>
            <p:ph type="body" idx="1"/>
          </p:nvPr>
        </p:nvSpPr>
        <p:spPr bwMode="auto">
          <a:xfrm>
            <a:off x="913806" y="4342191"/>
            <a:ext cx="5030391" cy="4116918"/>
          </a:xfrm>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mj-lt"/>
                <a:ea typeface="+mj-ea"/>
                <a:cs typeface="+mj-cs"/>
              </a:rPr>
              <a:t>Fringing reef, </a:t>
            </a:r>
            <a:r>
              <a:rPr lang="en-US" dirty="0">
                <a:solidFill>
                  <a:schemeClr val="bg1"/>
                </a:solidFill>
              </a:rPr>
              <a:t>Far North Queensland, Australia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latin typeface="+mj-lt"/>
              <a:ea typeface="+mj-ea"/>
              <a:cs typeface="+mj-cs"/>
            </a:endParaRPr>
          </a:p>
          <a:p>
            <a:r>
              <a:rPr lang="en-AU" dirty="0"/>
              <a:t>The only place where two World Heritage Areas meet. Cape Tribulation and GBR</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66562" name="Notes Placeholder 2"/>
          <p:cNvSpPr>
            <a:spLocks noGrp="1"/>
          </p:cNvSpPr>
          <p:nvPr>
            <p:ph type="body" idx="1"/>
          </p:nvPr>
        </p:nvSpPr>
        <p:spPr bwMode="auto">
          <a:noFill/>
        </p:spPr>
        <p:txBody>
          <a:bodyPr wrap="square" numCol="1" anchor="t" anchorCtr="0" compatLnSpc="1">
            <a:prstTxWarp prst="textNoShape">
              <a:avLst/>
            </a:prstTxWarp>
          </a:bodyPr>
          <a:lstStyle/>
          <a:p>
            <a:r>
              <a:rPr lang="en-US" dirty="0"/>
              <a:t>Fringing reef off the coast of Israel</a:t>
            </a:r>
          </a:p>
        </p:txBody>
      </p:sp>
      <p:sp>
        <p:nvSpPr>
          <p:cNvPr id="7475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346E343-11FD-48B6-9DC5-640DA3DA81E9}" type="slidenum">
              <a:rPr lang="en-US">
                <a:cs typeface="Arial" charset="0"/>
              </a:rPr>
              <a:pPr fontAlgn="base">
                <a:spcBef>
                  <a:spcPct val="0"/>
                </a:spcBef>
                <a:spcAft>
                  <a:spcPct val="0"/>
                </a:spcAft>
                <a:defRPr/>
              </a:pPr>
              <a:t>47</a:t>
            </a:fld>
            <a:endParaRPr lang="en-US" dirty="0">
              <a:cs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Capitan Reef of the Guadalupe Mountains, TX and NM</a:t>
            </a:r>
            <a:br>
              <a:rPr lang="en-US" dirty="0"/>
            </a:br>
            <a:br>
              <a:rPr lang="en-US" dirty="0"/>
            </a:br>
            <a:r>
              <a:rPr lang="en-US" dirty="0"/>
              <a:t>Trails here can span a sea floor profile extending from a 700 m deep basin floor to the top of the shallow water shelf, crossing an extensive transect of the well-documented Capitan Reef. </a:t>
            </a:r>
            <a:br>
              <a:rPr lang="en-US" dirty="0"/>
            </a:br>
            <a:br>
              <a:rPr lang="en-US" dirty="0"/>
            </a:br>
            <a:r>
              <a:rPr lang="en-US" dirty="0"/>
              <a:t>https://iugs-geoheritage.org/geoheritage_sites/permian-reef-complex-of-the-guadalupe-mountains/</a:t>
            </a:r>
          </a:p>
        </p:txBody>
      </p:sp>
      <p:sp>
        <p:nvSpPr>
          <p:cNvPr id="4" name="Slide Number Placeholder 3"/>
          <p:cNvSpPr>
            <a:spLocks noGrp="1"/>
          </p:cNvSpPr>
          <p:nvPr>
            <p:ph type="sldNum" sz="quarter" idx="5"/>
          </p:nvPr>
        </p:nvSpPr>
        <p:spPr/>
        <p:txBody>
          <a:bodyPr/>
          <a:lstStyle/>
          <a:p>
            <a:fld id="{6DE72FD7-F8A2-4866-BAAF-A89EA698B1B7}" type="slidenum">
              <a:rPr lang="en-US" smtClean="0"/>
              <a:pPr/>
              <a:t>6</a:t>
            </a:fld>
            <a:endParaRPr lang="en-US" dirty="0"/>
          </a:p>
        </p:txBody>
      </p:sp>
    </p:spTree>
    <p:extLst>
      <p:ext uri="{BB962C8B-B14F-4D97-AF65-F5344CB8AC3E}">
        <p14:creationId xmlns:p14="http://schemas.microsoft.com/office/powerpoint/2010/main" val="33136153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hlinkClick r:id="rId3"/>
              </a:rPr>
              <a:t>http://environment.newscientist.com/article/dn11603</a:t>
            </a:r>
            <a:endParaRPr lang="en-US" dirty="0"/>
          </a:p>
          <a:p>
            <a:endParaRPr lang="en-US" dirty="0"/>
          </a:p>
        </p:txBody>
      </p:sp>
      <p:sp>
        <p:nvSpPr>
          <p:cNvPr id="4" name="Slide Number Placeholder 3"/>
          <p:cNvSpPr>
            <a:spLocks noGrp="1"/>
          </p:cNvSpPr>
          <p:nvPr>
            <p:ph type="sldNum" sz="quarter" idx="5"/>
          </p:nvPr>
        </p:nvSpPr>
        <p:spPr/>
        <p:txBody>
          <a:bodyPr/>
          <a:lstStyle/>
          <a:p>
            <a:fld id="{6DE72FD7-F8A2-4866-BAAF-A89EA698B1B7}" type="slidenum">
              <a:rPr lang="en-US" smtClean="0"/>
              <a:pPr/>
              <a:t>48</a:t>
            </a:fld>
            <a:endParaRPr lang="en-US" dirty="0"/>
          </a:p>
        </p:txBody>
      </p:sp>
    </p:spTree>
    <p:extLst>
      <p:ext uri="{BB962C8B-B14F-4D97-AF65-F5344CB8AC3E}">
        <p14:creationId xmlns:p14="http://schemas.microsoft.com/office/powerpoint/2010/main" val="19306158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Rot="1" noChangeAspect="1" noTextEdit="1"/>
          </p:cNvSpPr>
          <p:nvPr>
            <p:ph type="sldImg"/>
          </p:nvPr>
        </p:nvSpPr>
        <p:spPr bwMode="auto">
          <a:xfrm>
            <a:off x="381000" y="684213"/>
            <a:ext cx="6096000" cy="3429000"/>
          </a:xfrm>
          <a:noFill/>
          <a:ln>
            <a:solidFill>
              <a:srgbClr val="000000"/>
            </a:solidFill>
            <a:miter lim="800000"/>
            <a:headEnd/>
            <a:tailEnd/>
          </a:ln>
        </p:spPr>
      </p:sp>
      <p:sp>
        <p:nvSpPr>
          <p:cNvPr id="123907" name="Rectangle 3"/>
          <p:cNvSpPr>
            <a:spLocks noGrp="1"/>
          </p:cNvSpPr>
          <p:nvPr>
            <p:ph type="body" idx="1"/>
          </p:nvPr>
        </p:nvSpPr>
        <p:spPr bwMode="auto">
          <a:xfrm>
            <a:off x="913806" y="4342191"/>
            <a:ext cx="5030391" cy="4116918"/>
          </a:xfrm>
          <a:noFill/>
        </p:spPr>
        <p:txBody>
          <a:bodyPr wrap="square" numCol="1" anchor="t" anchorCtr="0" compatLnSpc="1">
            <a:prstTxWarp prst="textNoShape">
              <a:avLst/>
            </a:prstTxWarp>
          </a:bodyPr>
          <a:lstStyle/>
          <a:p>
            <a:r>
              <a:rPr lang="en-AU" dirty="0"/>
              <a:t>This is a ribbon reef on the GBR</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7065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AU" dirty="0"/>
              <a:t>Patch reef</a:t>
            </a:r>
          </a:p>
        </p:txBody>
      </p:sp>
      <p:sp>
        <p:nvSpPr>
          <p:cNvPr id="8704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33CAC36-009C-423F-BF84-93495CD32A1B}" type="slidenum">
              <a:rPr lang="en-US">
                <a:cs typeface="Arial" charset="0"/>
              </a:rPr>
              <a:pPr fontAlgn="base">
                <a:spcBef>
                  <a:spcPct val="0"/>
                </a:spcBef>
                <a:spcAft>
                  <a:spcPct val="0"/>
                </a:spcAft>
                <a:defRPr/>
              </a:pPr>
              <a:t>51</a:t>
            </a:fld>
            <a:endParaRPr lang="en-US" dirty="0">
              <a:cs typeface="Arial"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Patch reef</a:t>
            </a:r>
            <a:br>
              <a:rPr lang="en-AU" dirty="0"/>
            </a:br>
            <a:br>
              <a:rPr lang="en-AU" dirty="0"/>
            </a:br>
            <a:r>
              <a:rPr lang="en-US" sz="1200" dirty="0"/>
              <a:t>Platform reefs may become coral cay if sand and vegetation stabilize substrate.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US" dirty="0"/>
          </a:p>
        </p:txBody>
      </p:sp>
      <p:sp>
        <p:nvSpPr>
          <p:cNvPr id="4" name="Slide Number Placeholder 3"/>
          <p:cNvSpPr>
            <a:spLocks noGrp="1"/>
          </p:cNvSpPr>
          <p:nvPr>
            <p:ph type="sldNum" sz="quarter" idx="5"/>
          </p:nvPr>
        </p:nvSpPr>
        <p:spPr/>
        <p:txBody>
          <a:bodyPr/>
          <a:lstStyle/>
          <a:p>
            <a:fld id="{6DE72FD7-F8A2-4866-BAAF-A89EA698B1B7}" type="slidenum">
              <a:rPr lang="en-US" smtClean="0"/>
              <a:pPr/>
              <a:t>52</a:t>
            </a:fld>
            <a:endParaRPr lang="en-US" dirty="0"/>
          </a:p>
        </p:txBody>
      </p:sp>
    </p:spTree>
    <p:extLst>
      <p:ext uri="{BB962C8B-B14F-4D97-AF65-F5344CB8AC3E}">
        <p14:creationId xmlns:p14="http://schemas.microsoft.com/office/powerpoint/2010/main" val="288261840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Patch reef (</a:t>
            </a:r>
            <a:r>
              <a:rPr lang="en-US" dirty="0" err="1"/>
              <a:t>bommies</a:t>
            </a:r>
            <a:r>
              <a:rPr lang="en-US" dirty="0"/>
              <a:t>) Agincourt Reef, Great Barrier Reef</a:t>
            </a:r>
          </a:p>
        </p:txBody>
      </p:sp>
      <p:sp>
        <p:nvSpPr>
          <p:cNvPr id="4" name="Slide Number Placeholder 3"/>
          <p:cNvSpPr>
            <a:spLocks noGrp="1"/>
          </p:cNvSpPr>
          <p:nvPr>
            <p:ph type="sldNum" sz="quarter" idx="5"/>
          </p:nvPr>
        </p:nvSpPr>
        <p:spPr/>
        <p:txBody>
          <a:bodyPr/>
          <a:lstStyle/>
          <a:p>
            <a:fld id="{6DE72FD7-F8A2-4866-BAAF-A89EA698B1B7}" type="slidenum">
              <a:rPr lang="en-US" smtClean="0"/>
              <a:pPr/>
              <a:t>53</a:t>
            </a:fld>
            <a:endParaRPr lang="en-US" dirty="0"/>
          </a:p>
        </p:txBody>
      </p:sp>
    </p:spTree>
    <p:extLst>
      <p:ext uri="{BB962C8B-B14F-4D97-AF65-F5344CB8AC3E}">
        <p14:creationId xmlns:p14="http://schemas.microsoft.com/office/powerpoint/2010/main" val="25297431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60418"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Patch reef grow on antecedent topographic highs</a:t>
            </a:r>
          </a:p>
          <a:p>
            <a:pPr eaLnBrk="1" hangingPunct="1">
              <a:spcBef>
                <a:spcPct val="0"/>
              </a:spcBef>
            </a:pPr>
            <a:endParaRPr lang="en-AU" dirty="0"/>
          </a:p>
        </p:txBody>
      </p:sp>
      <p:sp>
        <p:nvSpPr>
          <p:cNvPr id="409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8052C2E8-35CA-486C-9359-3A3A78EE9E04}" type="slidenum">
              <a:rPr lang="en-US">
                <a:cs typeface="Arial" charset="0"/>
              </a:rPr>
              <a:pPr fontAlgn="base">
                <a:spcBef>
                  <a:spcPct val="0"/>
                </a:spcBef>
                <a:spcAft>
                  <a:spcPct val="0"/>
                </a:spcAft>
                <a:defRPr/>
              </a:pPr>
              <a:t>54</a:t>
            </a:fld>
            <a:endParaRPr lang="en-US" dirty="0">
              <a:cs typeface="Arial"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p:spPr>
      </p:sp>
      <p:sp>
        <p:nvSpPr>
          <p:cNvPr id="5837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AU" dirty="0"/>
              <a:t>Antecedent topography (topography in the past, in this case, when sea levels were lower) shapes the distribution of reef types and shapes today</a:t>
            </a:r>
          </a:p>
        </p:txBody>
      </p:sp>
      <p:sp>
        <p:nvSpPr>
          <p:cNvPr id="624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05A636DD-2772-4E45-819E-5CBF6E73374F}" type="slidenum">
              <a:rPr lang="en-US">
                <a:cs typeface="Arial" charset="0"/>
              </a:rPr>
              <a:pPr fontAlgn="base">
                <a:spcBef>
                  <a:spcPct val="0"/>
                </a:spcBef>
                <a:spcAft>
                  <a:spcPct val="0"/>
                </a:spcAft>
                <a:defRPr/>
              </a:pPr>
              <a:t>55</a:t>
            </a:fld>
            <a:endParaRPr lang="en-US" dirty="0">
              <a:cs typeface="Arial"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Slide Image Placeholder 1"/>
          <p:cNvSpPr>
            <a:spLocks noGrp="1" noRot="1" noChangeAspect="1"/>
          </p:cNvSpPr>
          <p:nvPr>
            <p:ph type="sldImg"/>
          </p:nvPr>
        </p:nvSpPr>
        <p:spPr bwMode="auto">
          <a:noFill/>
          <a:ln>
            <a:solidFill>
              <a:srgbClr val="000000"/>
            </a:solidFill>
            <a:miter lim="800000"/>
            <a:headEnd/>
            <a:tailEnd/>
          </a:ln>
        </p:spPr>
      </p:sp>
      <p:sp>
        <p:nvSpPr>
          <p:cNvPr id="9318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AU" dirty="0"/>
              <a:t>Carved by currents</a:t>
            </a:r>
            <a:r>
              <a:rPr lang="en-AU" baseline="0" dirty="0"/>
              <a:t> and erosion in front of reef</a:t>
            </a:r>
            <a:br>
              <a:rPr lang="en-AU" baseline="0" dirty="0"/>
            </a:br>
            <a:br>
              <a:rPr lang="en-AU" baseline="0" dirty="0"/>
            </a:br>
            <a:r>
              <a:rPr lang="en-US" dirty="0"/>
              <a:t>Buttress and canyon structures, also called spur (rock) and groove (sand)</a:t>
            </a:r>
            <a:br>
              <a:rPr lang="en-US" dirty="0"/>
            </a:br>
            <a:br>
              <a:rPr lang="en-US" dirty="0"/>
            </a:br>
            <a:r>
              <a:rPr lang="en-US" dirty="0"/>
              <a:t>Spur and groove in reef off the coast of Tobago (right)</a:t>
            </a:r>
            <a:br>
              <a:rPr lang="en-US" dirty="0"/>
            </a:br>
            <a:r>
              <a:rPr lang="en-US" b="0" dirty="0"/>
              <a:t>Prony Bay, New Caledonia (left)</a:t>
            </a:r>
            <a:endParaRPr lang="en-AU" b="0" dirty="0"/>
          </a:p>
        </p:txBody>
      </p:sp>
      <p:sp>
        <p:nvSpPr>
          <p:cNvPr id="15462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F5F3D95-0A6A-4D63-8CD8-FF66C5DB8926}" type="slidenum">
              <a:rPr lang="en-US">
                <a:cs typeface="Arial" charset="0"/>
              </a:rPr>
              <a:pPr fontAlgn="base">
                <a:spcBef>
                  <a:spcPct val="0"/>
                </a:spcBef>
                <a:spcAft>
                  <a:spcPct val="0"/>
                </a:spcAft>
                <a:defRPr/>
              </a:pPr>
              <a:t>56</a:t>
            </a:fld>
            <a:endParaRPr lang="en-US" dirty="0">
              <a:cs typeface="Arial"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72FD7-F8A2-4866-BAAF-A89EA698B1B7}" type="slidenum">
              <a:rPr lang="en-US" smtClean="0"/>
              <a:pPr/>
              <a:t>57</a:t>
            </a:fld>
            <a:endParaRPr lang="en-US" dirty="0"/>
          </a:p>
        </p:txBody>
      </p:sp>
    </p:spTree>
    <p:extLst>
      <p:ext uri="{BB962C8B-B14F-4D97-AF65-F5344CB8AC3E}">
        <p14:creationId xmlns:p14="http://schemas.microsoft.com/office/powerpoint/2010/main" val="2559236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9523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dirty="0"/>
          </a:p>
        </p:txBody>
      </p:sp>
      <p:sp>
        <p:nvSpPr>
          <p:cNvPr id="10752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9310E38-0AAB-4B0B-BF30-C3ACDC504C9F}" type="slidenum">
              <a:rPr lang="en-US">
                <a:cs typeface="Arial" charset="0"/>
              </a:rPr>
              <a:pPr fontAlgn="base">
                <a:spcBef>
                  <a:spcPct val="0"/>
                </a:spcBef>
                <a:spcAft>
                  <a:spcPct val="0"/>
                </a:spcAft>
                <a:defRPr/>
              </a:pPr>
              <a:t>58</a:t>
            </a:fld>
            <a:endParaRPr lang="en-US" dirty="0">
              <a:cs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coral reefs in the Permian Basin hold oil because the ancient reef structures acted as natural traps for organic matter that decomposed and transformed into oil over millions of years, with the porous nature of the reef providing a reservoir for the trapped hydrocarbons, while the surrounding rock layers acted as a barrier preventing the oil from migrating further; essentially, the reef provided a perfect geological structure for oil accumulation.</a:t>
            </a:r>
            <a:br>
              <a:rPr lang="en-US" dirty="0"/>
            </a:br>
            <a:br>
              <a:rPr lang="en-US" dirty="0"/>
            </a:br>
            <a:r>
              <a:rPr lang="en-US" dirty="0"/>
              <a:t>https://www.usgs.gov/media/images/map-united-states-oil-and-gas-wells-2017</a:t>
            </a:r>
            <a:br>
              <a:rPr lang="en-US" dirty="0"/>
            </a:br>
            <a:br>
              <a:rPr lang="en-US" dirty="0"/>
            </a:br>
            <a:r>
              <a:rPr lang="en-US" dirty="0"/>
              <a:t>Green indicates areas of active oil production</a:t>
            </a:r>
            <a:br>
              <a:rPr lang="en-US" dirty="0"/>
            </a:br>
            <a:r>
              <a:rPr lang="en-US" dirty="0"/>
              <a:t>Red indicates areas of active natural gas production</a:t>
            </a:r>
          </a:p>
        </p:txBody>
      </p:sp>
      <p:sp>
        <p:nvSpPr>
          <p:cNvPr id="4" name="Slide Number Placeholder 3"/>
          <p:cNvSpPr>
            <a:spLocks noGrp="1"/>
          </p:cNvSpPr>
          <p:nvPr>
            <p:ph type="sldNum" sz="quarter" idx="5"/>
          </p:nvPr>
        </p:nvSpPr>
        <p:spPr/>
        <p:txBody>
          <a:bodyPr/>
          <a:lstStyle/>
          <a:p>
            <a:fld id="{6DE72FD7-F8A2-4866-BAAF-A89EA698B1B7}" type="slidenum">
              <a:rPr lang="en-US" smtClean="0"/>
              <a:pPr/>
              <a:t>10</a:t>
            </a:fld>
            <a:endParaRPr lang="en-US" dirty="0"/>
          </a:p>
        </p:txBody>
      </p:sp>
    </p:spTree>
    <p:extLst>
      <p:ext uri="{BB962C8B-B14F-4D97-AF65-F5344CB8AC3E}">
        <p14:creationId xmlns:p14="http://schemas.microsoft.com/office/powerpoint/2010/main" val="155582835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Growth of individual coral (a few mm to 10 -15 cm per year) should not be equated with growth of reef.  To construct a reef, more has to occur than just coral growth.</a:t>
            </a:r>
            <a:endParaRPr lang="en-AU" sz="1200" dirty="0"/>
          </a:p>
          <a:p>
            <a:endParaRPr lang="en-US" dirty="0"/>
          </a:p>
        </p:txBody>
      </p:sp>
      <p:sp>
        <p:nvSpPr>
          <p:cNvPr id="4" name="Slide Number Placeholder 3"/>
          <p:cNvSpPr>
            <a:spLocks noGrp="1"/>
          </p:cNvSpPr>
          <p:nvPr>
            <p:ph type="sldNum" sz="quarter" idx="5"/>
          </p:nvPr>
        </p:nvSpPr>
        <p:spPr/>
        <p:txBody>
          <a:bodyPr/>
          <a:lstStyle/>
          <a:p>
            <a:fld id="{6DE72FD7-F8A2-4866-BAAF-A89EA698B1B7}" type="slidenum">
              <a:rPr lang="en-US" smtClean="0"/>
              <a:pPr/>
              <a:t>59</a:t>
            </a:fld>
            <a:endParaRPr lang="en-US" dirty="0"/>
          </a:p>
        </p:txBody>
      </p:sp>
    </p:spTree>
    <p:extLst>
      <p:ext uri="{BB962C8B-B14F-4D97-AF65-F5344CB8AC3E}">
        <p14:creationId xmlns:p14="http://schemas.microsoft.com/office/powerpoint/2010/main" val="18578611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E66D37C3-43BF-3847-0AD6-BF1A377627B4}"/>
              </a:ext>
            </a:extLst>
          </p:cNvPr>
          <p:cNvSpPr>
            <a:spLocks noGrp="1" noRot="1" noChangeAspect="1" noTextEdit="1"/>
          </p:cNvSpPr>
          <p:nvPr>
            <p:ph type="sldImg"/>
          </p:nvPr>
        </p:nvSpPr>
        <p:spPr>
          <a:xfrm>
            <a:off x="381000" y="685800"/>
            <a:ext cx="6096000" cy="3429000"/>
          </a:xfrm>
          <a:ln/>
        </p:spPr>
      </p:sp>
      <p:sp>
        <p:nvSpPr>
          <p:cNvPr id="68611" name="Notes Placeholder 2">
            <a:extLst>
              <a:ext uri="{FF2B5EF4-FFF2-40B4-BE49-F238E27FC236}">
                <a16:creationId xmlns:a16="http://schemas.microsoft.com/office/drawing/2014/main" id="{6B96C0ED-41A2-A94F-9C46-499B40E5430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p>
        </p:txBody>
      </p:sp>
      <p:sp>
        <p:nvSpPr>
          <p:cNvPr id="68612" name="Slide Number Placeholder 3">
            <a:extLst>
              <a:ext uri="{FF2B5EF4-FFF2-40B4-BE49-F238E27FC236}">
                <a16:creationId xmlns:a16="http://schemas.microsoft.com/office/drawing/2014/main" id="{9C9F8FD5-8A99-AF29-23F6-68BED5DB8D57}"/>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AE67575B-A1C1-4C46-B33F-179081B694CC}" type="slidenum">
              <a:rPr lang="en-US" altLang="en-US" sz="1200"/>
              <a:pPr/>
              <a:t>61</a:t>
            </a:fld>
            <a:endParaRPr lang="en-US" altLang="en-US" sz="1200"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E65E3418-4FF2-CCC5-B276-8793479CE5EA}"/>
              </a:ext>
            </a:extLst>
          </p:cNvPr>
          <p:cNvSpPr>
            <a:spLocks noGrp="1" noRot="1" noChangeAspect="1" noTextEdit="1"/>
          </p:cNvSpPr>
          <p:nvPr>
            <p:ph type="sldImg"/>
          </p:nvPr>
        </p:nvSpPr>
        <p:spPr>
          <a:xfrm>
            <a:off x="381000" y="685800"/>
            <a:ext cx="6096000" cy="3429000"/>
          </a:xfrm>
          <a:ln/>
        </p:spPr>
      </p:sp>
      <p:sp>
        <p:nvSpPr>
          <p:cNvPr id="69635" name="Notes Placeholder 2">
            <a:extLst>
              <a:ext uri="{FF2B5EF4-FFF2-40B4-BE49-F238E27FC236}">
                <a16:creationId xmlns:a16="http://schemas.microsoft.com/office/drawing/2014/main" id="{6CECDD8E-C312-D705-0771-6F5FAFAAF37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200" dirty="0">
                <a:latin typeface="Arial" panose="020B0604020202020204" pitchFamily="34" charset="0"/>
                <a:cs typeface="Arial" panose="020B0604020202020204" pitchFamily="34" charset="0"/>
              </a:rPr>
              <a:t>El Nino brings coral bleaching to central-eastern Pacific and Caribbean.</a:t>
            </a:r>
          </a:p>
          <a:p>
            <a:pPr eaLnBrk="1" hangingPunct="1"/>
            <a:r>
              <a:rPr lang="en-US" altLang="en-US" sz="1200" dirty="0">
                <a:latin typeface="Arial" panose="020B0604020202020204" pitchFamily="34" charset="0"/>
                <a:cs typeface="Arial" panose="020B0604020202020204" pitchFamily="34" charset="0"/>
              </a:rPr>
              <a:t>La Nina brings bleaching events to Australia and the western Pacific</a:t>
            </a:r>
          </a:p>
          <a:p>
            <a:pPr eaLnBrk="1" hangingPunct="1"/>
            <a:endParaRPr lang="en-US" altLang="en-US" dirty="0"/>
          </a:p>
        </p:txBody>
      </p:sp>
      <p:sp>
        <p:nvSpPr>
          <p:cNvPr id="69636" name="Slide Number Placeholder 3">
            <a:extLst>
              <a:ext uri="{FF2B5EF4-FFF2-40B4-BE49-F238E27FC236}">
                <a16:creationId xmlns:a16="http://schemas.microsoft.com/office/drawing/2014/main" id="{362DB959-B5C1-100A-31F0-67A47F31792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fld id="{FB0803E7-9849-404E-8B68-8CDF1244E3A8}" type="slidenum">
              <a:rPr lang="en-US" altLang="en-US" sz="1200"/>
              <a:pPr/>
              <a:t>62</a:t>
            </a:fld>
            <a:endParaRPr lang="en-US" altLang="en-US" sz="1200"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9830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dirty="0"/>
          </a:p>
        </p:txBody>
      </p:sp>
      <p:sp>
        <p:nvSpPr>
          <p:cNvPr id="10957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1278087-3143-4DB1-8106-56F9D3710858}" type="slidenum">
              <a:rPr lang="en-US">
                <a:cs typeface="Arial" charset="0"/>
              </a:rPr>
              <a:pPr fontAlgn="base">
                <a:spcBef>
                  <a:spcPct val="0"/>
                </a:spcBef>
                <a:spcAft>
                  <a:spcPct val="0"/>
                </a:spcAft>
                <a:defRPr/>
              </a:pPr>
              <a:t>63</a:t>
            </a:fld>
            <a:endParaRPr lang="en-US" dirty="0">
              <a:cs typeface="Arial"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10035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dirty="0"/>
          </a:p>
        </p:txBody>
      </p:sp>
      <p:sp>
        <p:nvSpPr>
          <p:cNvPr id="11161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7D3AF6D-C17B-442A-AEC2-263D98982D0C}" type="slidenum">
              <a:rPr lang="en-US">
                <a:cs typeface="Arial" charset="0"/>
              </a:rPr>
              <a:pPr fontAlgn="base">
                <a:spcBef>
                  <a:spcPct val="0"/>
                </a:spcBef>
                <a:spcAft>
                  <a:spcPct val="0"/>
                </a:spcAft>
                <a:defRPr/>
              </a:pPr>
              <a:t>64</a:t>
            </a:fld>
            <a:endParaRPr lang="en-US" dirty="0">
              <a:cs typeface="Arial"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102402"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
        <p:nvSpPr>
          <p:cNvPr id="11366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4554853-A79C-40F8-8536-D82D15D2598C}" type="slidenum">
              <a:rPr lang="en-US">
                <a:cs typeface="Arial" charset="0"/>
              </a:rPr>
              <a:pPr fontAlgn="base">
                <a:spcBef>
                  <a:spcPct val="0"/>
                </a:spcBef>
                <a:spcAft>
                  <a:spcPct val="0"/>
                </a:spcAft>
                <a:defRPr/>
              </a:pPr>
              <a:t>65</a:t>
            </a:fld>
            <a:endParaRPr lang="en-US" dirty="0">
              <a:cs typeface="Arial"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104450"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sz="1200" dirty="0"/>
              <a:t>Effects of 2004 Tsunami, Thailand</a:t>
            </a:r>
          </a:p>
          <a:p>
            <a:pPr eaLnBrk="1" hangingPunct="1">
              <a:spcBef>
                <a:spcPct val="0"/>
              </a:spcBef>
            </a:pPr>
            <a:endParaRPr lang="en-US" dirty="0"/>
          </a:p>
        </p:txBody>
      </p:sp>
      <p:sp>
        <p:nvSpPr>
          <p:cNvPr id="12185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B3BC277-4320-4F47-A71F-F959803836D0}" type="slidenum">
              <a:rPr lang="en-US">
                <a:cs typeface="Arial" charset="0"/>
              </a:rPr>
              <a:pPr fontAlgn="base">
                <a:spcBef>
                  <a:spcPct val="0"/>
                </a:spcBef>
                <a:spcAft>
                  <a:spcPct val="0"/>
                </a:spcAft>
                <a:defRPr/>
              </a:pPr>
              <a:t>66</a:t>
            </a:fld>
            <a:endParaRPr lang="en-US" dirty="0">
              <a:cs typeface="Arial"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10649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a:t>Bioeroders</a:t>
            </a:r>
            <a:endParaRPr lang="en-AU" dirty="0"/>
          </a:p>
        </p:txBody>
      </p:sp>
      <p:sp>
        <p:nvSpPr>
          <p:cNvPr id="115715"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2E7CB1B-8048-4C1B-9C64-A1F526E6C67C}" type="slidenum">
              <a:rPr lang="en-US">
                <a:cs typeface="Arial" charset="0"/>
              </a:rPr>
              <a:pPr fontAlgn="base">
                <a:spcBef>
                  <a:spcPct val="0"/>
                </a:spcBef>
                <a:spcAft>
                  <a:spcPct val="0"/>
                </a:spcAft>
                <a:defRPr/>
              </a:pPr>
              <a:t>67</a:t>
            </a:fld>
            <a:endParaRPr lang="en-US" dirty="0">
              <a:cs typeface="Arial"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10854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dirty="0"/>
          </a:p>
        </p:txBody>
      </p:sp>
      <p:sp>
        <p:nvSpPr>
          <p:cNvPr id="117763"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1A59453-6D98-4A8B-BCF0-18B9B526C990}" type="slidenum">
              <a:rPr lang="en-US">
                <a:cs typeface="Arial" charset="0"/>
              </a:rPr>
              <a:pPr fontAlgn="base">
                <a:spcBef>
                  <a:spcPct val="0"/>
                </a:spcBef>
                <a:spcAft>
                  <a:spcPct val="0"/>
                </a:spcAft>
                <a:defRPr/>
              </a:pPr>
              <a:t>68</a:t>
            </a:fld>
            <a:endParaRPr lang="en-US" dirty="0">
              <a:cs typeface="Arial"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11059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AU" dirty="0"/>
          </a:p>
        </p:txBody>
      </p:sp>
      <p:sp>
        <p:nvSpPr>
          <p:cNvPr id="123907"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BB1598F-B794-4E1D-9786-DC3F4BFAC172}" type="slidenum">
              <a:rPr lang="en-US">
                <a:cs typeface="Arial" charset="0"/>
              </a:rPr>
              <a:pPr fontAlgn="base">
                <a:spcBef>
                  <a:spcPct val="0"/>
                </a:spcBef>
                <a:spcAft>
                  <a:spcPct val="0"/>
                </a:spcAft>
                <a:defRPr/>
              </a:pPr>
              <a:t>70</a:t>
            </a:fld>
            <a:endParaRPr lang="en-US" dirty="0">
              <a:cs typeface="Arial"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Soft corals can form reef-like structures at deeper depths because some species do not have zooxanthellae, thus no need for ample sunlight for them to photosynthesize. Soft corals can dominate in areas where water quality or temperature are unsuitable for hard corals.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Soft corals are d</a:t>
            </a:r>
            <a:r>
              <a:rPr lang="en-US" sz="1200" dirty="0"/>
              <a:t>istributed worldwide (in polar, temperate and tropical waters)</a:t>
            </a:r>
          </a:p>
          <a:p>
            <a:endParaRPr lang="en-US" dirty="0"/>
          </a:p>
        </p:txBody>
      </p:sp>
      <p:sp>
        <p:nvSpPr>
          <p:cNvPr id="4" name="Slide Number Placeholder 3"/>
          <p:cNvSpPr>
            <a:spLocks noGrp="1"/>
          </p:cNvSpPr>
          <p:nvPr>
            <p:ph type="sldNum" sz="quarter" idx="5"/>
          </p:nvPr>
        </p:nvSpPr>
        <p:spPr/>
        <p:txBody>
          <a:bodyPr/>
          <a:lstStyle/>
          <a:p>
            <a:fld id="{6DE72FD7-F8A2-4866-BAAF-A89EA698B1B7}" type="slidenum">
              <a:rPr lang="en-US" smtClean="0"/>
              <a:pPr/>
              <a:t>12</a:t>
            </a:fld>
            <a:endParaRPr lang="en-US" dirty="0"/>
          </a:p>
        </p:txBody>
      </p:sp>
    </p:spTree>
    <p:extLst>
      <p:ext uri="{BB962C8B-B14F-4D97-AF65-F5344CB8AC3E}">
        <p14:creationId xmlns:p14="http://schemas.microsoft.com/office/powerpoint/2010/main" val="306127323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Pacific Island nations: Tuvalu. It is a lower income country, with limited natural resources and a small economy. </a:t>
            </a:r>
          </a:p>
        </p:txBody>
      </p:sp>
      <p:sp>
        <p:nvSpPr>
          <p:cNvPr id="4" name="Slide Number Placeholder 3"/>
          <p:cNvSpPr>
            <a:spLocks noGrp="1"/>
          </p:cNvSpPr>
          <p:nvPr>
            <p:ph type="sldNum" sz="quarter" idx="10"/>
          </p:nvPr>
        </p:nvSpPr>
        <p:spPr/>
        <p:txBody>
          <a:bodyPr/>
          <a:lstStyle/>
          <a:p>
            <a:fld id="{C9C49EED-54E7-49FA-9FB3-EA0E6F236EE6}" type="slidenum">
              <a:rPr lang="en-US" smtClean="0"/>
              <a:t>71</a:t>
            </a:fld>
            <a:endParaRPr lang="en-US" dirty="0"/>
          </a:p>
        </p:txBody>
      </p:sp>
    </p:spTree>
    <p:extLst>
      <p:ext uri="{BB962C8B-B14F-4D97-AF65-F5344CB8AC3E}">
        <p14:creationId xmlns:p14="http://schemas.microsoft.com/office/powerpoint/2010/main" val="20574134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Tuvalu</a:t>
            </a:r>
          </a:p>
        </p:txBody>
      </p:sp>
      <p:sp>
        <p:nvSpPr>
          <p:cNvPr id="4" name="Slide Number Placeholder 3"/>
          <p:cNvSpPr>
            <a:spLocks noGrp="1"/>
          </p:cNvSpPr>
          <p:nvPr>
            <p:ph type="sldNum" sz="quarter" idx="10"/>
          </p:nvPr>
        </p:nvSpPr>
        <p:spPr/>
        <p:txBody>
          <a:bodyPr/>
          <a:lstStyle/>
          <a:p>
            <a:fld id="{E1D6DBBB-D102-4641-960C-F012ABD04349}" type="slidenum">
              <a:rPr lang="en-US" smtClean="0"/>
              <a:pPr/>
              <a:t>72</a:t>
            </a:fld>
            <a:endParaRPr lang="en-US" dirty="0"/>
          </a:p>
        </p:txBody>
      </p:sp>
    </p:spTree>
    <p:extLst>
      <p:ext uri="{BB962C8B-B14F-4D97-AF65-F5344CB8AC3E}">
        <p14:creationId xmlns:p14="http://schemas.microsoft.com/office/powerpoint/2010/main" val="330429140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Tuvalu is a coral atoll</a:t>
            </a:r>
            <a:br>
              <a:rPr lang="en-US" sz="1200" b="0" i="0" u="none" strike="noStrike" kern="1200" baseline="0" dirty="0">
                <a:solidFill>
                  <a:schemeClr val="tx1"/>
                </a:solidFill>
                <a:latin typeface="+mn-lt"/>
                <a:ea typeface="+mn-ea"/>
                <a:cs typeface="+mn-cs"/>
              </a:rPr>
            </a:b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https://youtu.be/Ey8Uhis0T20?si=yZUXYbrkPHXSETFr</a:t>
            </a:r>
          </a:p>
        </p:txBody>
      </p:sp>
      <p:sp>
        <p:nvSpPr>
          <p:cNvPr id="4" name="Slide Number Placeholder 3"/>
          <p:cNvSpPr>
            <a:spLocks noGrp="1"/>
          </p:cNvSpPr>
          <p:nvPr>
            <p:ph type="sldNum" sz="quarter" idx="10"/>
          </p:nvPr>
        </p:nvSpPr>
        <p:spPr/>
        <p:txBody>
          <a:bodyPr/>
          <a:lstStyle/>
          <a:p>
            <a:fld id="{C9C49EED-54E7-49FA-9FB3-EA0E6F236EE6}" type="slidenum">
              <a:rPr lang="en-US" smtClean="0"/>
              <a:t>73</a:t>
            </a:fld>
            <a:endParaRPr lang="en-US" dirty="0"/>
          </a:p>
        </p:txBody>
      </p:sp>
    </p:spTree>
    <p:extLst>
      <p:ext uri="{BB962C8B-B14F-4D97-AF65-F5344CB8AC3E}">
        <p14:creationId xmlns:p14="http://schemas.microsoft.com/office/powerpoint/2010/main" val="33960816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Simon Kofe, Tuvalu’s foreign minister, has filmed a speech to climate summit COP26 knee-deep in the ocean.</a:t>
            </a:r>
          </a:p>
          <a:p>
            <a:endParaRPr lang="en-US" dirty="0"/>
          </a:p>
          <a:p>
            <a:r>
              <a:rPr lang="en-US" dirty="0"/>
              <a:t>https://www.benarnews.org/english/news/pacific/tuvalu-climate-change-spokesman-simon-kofe-resigns-07302023232405.html</a:t>
            </a:r>
          </a:p>
        </p:txBody>
      </p:sp>
      <p:sp>
        <p:nvSpPr>
          <p:cNvPr id="4" name="Slide Number Placeholder 3"/>
          <p:cNvSpPr>
            <a:spLocks noGrp="1"/>
          </p:cNvSpPr>
          <p:nvPr>
            <p:ph type="sldNum" sz="quarter" idx="5"/>
          </p:nvPr>
        </p:nvSpPr>
        <p:spPr/>
        <p:txBody>
          <a:bodyPr/>
          <a:lstStyle/>
          <a:p>
            <a:fld id="{F5D0F17E-9533-4C41-ADBB-887281863011}" type="slidenum">
              <a:rPr lang="en-US" smtClean="0"/>
              <a:t>74</a:t>
            </a:fld>
            <a:endParaRPr lang="en-US" dirty="0"/>
          </a:p>
        </p:txBody>
      </p:sp>
    </p:spTree>
    <p:extLst>
      <p:ext uri="{BB962C8B-B14F-4D97-AF65-F5344CB8AC3E}">
        <p14:creationId xmlns:p14="http://schemas.microsoft.com/office/powerpoint/2010/main" val="242880552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effectLst/>
              </a:rPr>
              <a:t>On some atolls, elevation is maintained by coral debris that is pushed up on the islands by waves and storms. In some cases, this may slow inundation for sea level rise so long as coral reefs remain healthy.  This runs counter to the discourse that all island nations are disappearing from sea level rise. </a:t>
            </a:r>
            <a:br>
              <a:rPr lang="en-US" b="0" dirty="0">
                <a:effectLst/>
              </a:rPr>
            </a:br>
            <a:br>
              <a:rPr lang="en-US" b="0" dirty="0">
                <a:effectLst/>
              </a:rPr>
            </a:br>
            <a:r>
              <a:rPr lang="en-US" dirty="0"/>
              <a:t>One one study that analyzed thirty Pacific and Indian Ocean atolls—comprising 709 islands in total—revealed that 89 per cent of islands were either stable or had grown in land area, while only 11 per cent had decreased in size. In Tuvalu, a small Pacific nation often singled out by the media as one of the first nations likely to disappear entirely due to sea level rise in the future, a recent study found that between 1971 and 2014, eight of Tuvalu’s nine atolls and almost three-quarters of the 101 reef islands had grown in size. This increased Tuvalu’s total land area by 3 per cent, even though in Tuvalu sea levels rose at </a:t>
            </a:r>
            <a:r>
              <a:rPr lang="en-US" dirty="0">
                <a:hlinkClick r:id="rId3"/>
              </a:rPr>
              <a:t>twice</a:t>
            </a:r>
            <a:r>
              <a:rPr lang="en-US" dirty="0"/>
              <a:t> the global average.</a:t>
            </a:r>
            <a:br>
              <a:rPr lang="en-US" dirty="0"/>
            </a:br>
            <a:br>
              <a:rPr lang="en-US" dirty="0"/>
            </a:br>
            <a:r>
              <a:rPr lang="en-US" dirty="0"/>
              <a:t>Duvat, V. K. (2019). A global assessment of atoll island planform changes over the past decades. </a:t>
            </a:r>
            <a:r>
              <a:rPr lang="en-US" i="1" dirty="0"/>
              <a:t>Wiley Interdisciplinary Reviews: Climate Change</a:t>
            </a:r>
            <a:r>
              <a:rPr lang="en-US" dirty="0"/>
              <a:t>, </a:t>
            </a:r>
            <a:r>
              <a:rPr lang="en-US" i="1" dirty="0"/>
              <a:t>10</a:t>
            </a:r>
            <a:r>
              <a:rPr lang="en-US" dirty="0"/>
              <a:t>(1), e557.</a:t>
            </a:r>
            <a:endParaRPr lang="en-US" b="0" dirty="0">
              <a:effectLst/>
            </a:endParaRPr>
          </a:p>
          <a:p>
            <a:endParaRPr lang="en-US" dirty="0"/>
          </a:p>
        </p:txBody>
      </p:sp>
      <p:sp>
        <p:nvSpPr>
          <p:cNvPr id="4" name="Slide Number Placeholder 3"/>
          <p:cNvSpPr>
            <a:spLocks noGrp="1"/>
          </p:cNvSpPr>
          <p:nvPr>
            <p:ph type="sldNum" sz="quarter" idx="5"/>
          </p:nvPr>
        </p:nvSpPr>
        <p:spPr/>
        <p:txBody>
          <a:bodyPr/>
          <a:lstStyle/>
          <a:p>
            <a:fld id="{F5D0F17E-9533-4C41-ADBB-887281863011}" type="slidenum">
              <a:rPr lang="en-US" smtClean="0"/>
              <a:t>75</a:t>
            </a:fld>
            <a:endParaRPr lang="en-US" dirty="0"/>
          </a:p>
        </p:txBody>
      </p:sp>
    </p:spTree>
    <p:extLst>
      <p:ext uri="{BB962C8B-B14F-4D97-AF65-F5344CB8AC3E}">
        <p14:creationId xmlns:p14="http://schemas.microsoft.com/office/powerpoint/2010/main" val="14664914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Bahama Banks, a carbonate platform</a:t>
            </a:r>
            <a:br>
              <a:rPr lang="en-US" dirty="0"/>
            </a:br>
            <a:br>
              <a:rPr lang="en-US" dirty="0"/>
            </a:br>
            <a:r>
              <a:rPr lang="en-US" dirty="0"/>
              <a:t>A carbonate platform is a large, shallow, submarine area that primarily accumulates carbonate sediments, typically composed of limestone or dolomite due to the activity of marine organisms like corals, algae, and mollusks.  These platforms are usually found in warm, tropical marine settings, where clear, warm, and shallow waters allow for high rates of biological carbonate production</a:t>
            </a:r>
            <a:r>
              <a:rPr lang="en-US" b="0" dirty="0"/>
              <a:t>. Some platforms are rimmed </a:t>
            </a:r>
            <a:r>
              <a:rPr lang="en-US" dirty="0"/>
              <a:t>by coral reef or carbonate sand shoals that act as barriers, protecting the inner platform and creating lagoon-like conditions. </a:t>
            </a:r>
            <a:br>
              <a:rPr lang="en-US" dirty="0"/>
            </a:br>
            <a:br>
              <a:rPr lang="en-US" dirty="0"/>
            </a:br>
            <a:r>
              <a:rPr lang="en-US" dirty="0"/>
              <a:t>In supersaturated waters, calcium carbonate can precipitate directly from the water, forming ooids and micrite. Warm, shallow waters often favor such precipitation.</a:t>
            </a:r>
          </a:p>
          <a:p>
            <a:endParaRPr lang="en-US" dirty="0"/>
          </a:p>
        </p:txBody>
      </p:sp>
      <p:sp>
        <p:nvSpPr>
          <p:cNvPr id="4" name="Slide Number Placeholder 3"/>
          <p:cNvSpPr>
            <a:spLocks noGrp="1"/>
          </p:cNvSpPr>
          <p:nvPr>
            <p:ph type="sldNum" sz="quarter" idx="5"/>
          </p:nvPr>
        </p:nvSpPr>
        <p:spPr/>
        <p:txBody>
          <a:bodyPr/>
          <a:lstStyle/>
          <a:p>
            <a:fld id="{6DE72FD7-F8A2-4866-BAAF-A89EA698B1B7}" type="slidenum">
              <a:rPr lang="en-US" smtClean="0"/>
              <a:pPr/>
              <a:t>76</a:t>
            </a:fld>
            <a:endParaRPr lang="en-US" dirty="0"/>
          </a:p>
        </p:txBody>
      </p:sp>
    </p:spTree>
    <p:extLst>
      <p:ext uri="{BB962C8B-B14F-4D97-AF65-F5344CB8AC3E}">
        <p14:creationId xmlns:p14="http://schemas.microsoft.com/office/powerpoint/2010/main" val="169422474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Carbonate platforms can also be large sedimentary structures of lithified carbonates. Sediments deposited long ago have been transformed into solid rock.</a:t>
            </a:r>
          </a:p>
        </p:txBody>
      </p:sp>
      <p:sp>
        <p:nvSpPr>
          <p:cNvPr id="4" name="Slide Number Placeholder 3"/>
          <p:cNvSpPr>
            <a:spLocks noGrp="1"/>
          </p:cNvSpPr>
          <p:nvPr>
            <p:ph type="sldNum" sz="quarter" idx="5"/>
          </p:nvPr>
        </p:nvSpPr>
        <p:spPr/>
        <p:txBody>
          <a:bodyPr/>
          <a:lstStyle/>
          <a:p>
            <a:fld id="{6DE72FD7-F8A2-4866-BAAF-A89EA698B1B7}" type="slidenum">
              <a:rPr lang="en-US" smtClean="0"/>
              <a:pPr/>
              <a:t>78</a:t>
            </a:fld>
            <a:endParaRPr lang="en-US" dirty="0"/>
          </a:p>
        </p:txBody>
      </p:sp>
    </p:spTree>
    <p:extLst>
      <p:ext uri="{BB962C8B-B14F-4D97-AF65-F5344CB8AC3E}">
        <p14:creationId xmlns:p14="http://schemas.microsoft.com/office/powerpoint/2010/main" val="163488378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Its development is tied to the accumulation of carbonate sediments produced by marine organisms in warm, shallow seas, as well as tectonic stability and subsidence that allowed for sustained sedimentation. Some of this sedimentation can also be abiotic and derived through the precipitation of carbonate directly out of sea water. </a:t>
            </a:r>
            <a:br>
              <a:rPr kumimoji="0" lang="en-US" altLang="en-US" sz="1800" b="0" i="0" u="none" strike="noStrike" cap="none" normalizeH="0" baseline="0" dirty="0">
                <a:ln>
                  <a:noFill/>
                </a:ln>
                <a:solidFill>
                  <a:schemeClr val="tx1"/>
                </a:solidFill>
                <a:effectLst/>
                <a:latin typeface="Arial" panose="020B0604020202020204" pitchFamily="34" charset="0"/>
              </a:rPr>
            </a:br>
            <a:br>
              <a:rPr kumimoji="0" lang="en-US" altLang="en-US" sz="1800" b="0" i="0" u="none" strike="noStrike" cap="none" normalizeH="0" baseline="0" dirty="0">
                <a:ln>
                  <a:noFill/>
                </a:ln>
                <a:solidFill>
                  <a:schemeClr val="tx1"/>
                </a:solidFill>
                <a:effectLst/>
                <a:latin typeface="Arial" panose="020B0604020202020204" pitchFamily="34" charset="0"/>
              </a:rPr>
            </a:br>
            <a:r>
              <a:rPr kumimoji="0" lang="en-US" altLang="en-US" sz="1800" b="0" i="0" u="none" strike="noStrike" cap="none" normalizeH="0" baseline="0" dirty="0">
                <a:ln>
                  <a:noFill/>
                </a:ln>
                <a:solidFill>
                  <a:schemeClr val="tx1"/>
                </a:solidFill>
                <a:effectLst/>
                <a:latin typeface="Arial" panose="020B0604020202020204" pitchFamily="34" charset="0"/>
              </a:rPr>
              <a:t>Parts of the platform are very old, millions of years, and in places it is covered by a veneer of new carbonate sediments, particularly in the Bahamas. The Bahamas is basically one large carbonate platform that is still producing carbonate sediments. The Bahamas are a modern analogue of the environments in the past that have produced large thicknesses of carbonates. </a:t>
            </a:r>
            <a:endParaRPr lang="en-US" dirty="0"/>
          </a:p>
        </p:txBody>
      </p:sp>
      <p:sp>
        <p:nvSpPr>
          <p:cNvPr id="4" name="Slide Number Placeholder 3"/>
          <p:cNvSpPr>
            <a:spLocks noGrp="1"/>
          </p:cNvSpPr>
          <p:nvPr>
            <p:ph type="sldNum" sz="quarter" idx="5"/>
          </p:nvPr>
        </p:nvSpPr>
        <p:spPr/>
        <p:txBody>
          <a:bodyPr/>
          <a:lstStyle/>
          <a:p>
            <a:fld id="{6DE72FD7-F8A2-4866-BAAF-A89EA698B1B7}" type="slidenum">
              <a:rPr lang="en-US" smtClean="0"/>
              <a:pPr/>
              <a:t>79</a:t>
            </a:fld>
            <a:endParaRPr lang="en-US" dirty="0"/>
          </a:p>
        </p:txBody>
      </p:sp>
    </p:spTree>
    <p:extLst>
      <p:ext uri="{BB962C8B-B14F-4D97-AF65-F5344CB8AC3E}">
        <p14:creationId xmlns:p14="http://schemas.microsoft.com/office/powerpoint/2010/main" val="318397415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DOI:10.1016/S0025-3227(03)00161-0</a:t>
            </a:r>
            <a:br>
              <a:rPr lang="en-US" dirty="0"/>
            </a:br>
            <a:br>
              <a:rPr lang="en-US" dirty="0"/>
            </a:br>
            <a:r>
              <a:rPr lang="en-US" dirty="0"/>
              <a:t>Florida Carbonate Platform and the Bahamas Platform</a:t>
            </a:r>
          </a:p>
        </p:txBody>
      </p:sp>
      <p:sp>
        <p:nvSpPr>
          <p:cNvPr id="4" name="Slide Number Placeholder 3"/>
          <p:cNvSpPr>
            <a:spLocks noGrp="1"/>
          </p:cNvSpPr>
          <p:nvPr>
            <p:ph type="sldNum" sz="quarter" idx="5"/>
          </p:nvPr>
        </p:nvSpPr>
        <p:spPr/>
        <p:txBody>
          <a:bodyPr/>
          <a:lstStyle/>
          <a:p>
            <a:fld id="{6DE72FD7-F8A2-4866-BAAF-A89EA698B1B7}" type="slidenum">
              <a:rPr lang="en-US" smtClean="0"/>
              <a:pPr/>
              <a:t>82</a:t>
            </a:fld>
            <a:endParaRPr lang="en-US" dirty="0"/>
          </a:p>
        </p:txBody>
      </p:sp>
    </p:spTree>
    <p:extLst>
      <p:ext uri="{BB962C8B-B14F-4D97-AF65-F5344CB8AC3E}">
        <p14:creationId xmlns:p14="http://schemas.microsoft.com/office/powerpoint/2010/main" val="318519068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72FD7-F8A2-4866-BAAF-A89EA698B1B7}" type="slidenum">
              <a:rPr lang="en-US" smtClean="0"/>
              <a:pPr/>
              <a:t>83</a:t>
            </a:fld>
            <a:endParaRPr lang="en-US" dirty="0"/>
          </a:p>
        </p:txBody>
      </p:sp>
    </p:spTree>
    <p:extLst>
      <p:ext uri="{BB962C8B-B14F-4D97-AF65-F5344CB8AC3E}">
        <p14:creationId xmlns:p14="http://schemas.microsoft.com/office/powerpoint/2010/main" val="41757933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a:extLst>
              <a:ext uri="{FF2B5EF4-FFF2-40B4-BE49-F238E27FC236}">
                <a16:creationId xmlns:a16="http://schemas.microsoft.com/office/drawing/2014/main" id="{49255848-2506-A8AE-343B-AC2264FBCAA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4691" name="Notes Placeholder 2">
            <a:extLst>
              <a:ext uri="{FF2B5EF4-FFF2-40B4-BE49-F238E27FC236}">
                <a16:creationId xmlns:a16="http://schemas.microsoft.com/office/drawing/2014/main" id="{85F960C9-DFD1-69B1-0DF2-0148405405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dirty="0"/>
          </a:p>
        </p:txBody>
      </p:sp>
      <p:sp>
        <p:nvSpPr>
          <p:cNvPr id="4" name="Slide Number Placeholder 3">
            <a:extLst>
              <a:ext uri="{FF2B5EF4-FFF2-40B4-BE49-F238E27FC236}">
                <a16:creationId xmlns:a16="http://schemas.microsoft.com/office/drawing/2014/main" id="{65782906-C869-3BD6-891F-2C925B01E52C}"/>
              </a:ext>
            </a:extLst>
          </p:cNvPr>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7BBD946-8371-4680-8345-667C29DB0119}" type="slidenum">
              <a:rPr lang="en-US" altLang="en-US">
                <a:latin typeface="Calibri" panose="020F0502020204030204" pitchFamily="34" charset="0"/>
              </a:rPr>
              <a:pPr eaLnBrk="1" hangingPunct="1"/>
              <a:t>13</a:t>
            </a:fld>
            <a:endParaRPr lang="en-US" altLang="en-US" dirty="0">
              <a:latin typeface="Calibri" panose="020F050202020403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Oolitic</a:t>
            </a:r>
            <a:r>
              <a:rPr lang="en-US" dirty="0"/>
              <a:t> sand grains from </a:t>
            </a:r>
            <a:r>
              <a:rPr lang="en-US" dirty="0" err="1"/>
              <a:t>Joulter</a:t>
            </a:r>
            <a:r>
              <a:rPr lang="en-US" dirty="0"/>
              <a:t> Cays, Bahamas</a:t>
            </a:r>
            <a:br>
              <a:rPr lang="en-US" dirty="0"/>
            </a:br>
            <a:br>
              <a:rPr lang="en-US" dirty="0"/>
            </a:br>
            <a:r>
              <a:rPr lang="en-US" dirty="0"/>
              <a:t>https://commons.wikimedia.org/wiki/File:Ooids,_Joulter_Cays,_Bahamas.jpg</a:t>
            </a:r>
          </a:p>
        </p:txBody>
      </p:sp>
      <p:sp>
        <p:nvSpPr>
          <p:cNvPr id="4" name="Slide Number Placeholder 3"/>
          <p:cNvSpPr>
            <a:spLocks noGrp="1"/>
          </p:cNvSpPr>
          <p:nvPr>
            <p:ph type="sldNum" sz="quarter" idx="5"/>
          </p:nvPr>
        </p:nvSpPr>
        <p:spPr/>
        <p:txBody>
          <a:bodyPr/>
          <a:lstStyle/>
          <a:p>
            <a:fld id="{6DE72FD7-F8A2-4866-BAAF-A89EA698B1B7}" type="slidenum">
              <a:rPr lang="en-US" smtClean="0"/>
              <a:pPr/>
              <a:t>84</a:t>
            </a:fld>
            <a:endParaRPr lang="en-US" dirty="0"/>
          </a:p>
        </p:txBody>
      </p:sp>
    </p:spTree>
    <p:extLst>
      <p:ext uri="{BB962C8B-B14F-4D97-AF65-F5344CB8AC3E}">
        <p14:creationId xmlns:p14="http://schemas.microsoft.com/office/powerpoint/2010/main" val="81248888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72FD7-F8A2-4866-BAAF-A89EA698B1B7}" type="slidenum">
              <a:rPr lang="en-US" smtClean="0"/>
              <a:pPr/>
              <a:t>85</a:t>
            </a:fld>
            <a:endParaRPr lang="en-US" dirty="0"/>
          </a:p>
        </p:txBody>
      </p:sp>
    </p:spTree>
    <p:extLst>
      <p:ext uri="{BB962C8B-B14F-4D97-AF65-F5344CB8AC3E}">
        <p14:creationId xmlns:p14="http://schemas.microsoft.com/office/powerpoint/2010/main" val="10879004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Reef is best developed online on the northern and eastern sides of the Bahama Islands. </a:t>
            </a:r>
          </a:p>
        </p:txBody>
      </p:sp>
      <p:sp>
        <p:nvSpPr>
          <p:cNvPr id="4" name="Slide Number Placeholder 3"/>
          <p:cNvSpPr>
            <a:spLocks noGrp="1"/>
          </p:cNvSpPr>
          <p:nvPr>
            <p:ph type="sldNum" sz="quarter" idx="5"/>
          </p:nvPr>
        </p:nvSpPr>
        <p:spPr/>
        <p:txBody>
          <a:bodyPr/>
          <a:lstStyle/>
          <a:p>
            <a:fld id="{6DE72FD7-F8A2-4866-BAAF-A89EA698B1B7}" type="slidenum">
              <a:rPr lang="en-US" smtClean="0"/>
              <a:pPr/>
              <a:t>86</a:t>
            </a:fld>
            <a:endParaRPr lang="en-US" dirty="0"/>
          </a:p>
        </p:txBody>
      </p:sp>
    </p:spTree>
    <p:extLst>
      <p:ext uri="{BB962C8B-B14F-4D97-AF65-F5344CB8AC3E}">
        <p14:creationId xmlns:p14="http://schemas.microsoft.com/office/powerpoint/2010/main" val="27930747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9601E-8801-5B11-D5DA-1ED60FF0CF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5AF695-113F-12AA-42FD-04D0F3DFFA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5D5E51-E3C1-4E6F-308B-141CCDBF2728}"/>
              </a:ext>
            </a:extLst>
          </p:cNvPr>
          <p:cNvSpPr>
            <a:spLocks noGrp="1"/>
          </p:cNvSpPr>
          <p:nvPr>
            <p:ph type="body" idx="1"/>
          </p:nvPr>
        </p:nvSpPr>
        <p:spPr/>
        <p:txBody>
          <a:bodyPr/>
          <a:lstStyle/>
          <a:p>
            <a:r>
              <a:rPr lang="en-US" dirty="0" err="1"/>
              <a:t>Microbialite</a:t>
            </a:r>
            <a:r>
              <a:rPr lang="en-US" dirty="0"/>
              <a:t> is a benthic sedimentary deposit made of carbonate mud (particle diameter less than 5 </a:t>
            </a:r>
            <a:r>
              <a:rPr lang="en-US" dirty="0" err="1"/>
              <a:t>μm</a:t>
            </a:r>
            <a:r>
              <a:rPr lang="en-US" dirty="0"/>
              <a:t>) that is formed with the mediation of microbes. Photo is of </a:t>
            </a:r>
            <a:r>
              <a:rPr lang="en-US" dirty="0" err="1"/>
              <a:t>microbialite</a:t>
            </a:r>
            <a:r>
              <a:rPr lang="en-US" dirty="0"/>
              <a:t> carbonates in Lake </a:t>
            </a:r>
            <a:r>
              <a:rPr lang="en-US" dirty="0" err="1"/>
              <a:t>Salda</a:t>
            </a:r>
            <a:r>
              <a:rPr lang="en-US" dirty="0"/>
              <a:t> (Turkey) rocks</a:t>
            </a:r>
          </a:p>
        </p:txBody>
      </p:sp>
      <p:sp>
        <p:nvSpPr>
          <p:cNvPr id="4" name="Slide Number Placeholder 3">
            <a:extLst>
              <a:ext uri="{FF2B5EF4-FFF2-40B4-BE49-F238E27FC236}">
                <a16:creationId xmlns:a16="http://schemas.microsoft.com/office/drawing/2014/main" id="{A2DBC3CF-79CB-9BF2-3742-C39FC7AB617B}"/>
              </a:ext>
            </a:extLst>
          </p:cNvPr>
          <p:cNvSpPr>
            <a:spLocks noGrp="1"/>
          </p:cNvSpPr>
          <p:nvPr>
            <p:ph type="sldNum" sz="quarter" idx="5"/>
          </p:nvPr>
        </p:nvSpPr>
        <p:spPr/>
        <p:txBody>
          <a:bodyPr/>
          <a:lstStyle/>
          <a:p>
            <a:fld id="{6DE72FD7-F8A2-4866-BAAF-A89EA698B1B7}" type="slidenum">
              <a:rPr lang="en-US" smtClean="0"/>
              <a:pPr/>
              <a:t>87</a:t>
            </a:fld>
            <a:endParaRPr lang="en-US" dirty="0"/>
          </a:p>
        </p:txBody>
      </p:sp>
    </p:spTree>
    <p:extLst>
      <p:ext uri="{BB962C8B-B14F-4D97-AF65-F5344CB8AC3E}">
        <p14:creationId xmlns:p14="http://schemas.microsoft.com/office/powerpoint/2010/main" val="41728659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cay, a body of sediment derived from erosion and redeposition of sediments and larger sized particles to form an island that can sometimes be colonized by vegetation. This is a coral cay (with a coral beach) in the Great Barrier Reef. </a:t>
            </a:r>
          </a:p>
        </p:txBody>
      </p:sp>
      <p:sp>
        <p:nvSpPr>
          <p:cNvPr id="4" name="Slide Number Placeholder 3"/>
          <p:cNvSpPr>
            <a:spLocks noGrp="1"/>
          </p:cNvSpPr>
          <p:nvPr>
            <p:ph type="sldNum" sz="quarter" idx="5"/>
          </p:nvPr>
        </p:nvSpPr>
        <p:spPr/>
        <p:txBody>
          <a:bodyPr/>
          <a:lstStyle/>
          <a:p>
            <a:fld id="{6DE72FD7-F8A2-4866-BAAF-A89EA698B1B7}" type="slidenum">
              <a:rPr lang="en-US" smtClean="0"/>
              <a:pPr/>
              <a:t>88</a:t>
            </a:fld>
            <a:endParaRPr lang="en-US" dirty="0"/>
          </a:p>
        </p:txBody>
      </p:sp>
    </p:spTree>
    <p:extLst>
      <p:ext uri="{BB962C8B-B14F-4D97-AF65-F5344CB8AC3E}">
        <p14:creationId xmlns:p14="http://schemas.microsoft.com/office/powerpoint/2010/main" val="241837700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72FD7-F8A2-4866-BAAF-A89EA698B1B7}" type="slidenum">
              <a:rPr lang="en-US" smtClean="0"/>
              <a:pPr/>
              <a:t>89</a:t>
            </a:fld>
            <a:endParaRPr lang="en-US" dirty="0"/>
          </a:p>
        </p:txBody>
      </p:sp>
    </p:spTree>
    <p:extLst>
      <p:ext uri="{BB962C8B-B14F-4D97-AF65-F5344CB8AC3E}">
        <p14:creationId xmlns:p14="http://schemas.microsoft.com/office/powerpoint/2010/main" val="37456842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Bahamas carbonate cay and beach</a:t>
            </a:r>
          </a:p>
        </p:txBody>
      </p:sp>
      <p:sp>
        <p:nvSpPr>
          <p:cNvPr id="4" name="Slide Number Placeholder 3"/>
          <p:cNvSpPr>
            <a:spLocks noGrp="1"/>
          </p:cNvSpPr>
          <p:nvPr>
            <p:ph type="sldNum" sz="quarter" idx="5"/>
          </p:nvPr>
        </p:nvSpPr>
        <p:spPr/>
        <p:txBody>
          <a:bodyPr/>
          <a:lstStyle/>
          <a:p>
            <a:fld id="{6DE72FD7-F8A2-4866-BAAF-A89EA698B1B7}" type="slidenum">
              <a:rPr lang="en-US" smtClean="0"/>
              <a:pPr/>
              <a:t>90</a:t>
            </a:fld>
            <a:endParaRPr lang="en-US" dirty="0"/>
          </a:p>
        </p:txBody>
      </p:sp>
    </p:spTree>
    <p:extLst>
      <p:ext uri="{BB962C8B-B14F-4D97-AF65-F5344CB8AC3E}">
        <p14:creationId xmlns:p14="http://schemas.microsoft.com/office/powerpoint/2010/main" val="178163442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73730"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Coral cay and beach, Great Barrier Reef</a:t>
            </a:r>
          </a:p>
          <a:p>
            <a:pPr eaLnBrk="1" hangingPunct="1">
              <a:spcBef>
                <a:spcPct val="0"/>
              </a:spcBef>
            </a:pPr>
            <a:endParaRPr lang="en-AU" dirty="0"/>
          </a:p>
        </p:txBody>
      </p:sp>
      <p:sp>
        <p:nvSpPr>
          <p:cNvPr id="89091"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39A139-F2A0-4C4D-B737-6C779E20FBB6}" type="slidenum">
              <a:rPr lang="en-US">
                <a:cs typeface="Arial" charset="0"/>
              </a:rPr>
              <a:pPr fontAlgn="base">
                <a:spcBef>
                  <a:spcPct val="0"/>
                </a:spcBef>
                <a:spcAft>
                  <a:spcPct val="0"/>
                </a:spcAft>
                <a:defRPr/>
              </a:pPr>
              <a:t>91</a:t>
            </a:fld>
            <a:endParaRPr lang="en-US" dirty="0">
              <a:cs typeface="Arial"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Atoll, fringing reef, barrier reef, and carbonate platform – islands in the Maldives can be all of these</a:t>
            </a:r>
          </a:p>
        </p:txBody>
      </p:sp>
      <p:sp>
        <p:nvSpPr>
          <p:cNvPr id="4" name="Slide Number Placeholder 3"/>
          <p:cNvSpPr>
            <a:spLocks noGrp="1"/>
          </p:cNvSpPr>
          <p:nvPr>
            <p:ph type="sldNum" sz="quarter" idx="5"/>
          </p:nvPr>
        </p:nvSpPr>
        <p:spPr/>
        <p:txBody>
          <a:bodyPr/>
          <a:lstStyle/>
          <a:p>
            <a:fld id="{6DE72FD7-F8A2-4866-BAAF-A89EA698B1B7}" type="slidenum">
              <a:rPr lang="en-US" smtClean="0"/>
              <a:pPr/>
              <a:t>92</a:t>
            </a:fld>
            <a:endParaRPr lang="en-US" dirty="0"/>
          </a:p>
        </p:txBody>
      </p:sp>
    </p:spTree>
    <p:extLst>
      <p:ext uri="{BB962C8B-B14F-4D97-AF65-F5344CB8AC3E}">
        <p14:creationId xmlns:p14="http://schemas.microsoft.com/office/powerpoint/2010/main" val="258184911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Maldives</a:t>
            </a:r>
            <a:br>
              <a:rPr lang="en-US" dirty="0"/>
            </a:br>
            <a:br>
              <a:rPr lang="en-US" dirty="0"/>
            </a:br>
            <a:r>
              <a:rPr lang="en-US" dirty="0"/>
              <a:t>Atolls</a:t>
            </a:r>
          </a:p>
          <a:p>
            <a:r>
              <a:rPr lang="en-US" dirty="0"/>
              <a:t>Fringing reef</a:t>
            </a:r>
          </a:p>
          <a:p>
            <a:r>
              <a:rPr lang="en-US" dirty="0"/>
              <a:t>Carbonate platform</a:t>
            </a:r>
          </a:p>
          <a:p>
            <a:endParaRPr lang="en-US" dirty="0"/>
          </a:p>
        </p:txBody>
      </p:sp>
      <p:sp>
        <p:nvSpPr>
          <p:cNvPr id="4" name="Slide Number Placeholder 3"/>
          <p:cNvSpPr>
            <a:spLocks noGrp="1"/>
          </p:cNvSpPr>
          <p:nvPr>
            <p:ph type="sldNum" sz="quarter" idx="5"/>
          </p:nvPr>
        </p:nvSpPr>
        <p:spPr/>
        <p:txBody>
          <a:bodyPr/>
          <a:lstStyle/>
          <a:p>
            <a:fld id="{6DE72FD7-F8A2-4866-BAAF-A89EA698B1B7}" type="slidenum">
              <a:rPr lang="en-US" smtClean="0"/>
              <a:pPr/>
              <a:t>93</a:t>
            </a:fld>
            <a:endParaRPr lang="en-US" dirty="0"/>
          </a:p>
        </p:txBody>
      </p:sp>
    </p:spTree>
    <p:extLst>
      <p:ext uri="{BB962C8B-B14F-4D97-AF65-F5344CB8AC3E}">
        <p14:creationId xmlns:p14="http://schemas.microsoft.com/office/powerpoint/2010/main" val="4742893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Image Placeholder 1">
            <a:extLst>
              <a:ext uri="{FF2B5EF4-FFF2-40B4-BE49-F238E27FC236}">
                <a16:creationId xmlns:a16="http://schemas.microsoft.com/office/drawing/2014/main" id="{C171F42A-C46D-C706-2056-3D3FA2B6010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5" name="Notes Placeholder 2">
            <a:extLst>
              <a:ext uri="{FF2B5EF4-FFF2-40B4-BE49-F238E27FC236}">
                <a16:creationId xmlns:a16="http://schemas.microsoft.com/office/drawing/2014/main" id="{FE790CE1-3C4B-569F-AF26-AC9FCE4B0DA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Stromatolites are mounds of prokaryotic algae and cyanobacteria. Modern stromatolites occur today along the Australian coast. </a:t>
            </a:r>
          </a:p>
        </p:txBody>
      </p:sp>
      <p:sp>
        <p:nvSpPr>
          <p:cNvPr id="82948" name="Slide Number Placeholder 3">
            <a:extLst>
              <a:ext uri="{FF2B5EF4-FFF2-40B4-BE49-F238E27FC236}">
                <a16:creationId xmlns:a16="http://schemas.microsoft.com/office/drawing/2014/main" id="{433551B5-37DA-74D5-AF06-65307BD7B8FA}"/>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C0C5042-F926-4F10-8C4A-CB83BF6313F1}" type="slidenum">
              <a:rPr lang="en-US" altLang="en-US">
                <a:latin typeface="Calibri" panose="020F0502020204030204" pitchFamily="34" charset="0"/>
              </a:rPr>
              <a:pPr eaLnBrk="1" hangingPunct="1"/>
              <a:t>14</a:t>
            </a:fld>
            <a:endParaRPr lang="en-US" altLang="en-US" dirty="0">
              <a:latin typeface="Calibri" panose="020F0502020204030204" pitchFamily="34"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72FD7-F8A2-4866-BAAF-A89EA698B1B7}" type="slidenum">
              <a:rPr lang="en-US" smtClean="0"/>
              <a:pPr/>
              <a:t>94</a:t>
            </a:fld>
            <a:endParaRPr lang="en-US" dirty="0"/>
          </a:p>
        </p:txBody>
      </p:sp>
    </p:spTree>
    <p:extLst>
      <p:ext uri="{BB962C8B-B14F-4D97-AF65-F5344CB8AC3E}">
        <p14:creationId xmlns:p14="http://schemas.microsoft.com/office/powerpoint/2010/main" val="78295381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DOI:10.1007/s00338-003-0366-6</a:t>
            </a:r>
          </a:p>
        </p:txBody>
      </p:sp>
      <p:sp>
        <p:nvSpPr>
          <p:cNvPr id="4" name="Slide Number Placeholder 3"/>
          <p:cNvSpPr>
            <a:spLocks noGrp="1"/>
          </p:cNvSpPr>
          <p:nvPr>
            <p:ph type="sldNum" sz="quarter" idx="5"/>
          </p:nvPr>
        </p:nvSpPr>
        <p:spPr/>
        <p:txBody>
          <a:bodyPr/>
          <a:lstStyle/>
          <a:p>
            <a:fld id="{6DE72FD7-F8A2-4866-BAAF-A89EA698B1B7}" type="slidenum">
              <a:rPr lang="en-US" smtClean="0"/>
              <a:pPr/>
              <a:t>95</a:t>
            </a:fld>
            <a:endParaRPr lang="en-US" dirty="0"/>
          </a:p>
        </p:txBody>
      </p:sp>
    </p:spTree>
    <p:extLst>
      <p:ext uri="{BB962C8B-B14F-4D97-AF65-F5344CB8AC3E}">
        <p14:creationId xmlns:p14="http://schemas.microsoft.com/office/powerpoint/2010/main" val="3240081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a:extLst>
              <a:ext uri="{FF2B5EF4-FFF2-40B4-BE49-F238E27FC236}">
                <a16:creationId xmlns:a16="http://schemas.microsoft.com/office/drawing/2014/main" id="{A16BA341-C814-0419-070B-842237AEC08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9811" name="Notes Placeholder 2">
            <a:extLst>
              <a:ext uri="{FF2B5EF4-FFF2-40B4-BE49-F238E27FC236}">
                <a16:creationId xmlns:a16="http://schemas.microsoft.com/office/drawing/2014/main" id="{83A2782B-C846-ADB6-70D8-9656638B75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a:t>Banded iron formations. This is not a fossil stromatolite, but an iron-containing sedimentary rock that has oxidized due to the presence of oxygen. Stromatolite reef created the first oxygen in the atmosphere, making conditions less oxidizing and more hospitable for non-photosynthesizing organisms.</a:t>
            </a:r>
            <a:br>
              <a:rPr lang="en-US" altLang="en-US" dirty="0"/>
            </a:br>
            <a:br>
              <a:rPr lang="en-US" altLang="en-US" dirty="0"/>
            </a:br>
            <a:r>
              <a:rPr lang="en-US" dirty="0"/>
              <a:t>When cyanobacteria evolved and started photosynthesizing, they began oxygenizing the atmosphere. In the presence of oxygen, surface veneers (oxides) form on the surface of many metallic elements (for example, rust forms on iron in the presence of oxygen).  Banded iron formations are the fossil evidence for the emergence of oxygen on planet Earth through the metabolism of cyanobacteria in stromatolites.</a:t>
            </a:r>
          </a:p>
          <a:p>
            <a:pPr eaLnBrk="1" hangingPunct="1">
              <a:spcBef>
                <a:spcPct val="0"/>
              </a:spcBef>
            </a:pPr>
            <a:endParaRPr lang="en-US" altLang="en-US" dirty="0"/>
          </a:p>
        </p:txBody>
      </p:sp>
      <p:sp>
        <p:nvSpPr>
          <p:cNvPr id="86020" name="Slide Number Placeholder 3">
            <a:extLst>
              <a:ext uri="{FF2B5EF4-FFF2-40B4-BE49-F238E27FC236}">
                <a16:creationId xmlns:a16="http://schemas.microsoft.com/office/drawing/2014/main" id="{9CC452EF-8CF7-1302-3EFA-A1776DAEFAF9}"/>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E26A3EC-0999-48F1-A7A1-6F380E4B620B}" type="slidenum">
              <a:rPr lang="en-US" altLang="en-US">
                <a:latin typeface="Calibri" panose="020F0502020204030204" pitchFamily="34" charset="0"/>
              </a:rPr>
              <a:pPr eaLnBrk="1" hangingPunct="1"/>
              <a:t>15</a:t>
            </a:fld>
            <a:endParaRPr lang="en-US" altLang="en-US" dirty="0">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5971C2-F34B-4496-A299-7C50B94B8F87}" type="datetimeFigureOut">
              <a:rPr lang="en-US" smtClean="0"/>
              <a:pPr/>
              <a:t>11/30/2024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73942D-F402-4E4A-92A5-66C71B18D63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971C2-F34B-4496-A299-7C50B94B8F87}" type="datetimeFigureOut">
              <a:rPr lang="en-US" smtClean="0"/>
              <a:pPr/>
              <a:t>11/30/2024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73942D-F402-4E4A-92A5-66C71B18D63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971C2-F34B-4496-A299-7C50B94B8F87}" type="datetimeFigureOut">
              <a:rPr lang="en-US" smtClean="0"/>
              <a:pPr/>
              <a:t>11/30/2024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73942D-F402-4E4A-92A5-66C71B18D63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245225"/>
            <a:ext cx="2844800" cy="476250"/>
          </a:xfrm>
        </p:spPr>
        <p:txBody>
          <a:bodyPr/>
          <a:lstStyle>
            <a:lvl1pPr>
              <a:defRPr smtClean="0"/>
            </a:lvl1pPr>
          </a:lstStyle>
          <a:p>
            <a:pPr>
              <a:defRPr/>
            </a:pPr>
            <a:fld id="{E1E9CBDD-E9C0-4539-B933-A7F59A9E3792}" type="datetime1">
              <a:rPr lang="en-US"/>
              <a:pPr>
                <a:defRPr/>
              </a:pPr>
              <a:t>11/30/2024</a:t>
            </a:fld>
            <a:endParaRPr lang="en-US" dirty="0"/>
          </a:p>
        </p:txBody>
      </p:sp>
      <p:sp>
        <p:nvSpPr>
          <p:cNvPr id="6" name="Footer Placeholder 5"/>
          <p:cNvSpPr>
            <a:spLocks noGrp="1"/>
          </p:cNvSpPr>
          <p:nvPr>
            <p:ph type="ftr" sz="quarter" idx="11"/>
          </p:nvPr>
        </p:nvSpPr>
        <p:spPr>
          <a:xfrm>
            <a:off x="4165600" y="6245225"/>
            <a:ext cx="3860800" cy="476250"/>
          </a:xfrm>
        </p:spPr>
        <p:txBody>
          <a:bodyPr/>
          <a:lstStyle>
            <a:lvl1pPr>
              <a:defRPr dirty="0"/>
            </a:lvl1pPr>
          </a:lstStyle>
          <a:p>
            <a:pPr>
              <a:defRPr/>
            </a:pPr>
            <a:endParaRPr lang="en-US" dirty="0"/>
          </a:p>
        </p:txBody>
      </p:sp>
      <p:sp>
        <p:nvSpPr>
          <p:cNvPr id="7" name="Slide Number Placeholder 6"/>
          <p:cNvSpPr>
            <a:spLocks noGrp="1"/>
          </p:cNvSpPr>
          <p:nvPr>
            <p:ph type="sldNum" sz="quarter" idx="12"/>
          </p:nvPr>
        </p:nvSpPr>
        <p:spPr>
          <a:xfrm>
            <a:off x="8737600" y="6245225"/>
            <a:ext cx="2844800" cy="476250"/>
          </a:xfrm>
        </p:spPr>
        <p:txBody>
          <a:bodyPr/>
          <a:lstStyle>
            <a:lvl1pPr>
              <a:defRPr/>
            </a:lvl1pPr>
          </a:lstStyle>
          <a:p>
            <a:pPr>
              <a:defRPr/>
            </a:pPr>
            <a:fld id="{BC71C4B1-3B94-4040-A92C-0A479ABADAC2}" type="slidenum">
              <a:rPr lang="en-US"/>
              <a:pPr>
                <a:defRPr/>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609600" y="6245225"/>
            <a:ext cx="2844800" cy="476250"/>
          </a:xfrm>
        </p:spPr>
        <p:txBody>
          <a:bodyPr/>
          <a:lstStyle>
            <a:lvl1pPr>
              <a:defRPr smtClean="0"/>
            </a:lvl1pPr>
          </a:lstStyle>
          <a:p>
            <a:pPr>
              <a:defRPr/>
            </a:pPr>
            <a:fld id="{263E5C9D-1DCD-45E4-82A7-80242AD8624A}" type="datetime1">
              <a:rPr lang="en-US"/>
              <a:pPr>
                <a:defRPr/>
              </a:pPr>
              <a:t>11/30/2024</a:t>
            </a:fld>
            <a:endParaRPr lang="en-US" dirty="0"/>
          </a:p>
        </p:txBody>
      </p:sp>
      <p:sp>
        <p:nvSpPr>
          <p:cNvPr id="7" name="Footer Placeholder 6"/>
          <p:cNvSpPr>
            <a:spLocks noGrp="1"/>
          </p:cNvSpPr>
          <p:nvPr>
            <p:ph type="ftr" sz="quarter" idx="11"/>
          </p:nvPr>
        </p:nvSpPr>
        <p:spPr>
          <a:xfrm>
            <a:off x="4165600" y="6245225"/>
            <a:ext cx="3860800" cy="476250"/>
          </a:xfrm>
        </p:spPr>
        <p:txBody>
          <a:bodyPr/>
          <a:lstStyle>
            <a:lvl1pPr>
              <a:defRPr dirty="0"/>
            </a:lvl1pPr>
          </a:lstStyle>
          <a:p>
            <a:pPr>
              <a:defRPr/>
            </a:pPr>
            <a:endParaRPr lang="en-US" dirty="0"/>
          </a:p>
        </p:txBody>
      </p:sp>
      <p:sp>
        <p:nvSpPr>
          <p:cNvPr id="8" name="Slide Number Placeholder 7"/>
          <p:cNvSpPr>
            <a:spLocks noGrp="1"/>
          </p:cNvSpPr>
          <p:nvPr>
            <p:ph type="sldNum" sz="quarter" idx="12"/>
          </p:nvPr>
        </p:nvSpPr>
        <p:spPr>
          <a:xfrm>
            <a:off x="8737600" y="6245225"/>
            <a:ext cx="2844800" cy="476250"/>
          </a:xfrm>
        </p:spPr>
        <p:txBody>
          <a:bodyPr/>
          <a:lstStyle>
            <a:lvl1pPr>
              <a:defRPr/>
            </a:lvl1pPr>
          </a:lstStyle>
          <a:p>
            <a:pPr>
              <a:defRPr/>
            </a:pPr>
            <a:fld id="{4DC68DBF-9F34-4C4B-AC95-5F1759B0432E}" type="slidenum">
              <a:rPr lang="en-US"/>
              <a:pPr>
                <a:defRPr/>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971C2-F34B-4496-A299-7C50B94B8F87}" type="datetimeFigureOut">
              <a:rPr lang="en-US" smtClean="0"/>
              <a:pPr/>
              <a:t>11/30/2024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73942D-F402-4E4A-92A5-66C71B18D63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971C2-F34B-4496-A299-7C50B94B8F87}" type="datetimeFigureOut">
              <a:rPr lang="en-US" smtClean="0"/>
              <a:pPr/>
              <a:t>11/30/2024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D73942D-F402-4E4A-92A5-66C71B18D63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971C2-F34B-4496-A299-7C50B94B8F87}" type="datetimeFigureOut">
              <a:rPr lang="en-US" smtClean="0"/>
              <a:pPr/>
              <a:t>11/30/2024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73942D-F402-4E4A-92A5-66C71B18D63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971C2-F34B-4496-A299-7C50B94B8F87}" type="datetimeFigureOut">
              <a:rPr lang="en-US" smtClean="0"/>
              <a:pPr/>
              <a:t>11/30/2024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D73942D-F402-4E4A-92A5-66C71B18D63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971C2-F34B-4496-A299-7C50B94B8F87}" type="datetimeFigureOut">
              <a:rPr lang="en-US" smtClean="0"/>
              <a:pPr/>
              <a:t>11/30/2024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D73942D-F402-4E4A-92A5-66C71B18D63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971C2-F34B-4496-A299-7C50B94B8F87}" type="datetimeFigureOut">
              <a:rPr lang="en-US" smtClean="0"/>
              <a:pPr/>
              <a:t>11/30/2024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D73942D-F402-4E4A-92A5-66C71B18D63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5971C2-F34B-4496-A299-7C50B94B8F87}" type="datetimeFigureOut">
              <a:rPr lang="en-US" smtClean="0"/>
              <a:pPr/>
              <a:t>11/30/2024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73942D-F402-4E4A-92A5-66C71B18D63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5971C2-F34B-4496-A299-7C50B94B8F87}" type="datetimeFigureOut">
              <a:rPr lang="en-US" smtClean="0"/>
              <a:pPr/>
              <a:t>11/30/2024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D73942D-F402-4E4A-92A5-66C71B18D63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971C2-F34B-4496-A299-7C50B94B8F87}" type="datetimeFigureOut">
              <a:rPr lang="en-US" smtClean="0"/>
              <a:pPr/>
              <a:t>11/30/2024</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73942D-F402-4E4A-92A5-66C71B18D63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certmapper.cr.usgs.gov/data/apps/noga-drupal/"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2.jpeg"/></Relationships>
</file>

<file path=ppt/slides/_rels/slide3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3.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55.gif"/><Relationship Id="rId5" Type="http://schemas.openxmlformats.org/officeDocument/2006/relationships/image" Target="../media/image54.gif"/><Relationship Id="rId4" Type="http://schemas.openxmlformats.org/officeDocument/2006/relationships/image" Target="../media/image53.gif"/></Relationships>
</file>

<file path=ppt/slides/_rels/slide4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s://www.facebook.com/IMAgovTT/videos/ima-has-coral-reef-monitoring-sites-along-the-caribbean-coast-of-tobago-today-we/2230458147417514/"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69.jpg"/><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79.jpg"/></Relationships>
</file>

<file path=ppt/slides/_rels/slide6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6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83.jpeg"/></Relationships>
</file>

<file path=ppt/slides/_rels/slide6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8.xml"/><Relationship Id="rId1" Type="http://schemas.openxmlformats.org/officeDocument/2006/relationships/slideLayout" Target="../slideLayouts/slideLayout13.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6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slideLayout" Target="../slideLayouts/slideLayout13.xml"/><Relationship Id="rId1" Type="http://schemas.openxmlformats.org/officeDocument/2006/relationships/video" Target="https://www.youtube.com/embed/BDr4Gs_GxsA?feature=oembed"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89.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2.xml"/><Relationship Id="rId1" Type="http://schemas.openxmlformats.org/officeDocument/2006/relationships/video" Target="https://www.youtube.com/embed/Ey8Uhis0T20?feature=oembed" TargetMode="External"/><Relationship Id="rId5" Type="http://schemas.openxmlformats.org/officeDocument/2006/relationships/image" Target="../media/image93.jpeg"/><Relationship Id="rId4" Type="http://schemas.openxmlformats.org/officeDocument/2006/relationships/image" Target="../media/image92.jpg"/></Relationships>
</file>

<file path=ppt/slides/_rels/slide7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103.jpg"/></Relationships>
</file>

<file path=ppt/slides/_rels/slide8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114.png"/><Relationship Id="rId4" Type="http://schemas.openxmlformats.org/officeDocument/2006/relationships/image" Target="../media/image113.png"/></Relationships>
</file>

<file path=ppt/slides/_rels/slide95.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42D0C-C960-1D01-87B3-364AF6758BF2}"/>
            </a:ext>
          </a:extLst>
        </p:cNvPr>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99C1A1D-3BBB-938E-6B41-4582ADC9EF9E}"/>
              </a:ext>
            </a:extLst>
          </p:cNvPr>
          <p:cNvPicPr>
            <a:picLocks noGrp="1" noChangeAspect="1"/>
          </p:cNvPicPr>
          <p:nvPr>
            <p:ph idx="1"/>
          </p:nvPr>
        </p:nvPicPr>
        <p:blipFill>
          <a:blip r:embed="rId3"/>
          <a:stretch>
            <a:fillRect/>
          </a:stretch>
        </p:blipFill>
        <p:spPr>
          <a:xfrm>
            <a:off x="685800" y="381000"/>
            <a:ext cx="10509746" cy="6096000"/>
          </a:xfrm>
        </p:spPr>
      </p:pic>
    </p:spTree>
    <p:extLst>
      <p:ext uri="{BB962C8B-B14F-4D97-AF65-F5344CB8AC3E}">
        <p14:creationId xmlns:p14="http://schemas.microsoft.com/office/powerpoint/2010/main" val="964459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hlinkClick r:id="rId3"/>
            <a:extLst>
              <a:ext uri="{FF2B5EF4-FFF2-40B4-BE49-F238E27FC236}">
                <a16:creationId xmlns:a16="http://schemas.microsoft.com/office/drawing/2014/main" id="{F24DBA6D-D2F5-4853-E56B-B396CA81E728}"/>
              </a:ext>
            </a:extLst>
          </p:cNvPr>
          <p:cNvPicPr>
            <a:picLocks noGrp="1" noChangeAspect="1"/>
          </p:cNvPicPr>
          <p:nvPr>
            <p:ph idx="1"/>
          </p:nvPr>
        </p:nvPicPr>
        <p:blipFill>
          <a:blip r:embed="rId4"/>
          <a:stretch>
            <a:fillRect/>
          </a:stretch>
        </p:blipFill>
        <p:spPr>
          <a:xfrm>
            <a:off x="304799" y="609600"/>
            <a:ext cx="11914131" cy="4876800"/>
          </a:xfrm>
        </p:spPr>
      </p:pic>
    </p:spTree>
    <p:extLst>
      <p:ext uri="{BB962C8B-B14F-4D97-AF65-F5344CB8AC3E}">
        <p14:creationId xmlns:p14="http://schemas.microsoft.com/office/powerpoint/2010/main" val="2454324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6F86010-5876-17A9-65E3-402A3E3E2F1D}"/>
              </a:ext>
            </a:extLst>
          </p:cNvPr>
          <p:cNvSpPr>
            <a:spLocks noGrp="1"/>
          </p:cNvSpPr>
          <p:nvPr>
            <p:ph idx="1"/>
          </p:nvPr>
        </p:nvSpPr>
        <p:spPr>
          <a:xfrm>
            <a:off x="380999" y="289719"/>
            <a:ext cx="5562601" cy="6278562"/>
          </a:xfrm>
        </p:spPr>
        <p:txBody>
          <a:bodyPr>
            <a:normAutofit/>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Phylum Cnidaria</a:t>
            </a:r>
          </a:p>
          <a:p>
            <a:r>
              <a:rPr lang="en-US" dirty="0">
                <a:latin typeface="Calibri Light" panose="020F0302020204030204" pitchFamily="34" charset="0"/>
                <a:ea typeface="Calibri Light" panose="020F0302020204030204" pitchFamily="34" charset="0"/>
                <a:cs typeface="Calibri Light" panose="020F0302020204030204" pitchFamily="34" charset="0"/>
              </a:rPr>
              <a:t>Class Anthozoa</a:t>
            </a:r>
          </a:p>
          <a:p>
            <a:r>
              <a:rPr lang="en-US" dirty="0">
                <a:latin typeface="Calibri Light" panose="020F0302020204030204" pitchFamily="34" charset="0"/>
                <a:ea typeface="Calibri Light" panose="020F0302020204030204" pitchFamily="34" charset="0"/>
                <a:cs typeface="Calibri Light" panose="020F0302020204030204" pitchFamily="34" charset="0"/>
              </a:rPr>
              <a:t>Subclass Hexacorallia</a:t>
            </a:r>
          </a:p>
          <a:p>
            <a:r>
              <a:rPr lang="en-US" dirty="0">
                <a:latin typeface="Calibri Light" panose="020F0302020204030204" pitchFamily="34" charset="0"/>
                <a:ea typeface="Calibri Light" panose="020F0302020204030204" pitchFamily="34" charset="0"/>
                <a:cs typeface="Calibri Light" panose="020F0302020204030204" pitchFamily="34" charset="0"/>
              </a:rPr>
              <a:t>Order Scleractinia </a:t>
            </a:r>
          </a:p>
          <a:p>
            <a:pPr lvl="1"/>
            <a:r>
              <a:rPr lang="en-US" dirty="0">
                <a:latin typeface="Calibri Light" panose="020F0302020204030204" pitchFamily="34" charset="0"/>
                <a:ea typeface="Calibri Light" panose="020F0302020204030204" pitchFamily="34" charset="0"/>
                <a:cs typeface="Calibri Light" panose="020F0302020204030204" pitchFamily="34" charset="0"/>
              </a:rPr>
              <a:t>Dominant reef-building ‘hard’ coral</a:t>
            </a:r>
          </a:p>
          <a:p>
            <a:pPr lvl="1"/>
            <a:r>
              <a:rPr lang="en-US" dirty="0">
                <a:latin typeface="Calibri Light" panose="020F0302020204030204" pitchFamily="34" charset="0"/>
                <a:ea typeface="Calibri Light" panose="020F0302020204030204" pitchFamily="34" charset="0"/>
                <a:cs typeface="Calibri Light" panose="020F0302020204030204" pitchFamily="34" charset="0"/>
              </a:rPr>
              <a:t>First appeared in the Middle Triassic </a:t>
            </a:r>
          </a:p>
          <a:p>
            <a:pPr lvl="1"/>
            <a:r>
              <a:rPr lang="en-US" dirty="0">
                <a:latin typeface="Calibri Light" panose="020F0302020204030204" pitchFamily="34" charset="0"/>
                <a:ea typeface="Calibri Light" panose="020F0302020204030204" pitchFamily="34" charset="0"/>
                <a:cs typeface="Calibri Light" panose="020F0302020204030204" pitchFamily="34" charset="0"/>
              </a:rPr>
              <a:t>Filled the ecological niche once held by tabulate and rugose corals. </a:t>
            </a:r>
          </a:p>
          <a:p>
            <a:endParaRPr lang="en-US"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5" name="Picture 3" descr="C:\Documents and Settings\Jon Anthony Stallins\Desktop\TableCoral.jpg">
            <a:extLst>
              <a:ext uri="{FF2B5EF4-FFF2-40B4-BE49-F238E27FC236}">
                <a16:creationId xmlns:a16="http://schemas.microsoft.com/office/drawing/2014/main" id="{028B3B37-1226-0AF4-B580-F663621654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157025"/>
            <a:ext cx="4572000" cy="65439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050709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93AC9-20DB-0826-215F-B8436FE663C9}"/>
              </a:ext>
            </a:extLst>
          </p:cNvPr>
          <p:cNvSpPr>
            <a:spLocks noGrp="1"/>
          </p:cNvSpPr>
          <p:nvPr>
            <p:ph type="title"/>
          </p:nvPr>
        </p:nvSpPr>
        <p:spPr>
          <a:xfrm>
            <a:off x="609599" y="274638"/>
            <a:ext cx="5486401" cy="1143000"/>
          </a:xfrm>
        </p:spPr>
        <p:txBody>
          <a:bodyPr>
            <a:normAutofit/>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Subclass Octocorallia</a:t>
            </a:r>
          </a:p>
        </p:txBody>
      </p:sp>
      <p:sp>
        <p:nvSpPr>
          <p:cNvPr id="3" name="Content Placeholder 2">
            <a:extLst>
              <a:ext uri="{FF2B5EF4-FFF2-40B4-BE49-F238E27FC236}">
                <a16:creationId xmlns:a16="http://schemas.microsoft.com/office/drawing/2014/main" id="{0A06BF90-027D-7EF9-B387-A7C22CD67EC6}"/>
              </a:ext>
            </a:extLst>
          </p:cNvPr>
          <p:cNvSpPr>
            <a:spLocks noGrp="1"/>
          </p:cNvSpPr>
          <p:nvPr>
            <p:ph idx="1"/>
          </p:nvPr>
        </p:nvSpPr>
        <p:spPr>
          <a:xfrm>
            <a:off x="609600" y="1600201"/>
            <a:ext cx="5105400" cy="4525963"/>
          </a:xfrm>
        </p:spPr>
        <p:txBody>
          <a:bodyPr>
            <a:normAutofit fontScale="92500"/>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Soft corals lack the rigid calcium carbonate skeleton of hard corals. </a:t>
            </a:r>
          </a:p>
          <a:p>
            <a:r>
              <a:rPr lang="en-US" dirty="0">
                <a:latin typeface="Calibri Light" panose="020F0302020204030204" pitchFamily="34" charset="0"/>
                <a:ea typeface="Calibri Light" panose="020F0302020204030204" pitchFamily="34" charset="0"/>
                <a:cs typeface="Calibri Light" panose="020F0302020204030204" pitchFamily="34" charset="0"/>
              </a:rPr>
              <a:t>They have a flexible, fibrous structure made of protein and tiny skeletal elements called spicules. </a:t>
            </a:r>
          </a:p>
          <a:p>
            <a:r>
              <a:rPr lang="en-US" dirty="0">
                <a:latin typeface="Calibri Light" panose="020F0302020204030204" pitchFamily="34" charset="0"/>
                <a:ea typeface="Calibri Light" panose="020F0302020204030204" pitchFamily="34" charset="0"/>
                <a:cs typeface="Calibri Light" panose="020F0302020204030204" pitchFamily="34" charset="0"/>
              </a:rPr>
              <a:t>Soft corals do not contribute significantly to reef building </a:t>
            </a:r>
          </a:p>
        </p:txBody>
      </p:sp>
      <p:pic>
        <p:nvPicPr>
          <p:cNvPr id="4" name="Picture 3" descr="C:\Documents and Settings\Jon Anthony Stallins\Desktop\483108-Sea-Fan--Subergorgia-Mollis-0.jpg">
            <a:extLst>
              <a:ext uri="{FF2B5EF4-FFF2-40B4-BE49-F238E27FC236}">
                <a16:creationId xmlns:a16="http://schemas.microsoft.com/office/drawing/2014/main" id="{A4E0EFC6-BC95-26E5-452F-CDC3907959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555"/>
          <a:stretch/>
        </p:blipFill>
        <p:spPr bwMode="auto">
          <a:xfrm>
            <a:off x="6248400" y="261134"/>
            <a:ext cx="5410200" cy="3419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C:\Documents and Settings\Jon Anthony Stallins\Desktop\GORellisellazanni2.jpg">
            <a:extLst>
              <a:ext uri="{FF2B5EF4-FFF2-40B4-BE49-F238E27FC236}">
                <a16:creationId xmlns:a16="http://schemas.microsoft.com/office/drawing/2014/main" id="{A49AE7AE-49F7-B78F-32FB-81071EE8F7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3079"/>
          <a:stretch/>
        </p:blipFill>
        <p:spPr bwMode="auto">
          <a:xfrm>
            <a:off x="6248400" y="3722929"/>
            <a:ext cx="5410200" cy="31350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6939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a:extLst>
              <a:ext uri="{FF2B5EF4-FFF2-40B4-BE49-F238E27FC236}">
                <a16:creationId xmlns:a16="http://schemas.microsoft.com/office/drawing/2014/main" id="{D72F80D6-9185-0957-9A7D-97FBE836A5EB}"/>
              </a:ext>
            </a:extLst>
          </p:cNvPr>
          <p:cNvSpPr>
            <a:spLocks noGrp="1"/>
          </p:cNvSpPr>
          <p:nvPr>
            <p:ph type="title"/>
          </p:nvPr>
        </p:nvSpPr>
        <p:spPr/>
        <p:txBody>
          <a:bodyPr/>
          <a:lstStyle/>
          <a:p>
            <a:pPr eaLnBrk="1" hangingPunct="1"/>
            <a:r>
              <a:rPr lang="en-US" altLang="en-US" dirty="0">
                <a:latin typeface="Calibri Light" panose="020F0302020204030204" pitchFamily="34" charset="0"/>
                <a:ea typeface="Calibri Light" panose="020F0302020204030204" pitchFamily="34" charset="0"/>
                <a:cs typeface="Calibri Light" panose="020F0302020204030204" pitchFamily="34" charset="0"/>
              </a:rPr>
              <a:t>Other biomineralizing organisms</a:t>
            </a:r>
          </a:p>
        </p:txBody>
      </p:sp>
      <p:sp>
        <p:nvSpPr>
          <p:cNvPr id="47107" name="Content Placeholder 2">
            <a:extLst>
              <a:ext uri="{FF2B5EF4-FFF2-40B4-BE49-F238E27FC236}">
                <a16:creationId xmlns:a16="http://schemas.microsoft.com/office/drawing/2014/main" id="{886A3A32-80B0-D6FE-B1B9-F4A5DD737604}"/>
              </a:ext>
            </a:extLst>
          </p:cNvPr>
          <p:cNvSpPr>
            <a:spLocks noGrp="1"/>
          </p:cNvSpPr>
          <p:nvPr>
            <p:ph idx="1"/>
          </p:nvPr>
        </p:nvSpPr>
        <p:spPr/>
        <p:txBody>
          <a:bodyPr/>
          <a:lstStyle/>
          <a:p>
            <a:pPr eaLnBrk="1" hangingPunct="1"/>
            <a:r>
              <a:rPr lang="en-US" altLang="en-US" dirty="0">
                <a:latin typeface="Calibri Light" panose="020F0302020204030204" pitchFamily="34" charset="0"/>
                <a:ea typeface="Calibri Light" panose="020F0302020204030204" pitchFamily="34" charset="0"/>
                <a:cs typeface="Calibri Light" panose="020F0302020204030204" pitchFamily="34" charset="0"/>
              </a:rPr>
              <a:t>May build reef as individuals in the absence of hard corals (stromatolites) or contribute to hard reef structure</a:t>
            </a:r>
          </a:p>
          <a:p>
            <a:pPr lvl="1" eaLnBrk="1" hangingPunct="1"/>
            <a:r>
              <a:rPr lang="en-US" altLang="en-US" dirty="0">
                <a:latin typeface="Calibri Light" panose="020F0302020204030204" pitchFamily="34" charset="0"/>
                <a:ea typeface="Calibri Light" panose="020F0302020204030204" pitchFamily="34" charset="0"/>
                <a:cs typeface="Calibri Light" panose="020F0302020204030204" pitchFamily="34" charset="0"/>
              </a:rPr>
              <a:t>Stromatolites</a:t>
            </a:r>
          </a:p>
          <a:p>
            <a:pPr lvl="1" eaLnBrk="1" hangingPunct="1"/>
            <a:r>
              <a:rPr lang="en-US" altLang="en-US" dirty="0">
                <a:latin typeface="Calibri Light" panose="020F0302020204030204" pitchFamily="34" charset="0"/>
                <a:ea typeface="Calibri Light" panose="020F0302020204030204" pitchFamily="34" charset="0"/>
                <a:cs typeface="Calibri Light" panose="020F0302020204030204" pitchFamily="34" charset="0"/>
              </a:rPr>
              <a:t>Sponges</a:t>
            </a:r>
          </a:p>
          <a:p>
            <a:pPr lvl="1" eaLnBrk="1" hangingPunct="1"/>
            <a:r>
              <a:rPr lang="en-US" altLang="en-US" dirty="0">
                <a:latin typeface="Calibri Light" panose="020F0302020204030204" pitchFamily="34" charset="0"/>
                <a:ea typeface="Calibri Light" panose="020F0302020204030204" pitchFamily="34" charset="0"/>
                <a:cs typeface="Calibri Light" panose="020F0302020204030204" pitchFamily="34" charset="0"/>
              </a:rPr>
              <a:t>Bivalves</a:t>
            </a:r>
          </a:p>
          <a:p>
            <a:pPr lvl="1" eaLnBrk="1" hangingPunct="1"/>
            <a:r>
              <a:rPr lang="en-US" altLang="en-US" dirty="0">
                <a:latin typeface="Calibri Light" panose="020F0302020204030204" pitchFamily="34" charset="0"/>
                <a:ea typeface="Calibri Light" panose="020F0302020204030204" pitchFamily="34" charset="0"/>
                <a:cs typeface="Calibri Light" panose="020F0302020204030204" pitchFamily="34" charset="0"/>
              </a:rPr>
              <a:t>Benthic foraminifera</a:t>
            </a:r>
          </a:p>
          <a:p>
            <a:pPr lvl="1" eaLnBrk="1" hangingPunct="1"/>
            <a:r>
              <a:rPr lang="en-US" altLang="en-US" dirty="0">
                <a:latin typeface="Calibri Light" panose="020F0302020204030204" pitchFamily="34" charset="0"/>
                <a:ea typeface="Calibri Light" panose="020F0302020204030204" pitchFamily="34" charset="0"/>
                <a:cs typeface="Calibri Light" panose="020F0302020204030204" pitchFamily="34" charset="0"/>
              </a:rPr>
              <a:t>Bryozoans</a:t>
            </a:r>
          </a:p>
          <a:p>
            <a:pPr lvl="1" eaLnBrk="1" hangingPunct="1"/>
            <a:r>
              <a:rPr lang="en-US" altLang="en-US" dirty="0">
                <a:latin typeface="Calibri Light" panose="020F0302020204030204" pitchFamily="34" charset="0"/>
                <a:ea typeface="Calibri Light" panose="020F0302020204030204" pitchFamily="34" charset="0"/>
                <a:cs typeface="Calibri Light" panose="020F0302020204030204" pitchFamily="34" charset="0"/>
              </a:rPr>
              <a:t>Calcareous algae</a:t>
            </a:r>
          </a:p>
          <a:p>
            <a:pPr lvl="1" eaLnBrk="1" hangingPunct="1">
              <a:buFont typeface="Arial" panose="020B0604020202020204" pitchFamily="34" charset="0"/>
              <a:buNone/>
            </a:pPr>
            <a:endParaRPr lang="en-US" altLang="en-US" dirty="0">
              <a:latin typeface="Calibri Light" panose="020F0302020204030204" pitchFamily="34" charset="0"/>
              <a:ea typeface="Calibri Light" panose="020F0302020204030204" pitchFamily="34" charset="0"/>
              <a:cs typeface="Calibri Light" panose="020F030202020403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3" descr="C:\Documents and Settings\Jon Anthony Stallins\My Documents\My Pictures\Warwick%20st4250L.jpg">
            <a:extLst>
              <a:ext uri="{FF2B5EF4-FFF2-40B4-BE49-F238E27FC236}">
                <a16:creationId xmlns:a16="http://schemas.microsoft.com/office/drawing/2014/main" id="{3E9B72F9-775A-1C01-6C40-6F23391264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4356"/>
            <a:ext cx="9124167" cy="6843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7" name="Picture 4" descr="C:\Documents and Settings\Jon Anthony Stallins\Desktop\image.jpg">
            <a:extLst>
              <a:ext uri="{FF2B5EF4-FFF2-40B4-BE49-F238E27FC236}">
                <a16:creationId xmlns:a16="http://schemas.microsoft.com/office/drawing/2014/main" id="{2E3BB267-23E2-26CF-6207-82277F3780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088"/>
            <a:ext cx="9448800" cy="64767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a:extLst>
              <a:ext uri="{FF2B5EF4-FFF2-40B4-BE49-F238E27FC236}">
                <a16:creationId xmlns:a16="http://schemas.microsoft.com/office/drawing/2014/main" id="{FBF5472C-C45F-5FD8-7F67-F35C22ADE962}"/>
              </a:ext>
            </a:extLst>
          </p:cNvPr>
          <p:cNvSpPr>
            <a:spLocks noGrp="1"/>
          </p:cNvSpPr>
          <p:nvPr>
            <p:ph type="title"/>
          </p:nvPr>
        </p:nvSpPr>
        <p:spPr/>
        <p:txBody>
          <a:bodyPr/>
          <a:lstStyle/>
          <a:p>
            <a:pPr eaLnBrk="1" hangingPunct="1"/>
            <a:r>
              <a:rPr lang="en-US" altLang="en-US" dirty="0">
                <a:latin typeface="Calibri Light" panose="020F0302020204030204" pitchFamily="34" charset="0"/>
                <a:ea typeface="Calibri Light" panose="020F0302020204030204" pitchFamily="34" charset="0"/>
                <a:cs typeface="Calibri Light" panose="020F0302020204030204" pitchFamily="34" charset="0"/>
              </a:rPr>
              <a:t>Stromatolites</a:t>
            </a:r>
          </a:p>
        </p:txBody>
      </p:sp>
      <p:sp>
        <p:nvSpPr>
          <p:cNvPr id="49155" name="Content Placeholder 2">
            <a:extLst>
              <a:ext uri="{FF2B5EF4-FFF2-40B4-BE49-F238E27FC236}">
                <a16:creationId xmlns:a16="http://schemas.microsoft.com/office/drawing/2014/main" id="{19D1CF59-76AD-50EA-3543-1051B24BAF57}"/>
              </a:ext>
            </a:extLst>
          </p:cNvPr>
          <p:cNvSpPr>
            <a:spLocks noGrp="1"/>
          </p:cNvSpPr>
          <p:nvPr>
            <p:ph idx="1"/>
          </p:nvPr>
        </p:nvSpPr>
        <p:spPr/>
        <p:txBody>
          <a:bodyPr/>
          <a:lstStyle/>
          <a:p>
            <a:pPr eaLnBrk="1" hangingPunct="1"/>
            <a:r>
              <a:rPr lang="en-US" altLang="en-US" dirty="0">
                <a:latin typeface="Calibri Light" panose="020F0302020204030204" pitchFamily="34" charset="0"/>
                <a:ea typeface="Calibri Light" panose="020F0302020204030204" pitchFamily="34" charset="0"/>
                <a:cs typeface="Calibri Light" panose="020F0302020204030204" pitchFamily="34" charset="0"/>
              </a:rPr>
              <a:t>Mounds of prokaryotic (single-celled) organisms: algae and cyanobacteria. </a:t>
            </a:r>
          </a:p>
          <a:p>
            <a:pPr eaLnBrk="1" hangingPunct="1"/>
            <a:r>
              <a:rPr lang="en-US" altLang="en-US" dirty="0">
                <a:latin typeface="Calibri Light" panose="020F0302020204030204" pitchFamily="34" charset="0"/>
                <a:ea typeface="Calibri Light" panose="020F0302020204030204" pitchFamily="34" charset="0"/>
                <a:cs typeface="Calibri Light" panose="020F0302020204030204" pitchFamily="34" charset="0"/>
              </a:rPr>
              <a:t>Modern stromatolites occur today along the western Australian coast. </a:t>
            </a:r>
          </a:p>
          <a:p>
            <a:pPr eaLnBrk="1" hangingPunct="1"/>
            <a:r>
              <a:rPr lang="en-US" altLang="en-US" dirty="0">
                <a:latin typeface="Calibri Light" panose="020F0302020204030204" pitchFamily="34" charset="0"/>
                <a:ea typeface="Calibri Light" panose="020F0302020204030204" pitchFamily="34" charset="0"/>
                <a:cs typeface="Calibri Light" panose="020F0302020204030204" pitchFamily="34" charset="0"/>
              </a:rPr>
              <a:t>Comprised the first reefs in geologic history</a:t>
            </a:r>
          </a:p>
          <a:p>
            <a:pPr eaLnBrk="1" hangingPunct="1"/>
            <a:r>
              <a:rPr lang="en-US" altLang="en-US" dirty="0">
                <a:latin typeface="Calibri Light" panose="020F0302020204030204" pitchFamily="34" charset="0"/>
                <a:ea typeface="Calibri Light" panose="020F0302020204030204" pitchFamily="34" charset="0"/>
                <a:cs typeface="Calibri Light" panose="020F0302020204030204" pitchFamily="34" charset="0"/>
              </a:rPr>
              <a:t>Have been found on Earth for 2 billion years</a:t>
            </a:r>
          </a:p>
          <a:p>
            <a:pPr eaLnBrk="1" hangingPunct="1"/>
            <a:r>
              <a:rPr lang="en-US" altLang="en-US" dirty="0">
                <a:latin typeface="Calibri Light" panose="020F0302020204030204" pitchFamily="34" charset="0"/>
                <a:ea typeface="Calibri Light" panose="020F0302020204030204" pitchFamily="34" charset="0"/>
                <a:cs typeface="Calibri Light" panose="020F0302020204030204" pitchFamily="34" charset="0"/>
              </a:rPr>
              <a:t>Do not typically occur with coral reef</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111807F5-BD9C-648D-1EA2-0A9B2E933F88}"/>
              </a:ext>
            </a:extLst>
          </p:cNvPr>
          <p:cNvPicPr>
            <a:picLocks noGrp="1" noChangeAspect="1"/>
          </p:cNvPicPr>
          <p:nvPr>
            <p:ph idx="1"/>
          </p:nvPr>
        </p:nvPicPr>
        <p:blipFill>
          <a:blip r:embed="rId3"/>
          <a:stretch>
            <a:fillRect/>
          </a:stretch>
        </p:blipFill>
        <p:spPr>
          <a:xfrm>
            <a:off x="0" y="0"/>
            <a:ext cx="12401949" cy="6858000"/>
          </a:xfrm>
        </p:spPr>
      </p:pic>
    </p:spTree>
    <p:extLst>
      <p:ext uri="{BB962C8B-B14F-4D97-AF65-F5344CB8AC3E}">
        <p14:creationId xmlns:p14="http://schemas.microsoft.com/office/powerpoint/2010/main" val="1144915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971F9CF-20F0-8D96-9F35-5612E7DA7F3F}"/>
              </a:ext>
            </a:extLst>
          </p:cNvPr>
          <p:cNvPicPr>
            <a:picLocks noChangeAspect="1"/>
          </p:cNvPicPr>
          <p:nvPr/>
        </p:nvPicPr>
        <p:blipFill>
          <a:blip r:embed="rId3"/>
          <a:stretch>
            <a:fillRect/>
          </a:stretch>
        </p:blipFill>
        <p:spPr>
          <a:xfrm>
            <a:off x="0" y="0"/>
            <a:ext cx="12192000" cy="733361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CE571B1-83AE-C1EB-69BC-0EF9CCC9A0D7}"/>
              </a:ext>
            </a:extLst>
          </p:cNvPr>
          <p:cNvPicPr>
            <a:picLocks noGrp="1" noChangeAspect="1"/>
          </p:cNvPicPr>
          <p:nvPr>
            <p:ph idx="1"/>
          </p:nvPr>
        </p:nvPicPr>
        <p:blipFill>
          <a:blip r:embed="rId3"/>
          <a:stretch>
            <a:fillRect/>
          </a:stretch>
        </p:blipFill>
        <p:spPr>
          <a:xfrm>
            <a:off x="6602225" y="2496576"/>
            <a:ext cx="5401823" cy="4144963"/>
          </a:xfrm>
        </p:spPr>
      </p:pic>
      <p:pic>
        <p:nvPicPr>
          <p:cNvPr id="7" name="Picture 6" descr="A close-up of a diagram&#10;&#10;Description automatically generated">
            <a:extLst>
              <a:ext uri="{FF2B5EF4-FFF2-40B4-BE49-F238E27FC236}">
                <a16:creationId xmlns:a16="http://schemas.microsoft.com/office/drawing/2014/main" id="{3E66F8C4-3199-BF36-8200-1889435E8C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7323" y="216461"/>
            <a:ext cx="4851626" cy="2298139"/>
          </a:xfrm>
          <a:prstGeom prst="rect">
            <a:avLst/>
          </a:prstGeom>
        </p:spPr>
      </p:pic>
      <p:pic>
        <p:nvPicPr>
          <p:cNvPr id="9" name="Picture 8" descr="A diagram of a biostructure&#10;&#10;Description automatically generated">
            <a:extLst>
              <a:ext uri="{FF2B5EF4-FFF2-40B4-BE49-F238E27FC236}">
                <a16:creationId xmlns:a16="http://schemas.microsoft.com/office/drawing/2014/main" id="{53D8C546-9AD8-0EC1-14CA-D3AA1CE24F4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52" y="2209800"/>
            <a:ext cx="6579973" cy="2743200"/>
          </a:xfrm>
          <a:prstGeom prst="rect">
            <a:avLst/>
          </a:prstGeom>
        </p:spPr>
      </p:pic>
    </p:spTree>
    <p:extLst>
      <p:ext uri="{BB962C8B-B14F-4D97-AF65-F5344CB8AC3E}">
        <p14:creationId xmlns:p14="http://schemas.microsoft.com/office/powerpoint/2010/main" val="375012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2" descr="C:\Documents and Settings\Jon Anthony Stallins\Desktop\zoox_1.jpg">
            <a:extLst>
              <a:ext uri="{FF2B5EF4-FFF2-40B4-BE49-F238E27FC236}">
                <a16:creationId xmlns:a16="http://schemas.microsoft.com/office/drawing/2014/main" id="{F4A0ED2E-5144-9300-84E7-C090B70354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4939" y="0"/>
            <a:ext cx="9242121" cy="6930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rocky landscape with plants and rocks&#10;&#10;Description automatically generated with medium confidence">
            <a:extLst>
              <a:ext uri="{FF2B5EF4-FFF2-40B4-BE49-F238E27FC236}">
                <a16:creationId xmlns:a16="http://schemas.microsoft.com/office/drawing/2014/main" id="{3E5C6F29-469D-F3EB-D7E4-43BFF6F3D3B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219" y="9646"/>
            <a:ext cx="12171713" cy="6848354"/>
          </a:xfrm>
        </p:spPr>
      </p:pic>
    </p:spTree>
    <p:extLst>
      <p:ext uri="{BB962C8B-B14F-4D97-AF65-F5344CB8AC3E}">
        <p14:creationId xmlns:p14="http://schemas.microsoft.com/office/powerpoint/2010/main" val="72415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a:extLst>
              <a:ext uri="{FF2B5EF4-FFF2-40B4-BE49-F238E27FC236}">
                <a16:creationId xmlns:a16="http://schemas.microsoft.com/office/drawing/2014/main" id="{A7F59195-07DE-E509-E5F1-799C7B1768C6}"/>
              </a:ext>
            </a:extLst>
          </p:cNvPr>
          <p:cNvSpPr>
            <a:spLocks noGrp="1"/>
          </p:cNvSpPr>
          <p:nvPr>
            <p:ph type="title"/>
          </p:nvPr>
        </p:nvSpPr>
        <p:spPr/>
        <p:txBody>
          <a:bodyPr/>
          <a:lstStyle/>
          <a:p>
            <a:pPr eaLnBrk="1" hangingPunct="1"/>
            <a:r>
              <a:rPr lang="en-US" altLang="en-US" dirty="0"/>
              <a:t>Sponges (Phylum Porifera)</a:t>
            </a:r>
          </a:p>
        </p:txBody>
      </p:sp>
      <p:pic>
        <p:nvPicPr>
          <p:cNvPr id="53251" name="Picture 2" descr="C:\Documents and Settings\Jon Anthony Stallins\Desktop\OrangeSponge.jpg">
            <a:extLst>
              <a:ext uri="{FF2B5EF4-FFF2-40B4-BE49-F238E27FC236}">
                <a16:creationId xmlns:a16="http://schemas.microsoft.com/office/drawing/2014/main" id="{58222F91-5EAF-184D-46EA-4F18F75854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5000"/>
          <a:stretch>
            <a:fillRect/>
          </a:stretch>
        </p:blipFill>
        <p:spPr bwMode="auto">
          <a:xfrm>
            <a:off x="457200" y="-3132"/>
            <a:ext cx="10754377" cy="679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C:\Documents and Settings\Jon Anthony Stallins\Desktop\capture.jpg">
            <a:extLst>
              <a:ext uri="{FF2B5EF4-FFF2-40B4-BE49-F238E27FC236}">
                <a16:creationId xmlns:a16="http://schemas.microsoft.com/office/drawing/2014/main" id="{9FCB0D1F-D228-CF26-7896-F5905C4C3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307"/>
            <a:ext cx="9525000" cy="6840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C:\Documents and Settings\Jon Anthony Stallins\Desktop\spic3.jpg">
            <a:extLst>
              <a:ext uri="{FF2B5EF4-FFF2-40B4-BE49-F238E27FC236}">
                <a16:creationId xmlns:a16="http://schemas.microsoft.com/office/drawing/2014/main" id="{D1850E3E-4CA6-C3F6-9493-F78CD38A03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1066800"/>
            <a:ext cx="4894243" cy="518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3" name="Picture 3" descr="C:\Documents and Settings\Jon Anthony Stallins\Desktop\Forams1.jpg">
            <a:extLst>
              <a:ext uri="{FF2B5EF4-FFF2-40B4-BE49-F238E27FC236}">
                <a16:creationId xmlns:a16="http://schemas.microsoft.com/office/drawing/2014/main" id="{0CFA8AB8-822E-1532-79D5-0689D60DA4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19"/>
            <a:ext cx="6745014" cy="669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4" name="Picture 4" descr="C:\Documents and Settings\Jon Anthony Stallins\Desktop\Foraminifera-15.jpg">
            <a:extLst>
              <a:ext uri="{FF2B5EF4-FFF2-40B4-BE49-F238E27FC236}">
                <a16:creationId xmlns:a16="http://schemas.microsoft.com/office/drawing/2014/main" id="{19F2C6E8-012E-41A8-CBCD-7FD37044DF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5065" y="0"/>
            <a:ext cx="6745014" cy="9105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7" name="Picture 2" descr="C:\Documents and Settings\Jon Anthony Stallins\Desktop\2007-01-01_17-40-08.jpg">
            <a:extLst>
              <a:ext uri="{FF2B5EF4-FFF2-40B4-BE49-F238E27FC236}">
                <a16:creationId xmlns:a16="http://schemas.microsoft.com/office/drawing/2014/main" id="{0BA05B78-C7FD-8282-DFB1-431C951C72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8333"/>
          <a:stretch>
            <a:fillRect/>
          </a:stretch>
        </p:blipFill>
        <p:spPr bwMode="auto">
          <a:xfrm>
            <a:off x="499475" y="24265"/>
            <a:ext cx="11193049" cy="6811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holding a rock&#10;&#10;Description automatically generated">
            <a:extLst>
              <a:ext uri="{FF2B5EF4-FFF2-40B4-BE49-F238E27FC236}">
                <a16:creationId xmlns:a16="http://schemas.microsoft.com/office/drawing/2014/main" id="{4BD65F2D-5DD4-16BA-F245-C893F708A44A}"/>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745" t="2704" r="-745" b="17532"/>
          <a:stretch/>
        </p:blipFill>
        <p:spPr>
          <a:xfrm>
            <a:off x="685800" y="-761999"/>
            <a:ext cx="10007627" cy="5986812"/>
          </a:xfrm>
        </p:spPr>
      </p:pic>
      <p:pic>
        <p:nvPicPr>
          <p:cNvPr id="7" name="Picture 6" descr="A close-up of a white object&#10;&#10;Description automatically generated">
            <a:extLst>
              <a:ext uri="{FF2B5EF4-FFF2-40B4-BE49-F238E27FC236}">
                <a16:creationId xmlns:a16="http://schemas.microsoft.com/office/drawing/2014/main" id="{F640812B-8C05-52C2-A113-F16ECBFBE6AB}"/>
              </a:ext>
            </a:extLst>
          </p:cNvPr>
          <p:cNvPicPr>
            <a:picLocks noChangeAspect="1"/>
          </p:cNvPicPr>
          <p:nvPr/>
        </p:nvPicPr>
        <p:blipFill>
          <a:blip r:embed="rId4">
            <a:extLst>
              <a:ext uri="{28A0092B-C50C-407E-A947-70E740481C1C}">
                <a14:useLocalDpi xmlns:a14="http://schemas.microsoft.com/office/drawing/2010/main" val="0"/>
              </a:ext>
            </a:extLst>
          </a:blip>
          <a:srcRect l="1755" t="5121" r="2657" b="29054"/>
          <a:stretch/>
        </p:blipFill>
        <p:spPr>
          <a:xfrm>
            <a:off x="685800" y="4371473"/>
            <a:ext cx="9906000" cy="2474495"/>
          </a:xfrm>
          <a:prstGeom prst="rect">
            <a:avLst/>
          </a:prstGeom>
        </p:spPr>
      </p:pic>
    </p:spTree>
    <p:extLst>
      <p:ext uri="{BB962C8B-B14F-4D97-AF65-F5344CB8AC3E}">
        <p14:creationId xmlns:p14="http://schemas.microsoft.com/office/powerpoint/2010/main" val="21873988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2" descr="C:\Documents and Settings\Jon Anthony Stallins\Desktop\lacy_crust_bryozoan.jpg">
            <a:extLst>
              <a:ext uri="{FF2B5EF4-FFF2-40B4-BE49-F238E27FC236}">
                <a16:creationId xmlns:a16="http://schemas.microsoft.com/office/drawing/2014/main" id="{4AEDB3C4-729C-49CF-7107-17121FED23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078" y="0"/>
            <a:ext cx="10211844" cy="6869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1" name="Picture 2" descr="C:\Documents and Settings\Jon Anthony Stallins\Desktop\insculpta.jpg">
            <a:extLst>
              <a:ext uri="{FF2B5EF4-FFF2-40B4-BE49-F238E27FC236}">
                <a16:creationId xmlns:a16="http://schemas.microsoft.com/office/drawing/2014/main" id="{447D7876-1B4D-95C5-2F29-2CCA634FC1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76200"/>
            <a:ext cx="10324578" cy="6883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1" name="Picture 3" descr="C:\Documents and Settings\Jon Anthony Stallins\Desktop\IMG_0163.jpg">
            <a:extLst>
              <a:ext uri="{FF2B5EF4-FFF2-40B4-BE49-F238E27FC236}">
                <a16:creationId xmlns:a16="http://schemas.microsoft.com/office/drawing/2014/main" id="{C67BA14E-F60E-29FC-78A5-ADCFA66988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3500" y="-255387"/>
            <a:ext cx="9525000" cy="7138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68A96-2252-D04A-2901-255267681B54}"/>
            </a:ext>
          </a:extLst>
        </p:cNvPr>
        <p:cNvGrpSpPr/>
        <p:nvPr/>
      </p:nvGrpSpPr>
      <p:grpSpPr>
        <a:xfrm>
          <a:off x="0" y="0"/>
          <a:ext cx="0" cy="0"/>
          <a:chOff x="0" y="0"/>
          <a:chExt cx="0" cy="0"/>
        </a:xfrm>
      </p:grpSpPr>
      <p:pic>
        <p:nvPicPr>
          <p:cNvPr id="3" name="Picture 2" descr="A close-up of a plant&#10;&#10;Description automatically generated">
            <a:extLst>
              <a:ext uri="{FF2B5EF4-FFF2-40B4-BE49-F238E27FC236}">
                <a16:creationId xmlns:a16="http://schemas.microsoft.com/office/drawing/2014/main" id="{EEB1C7A9-2910-BFB1-2EC3-03BC3973E3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5" y="0"/>
            <a:ext cx="12188389" cy="6858000"/>
          </a:xfrm>
          <a:prstGeom prst="rect">
            <a:avLst/>
          </a:prstGeom>
        </p:spPr>
      </p:pic>
    </p:spTree>
    <p:extLst>
      <p:ext uri="{BB962C8B-B14F-4D97-AF65-F5344CB8AC3E}">
        <p14:creationId xmlns:p14="http://schemas.microsoft.com/office/powerpoint/2010/main" val="1896970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descr="coral skeleton">
            <a:extLst>
              <a:ext uri="{FF2B5EF4-FFF2-40B4-BE49-F238E27FC236}">
                <a16:creationId xmlns:a16="http://schemas.microsoft.com/office/drawing/2014/main" id="{09B2868B-4F02-B615-097B-01D8E73C7F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3644" t="3668"/>
          <a:stretch>
            <a:fillRect/>
          </a:stretch>
        </p:blipFill>
        <p:spPr bwMode="auto">
          <a:xfrm>
            <a:off x="1790700" y="0"/>
            <a:ext cx="8610600" cy="685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3" name="Picture 2" descr="C:\Documents and Settings\Jon Anthony Stallins\Desktop\FAN7-Halimeda%20fragilis.jpg">
            <a:extLst>
              <a:ext uri="{FF2B5EF4-FFF2-40B4-BE49-F238E27FC236}">
                <a16:creationId xmlns:a16="http://schemas.microsoft.com/office/drawing/2014/main" id="{3C1EFD14-775F-25EA-B053-EA02CCE4C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57150"/>
            <a:ext cx="9296400" cy="697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2" descr="C:\Documents and Settings\Jon Anthony Stallins\Desktop\153208main_coralreef_map_lg.jpg"/>
          <p:cNvPicPr>
            <a:picLocks noChangeAspect="1" noChangeArrowheads="1"/>
          </p:cNvPicPr>
          <p:nvPr/>
        </p:nvPicPr>
        <p:blipFill>
          <a:blip r:embed="rId3" cstate="print"/>
          <a:srcRect/>
          <a:stretch>
            <a:fillRect/>
          </a:stretch>
        </p:blipFill>
        <p:spPr bwMode="auto">
          <a:xfrm>
            <a:off x="381000" y="136524"/>
            <a:ext cx="11345358" cy="6584952"/>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130526E6-39B6-4BA6-BA9D-BFE9F36ADA94}" type="slidenum">
              <a:rPr lang="en-US" smtClean="0"/>
              <a:pPr>
                <a:defRPr/>
              </a:pPr>
              <a:t>31</a:t>
            </a:fld>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FD8C3CF-B389-4FFB-84AC-10F450E7E9DE}" type="slidenum">
              <a:rPr lang="en-US" smtClean="0"/>
              <a:pPr>
                <a:defRPr/>
              </a:pPr>
              <a:t>32</a:t>
            </a:fld>
            <a:endParaRPr lang="en-US" dirty="0"/>
          </a:p>
        </p:txBody>
      </p:sp>
      <p:pic>
        <p:nvPicPr>
          <p:cNvPr id="5" name="Picture 5" descr="09_01"/>
          <p:cNvPicPr>
            <a:picLocks noChangeAspect="1" noChangeArrowheads="1"/>
          </p:cNvPicPr>
          <p:nvPr/>
        </p:nvPicPr>
        <p:blipFill>
          <a:blip r:embed="rId3" cstate="print"/>
          <a:srcRect t="15942" b="11594"/>
          <a:stretch>
            <a:fillRect/>
          </a:stretch>
        </p:blipFill>
        <p:spPr bwMode="auto">
          <a:xfrm>
            <a:off x="8021" y="208547"/>
            <a:ext cx="11687177" cy="6492876"/>
          </a:xfrm>
          <a:prstGeom prst="rect">
            <a:avLst/>
          </a:prstGeom>
          <a:noFill/>
          <a:ln w="9525">
            <a:noFill/>
            <a:miter lim="800000"/>
            <a:headEnd/>
            <a:tailEnd/>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2" descr="C:\Documents and Settings\Jon Anthony Stallins\Desktop\Oceanography\GBR photos\DSC_0875.JPG"/>
          <p:cNvPicPr>
            <a:picLocks noChangeAspect="1" noChangeArrowheads="1"/>
          </p:cNvPicPr>
          <p:nvPr/>
        </p:nvPicPr>
        <p:blipFill>
          <a:blip r:embed="rId3" cstate="print"/>
          <a:srcRect l="10000"/>
          <a:stretch/>
        </p:blipFill>
        <p:spPr bwMode="auto">
          <a:xfrm>
            <a:off x="0" y="-68436"/>
            <a:ext cx="4114800" cy="688181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CF7C9404-9144-4CD5-A5A0-7C29DACB33F8}" type="slidenum">
              <a:rPr lang="en-US" smtClean="0"/>
              <a:pPr>
                <a:defRPr/>
              </a:pPr>
              <a:t>33</a:t>
            </a:fld>
            <a:endParaRPr lang="en-US" dirty="0"/>
          </a:p>
        </p:txBody>
      </p:sp>
      <p:pic>
        <p:nvPicPr>
          <p:cNvPr id="2" name="Picture 2" descr="C:\Documents and Settings\Jon Anthony Stallins\Desktop\zoox_1.jpg">
            <a:extLst>
              <a:ext uri="{FF2B5EF4-FFF2-40B4-BE49-F238E27FC236}">
                <a16:creationId xmlns:a16="http://schemas.microsoft.com/office/drawing/2014/main" id="{75AB1B54-2931-3133-9C1F-3F823EA4F2E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7146"/>
          <a:stretch/>
        </p:blipFill>
        <p:spPr bwMode="auto">
          <a:xfrm>
            <a:off x="4116539" y="-72952"/>
            <a:ext cx="3960663" cy="6930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descr="coral animal exposed">
            <a:extLst>
              <a:ext uri="{FF2B5EF4-FFF2-40B4-BE49-F238E27FC236}">
                <a16:creationId xmlns:a16="http://schemas.microsoft.com/office/drawing/2014/main" id="{3282BE27-18EF-BAF9-2812-3F8F9F41D69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63762" b="13199"/>
          <a:stretch/>
        </p:blipFill>
        <p:spPr bwMode="auto">
          <a:xfrm>
            <a:off x="8077202" y="-72952"/>
            <a:ext cx="4114798" cy="802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C:\Documents and Settings\Jon Anthony Stallins\Desktop\a112-fi3.gif">
            <a:extLst>
              <a:ext uri="{FF2B5EF4-FFF2-40B4-BE49-F238E27FC236}">
                <a16:creationId xmlns:a16="http://schemas.microsoft.com/office/drawing/2014/main" id="{F07E39A0-36C5-611E-D2C6-06A8FE0C500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43000" y="275487"/>
            <a:ext cx="9220200" cy="630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61599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Documents and Settings\Jon Anthony Stallins\Desktop\great_barrier_reef.jpg"/>
          <p:cNvPicPr>
            <a:picLocks noChangeAspect="1" noChangeArrowheads="1"/>
          </p:cNvPicPr>
          <p:nvPr/>
        </p:nvPicPr>
        <p:blipFill>
          <a:blip r:embed="rId3" cstate="print"/>
          <a:srcRect/>
          <a:stretch>
            <a:fillRect/>
          </a:stretch>
        </p:blipFill>
        <p:spPr bwMode="auto">
          <a:xfrm>
            <a:off x="6477000" y="242887"/>
            <a:ext cx="5715000" cy="6372225"/>
          </a:xfrm>
          <a:prstGeom prst="rect">
            <a:avLst/>
          </a:prstGeom>
          <a:noFill/>
          <a:ln w="9525">
            <a:noFill/>
            <a:miter lim="800000"/>
            <a:headEnd/>
            <a:tailEnd/>
          </a:ln>
        </p:spPr>
      </p:pic>
      <p:pic>
        <p:nvPicPr>
          <p:cNvPr id="3" name="Picture 3" descr="C:\Documents and Settings\Jon Anthony Stallins\Desktop\ningaloo-reef-480.jpg">
            <a:extLst>
              <a:ext uri="{FF2B5EF4-FFF2-40B4-BE49-F238E27FC236}">
                <a16:creationId xmlns:a16="http://schemas.microsoft.com/office/drawing/2014/main" id="{CE1D494D-5C1D-FE98-9BF8-DAAFA18905AE}"/>
              </a:ext>
            </a:extLst>
          </p:cNvPr>
          <p:cNvPicPr>
            <a:picLocks noChangeAspect="1" noChangeArrowheads="1"/>
          </p:cNvPicPr>
          <p:nvPr/>
        </p:nvPicPr>
        <p:blipFill>
          <a:blip r:embed="rId4" cstate="print"/>
          <a:srcRect l="26906"/>
          <a:stretch/>
        </p:blipFill>
        <p:spPr bwMode="auto">
          <a:xfrm>
            <a:off x="152400" y="242888"/>
            <a:ext cx="6210299" cy="6372224"/>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C:\Documents and Settings\Jon Anthony Stallins\Desktop\north_west_map.gif"/>
          <p:cNvPicPr>
            <a:picLocks noChangeAspect="1" noChangeArrowheads="1"/>
          </p:cNvPicPr>
          <p:nvPr/>
        </p:nvPicPr>
        <p:blipFill>
          <a:blip r:embed="rId3" cstate="print"/>
          <a:srcRect/>
          <a:stretch>
            <a:fillRect/>
          </a:stretch>
        </p:blipFill>
        <p:spPr bwMode="auto">
          <a:xfrm>
            <a:off x="4011" y="840735"/>
            <a:ext cx="4933428" cy="5112361"/>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a:defRPr/>
            </a:pPr>
            <a:fld id="{7B0C0202-B04E-4F85-8DE1-24676E50F10C}" type="slidenum">
              <a:rPr lang="en-US" smtClean="0"/>
              <a:pPr>
                <a:defRPr/>
              </a:pPr>
              <a:t>36</a:t>
            </a:fld>
            <a:endParaRPr lang="en-US" dirty="0"/>
          </a:p>
        </p:txBody>
      </p:sp>
      <p:pic>
        <p:nvPicPr>
          <p:cNvPr id="3" name="Picture 2" descr="A beach with a sandy beach&#10;&#10;Description automatically generated with medium confidence">
            <a:extLst>
              <a:ext uri="{FF2B5EF4-FFF2-40B4-BE49-F238E27FC236}">
                <a16:creationId xmlns:a16="http://schemas.microsoft.com/office/drawing/2014/main" id="{31C3790B-0512-21BF-05B8-8F7DED0AFD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70508" y="872818"/>
            <a:ext cx="8123286" cy="5080277"/>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the ocean&#10;&#10;Description automatically generated">
            <a:extLst>
              <a:ext uri="{FF2B5EF4-FFF2-40B4-BE49-F238E27FC236}">
                <a16:creationId xmlns:a16="http://schemas.microsoft.com/office/drawing/2014/main" id="{F4992A97-07E3-3990-7596-B5C66737D459}"/>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11" y="533400"/>
            <a:ext cx="5608053" cy="5608053"/>
          </a:xfrm>
        </p:spPr>
      </p:pic>
      <p:pic>
        <p:nvPicPr>
          <p:cNvPr id="9" name="Picture 8" descr="A boat in the water&#10;&#10;Description automatically generated">
            <a:extLst>
              <a:ext uri="{FF2B5EF4-FFF2-40B4-BE49-F238E27FC236}">
                <a16:creationId xmlns:a16="http://schemas.microsoft.com/office/drawing/2014/main" id="{A5A884A2-AA36-D141-A479-30596BD90E2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12064" y="521368"/>
            <a:ext cx="7299157" cy="5474368"/>
          </a:xfrm>
          <a:prstGeom prst="rect">
            <a:avLst/>
          </a:prstGeom>
        </p:spPr>
      </p:pic>
    </p:spTree>
    <p:extLst>
      <p:ext uri="{BB962C8B-B14F-4D97-AF65-F5344CB8AC3E}">
        <p14:creationId xmlns:p14="http://schemas.microsoft.com/office/powerpoint/2010/main" val="18108853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3" descr="C:\Documents and Settings\Jon Anthony Stallins\Desktop\Slide6.jpg"/>
          <p:cNvPicPr>
            <a:picLocks noChangeAspect="1" noChangeArrowheads="1"/>
          </p:cNvPicPr>
          <p:nvPr/>
        </p:nvPicPr>
        <p:blipFill>
          <a:blip r:embed="rId3" cstate="print"/>
          <a:srcRect/>
          <a:stretch>
            <a:fillRect/>
          </a:stretch>
        </p:blipFill>
        <p:spPr bwMode="auto">
          <a:xfrm>
            <a:off x="1143000" y="-24063"/>
            <a:ext cx="9220200" cy="6915150"/>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pPr>
              <a:defRPr/>
            </a:pPr>
            <a:fld id="{A802EF2B-9B97-44C0-AB55-76E4630EDA34}" type="slidenum">
              <a:rPr lang="en-US" smtClean="0"/>
              <a:pPr>
                <a:defRPr/>
              </a:pPr>
              <a:t>38</a:t>
            </a:fld>
            <a:endParaRPr 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pPr>
              <a:defRPr/>
            </a:pPr>
            <a:fld id="{247039B1-8540-46CF-BB14-5B0EB55DCA89}" type="slidenum">
              <a:rPr lang="en-US" smtClean="0"/>
              <a:pPr>
                <a:defRPr/>
              </a:pPr>
              <a:t>39</a:t>
            </a:fld>
            <a:endParaRPr lang="en-US" dirty="0"/>
          </a:p>
        </p:txBody>
      </p:sp>
      <p:pic>
        <p:nvPicPr>
          <p:cNvPr id="6" name="Picture 2" descr="F:\Oceanography\4 Direct human impacts on coral reef\Rivers and sediment on outer reef.jpg"/>
          <p:cNvPicPr>
            <a:picLocks noChangeAspect="1" noChangeArrowheads="1"/>
          </p:cNvPicPr>
          <p:nvPr/>
        </p:nvPicPr>
        <p:blipFill>
          <a:blip r:embed="rId3" cstate="print"/>
          <a:srcRect/>
          <a:stretch>
            <a:fillRect/>
          </a:stretch>
        </p:blipFill>
        <p:spPr bwMode="auto">
          <a:xfrm>
            <a:off x="838200" y="76796"/>
            <a:ext cx="9677400" cy="6704408"/>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5" descr="coral animal exposed">
            <a:extLst>
              <a:ext uri="{FF2B5EF4-FFF2-40B4-BE49-F238E27FC236}">
                <a16:creationId xmlns:a16="http://schemas.microsoft.com/office/drawing/2014/main" id="{082080A6-CB22-C817-FEFC-36376D8E91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100" y="1"/>
            <a:ext cx="8305800"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descr="C:\Documents and Settings\Jon Anthony Stallins\Desktop\3F_60%20%20Sandy%20bottom.jpg"/>
          <p:cNvPicPr>
            <a:picLocks noChangeAspect="1" noChangeArrowheads="1"/>
          </p:cNvPicPr>
          <p:nvPr/>
        </p:nvPicPr>
        <p:blipFill>
          <a:blip r:embed="rId3" cstate="print"/>
          <a:srcRect/>
          <a:stretch>
            <a:fillRect/>
          </a:stretch>
        </p:blipFill>
        <p:spPr bwMode="auto">
          <a:xfrm>
            <a:off x="1219200" y="0"/>
            <a:ext cx="10629900" cy="7086600"/>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668E2E90-7150-4CFB-A624-318B666528CF}" type="slidenum">
              <a:rPr lang="en-US" smtClean="0"/>
              <a:pPr>
                <a:defRPr/>
              </a:pPr>
              <a:t>40</a:t>
            </a:fld>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95247B-07FD-1F21-2B80-534C79ABDF07}"/>
              </a:ext>
            </a:extLst>
          </p:cNvPr>
          <p:cNvPicPr>
            <a:picLocks noChangeAspect="1"/>
          </p:cNvPicPr>
          <p:nvPr/>
        </p:nvPicPr>
        <p:blipFill>
          <a:blip r:embed="rId2"/>
          <a:stretch>
            <a:fillRect/>
          </a:stretch>
        </p:blipFill>
        <p:spPr>
          <a:xfrm>
            <a:off x="2159929" y="83530"/>
            <a:ext cx="7872142" cy="6690940"/>
          </a:xfrm>
          <a:prstGeom prst="rect">
            <a:avLst/>
          </a:prstGeom>
        </p:spPr>
      </p:pic>
    </p:spTree>
    <p:extLst>
      <p:ext uri="{BB962C8B-B14F-4D97-AF65-F5344CB8AC3E}">
        <p14:creationId xmlns:p14="http://schemas.microsoft.com/office/powerpoint/2010/main" val="9179174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5" descr="C:\Documents and Settings\Jon Anthony Stallins\Desktop\2 Biogeography of coral reef coasts\reefs.png"/>
          <p:cNvPicPr>
            <a:picLocks noChangeAspect="1" noChangeArrowheads="1"/>
          </p:cNvPicPr>
          <p:nvPr/>
        </p:nvPicPr>
        <p:blipFill>
          <a:blip r:embed="rId3" cstate="print"/>
          <a:srcRect/>
          <a:stretch>
            <a:fillRect/>
          </a:stretch>
        </p:blipFill>
        <p:spPr bwMode="auto">
          <a:xfrm>
            <a:off x="1841500" y="299099"/>
            <a:ext cx="8763000" cy="6259802"/>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pPr>
              <a:defRPr/>
            </a:pPr>
            <a:fld id="{E551EE36-247E-471C-9E07-D1215FB49542}" type="slidenum">
              <a:rPr lang="en-US" smtClean="0"/>
              <a:pPr>
                <a:defRPr/>
              </a:pPr>
              <a:t>42</a:t>
            </a:fld>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3" descr="MACR base map"/>
          <p:cNvPicPr>
            <a:picLocks noChangeAspect="1" noChangeArrowheads="1"/>
          </p:cNvPicPr>
          <p:nvPr/>
        </p:nvPicPr>
        <p:blipFill>
          <a:blip r:embed="rId3" cstate="print"/>
          <a:srcRect/>
          <a:stretch>
            <a:fillRect/>
          </a:stretch>
        </p:blipFill>
        <p:spPr bwMode="auto">
          <a:xfrm>
            <a:off x="2910305" y="186462"/>
            <a:ext cx="5791200" cy="6485076"/>
          </a:xfrm>
          <a:prstGeom prst="rect">
            <a:avLst/>
          </a:prstGeom>
          <a:noFill/>
          <a:ln w="38100">
            <a:solidFill>
              <a:srgbClr val="FFFF00"/>
            </a:solidFill>
            <a:miter lim="800000"/>
            <a:headEnd/>
            <a:tailEnd/>
          </a:ln>
        </p:spPr>
      </p:pic>
      <p:sp>
        <p:nvSpPr>
          <p:cNvPr id="4" name="Slide Number Placeholder 3"/>
          <p:cNvSpPr>
            <a:spLocks noGrp="1"/>
          </p:cNvSpPr>
          <p:nvPr>
            <p:ph type="sldNum" sz="quarter" idx="12"/>
          </p:nvPr>
        </p:nvSpPr>
        <p:spPr/>
        <p:txBody>
          <a:bodyPr/>
          <a:lstStyle/>
          <a:p>
            <a:pPr>
              <a:defRPr/>
            </a:pPr>
            <a:fld id="{088BDB02-9E21-454C-9C5B-CBAC02FD593F}" type="slidenum">
              <a:rPr lang="en-US" smtClean="0"/>
              <a:pPr>
                <a:defRPr/>
              </a:pPr>
              <a:t>43</a:t>
            </a:fld>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pPr eaLnBrk="1" hangingPunct="1"/>
            <a:r>
              <a:rPr lang="en-US" dirty="0">
                <a:latin typeface="Calibri Light" panose="020F0302020204030204" pitchFamily="34" charset="0"/>
                <a:ea typeface="Calibri Light" panose="020F0302020204030204" pitchFamily="34" charset="0"/>
                <a:cs typeface="Calibri Light" panose="020F0302020204030204" pitchFamily="34" charset="0"/>
              </a:rPr>
              <a:t>Coral reef and related landforms</a:t>
            </a:r>
          </a:p>
        </p:txBody>
      </p:sp>
      <p:sp>
        <p:nvSpPr>
          <p:cNvPr id="61443" name="Content Placeholder 2"/>
          <p:cNvSpPr>
            <a:spLocks noGrp="1"/>
          </p:cNvSpPr>
          <p:nvPr>
            <p:ph idx="1"/>
          </p:nvPr>
        </p:nvSpPr>
        <p:spPr/>
        <p:txBody>
          <a:bodyPr>
            <a:normAutofit/>
          </a:bodyPr>
          <a:lstStyle/>
          <a:p>
            <a:pPr eaLnBrk="1" hangingPunct="1">
              <a:lnSpc>
                <a:spcPct val="80000"/>
              </a:lnSpc>
            </a:pPr>
            <a:r>
              <a:rPr lang="en-US" sz="3600" dirty="0">
                <a:latin typeface="Calibri Light" panose="020F0302020204030204" pitchFamily="34" charset="0"/>
                <a:ea typeface="Calibri Light" panose="020F0302020204030204" pitchFamily="34" charset="0"/>
                <a:cs typeface="Calibri Light" panose="020F0302020204030204" pitchFamily="34" charset="0"/>
              </a:rPr>
              <a:t>Fringing reefs</a:t>
            </a:r>
          </a:p>
          <a:p>
            <a:pPr eaLnBrk="1" hangingPunct="1">
              <a:lnSpc>
                <a:spcPct val="80000"/>
              </a:lnSpc>
            </a:pPr>
            <a:r>
              <a:rPr lang="en-US" sz="3600" dirty="0">
                <a:latin typeface="Calibri Light" panose="020F0302020204030204" pitchFamily="34" charset="0"/>
                <a:ea typeface="Calibri Light" panose="020F0302020204030204" pitchFamily="34" charset="0"/>
                <a:cs typeface="Calibri Light" panose="020F0302020204030204" pitchFamily="34" charset="0"/>
              </a:rPr>
              <a:t>Barrier reefs </a:t>
            </a:r>
          </a:p>
          <a:p>
            <a:pPr eaLnBrk="1" hangingPunct="1">
              <a:lnSpc>
                <a:spcPct val="80000"/>
              </a:lnSpc>
            </a:pPr>
            <a:r>
              <a:rPr lang="en-US" sz="3600" dirty="0">
                <a:latin typeface="Calibri Light" panose="020F0302020204030204" pitchFamily="34" charset="0"/>
                <a:ea typeface="Calibri Light" panose="020F0302020204030204" pitchFamily="34" charset="0"/>
                <a:cs typeface="Calibri Light" panose="020F0302020204030204" pitchFamily="34" charset="0"/>
              </a:rPr>
              <a:t>Patch reefs </a:t>
            </a:r>
          </a:p>
          <a:p>
            <a:pPr eaLnBrk="1" hangingPunct="1">
              <a:lnSpc>
                <a:spcPct val="80000"/>
              </a:lnSpc>
            </a:pPr>
            <a:r>
              <a:rPr lang="en-US" sz="3600" dirty="0">
                <a:latin typeface="Calibri Light" panose="020F0302020204030204" pitchFamily="34" charset="0"/>
                <a:ea typeface="Calibri Light" panose="020F0302020204030204" pitchFamily="34" charset="0"/>
                <a:cs typeface="Calibri Light" panose="020F0302020204030204" pitchFamily="34" charset="0"/>
              </a:rPr>
              <a:t>Atolls</a:t>
            </a:r>
          </a:p>
          <a:p>
            <a:pPr eaLnBrk="1" hangingPunct="1">
              <a:lnSpc>
                <a:spcPct val="80000"/>
              </a:lnSpc>
            </a:pPr>
            <a:r>
              <a:rPr lang="en-US" sz="3600" dirty="0">
                <a:latin typeface="Calibri Light" panose="020F0302020204030204" pitchFamily="34" charset="0"/>
                <a:ea typeface="Calibri Light" panose="020F0302020204030204" pitchFamily="34" charset="0"/>
                <a:cs typeface="Calibri Light" panose="020F0302020204030204" pitchFamily="34" charset="0"/>
              </a:rPr>
              <a:t>Carbonate platforms</a:t>
            </a:r>
          </a:p>
          <a:p>
            <a:pPr eaLnBrk="1" hangingPunct="1">
              <a:lnSpc>
                <a:spcPct val="80000"/>
              </a:lnSpc>
            </a:pPr>
            <a:r>
              <a:rPr lang="en-US" sz="3600" dirty="0">
                <a:latin typeface="Calibri Light" panose="020F0302020204030204" pitchFamily="34" charset="0"/>
                <a:ea typeface="Calibri Light" panose="020F0302020204030204" pitchFamily="34" charset="0"/>
                <a:cs typeface="Calibri Light" panose="020F0302020204030204" pitchFamily="34" charset="0"/>
              </a:rPr>
              <a:t>Coral cays and beaches</a:t>
            </a:r>
          </a:p>
          <a:p>
            <a:pPr eaLnBrk="1" hangingPunct="1">
              <a:lnSpc>
                <a:spcPct val="80000"/>
              </a:lnSpc>
            </a:pPr>
            <a:r>
              <a:rPr lang="en-US" sz="3600" dirty="0">
                <a:latin typeface="Calibri Light" panose="020F0302020204030204" pitchFamily="34" charset="0"/>
                <a:ea typeface="Calibri Light" panose="020F0302020204030204" pitchFamily="34" charset="0"/>
                <a:cs typeface="Calibri Light" panose="020F0302020204030204" pitchFamily="34" charset="0"/>
              </a:rPr>
              <a:t>Carbonate cays and beaches</a:t>
            </a:r>
          </a:p>
          <a:p>
            <a:pPr lvl="1" eaLnBrk="1" hangingPunct="1">
              <a:lnSpc>
                <a:spcPct val="80000"/>
              </a:lnSpc>
            </a:pPr>
            <a:endParaRPr lang="en-US" sz="2400" dirty="0">
              <a:latin typeface="Calibri Light" panose="020F0302020204030204" pitchFamily="34" charset="0"/>
              <a:ea typeface="Calibri Light" panose="020F0302020204030204" pitchFamily="34" charset="0"/>
              <a:cs typeface="Calibri Light" panose="020F0302020204030204" pitchFamily="34" charset="0"/>
            </a:endParaRPr>
          </a:p>
          <a:p>
            <a:pPr eaLnBrk="1" hangingPunct="1">
              <a:lnSpc>
                <a:spcPct val="80000"/>
              </a:lnSpc>
            </a:pPr>
            <a:endParaRPr lang="en-US" sz="27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4" name="Slide Number Placeholder 3"/>
          <p:cNvSpPr>
            <a:spLocks noGrp="1"/>
          </p:cNvSpPr>
          <p:nvPr>
            <p:ph type="sldNum" sz="quarter" idx="12"/>
          </p:nvPr>
        </p:nvSpPr>
        <p:spPr/>
        <p:txBody>
          <a:bodyPr/>
          <a:lstStyle/>
          <a:p>
            <a:pPr>
              <a:defRPr/>
            </a:pPr>
            <a:fld id="{1DFFA5C3-B36C-4E29-9DA9-4625F312593E}" type="slidenum">
              <a:rPr lang="en-US" smtClean="0"/>
              <a:pPr>
                <a:defRPr/>
              </a:pPr>
              <a:t>44</a:t>
            </a:fld>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descr="C:\Documents and Settings\Jon Anthony Stallins\Desktop\31.jpg"/>
          <p:cNvPicPr>
            <a:picLocks noChangeAspect="1" noChangeArrowheads="1"/>
          </p:cNvPicPr>
          <p:nvPr/>
        </p:nvPicPr>
        <p:blipFill>
          <a:blip r:embed="rId3" cstate="print"/>
          <a:srcRect/>
          <a:stretch>
            <a:fillRect/>
          </a:stretch>
        </p:blipFill>
        <p:spPr bwMode="auto">
          <a:xfrm>
            <a:off x="1981200" y="152400"/>
            <a:ext cx="4757738" cy="6019800"/>
          </a:xfrm>
          <a:prstGeom prst="rect">
            <a:avLst/>
          </a:prstGeom>
          <a:noFill/>
          <a:ln w="9525">
            <a:noFill/>
            <a:miter lim="800000"/>
            <a:headEnd/>
            <a:tailEnd/>
          </a:ln>
        </p:spPr>
      </p:pic>
      <p:pic>
        <p:nvPicPr>
          <p:cNvPr id="63490" name="Picture 2" descr="C:\Documents and Settings\Jon Anthony Stallins\Desktop\atoll.gif"/>
          <p:cNvPicPr>
            <a:picLocks noChangeAspect="1" noChangeArrowheads="1"/>
          </p:cNvPicPr>
          <p:nvPr/>
        </p:nvPicPr>
        <p:blipFill>
          <a:blip r:embed="rId4" cstate="print"/>
          <a:srcRect/>
          <a:stretch>
            <a:fillRect/>
          </a:stretch>
        </p:blipFill>
        <p:spPr bwMode="auto">
          <a:xfrm>
            <a:off x="7010400" y="4953001"/>
            <a:ext cx="2514600" cy="1630363"/>
          </a:xfrm>
          <a:prstGeom prst="rect">
            <a:avLst/>
          </a:prstGeom>
          <a:noFill/>
          <a:ln w="9525">
            <a:noFill/>
            <a:miter lim="800000"/>
            <a:headEnd/>
            <a:tailEnd/>
          </a:ln>
        </p:spPr>
      </p:pic>
      <p:pic>
        <p:nvPicPr>
          <p:cNvPr id="63491" name="Picture 3" descr="C:\Documents and Settings\Jon Anthony Stallins\Desktop\barrier.gif"/>
          <p:cNvPicPr>
            <a:picLocks noChangeAspect="1" noChangeArrowheads="1"/>
          </p:cNvPicPr>
          <p:nvPr/>
        </p:nvPicPr>
        <p:blipFill>
          <a:blip r:embed="rId5" cstate="print"/>
          <a:srcRect/>
          <a:stretch>
            <a:fillRect/>
          </a:stretch>
        </p:blipFill>
        <p:spPr bwMode="auto">
          <a:xfrm>
            <a:off x="7010400" y="2819401"/>
            <a:ext cx="2438400" cy="1528763"/>
          </a:xfrm>
          <a:prstGeom prst="rect">
            <a:avLst/>
          </a:prstGeom>
          <a:noFill/>
          <a:ln w="9525">
            <a:noFill/>
            <a:miter lim="800000"/>
            <a:headEnd/>
            <a:tailEnd/>
          </a:ln>
        </p:spPr>
      </p:pic>
      <p:pic>
        <p:nvPicPr>
          <p:cNvPr id="63492" name="Picture 4" descr="C:\Documents and Settings\Jon Anthony Stallins\Desktop\fringing.gif"/>
          <p:cNvPicPr>
            <a:picLocks noChangeAspect="1" noChangeArrowheads="1"/>
          </p:cNvPicPr>
          <p:nvPr/>
        </p:nvPicPr>
        <p:blipFill>
          <a:blip r:embed="rId6" cstate="print"/>
          <a:srcRect/>
          <a:stretch>
            <a:fillRect/>
          </a:stretch>
        </p:blipFill>
        <p:spPr bwMode="auto">
          <a:xfrm>
            <a:off x="6858001" y="609600"/>
            <a:ext cx="2398713" cy="1524000"/>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A168FD1B-AC73-4E70-A136-8116D9D3D50D}" type="slidenum">
              <a:rPr lang="en-US" smtClean="0"/>
              <a:pPr>
                <a:defRPr/>
              </a:pPr>
              <a:t>45</a:t>
            </a:fld>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Image8"/>
          <p:cNvPicPr>
            <a:picLocks noChangeAspect="1" noChangeArrowheads="1"/>
          </p:cNvPicPr>
          <p:nvPr/>
        </p:nvPicPr>
        <p:blipFill>
          <a:blip r:embed="rId3" cstate="print"/>
          <a:srcRect/>
          <a:stretch>
            <a:fillRect/>
          </a:stretch>
        </p:blipFill>
        <p:spPr bwMode="auto">
          <a:xfrm>
            <a:off x="1524000" y="0"/>
            <a:ext cx="9144000" cy="6858000"/>
          </a:xfrm>
          <a:prstGeom prst="rect">
            <a:avLst/>
          </a:prstGeom>
          <a:noFill/>
          <a:ln w="9525">
            <a:noFill/>
            <a:miter lim="800000"/>
            <a:headEnd/>
            <a:tailEnd/>
          </a:ln>
        </p:spPr>
      </p:pic>
      <p:sp>
        <p:nvSpPr>
          <p:cNvPr id="3" name="Title 1"/>
          <p:cNvSpPr txBox="1">
            <a:spLocks/>
          </p:cNvSpPr>
          <p:nvPr/>
        </p:nvSpPr>
        <p:spPr>
          <a:xfrm>
            <a:off x="1981200" y="274638"/>
            <a:ext cx="8229600" cy="1143000"/>
          </a:xfrm>
          <a:prstGeom prst="rect">
            <a:avLst/>
          </a:prstGeom>
        </p:spPr>
        <p:txBody>
          <a:bodyPr/>
          <a:lstStyle/>
          <a:p>
            <a:pPr algn="ctr" fontAlgn="base">
              <a:spcBef>
                <a:spcPct val="0"/>
              </a:spcBef>
              <a:spcAft>
                <a:spcPct val="0"/>
              </a:spcAft>
              <a:defRPr/>
            </a:pPr>
            <a:endParaRPr lang="en-US" sz="4400" dirty="0">
              <a:solidFill>
                <a:schemeClr val="bg1"/>
              </a:solidFill>
              <a:latin typeface="+mj-lt"/>
              <a:ea typeface="+mj-ea"/>
              <a:cs typeface="+mj-cs"/>
            </a:endParaRPr>
          </a:p>
        </p:txBody>
      </p:sp>
      <p:sp>
        <p:nvSpPr>
          <p:cNvPr id="4" name="TextBox 3"/>
          <p:cNvSpPr txBox="1"/>
          <p:nvPr/>
        </p:nvSpPr>
        <p:spPr>
          <a:xfrm>
            <a:off x="1828801" y="6324600"/>
            <a:ext cx="3480505" cy="369332"/>
          </a:xfrm>
          <a:prstGeom prst="rect">
            <a:avLst/>
          </a:prstGeom>
          <a:noFill/>
        </p:spPr>
        <p:txBody>
          <a:bodyPr wrap="none" rtlCol="0">
            <a:spAutoFit/>
          </a:bodyPr>
          <a:lstStyle/>
          <a:p>
            <a:r>
              <a:rPr lang="en-US" dirty="0">
                <a:solidFill>
                  <a:schemeClr val="bg1"/>
                </a:solidFill>
              </a:rPr>
              <a:t>Far North Queensland, Australia</a:t>
            </a:r>
          </a:p>
        </p:txBody>
      </p:sp>
    </p:spTree>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C:\Documents and Settings\Jon Anthony Stallins\Desktop\800px-EilatFringingReef.jpg"/>
          <p:cNvPicPr>
            <a:picLocks noChangeAspect="1" noChangeArrowheads="1"/>
          </p:cNvPicPr>
          <p:nvPr/>
        </p:nvPicPr>
        <p:blipFill>
          <a:blip r:embed="rId3" cstate="print"/>
          <a:srcRect/>
          <a:stretch>
            <a:fillRect/>
          </a:stretch>
        </p:blipFill>
        <p:spPr bwMode="auto">
          <a:xfrm>
            <a:off x="1600200" y="12697"/>
            <a:ext cx="8991600" cy="6744269"/>
          </a:xfrm>
          <a:prstGeom prst="rect">
            <a:avLst/>
          </a:prstGeom>
          <a:noFill/>
          <a:ln w="9525">
            <a:noFill/>
            <a:miter lim="800000"/>
            <a:headEnd/>
            <a:tailEnd/>
          </a:ln>
        </p:spPr>
      </p:pic>
      <p:sp>
        <p:nvSpPr>
          <p:cNvPr id="65539" name="Rectangle 3"/>
          <p:cNvSpPr>
            <a:spLocks noChangeArrowheads="1"/>
          </p:cNvSpPr>
          <p:nvPr/>
        </p:nvSpPr>
        <p:spPr bwMode="auto">
          <a:xfrm>
            <a:off x="2743200" y="5943601"/>
            <a:ext cx="4572000" cy="369332"/>
          </a:xfrm>
          <a:prstGeom prst="rect">
            <a:avLst/>
          </a:prstGeom>
          <a:noFill/>
          <a:ln w="9525">
            <a:noFill/>
            <a:miter lim="800000"/>
            <a:headEnd/>
            <a:tailEnd/>
          </a:ln>
        </p:spPr>
        <p:txBody>
          <a:bodyPr>
            <a:spAutoFit/>
          </a:bodyPr>
          <a:lstStyle/>
          <a:p>
            <a:r>
              <a:rPr lang="en-US" dirty="0"/>
              <a:t>.</a:t>
            </a:r>
          </a:p>
        </p:txBody>
      </p:sp>
      <p:sp>
        <p:nvSpPr>
          <p:cNvPr id="5" name="Slide Number Placeholder 4"/>
          <p:cNvSpPr>
            <a:spLocks noGrp="1"/>
          </p:cNvSpPr>
          <p:nvPr>
            <p:ph type="sldNum" sz="quarter" idx="12"/>
          </p:nvPr>
        </p:nvSpPr>
        <p:spPr/>
        <p:txBody>
          <a:bodyPr/>
          <a:lstStyle/>
          <a:p>
            <a:pPr>
              <a:defRPr/>
            </a:pPr>
            <a:fld id="{B1936064-DB0F-4908-9DE7-20C4D471ED92}" type="slidenum">
              <a:rPr lang="en-US" smtClean="0"/>
              <a:pPr>
                <a:defRPr/>
              </a:pPr>
              <a:t>47</a:t>
            </a:fld>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49" name="Picture 2" descr="C:\Documents and Settings\Jon Anthony Stallins\Desktop\dn11603-1_1200.jpg"/>
          <p:cNvPicPr>
            <a:picLocks noChangeAspect="1" noChangeArrowheads="1"/>
          </p:cNvPicPr>
          <p:nvPr/>
        </p:nvPicPr>
        <p:blipFill>
          <a:blip r:embed="rId3"/>
          <a:srcRect/>
          <a:stretch>
            <a:fillRect/>
          </a:stretch>
        </p:blipFill>
        <p:spPr bwMode="auto">
          <a:xfrm>
            <a:off x="1676400" y="0"/>
            <a:ext cx="9126255" cy="6844691"/>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4C5FDA1E-C8FC-44E2-A758-80D1C4F94E56}" type="slidenum">
              <a:rPr lang="en-US" smtClean="0"/>
              <a:pPr>
                <a:defRPr/>
              </a:pPr>
              <a:t>48</a:t>
            </a:fld>
            <a:endParaRPr lang="en-US"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descr="northmos2">
            <a:extLst>
              <a:ext uri="{FF2B5EF4-FFF2-40B4-BE49-F238E27FC236}">
                <a16:creationId xmlns:a16="http://schemas.microsoft.com/office/drawing/2014/main" id="{FD957D4F-9177-0CCD-C1C8-2A8A2D0316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5916"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2" descr="Australia1">
            <a:extLst>
              <a:ext uri="{FF2B5EF4-FFF2-40B4-BE49-F238E27FC236}">
                <a16:creationId xmlns:a16="http://schemas.microsoft.com/office/drawing/2014/main" id="{C46B2976-8D69-DFB4-AD45-8DF0021323E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15370" b="10345"/>
          <a:stretch>
            <a:fillRect/>
          </a:stretch>
        </p:blipFill>
        <p:spPr bwMode="auto">
          <a:xfrm>
            <a:off x="304800" y="2362200"/>
            <a:ext cx="3887403" cy="431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C:\Documents and Settings\Jon Anthony Stallins\Desktop\structure3.jpg">
            <a:extLst>
              <a:ext uri="{FF2B5EF4-FFF2-40B4-BE49-F238E27FC236}">
                <a16:creationId xmlns:a16="http://schemas.microsoft.com/office/drawing/2014/main" id="{54CC87CD-C5E6-7954-C22F-F0B776F42A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9401" y="304801"/>
            <a:ext cx="7010399" cy="662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12"/>
          <p:cNvPicPr>
            <a:picLocks noChangeAspect="1" noChangeArrowheads="1"/>
          </p:cNvPicPr>
          <p:nvPr/>
        </p:nvPicPr>
        <p:blipFill>
          <a:blip r:embed="rId3" cstate="print"/>
          <a:srcRect/>
          <a:stretch>
            <a:fillRect/>
          </a:stretch>
        </p:blipFill>
        <p:spPr bwMode="auto">
          <a:xfrm>
            <a:off x="3027947" y="-20053"/>
            <a:ext cx="9144000" cy="6858000"/>
          </a:xfrm>
          <a:prstGeom prst="rect">
            <a:avLst/>
          </a:prstGeom>
          <a:noFill/>
          <a:ln w="9525">
            <a:noFill/>
            <a:miter lim="800000"/>
            <a:headEnd/>
            <a:tailEnd/>
          </a:ln>
        </p:spPr>
      </p:pic>
      <p:pic>
        <p:nvPicPr>
          <p:cNvPr id="2" name="Picture 5" descr="C:\Documents and Settings\Jon Anthony Stallins\Desktop\map_whales.gif">
            <a:extLst>
              <a:ext uri="{FF2B5EF4-FFF2-40B4-BE49-F238E27FC236}">
                <a16:creationId xmlns:a16="http://schemas.microsoft.com/office/drawing/2014/main" id="{AE8A60F2-7F2D-8755-CB01-2325A490DCB0}"/>
              </a:ext>
            </a:extLst>
          </p:cNvPr>
          <p:cNvPicPr>
            <a:picLocks noChangeAspect="1" noChangeArrowheads="1"/>
          </p:cNvPicPr>
          <p:nvPr/>
        </p:nvPicPr>
        <p:blipFill>
          <a:blip r:embed="rId4" cstate="print"/>
          <a:srcRect/>
          <a:stretch>
            <a:fillRect/>
          </a:stretch>
        </p:blipFill>
        <p:spPr bwMode="auto">
          <a:xfrm>
            <a:off x="-228600" y="-366985"/>
            <a:ext cx="4495800" cy="7571148"/>
          </a:xfrm>
          <a:prstGeom prst="rect">
            <a:avLst/>
          </a:prstGeom>
          <a:noFill/>
          <a:ln w="9525">
            <a:noFill/>
            <a:miter lim="800000"/>
            <a:headEnd/>
            <a:tailEnd/>
          </a:ln>
        </p:spPr>
      </p:pic>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C:\Documents and Settings\Jon Anthony Stallins\Desktop\Week 2\PICT0006.JPG"/>
          <p:cNvPicPr>
            <a:picLocks noChangeAspect="1" noChangeArrowheads="1"/>
          </p:cNvPicPr>
          <p:nvPr/>
        </p:nvPicPr>
        <p:blipFill>
          <a:blip r:embed="rId3" cstate="print"/>
          <a:srcRect/>
          <a:stretch>
            <a:fillRect/>
          </a:stretch>
        </p:blipFill>
        <p:spPr bwMode="auto">
          <a:xfrm>
            <a:off x="1524001" y="0"/>
            <a:ext cx="9185275" cy="688975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a:defRPr/>
            </a:pPr>
            <a:fld id="{DDC63FEB-D7D2-439F-AD6A-6520F2EB3D20}" type="slidenum">
              <a:rPr lang="en-US" smtClean="0"/>
              <a:pPr>
                <a:defRPr/>
              </a:pPr>
              <a:t>51</a:t>
            </a:fld>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C:\Documents and Settings\Jon Anthony Stallins\Desktop\51.jpg"/>
          <p:cNvPicPr>
            <a:picLocks noChangeAspect="1" noChangeArrowheads="1"/>
          </p:cNvPicPr>
          <p:nvPr/>
        </p:nvPicPr>
        <p:blipFill>
          <a:blip r:embed="rId3" cstate="print"/>
          <a:srcRect/>
          <a:stretch>
            <a:fillRect/>
          </a:stretch>
        </p:blipFill>
        <p:spPr bwMode="auto">
          <a:xfrm>
            <a:off x="3688020" y="0"/>
            <a:ext cx="5057601" cy="6742783"/>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2B4FA334-20CB-481B-85F7-97F4D104958F}" type="slidenum">
              <a:rPr lang="en-US" smtClean="0"/>
              <a:pPr>
                <a:defRPr/>
              </a:pPr>
              <a:t>52</a:t>
            </a:fld>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513BD51-DD94-96DB-385D-D355DD704AC0}"/>
              </a:ext>
            </a:extLst>
          </p:cNvPr>
          <p:cNvPicPr>
            <a:picLocks noGrp="1" noChangeAspect="1"/>
          </p:cNvPicPr>
          <p:nvPr>
            <p:ph idx="1"/>
          </p:nvPr>
        </p:nvPicPr>
        <p:blipFill>
          <a:blip r:embed="rId3"/>
          <a:stretch>
            <a:fillRect/>
          </a:stretch>
        </p:blipFill>
        <p:spPr>
          <a:xfrm>
            <a:off x="152400" y="1385"/>
            <a:ext cx="11811000" cy="6634413"/>
          </a:xfrm>
        </p:spPr>
      </p:pic>
    </p:spTree>
    <p:extLst>
      <p:ext uri="{BB962C8B-B14F-4D97-AF65-F5344CB8AC3E}">
        <p14:creationId xmlns:p14="http://schemas.microsoft.com/office/powerpoint/2010/main" val="40984123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descr="C:\Documents and Settings\Jon Anthony Stallins\Desktop\rfacc.jpg"/>
          <p:cNvPicPr>
            <a:picLocks noChangeAspect="1" noChangeArrowheads="1"/>
          </p:cNvPicPr>
          <p:nvPr/>
        </p:nvPicPr>
        <p:blipFill>
          <a:blip r:embed="rId3" cstate="print"/>
          <a:srcRect/>
          <a:stretch>
            <a:fillRect/>
          </a:stretch>
        </p:blipFill>
        <p:spPr bwMode="auto">
          <a:xfrm>
            <a:off x="242876" y="838200"/>
            <a:ext cx="11551840" cy="4800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AA5BD840-22E9-4A0F-9010-8B6628C0E3D5}" type="slidenum">
              <a:rPr lang="en-US" smtClean="0"/>
              <a:pPr>
                <a:defRPr/>
              </a:pPr>
              <a:t>54</a:t>
            </a:fld>
            <a:endParaRPr lang="en-US" dirty="0"/>
          </a:p>
        </p:txBody>
      </p:sp>
      <p:sp>
        <p:nvSpPr>
          <p:cNvPr id="2" name="Rectangle 1">
            <a:extLst>
              <a:ext uri="{FF2B5EF4-FFF2-40B4-BE49-F238E27FC236}">
                <a16:creationId xmlns:a16="http://schemas.microsoft.com/office/drawing/2014/main" id="{1BCE76A1-E286-2EDD-0467-260F4C047559}"/>
              </a:ext>
            </a:extLst>
          </p:cNvPr>
          <p:cNvSpPr/>
          <p:nvPr/>
        </p:nvSpPr>
        <p:spPr>
          <a:xfrm>
            <a:off x="4953000" y="990600"/>
            <a:ext cx="5181600" cy="1143000"/>
          </a:xfrm>
          <a:prstGeom prst="rect">
            <a:avLst/>
          </a:prstGeom>
          <a:solidFill>
            <a:srgbClr val="FEFF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C:\Documents and Settings\Jon Anthony Stallins\Desktop\Week 2\reef_origin.jpg"/>
          <p:cNvPicPr>
            <a:picLocks noChangeAspect="1" noChangeArrowheads="1"/>
          </p:cNvPicPr>
          <p:nvPr/>
        </p:nvPicPr>
        <p:blipFill>
          <a:blip r:embed="rId3"/>
          <a:srcRect/>
          <a:stretch>
            <a:fillRect/>
          </a:stretch>
        </p:blipFill>
        <p:spPr bwMode="auto">
          <a:xfrm>
            <a:off x="1600200" y="148638"/>
            <a:ext cx="8991600" cy="6560724"/>
          </a:xfrm>
          <a:prstGeom prst="rect">
            <a:avLst/>
          </a:prstGeom>
          <a:noFill/>
          <a:ln w="9525">
            <a:noFill/>
            <a:miter lim="800000"/>
            <a:headEnd/>
            <a:tailEnd/>
          </a:ln>
        </p:spPr>
      </p:pic>
      <p:sp>
        <p:nvSpPr>
          <p:cNvPr id="57346" name="Title 1"/>
          <p:cNvSpPr>
            <a:spLocks/>
          </p:cNvSpPr>
          <p:nvPr/>
        </p:nvSpPr>
        <p:spPr bwMode="auto">
          <a:xfrm>
            <a:off x="1981200" y="274638"/>
            <a:ext cx="8229600" cy="1143000"/>
          </a:xfrm>
          <a:prstGeom prst="rect">
            <a:avLst/>
          </a:prstGeom>
          <a:noFill/>
          <a:ln w="9525">
            <a:noFill/>
            <a:miter lim="800000"/>
            <a:headEnd/>
            <a:tailEnd/>
          </a:ln>
        </p:spPr>
        <p:txBody>
          <a:bodyPr anchor="ctr"/>
          <a:lstStyle/>
          <a:p>
            <a:pPr algn="ctr"/>
            <a:endParaRPr lang="en-US" sz="3600" dirty="0">
              <a:latin typeface="Calibri" pitchFamily="34"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F2699DAB-B0CC-4A9B-8D10-3A6DD4F14DCD}" type="slidenum">
              <a:rPr lang="en-US" smtClean="0"/>
              <a:pPr>
                <a:defRPr/>
              </a:pPr>
              <a:t>56</a:t>
            </a:fld>
            <a:endParaRPr lang="en-US" dirty="0"/>
          </a:p>
        </p:txBody>
      </p:sp>
      <p:pic>
        <p:nvPicPr>
          <p:cNvPr id="6" name="Picture 5">
            <a:hlinkClick r:id="rId3"/>
            <a:extLst>
              <a:ext uri="{FF2B5EF4-FFF2-40B4-BE49-F238E27FC236}">
                <a16:creationId xmlns:a16="http://schemas.microsoft.com/office/drawing/2014/main" id="{B13668D6-E209-8F7C-63F0-B12FB36C4A5A}"/>
              </a:ext>
            </a:extLst>
          </p:cNvPr>
          <p:cNvPicPr>
            <a:picLocks noChangeAspect="1"/>
          </p:cNvPicPr>
          <p:nvPr/>
        </p:nvPicPr>
        <p:blipFill>
          <a:blip r:embed="rId4"/>
          <a:srcRect l="11639" r="23816"/>
          <a:stretch/>
        </p:blipFill>
        <p:spPr>
          <a:xfrm>
            <a:off x="6095999" y="762000"/>
            <a:ext cx="6054601" cy="5181600"/>
          </a:xfrm>
          <a:prstGeom prst="rect">
            <a:avLst/>
          </a:prstGeom>
        </p:spPr>
      </p:pic>
      <p:pic>
        <p:nvPicPr>
          <p:cNvPr id="8" name="Picture 7" descr="Aerial view of a beach&#10;&#10;Description automatically generated">
            <a:extLst>
              <a:ext uri="{FF2B5EF4-FFF2-40B4-BE49-F238E27FC236}">
                <a16:creationId xmlns:a16="http://schemas.microsoft.com/office/drawing/2014/main" id="{74D36C28-28BD-A09E-49E1-9223C21A4B1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 y="762000"/>
            <a:ext cx="6911935" cy="518160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FD8C3CF-B389-4FFB-84AC-10F450E7E9DE}" type="slidenum">
              <a:rPr lang="en-US" smtClean="0"/>
              <a:pPr>
                <a:defRPr/>
              </a:pPr>
              <a:t>57</a:t>
            </a:fld>
            <a:endParaRPr lang="en-US" dirty="0"/>
          </a:p>
        </p:txBody>
      </p:sp>
      <p:pic>
        <p:nvPicPr>
          <p:cNvPr id="5" name="Picture 2" descr="C:\Documents and Settings\Jon Anthony Stallins\Desktop\coral04b_480.jpg"/>
          <p:cNvPicPr>
            <a:picLocks noChangeAspect="1" noChangeArrowheads="1"/>
          </p:cNvPicPr>
          <p:nvPr/>
        </p:nvPicPr>
        <p:blipFill>
          <a:blip r:embed="rId3"/>
          <a:srcRect l="6152"/>
          <a:stretch>
            <a:fillRect/>
          </a:stretch>
        </p:blipFill>
        <p:spPr bwMode="auto">
          <a:xfrm>
            <a:off x="914400" y="685800"/>
            <a:ext cx="10440720" cy="5334000"/>
          </a:xfrm>
          <a:prstGeom prst="rect">
            <a:avLst/>
          </a:prstGeom>
          <a:noFill/>
          <a:ln w="9525">
            <a:solidFill>
              <a:schemeClr val="tx1"/>
            </a:solidFill>
            <a:miter lim="800000"/>
            <a:headEnd/>
            <a:tailEnd/>
          </a:ln>
        </p:spPr>
      </p:pic>
      <p:sp>
        <p:nvSpPr>
          <p:cNvPr id="10" name="Rectangle 9">
            <a:extLst>
              <a:ext uri="{FF2B5EF4-FFF2-40B4-BE49-F238E27FC236}">
                <a16:creationId xmlns:a16="http://schemas.microsoft.com/office/drawing/2014/main" id="{9E0CE898-59C2-664F-6D57-FC39D79072C4}"/>
              </a:ext>
            </a:extLst>
          </p:cNvPr>
          <p:cNvSpPr/>
          <p:nvPr/>
        </p:nvSpPr>
        <p:spPr>
          <a:xfrm>
            <a:off x="6172200" y="1524000"/>
            <a:ext cx="1676400" cy="228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2" descr="C:\Documents and Settings\Jon Anthony Stallins\Desktop\24577309_d996e50113.jpg"/>
          <p:cNvPicPr>
            <a:picLocks noChangeAspect="1" noChangeArrowheads="1"/>
          </p:cNvPicPr>
          <p:nvPr/>
        </p:nvPicPr>
        <p:blipFill>
          <a:blip r:embed="rId3" cstate="print"/>
          <a:srcRect/>
          <a:stretch>
            <a:fillRect/>
          </a:stretch>
        </p:blipFill>
        <p:spPr bwMode="auto">
          <a:xfrm>
            <a:off x="2133601" y="1219200"/>
            <a:ext cx="7985125" cy="5334000"/>
          </a:xfrm>
          <a:prstGeom prst="rect">
            <a:avLst/>
          </a:prstGeom>
          <a:noFill/>
          <a:ln w="9525">
            <a:noFill/>
            <a:miter lim="800000"/>
            <a:headEnd/>
            <a:tailEnd/>
          </a:ln>
        </p:spPr>
      </p:pic>
      <p:sp>
        <p:nvSpPr>
          <p:cNvPr id="94210" name="Title 1"/>
          <p:cNvSpPr>
            <a:spLocks/>
          </p:cNvSpPr>
          <p:nvPr/>
        </p:nvSpPr>
        <p:spPr bwMode="auto">
          <a:xfrm>
            <a:off x="1981200" y="0"/>
            <a:ext cx="8229600" cy="1143000"/>
          </a:xfrm>
          <a:prstGeom prst="rect">
            <a:avLst/>
          </a:prstGeom>
          <a:noFill/>
          <a:ln w="9525">
            <a:noFill/>
            <a:miter lim="800000"/>
            <a:headEnd/>
            <a:tailEnd/>
          </a:ln>
        </p:spPr>
        <p:txBody>
          <a:bodyPr anchor="ctr"/>
          <a:lstStyle/>
          <a:p>
            <a:pPr algn="ctr"/>
            <a:r>
              <a:rPr lang="en-US" sz="4400" dirty="0">
                <a:latin typeface="Calibri Light" panose="020F0302020204030204" pitchFamily="34" charset="0"/>
                <a:ea typeface="Calibri Light" panose="020F0302020204030204" pitchFamily="34" charset="0"/>
                <a:cs typeface="Calibri Light" panose="020F0302020204030204" pitchFamily="34" charset="0"/>
              </a:rPr>
              <a:t>Coral growth versus reef growth</a:t>
            </a:r>
          </a:p>
        </p:txBody>
      </p:sp>
      <p:sp>
        <p:nvSpPr>
          <p:cNvPr id="4" name="Slide Number Placeholder 3"/>
          <p:cNvSpPr>
            <a:spLocks noGrp="1"/>
          </p:cNvSpPr>
          <p:nvPr>
            <p:ph type="sldNum" sz="quarter" idx="12"/>
          </p:nvPr>
        </p:nvSpPr>
        <p:spPr/>
        <p:txBody>
          <a:bodyPr/>
          <a:lstStyle/>
          <a:p>
            <a:pPr>
              <a:defRPr/>
            </a:pPr>
            <a:fld id="{B3472666-352F-4A03-B1DF-38D9BE1905AA}" type="slidenum">
              <a:rPr lang="en-US" smtClean="0"/>
              <a:pPr>
                <a:defRPr/>
              </a:pPr>
              <a:t>58</a:t>
            </a:fld>
            <a:endParaRPr lang="en-US" dirty="0"/>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9" name="Picture 2" descr="C:\Documents and Settings\Jon Anthony Stallins\Desktop\Oceanography\GBR photos\DSCN3556.jpg"/>
          <p:cNvPicPr>
            <a:picLocks noChangeAspect="1" noChangeArrowheads="1"/>
          </p:cNvPicPr>
          <p:nvPr/>
        </p:nvPicPr>
        <p:blipFill>
          <a:blip r:embed="rId3" cstate="print"/>
          <a:srcRect/>
          <a:stretch>
            <a:fillRect/>
          </a:stretch>
        </p:blipFill>
        <p:spPr bwMode="auto">
          <a:xfrm>
            <a:off x="609600" y="-24063"/>
            <a:ext cx="10940716" cy="6851874"/>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CB015F0A-7AAA-43A1-A12C-B6C8B61A03DB}" type="slidenum">
              <a:rPr lang="en-US" smtClean="0"/>
              <a:pPr>
                <a:defRPr/>
              </a:pPr>
              <a:t>59</a:t>
            </a:fld>
            <a:endParaRPr lang="en-US" dirty="0"/>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mountain with a blue sky&#10;&#10;Description automatically generated">
            <a:extLst>
              <a:ext uri="{FF2B5EF4-FFF2-40B4-BE49-F238E27FC236}">
                <a16:creationId xmlns:a16="http://schemas.microsoft.com/office/drawing/2014/main" id="{C25C7F89-00CE-954F-C013-7ADCBBA3871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5779" y="-8351"/>
            <a:ext cx="10940441" cy="6837776"/>
          </a:xfrm>
        </p:spPr>
      </p:pic>
    </p:spTree>
    <p:extLst>
      <p:ext uri="{BB962C8B-B14F-4D97-AF65-F5344CB8AC3E}">
        <p14:creationId xmlns:p14="http://schemas.microsoft.com/office/powerpoint/2010/main" val="7326920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a:extLst>
              <a:ext uri="{FF2B5EF4-FFF2-40B4-BE49-F238E27FC236}">
                <a16:creationId xmlns:a16="http://schemas.microsoft.com/office/drawing/2014/main" id="{65D66868-9A2F-E2DB-0456-74573D7FAD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399" y="0"/>
            <a:ext cx="116672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C:\Documents and Settings\Jon Anthony Stallins\Desktop\capture.jpg">
            <a:extLst>
              <a:ext uri="{FF2B5EF4-FFF2-40B4-BE49-F238E27FC236}">
                <a16:creationId xmlns:a16="http://schemas.microsoft.com/office/drawing/2014/main" id="{53115A2F-3FB7-8B39-E18F-521269594D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1" y="1"/>
            <a:ext cx="7191375" cy="662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Content Placeholder 2">
            <a:extLst>
              <a:ext uri="{FF2B5EF4-FFF2-40B4-BE49-F238E27FC236}">
                <a16:creationId xmlns:a16="http://schemas.microsoft.com/office/drawing/2014/main" id="{82E28C02-573D-CD6D-C5CF-B4887C2A7443}"/>
              </a:ext>
            </a:extLst>
          </p:cNvPr>
          <p:cNvSpPr>
            <a:spLocks noGrp="1"/>
          </p:cNvSpPr>
          <p:nvPr>
            <p:ph idx="1"/>
          </p:nvPr>
        </p:nvSpPr>
        <p:spPr>
          <a:xfrm>
            <a:off x="304801" y="857251"/>
            <a:ext cx="5191126" cy="5772149"/>
          </a:xfrm>
        </p:spPr>
        <p:txBody>
          <a:bodyPr/>
          <a:lstStyle/>
          <a:p>
            <a:pPr eaLnBrk="1" hangingPunct="1">
              <a:buFontTx/>
              <a:buNone/>
            </a:pPr>
            <a:endParaRPr lang="en-US" altLang="en-US" dirty="0"/>
          </a:p>
          <a:p>
            <a:pPr eaLnBrk="1" hangingPunct="1"/>
            <a:endParaRPr lang="en-US" altLang="en-US" dirty="0"/>
          </a:p>
          <a:p>
            <a:pPr eaLnBrk="1" hangingPunct="1"/>
            <a:endParaRPr lang="en-US" altLang="en-US" dirty="0"/>
          </a:p>
        </p:txBody>
      </p:sp>
      <p:pic>
        <p:nvPicPr>
          <p:cNvPr id="28675" name="Picture 2" descr="C:\Documents and Settings\Jon Anthony Stallins\Desktop\el-nino-la-nina.jpg">
            <a:extLst>
              <a:ext uri="{FF2B5EF4-FFF2-40B4-BE49-F238E27FC236}">
                <a16:creationId xmlns:a16="http://schemas.microsoft.com/office/drawing/2014/main" id="{F3D2C32F-0C60-6053-8DC0-B2003B92A9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77179"/>
            <a:ext cx="5791200" cy="6703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Title 1"/>
          <p:cNvSpPr>
            <a:spLocks noGrp="1"/>
          </p:cNvSpPr>
          <p:nvPr>
            <p:ph type="title"/>
          </p:nvPr>
        </p:nvSpPr>
        <p:spPr/>
        <p:txBody>
          <a:bodyPr>
            <a:normAutofit fontScale="90000"/>
          </a:bodyPr>
          <a:lstStyle/>
          <a:p>
            <a:pPr eaLnBrk="1" hangingPunct="1"/>
            <a:r>
              <a:rPr lang="en-US" sz="3600" dirty="0">
                <a:latin typeface="Calibri Light" panose="020F0302020204030204" pitchFamily="34" charset="0"/>
                <a:ea typeface="Calibri Light" panose="020F0302020204030204" pitchFamily="34" charset="0"/>
                <a:cs typeface="Calibri Light" panose="020F0302020204030204" pitchFamily="34" charset="0"/>
              </a:rPr>
              <a:t>Reef growth involves biologic and geomorphologic processes</a:t>
            </a:r>
          </a:p>
        </p:txBody>
      </p:sp>
      <p:sp>
        <p:nvSpPr>
          <p:cNvPr id="97282" name="Content Placeholder 2"/>
          <p:cNvSpPr>
            <a:spLocks noGrp="1"/>
          </p:cNvSpPr>
          <p:nvPr>
            <p:ph idx="1"/>
          </p:nvPr>
        </p:nvSpPr>
        <p:spPr>
          <a:xfrm>
            <a:off x="381000" y="1600201"/>
            <a:ext cx="3657600" cy="4525963"/>
          </a:xfrm>
        </p:spPr>
        <p:txBody>
          <a:bodyPr/>
          <a:lstStyle/>
          <a:p>
            <a:pPr eaLnBrk="1" hangingPunct="1"/>
            <a:r>
              <a:rPr lang="en-US" sz="2400" dirty="0">
                <a:latin typeface="Calibri Light" panose="020F0302020204030204" pitchFamily="34" charset="0"/>
                <a:ea typeface="Calibri Light" panose="020F0302020204030204" pitchFamily="34" charset="0"/>
                <a:cs typeface="Calibri Light" panose="020F0302020204030204" pitchFamily="34" charset="0"/>
              </a:rPr>
              <a:t>Primary framework: living coral “skin” and the coral skeleton underneath it.</a:t>
            </a:r>
          </a:p>
        </p:txBody>
      </p:sp>
      <p:pic>
        <p:nvPicPr>
          <p:cNvPr id="97283" name="Picture 3" descr="C:\Documents and Settings\Jon Anthony Stallins\Desktop\gx00751-480.jpg"/>
          <p:cNvPicPr>
            <a:picLocks noChangeAspect="1" noChangeArrowheads="1"/>
          </p:cNvPicPr>
          <p:nvPr/>
        </p:nvPicPr>
        <p:blipFill>
          <a:blip r:embed="rId3" cstate="print"/>
          <a:srcRect/>
          <a:stretch>
            <a:fillRect/>
          </a:stretch>
        </p:blipFill>
        <p:spPr bwMode="auto">
          <a:xfrm>
            <a:off x="4114800" y="1524000"/>
            <a:ext cx="6705600" cy="50292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81B6B975-BF81-4DAF-A9D7-DECEBF23F9D0}" type="slidenum">
              <a:rPr lang="en-US" smtClean="0"/>
              <a:pPr>
                <a:defRPr/>
              </a:pPr>
              <a:t>63</a:t>
            </a:fld>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Content Placeholder 2"/>
          <p:cNvSpPr>
            <a:spLocks noGrp="1"/>
          </p:cNvSpPr>
          <p:nvPr>
            <p:ph idx="1"/>
          </p:nvPr>
        </p:nvSpPr>
        <p:spPr>
          <a:xfrm>
            <a:off x="304800" y="990601"/>
            <a:ext cx="5181600" cy="4525963"/>
          </a:xfrm>
        </p:spPr>
        <p:txBody>
          <a:bodyPr>
            <a:normAutofit/>
          </a:bodyPr>
          <a:lstStyle/>
          <a:p>
            <a:pPr eaLnBrk="1" hangingPunct="1">
              <a:lnSpc>
                <a:spcPct val="90000"/>
              </a:lnSpc>
            </a:pPr>
            <a:endParaRPr lang="en-US" sz="2700" dirty="0"/>
          </a:p>
          <a:p>
            <a:pPr eaLnBrk="1" hangingPunct="1">
              <a:lnSpc>
                <a:spcPct val="90000"/>
              </a:lnSpc>
            </a:pPr>
            <a:r>
              <a:rPr lang="en-US" sz="2700" dirty="0">
                <a:latin typeface="Calibri Light" panose="020F0302020204030204" pitchFamily="34" charset="0"/>
                <a:ea typeface="Calibri Light" panose="020F0302020204030204" pitchFamily="34" charset="0"/>
                <a:cs typeface="Calibri Light" panose="020F0302020204030204" pitchFamily="34" charset="0"/>
              </a:rPr>
              <a:t>Secondary framework: coralline algaes, encrusting corals, bivalves, foraminifera, sponges, soft corals.  </a:t>
            </a:r>
          </a:p>
          <a:p>
            <a:pPr eaLnBrk="1" hangingPunct="1">
              <a:lnSpc>
                <a:spcPct val="90000"/>
              </a:lnSpc>
            </a:pPr>
            <a:r>
              <a:rPr lang="en-US" sz="2700" dirty="0">
                <a:latin typeface="Calibri Light" panose="020F0302020204030204" pitchFamily="34" charset="0"/>
                <a:ea typeface="Calibri Light" panose="020F0302020204030204" pitchFamily="34" charset="0"/>
                <a:cs typeface="Calibri Light" panose="020F0302020204030204" pitchFamily="34" charset="0"/>
              </a:rPr>
              <a:t>This secondary framework binds the primary framework into “reef rock”</a:t>
            </a:r>
          </a:p>
        </p:txBody>
      </p:sp>
      <p:pic>
        <p:nvPicPr>
          <p:cNvPr id="99330" name="Picture 3" descr="C:\Documents and Settings\Jon Anthony Stallins\Desktop\t_80257.jpg"/>
          <p:cNvPicPr>
            <a:picLocks noChangeAspect="1" noChangeArrowheads="1"/>
          </p:cNvPicPr>
          <p:nvPr/>
        </p:nvPicPr>
        <p:blipFill>
          <a:blip r:embed="rId3" cstate="print"/>
          <a:srcRect/>
          <a:stretch>
            <a:fillRect/>
          </a:stretch>
        </p:blipFill>
        <p:spPr bwMode="auto">
          <a:xfrm>
            <a:off x="5333999" y="990599"/>
            <a:ext cx="6478771" cy="5365751"/>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0EA44BCB-999E-43FF-A433-CB445A948445}" type="slidenum">
              <a:rPr lang="en-US" smtClean="0"/>
              <a:pPr>
                <a:defRPr/>
              </a:pPr>
              <a:t>64</a:t>
            </a:fld>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Content Placeholder 2"/>
          <p:cNvSpPr>
            <a:spLocks/>
          </p:cNvSpPr>
          <p:nvPr/>
        </p:nvSpPr>
        <p:spPr bwMode="auto">
          <a:xfrm>
            <a:off x="151359" y="5085251"/>
            <a:ext cx="11529518" cy="1447800"/>
          </a:xfrm>
          <a:prstGeom prst="rect">
            <a:avLst/>
          </a:prstGeom>
          <a:noFill/>
          <a:ln w="9525">
            <a:noFill/>
            <a:miter lim="800000"/>
            <a:headEnd/>
            <a:tailEnd/>
          </a:ln>
        </p:spPr>
        <p:txBody>
          <a:bodyPr/>
          <a:lstStyle/>
          <a:p>
            <a:pPr marL="342900" indent="-342900">
              <a:lnSpc>
                <a:spcPct val="90000"/>
              </a:lnSpc>
              <a:spcBef>
                <a:spcPct val="20000"/>
              </a:spcBef>
              <a:buFont typeface="Arial" charset="0"/>
              <a:buChar char="•"/>
            </a:pPr>
            <a:r>
              <a:rPr lang="en-US" sz="3200" dirty="0">
                <a:latin typeface="Calibri Light" panose="020F0302020204030204" pitchFamily="34" charset="0"/>
                <a:ea typeface="Calibri Light" panose="020F0302020204030204" pitchFamily="34" charset="0"/>
                <a:cs typeface="Calibri Light" panose="020F0302020204030204" pitchFamily="34" charset="0"/>
              </a:rPr>
              <a:t>Tertiary framework: bioerosion and weathering and erosion of reef materials (waves, storms) generates coral fragments, sand, and silt that veneer the reef and spaces between it</a:t>
            </a:r>
          </a:p>
        </p:txBody>
      </p:sp>
      <p:pic>
        <p:nvPicPr>
          <p:cNvPr id="101379" name="Picture 11" descr="C:\Documents and Settings\Jon Anthony Stallins\Desktop\051227_coralTsunami_hmed_10a.hmedium"/>
          <p:cNvPicPr>
            <a:picLocks noChangeAspect="1" noChangeArrowheads="1"/>
          </p:cNvPicPr>
          <p:nvPr/>
        </p:nvPicPr>
        <p:blipFill>
          <a:blip r:embed="rId3" cstate="print"/>
          <a:srcRect r="2272"/>
          <a:stretch>
            <a:fillRect/>
          </a:stretch>
        </p:blipFill>
        <p:spPr bwMode="auto">
          <a:xfrm>
            <a:off x="76200" y="609599"/>
            <a:ext cx="5839918" cy="4017773"/>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pPr>
              <a:defRPr/>
            </a:pPr>
            <a:fld id="{63039214-1948-4A73-8651-998D91B8D04B}" type="slidenum">
              <a:rPr lang="en-US" smtClean="0"/>
              <a:pPr>
                <a:defRPr/>
              </a:pPr>
              <a:t>65</a:t>
            </a:fld>
            <a:endParaRPr lang="en-US" dirty="0"/>
          </a:p>
        </p:txBody>
      </p:sp>
      <p:pic>
        <p:nvPicPr>
          <p:cNvPr id="3" name="Picture 2" descr="A wave under water with rocks and coral&#10;&#10;Description automatically generated">
            <a:extLst>
              <a:ext uri="{FF2B5EF4-FFF2-40B4-BE49-F238E27FC236}">
                <a16:creationId xmlns:a16="http://schemas.microsoft.com/office/drawing/2014/main" id="{A9C816D5-6A12-47C2-762A-0E71F66B277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98283" y="609600"/>
            <a:ext cx="6037635" cy="4017772"/>
          </a:xfrm>
          <a:prstGeom prst="rect">
            <a:avLst/>
          </a:prstGeom>
        </p:spPr>
      </p:pic>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descr="C:\Documents and Settings\Jon Anthony Stallins\Desktop\kj33.jpg"/>
          <p:cNvPicPr>
            <a:picLocks noChangeAspect="1" noChangeArrowheads="1"/>
          </p:cNvPicPr>
          <p:nvPr/>
        </p:nvPicPr>
        <p:blipFill>
          <a:blip r:embed="rId3" cstate="print"/>
          <a:srcRect/>
          <a:stretch>
            <a:fillRect/>
          </a:stretch>
        </p:blipFill>
        <p:spPr bwMode="auto">
          <a:xfrm>
            <a:off x="6065838" y="0"/>
            <a:ext cx="4602162" cy="6858000"/>
          </a:xfrm>
          <a:prstGeom prst="rect">
            <a:avLst/>
          </a:prstGeom>
          <a:noFill/>
          <a:ln w="9525">
            <a:noFill/>
            <a:miter lim="800000"/>
            <a:headEnd/>
            <a:tailEnd/>
          </a:ln>
        </p:spPr>
      </p:pic>
      <p:pic>
        <p:nvPicPr>
          <p:cNvPr id="103428" name="Picture 6" descr="C:\Documents and Settings\Jon Anthony Stallins\Desktop\2 Biogeography of coral reef coasts\Coral from tsunami.jpg"/>
          <p:cNvPicPr>
            <a:picLocks noChangeAspect="1" noChangeArrowheads="1"/>
          </p:cNvPicPr>
          <p:nvPr/>
        </p:nvPicPr>
        <p:blipFill>
          <a:blip r:embed="rId4" cstate="print"/>
          <a:srcRect l="719" b="-1817"/>
          <a:stretch>
            <a:fillRect/>
          </a:stretch>
        </p:blipFill>
        <p:spPr bwMode="auto">
          <a:xfrm>
            <a:off x="863601" y="29308"/>
            <a:ext cx="5181600" cy="7066383"/>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0D53A0E0-444A-4AE0-98EA-279B70E16F0C}" type="slidenum">
              <a:rPr lang="en-US" smtClean="0"/>
              <a:pPr>
                <a:defRPr/>
              </a:pPr>
              <a:t>66</a:t>
            </a:fld>
            <a:endParaRPr lang="en-US" dirty="0"/>
          </a:p>
        </p:txBody>
      </p:sp>
    </p:spTree>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8" descr="09_47"/>
          <p:cNvPicPr>
            <a:picLocks noGrp="1" noChangeAspect="1" noChangeArrowheads="1"/>
          </p:cNvPicPr>
          <p:nvPr>
            <p:ph idx="1"/>
          </p:nvPr>
        </p:nvPicPr>
        <p:blipFill>
          <a:blip r:embed="rId3" cstate="print"/>
          <a:srcRect/>
          <a:stretch>
            <a:fillRect/>
          </a:stretch>
        </p:blipFill>
        <p:spPr>
          <a:xfrm>
            <a:off x="1026138" y="171223"/>
            <a:ext cx="9122139" cy="6385275"/>
          </a:xfrm>
        </p:spPr>
      </p:pic>
      <p:pic>
        <p:nvPicPr>
          <p:cNvPr id="105475" name="Picture 2" descr="C:\Documents and Settings\Jon Anthony Stallins\Desktop\spongeholes.jpg"/>
          <p:cNvPicPr>
            <a:picLocks noChangeAspect="1" noChangeArrowheads="1"/>
          </p:cNvPicPr>
          <p:nvPr/>
        </p:nvPicPr>
        <p:blipFill>
          <a:blip r:embed="rId4" cstate="print"/>
          <a:srcRect/>
          <a:stretch>
            <a:fillRect/>
          </a:stretch>
        </p:blipFill>
        <p:spPr bwMode="auto">
          <a:xfrm>
            <a:off x="8146779" y="212725"/>
            <a:ext cx="3779520" cy="365760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E06B6549-C185-43C9-803B-EBDE9723F3A2}" type="slidenum">
              <a:rPr lang="en-US" smtClean="0"/>
              <a:pPr>
                <a:defRPr/>
              </a:pPr>
              <a:t>67</a:t>
            </a:fld>
            <a:endParaRPr lang="en-US"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1" name="Picture 2" descr="C:\Documents and Settings\Jon Anthony Stallins\Desktop\Oceanography\GBR photos\DSC_5988.JPG"/>
          <p:cNvPicPr>
            <a:picLocks noChangeAspect="1" noChangeArrowheads="1"/>
          </p:cNvPicPr>
          <p:nvPr/>
        </p:nvPicPr>
        <p:blipFill>
          <a:blip r:embed="rId3" cstate="print"/>
          <a:srcRect/>
          <a:stretch>
            <a:fillRect/>
          </a:stretch>
        </p:blipFill>
        <p:spPr bwMode="auto">
          <a:xfrm>
            <a:off x="5943600" y="3429000"/>
            <a:ext cx="4584700" cy="3048000"/>
          </a:xfrm>
          <a:prstGeom prst="rect">
            <a:avLst/>
          </a:prstGeom>
          <a:noFill/>
          <a:ln w="9525">
            <a:noFill/>
            <a:miter lim="800000"/>
            <a:headEnd/>
            <a:tailEnd/>
          </a:ln>
        </p:spPr>
      </p:pic>
      <p:pic>
        <p:nvPicPr>
          <p:cNvPr id="107522" name="Picture 3" descr="C:\Documents and Settings\Jon Anthony Stallins\Desktop\Blackspotted%20Puffer%20and%20Cleaning%20Goby%201.jpg"/>
          <p:cNvPicPr>
            <a:picLocks noChangeAspect="1" noChangeArrowheads="1"/>
          </p:cNvPicPr>
          <p:nvPr/>
        </p:nvPicPr>
        <p:blipFill>
          <a:blip r:embed="rId4" cstate="print"/>
          <a:srcRect/>
          <a:stretch>
            <a:fillRect/>
          </a:stretch>
        </p:blipFill>
        <p:spPr bwMode="auto">
          <a:xfrm>
            <a:off x="1676400" y="3429000"/>
            <a:ext cx="4114800" cy="3086100"/>
          </a:xfrm>
          <a:prstGeom prst="rect">
            <a:avLst/>
          </a:prstGeom>
          <a:noFill/>
          <a:ln w="9525">
            <a:noFill/>
            <a:miter lim="800000"/>
            <a:headEnd/>
            <a:tailEnd/>
          </a:ln>
        </p:spPr>
      </p:pic>
      <p:pic>
        <p:nvPicPr>
          <p:cNvPr id="107523" name="Picture 4" descr="C:\Documents and Settings\Jon Anthony Stallins\Desktop\titan2_triggerfish.sized"/>
          <p:cNvPicPr>
            <a:picLocks noChangeAspect="1" noChangeArrowheads="1"/>
          </p:cNvPicPr>
          <p:nvPr/>
        </p:nvPicPr>
        <p:blipFill>
          <a:blip r:embed="rId5" cstate="print"/>
          <a:srcRect l="8101" t="8888" r="8189" b="26111"/>
          <a:stretch>
            <a:fillRect/>
          </a:stretch>
        </p:blipFill>
        <p:spPr bwMode="auto">
          <a:xfrm>
            <a:off x="5791200" y="304800"/>
            <a:ext cx="4724400" cy="2819400"/>
          </a:xfrm>
          <a:prstGeom prst="rect">
            <a:avLst/>
          </a:prstGeom>
          <a:noFill/>
          <a:ln w="9525">
            <a:noFill/>
            <a:miter lim="800000"/>
            <a:headEnd/>
            <a:tailEnd/>
          </a:ln>
        </p:spPr>
      </p:pic>
      <p:pic>
        <p:nvPicPr>
          <p:cNvPr id="107524" name="Picture 5" descr="C:\Documents and Settings\Jon Anthony Stallins\Desktop\parrotfish3.jpg"/>
          <p:cNvPicPr>
            <a:picLocks noChangeAspect="1" noChangeArrowheads="1"/>
          </p:cNvPicPr>
          <p:nvPr/>
        </p:nvPicPr>
        <p:blipFill>
          <a:blip r:embed="rId6" cstate="print"/>
          <a:srcRect/>
          <a:stretch>
            <a:fillRect/>
          </a:stretch>
        </p:blipFill>
        <p:spPr bwMode="auto">
          <a:xfrm>
            <a:off x="1654175" y="358776"/>
            <a:ext cx="4032250" cy="2879725"/>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AB8C703D-843E-428B-9520-DF4BF672D16D}" type="slidenum">
              <a:rPr lang="en-US" smtClean="0"/>
              <a:pPr>
                <a:defRPr/>
              </a:pPr>
              <a:t>68</a:t>
            </a:fld>
            <a:endParaRPr lang="en-US"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nline Media 7" title="Parrotfish Poop! | JONATHAN BIRD'S BLUE WORLD Extra">
            <a:hlinkClick r:id="" action="ppaction://media"/>
            <a:extLst>
              <a:ext uri="{FF2B5EF4-FFF2-40B4-BE49-F238E27FC236}">
                <a16:creationId xmlns:a16="http://schemas.microsoft.com/office/drawing/2014/main" id="{30D51E44-FD78-0796-4BCC-9B7C4B00413C}"/>
              </a:ext>
            </a:extLst>
          </p:cNvPr>
          <p:cNvPicPr>
            <a:picLocks noGrp="1" noRot="1" noChangeAspect="1"/>
          </p:cNvPicPr>
          <p:nvPr>
            <p:ph sz="half" idx="1"/>
            <a:videoFile r:link="rId1"/>
          </p:nvPr>
        </p:nvPicPr>
        <p:blipFill>
          <a:blip r:embed="rId3"/>
          <a:stretch>
            <a:fillRect/>
          </a:stretch>
        </p:blipFill>
        <p:spPr>
          <a:xfrm>
            <a:off x="381000" y="388937"/>
            <a:ext cx="11125200" cy="6280885"/>
          </a:xfrm>
          <a:prstGeom prst="rect">
            <a:avLst/>
          </a:prstGeom>
        </p:spPr>
      </p:pic>
    </p:spTree>
    <p:extLst>
      <p:ext uri="{BB962C8B-B14F-4D97-AF65-F5344CB8AC3E}">
        <p14:creationId xmlns:p14="http://schemas.microsoft.com/office/powerpoint/2010/main" val="448694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map of the national park&#10;&#10;Description automatically generated">
            <a:extLst>
              <a:ext uri="{FF2B5EF4-FFF2-40B4-BE49-F238E27FC236}">
                <a16:creationId xmlns:a16="http://schemas.microsoft.com/office/drawing/2014/main" id="{333CB154-9FCB-C86F-9F0C-A21DD85DEB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43100" y="317959"/>
            <a:ext cx="8305800" cy="6222081"/>
          </a:xfrm>
        </p:spPr>
      </p:pic>
    </p:spTree>
    <p:extLst>
      <p:ext uri="{BB962C8B-B14F-4D97-AF65-F5344CB8AC3E}">
        <p14:creationId xmlns:p14="http://schemas.microsoft.com/office/powerpoint/2010/main" val="1384873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Content Placeholder 2"/>
          <p:cNvSpPr>
            <a:spLocks noGrp="1"/>
          </p:cNvSpPr>
          <p:nvPr>
            <p:ph idx="1"/>
          </p:nvPr>
        </p:nvSpPr>
        <p:spPr>
          <a:xfrm>
            <a:off x="326781" y="685800"/>
            <a:ext cx="4016619" cy="6035676"/>
          </a:xfrm>
        </p:spPr>
        <p:txBody>
          <a:bodyPr>
            <a:normAutofit/>
          </a:bodyPr>
          <a:lstStyle/>
          <a:p>
            <a:pPr marL="342900" lvl="1" indent="-342900">
              <a:buFont typeface="Arial" charset="0"/>
              <a:buChar char="•"/>
            </a:pPr>
            <a:r>
              <a:rPr lang="en-US" dirty="0">
                <a:latin typeface="Calibri Light" panose="020F0302020204030204" pitchFamily="34" charset="0"/>
                <a:ea typeface="Calibri Light" panose="020F0302020204030204" pitchFamily="34" charset="0"/>
                <a:cs typeface="Calibri Light" panose="020F0302020204030204" pitchFamily="34" charset="0"/>
              </a:rPr>
              <a:t>Final stage is lithification</a:t>
            </a:r>
          </a:p>
          <a:p>
            <a:pPr marL="342900" lvl="1" indent="-342900">
              <a:buFont typeface="Arial" charset="0"/>
              <a:buChar char="•"/>
            </a:pPr>
            <a:r>
              <a:rPr lang="en-US" dirty="0">
                <a:latin typeface="Calibri Light" panose="020F0302020204030204" pitchFamily="34" charset="0"/>
                <a:ea typeface="Calibri Light" panose="020F0302020204030204" pitchFamily="34" charset="0"/>
                <a:cs typeface="Calibri Light" panose="020F0302020204030204" pitchFamily="34" charset="0"/>
              </a:rPr>
              <a:t>Coral fragments and sediments become welded to primary and secondary framework to form final reef fabric.</a:t>
            </a:r>
          </a:p>
          <a:p>
            <a:pPr marL="342900" lvl="1" indent="-342900">
              <a:buFont typeface="Arial" charset="0"/>
              <a:buChar char="•"/>
            </a:pPr>
            <a:r>
              <a:rPr lang="en-US" dirty="0">
                <a:latin typeface="Calibri Light" panose="020F0302020204030204" pitchFamily="34" charset="0"/>
                <a:ea typeface="Calibri Light" panose="020F0302020204030204" pitchFamily="34" charset="0"/>
                <a:cs typeface="Calibri Light" panose="020F0302020204030204" pitchFamily="34" charset="0"/>
              </a:rPr>
              <a:t>Reef growth is the balance between these aggradational and degradational processes </a:t>
            </a:r>
          </a:p>
        </p:txBody>
      </p:sp>
      <p:sp>
        <p:nvSpPr>
          <p:cNvPr id="4" name="Slide Number Placeholder 3"/>
          <p:cNvSpPr>
            <a:spLocks noGrp="1"/>
          </p:cNvSpPr>
          <p:nvPr>
            <p:ph type="sldNum" sz="quarter" idx="12"/>
          </p:nvPr>
        </p:nvSpPr>
        <p:spPr/>
        <p:txBody>
          <a:bodyPr/>
          <a:lstStyle/>
          <a:p>
            <a:pPr>
              <a:defRPr/>
            </a:pPr>
            <a:fld id="{B5E3308C-DBCA-41E3-BBB3-97DE0A5300C4}" type="slidenum">
              <a:rPr lang="en-US" smtClean="0"/>
              <a:pPr>
                <a:defRPr/>
              </a:pPr>
              <a:t>70</a:t>
            </a:fld>
            <a:endParaRPr lang="en-US" dirty="0"/>
          </a:p>
        </p:txBody>
      </p:sp>
      <p:pic>
        <p:nvPicPr>
          <p:cNvPr id="3" name="Picture 2" descr="A diagram of a sea life cycle&#10;&#10;Description automatically generated">
            <a:extLst>
              <a:ext uri="{FF2B5EF4-FFF2-40B4-BE49-F238E27FC236}">
                <a16:creationId xmlns:a16="http://schemas.microsoft.com/office/drawing/2014/main" id="{5CA2522B-D51F-2EBB-599D-B29CDE172F14}"/>
              </a:ext>
            </a:extLst>
          </p:cNvPr>
          <p:cNvPicPr>
            <a:picLocks noChangeAspect="1"/>
          </p:cNvPicPr>
          <p:nvPr/>
        </p:nvPicPr>
        <p:blipFill>
          <a:blip r:embed="rId3">
            <a:extLst>
              <a:ext uri="{28A0092B-C50C-407E-A947-70E740481C1C}">
                <a14:useLocalDpi xmlns:a14="http://schemas.microsoft.com/office/drawing/2010/main" val="0"/>
              </a:ext>
            </a:extLst>
          </a:blip>
          <a:srcRect r="7529"/>
          <a:stretch/>
        </p:blipFill>
        <p:spPr>
          <a:xfrm>
            <a:off x="4402015" y="914400"/>
            <a:ext cx="7486650" cy="4410075"/>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Documents and Settings\Tony Stallins\Desktop\map.tuvalu"/>
          <p:cNvPicPr>
            <a:picLocks noGrp="1" noChangeAspect="1" noChangeArrowheads="1"/>
          </p:cNvPicPr>
          <p:nvPr>
            <p:ph idx="1"/>
          </p:nvPr>
        </p:nvPicPr>
        <p:blipFill>
          <a:blip r:embed="rId3" cstate="print"/>
          <a:srcRect/>
          <a:stretch>
            <a:fillRect/>
          </a:stretch>
        </p:blipFill>
        <p:spPr bwMode="auto">
          <a:xfrm>
            <a:off x="1485900" y="34290"/>
            <a:ext cx="9220200" cy="6789420"/>
          </a:xfrm>
          <a:prstGeom prst="rect">
            <a:avLst/>
          </a:prstGeom>
          <a:noFill/>
          <a:ln w="9525">
            <a:noFill/>
            <a:miter lim="800000"/>
            <a:headEnd/>
            <a:tailEnd/>
          </a:ln>
        </p:spPr>
      </p:pic>
    </p:spTree>
    <p:extLst>
      <p:ext uri="{BB962C8B-B14F-4D97-AF65-F5344CB8AC3E}">
        <p14:creationId xmlns:p14="http://schemas.microsoft.com/office/powerpoint/2010/main" val="319551735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long island with trees and a body of water&#10;&#10;Description automatically generated">
            <a:extLst>
              <a:ext uri="{FF2B5EF4-FFF2-40B4-BE49-F238E27FC236}">
                <a16:creationId xmlns:a16="http://schemas.microsoft.com/office/drawing/2014/main" id="{E5B23903-FE20-DDCD-8104-771470302C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745176" cy="6858000"/>
          </a:xfrm>
          <a:prstGeom prst="rect">
            <a:avLst/>
          </a:prstGeom>
        </p:spPr>
      </p:pic>
    </p:spTree>
    <p:extLst>
      <p:ext uri="{BB962C8B-B14F-4D97-AF65-F5344CB8AC3E}">
        <p14:creationId xmlns:p14="http://schemas.microsoft.com/office/powerpoint/2010/main" val="29965067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n aerial view of a small island&#10;&#10;Description automatically generated">
            <a:extLst>
              <a:ext uri="{FF2B5EF4-FFF2-40B4-BE49-F238E27FC236}">
                <a16:creationId xmlns:a16="http://schemas.microsoft.com/office/drawing/2014/main" id="{A4E07D2A-06E9-E8DA-878C-BF4726B6518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778"/>
          <a:stretch/>
        </p:blipFill>
        <p:spPr>
          <a:xfrm>
            <a:off x="0" y="0"/>
            <a:ext cx="5775960" cy="6858000"/>
          </a:xfrm>
          <a:prstGeom prst="rect">
            <a:avLst/>
          </a:prstGeom>
        </p:spPr>
      </p:pic>
      <p:pic>
        <p:nvPicPr>
          <p:cNvPr id="2" name="Online Media 1" title="TUVALU: FROM ABOVE by Sean Gallagher">
            <a:hlinkClick r:id="" action="ppaction://media"/>
            <a:extLst>
              <a:ext uri="{FF2B5EF4-FFF2-40B4-BE49-F238E27FC236}">
                <a16:creationId xmlns:a16="http://schemas.microsoft.com/office/drawing/2014/main" id="{97BFBCC5-B56D-D71D-EA15-DB30CEFC5323}"/>
              </a:ext>
            </a:extLst>
          </p:cNvPr>
          <p:cNvPicPr>
            <a:picLocks noRot="1" noChangeAspect="1"/>
          </p:cNvPicPr>
          <p:nvPr>
            <a:videoFile r:link="rId1"/>
          </p:nvPr>
        </p:nvPicPr>
        <p:blipFill>
          <a:blip r:embed="rId5"/>
          <a:stretch>
            <a:fillRect/>
          </a:stretch>
        </p:blipFill>
        <p:spPr>
          <a:xfrm>
            <a:off x="5891805" y="1714500"/>
            <a:ext cx="6073775" cy="3429000"/>
          </a:xfrm>
          <a:prstGeom prst="rect">
            <a:avLst/>
          </a:prstGeom>
        </p:spPr>
      </p:pic>
    </p:spTree>
    <p:extLst>
      <p:ext uri="{BB962C8B-B14F-4D97-AF65-F5344CB8AC3E}">
        <p14:creationId xmlns:p14="http://schemas.microsoft.com/office/powerpoint/2010/main" val="2353296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erson standing in water with flags and a person standing in the water&#10;&#10;Description automatically generated">
            <a:extLst>
              <a:ext uri="{FF2B5EF4-FFF2-40B4-BE49-F238E27FC236}">
                <a16:creationId xmlns:a16="http://schemas.microsoft.com/office/drawing/2014/main" id="{DE5DCC05-0283-76B3-0CCB-B157F919904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1"/>
            <a:ext cx="12192000" cy="6853881"/>
          </a:xfrm>
        </p:spPr>
      </p:pic>
    </p:spTree>
    <p:extLst>
      <p:ext uri="{BB962C8B-B14F-4D97-AF65-F5344CB8AC3E}">
        <p14:creationId xmlns:p14="http://schemas.microsoft.com/office/powerpoint/2010/main" val="10865368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news.nationalgeographic.com/content/dam/news/2015/02/13/tuvalu/tuvaluatoll04.ngsversion.1425715670501.adapt.768.1.jpg">
            <a:extLst>
              <a:ext uri="{FF2B5EF4-FFF2-40B4-BE49-F238E27FC236}">
                <a16:creationId xmlns:a16="http://schemas.microsoft.com/office/drawing/2014/main" id="{B75F78A3-5FB6-7C1B-8D4E-3017EC0B18A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09867" y="79254"/>
            <a:ext cx="10269878" cy="6699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44243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n aerial view of the islands&#10;&#10;Description automatically generated">
            <a:extLst>
              <a:ext uri="{FF2B5EF4-FFF2-40B4-BE49-F238E27FC236}">
                <a16:creationId xmlns:a16="http://schemas.microsoft.com/office/drawing/2014/main" id="{075B6D4E-DA0D-B8B4-7119-2FFB06D47AEF}"/>
              </a:ext>
            </a:extLst>
          </p:cNvPr>
          <p:cNvPicPr>
            <a:picLocks noGrp="1" noChangeAspect="1"/>
          </p:cNvPicPr>
          <p:nvPr>
            <p:ph idx="1"/>
          </p:nvPr>
        </p:nvPicPr>
        <p:blipFill>
          <a:blip r:embed="rId3"/>
          <a:stretch>
            <a:fillRect/>
          </a:stretch>
        </p:blipFill>
        <p:spPr>
          <a:xfrm>
            <a:off x="2895600" y="7307"/>
            <a:ext cx="6018365" cy="6850693"/>
          </a:xfrm>
        </p:spPr>
      </p:pic>
    </p:spTree>
    <p:extLst>
      <p:ext uri="{BB962C8B-B14F-4D97-AF65-F5344CB8AC3E}">
        <p14:creationId xmlns:p14="http://schemas.microsoft.com/office/powerpoint/2010/main" val="38514712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different types of carbon dioxide&#10;&#10;Description automatically generated">
            <a:extLst>
              <a:ext uri="{FF2B5EF4-FFF2-40B4-BE49-F238E27FC236}">
                <a16:creationId xmlns:a16="http://schemas.microsoft.com/office/drawing/2014/main" id="{2444EAF7-664F-7CCE-B9A4-30EB19DC683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400" y="304800"/>
            <a:ext cx="10471569" cy="6019800"/>
          </a:xfrm>
        </p:spPr>
      </p:pic>
    </p:spTree>
    <p:extLst>
      <p:ext uri="{BB962C8B-B14F-4D97-AF65-F5344CB8AC3E}">
        <p14:creationId xmlns:p14="http://schemas.microsoft.com/office/powerpoint/2010/main" val="25744555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73AC03-B11E-53EB-CF36-F88507AB512F}"/>
              </a:ext>
            </a:extLst>
          </p:cNvPr>
          <p:cNvSpPr>
            <a:spLocks noGrp="1"/>
          </p:cNvSpPr>
          <p:nvPr>
            <p:ph type="title"/>
          </p:nvPr>
        </p:nvSpPr>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Modern carbonate platforms</a:t>
            </a:r>
          </a:p>
        </p:txBody>
      </p:sp>
      <p:sp>
        <p:nvSpPr>
          <p:cNvPr id="3" name="Content Placeholder 2">
            <a:extLst>
              <a:ext uri="{FF2B5EF4-FFF2-40B4-BE49-F238E27FC236}">
                <a16:creationId xmlns:a16="http://schemas.microsoft.com/office/drawing/2014/main" id="{A2F394E2-62D6-D37A-D3CB-F10BD7156415}"/>
              </a:ext>
            </a:extLst>
          </p:cNvPr>
          <p:cNvSpPr>
            <a:spLocks noGrp="1"/>
          </p:cNvSpPr>
          <p:nvPr>
            <p:ph idx="1"/>
          </p:nvPr>
        </p:nvSpPr>
        <p:spPr>
          <a:xfrm>
            <a:off x="609600" y="1600201"/>
            <a:ext cx="10972800" cy="4724399"/>
          </a:xfrm>
        </p:spPr>
        <p:txBody>
          <a:bodyPr>
            <a:normAutofit lnSpcReduction="10000"/>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A large, shallow, sedimentary structure primarily composed of carbonate sediments, such as limestone and dolostone, deposited in marine settings.</a:t>
            </a:r>
          </a:p>
          <a:p>
            <a:r>
              <a:rPr lang="en-US" dirty="0">
                <a:latin typeface="Calibri Light" panose="020F0302020204030204" pitchFamily="34" charset="0"/>
                <a:ea typeface="Calibri Light" panose="020F0302020204030204" pitchFamily="34" charset="0"/>
                <a:cs typeface="Calibri Light" panose="020F0302020204030204" pitchFamily="34" charset="0"/>
              </a:rPr>
              <a:t>Sediments derived from:</a:t>
            </a:r>
          </a:p>
          <a:p>
            <a:pPr lvl="1"/>
            <a:r>
              <a:rPr lang="en-US" dirty="0">
                <a:latin typeface="Calibri Light" panose="020F0302020204030204" pitchFamily="34" charset="0"/>
                <a:ea typeface="Calibri Light" panose="020F0302020204030204" pitchFamily="34" charset="0"/>
                <a:cs typeface="Calibri Light" panose="020F0302020204030204" pitchFamily="34" charset="0"/>
              </a:rPr>
              <a:t>Biogenic processes: the marine organisms that make carbonates</a:t>
            </a:r>
          </a:p>
          <a:p>
            <a:pPr lvl="1"/>
            <a:r>
              <a:rPr lang="en-US" dirty="0">
                <a:latin typeface="Calibri Light" panose="020F0302020204030204" pitchFamily="34" charset="0"/>
                <a:ea typeface="Calibri Light" panose="020F0302020204030204" pitchFamily="34" charset="0"/>
                <a:cs typeface="Calibri Light" panose="020F0302020204030204" pitchFamily="34" charset="0"/>
              </a:rPr>
              <a:t>Abiotic processes: calcium carbonate precipitates directly out of sea water,</a:t>
            </a:r>
          </a:p>
          <a:p>
            <a:r>
              <a:rPr lang="en-US" b="0" dirty="0">
                <a:latin typeface="Calibri Light" panose="020F0302020204030204" pitchFamily="34" charset="0"/>
                <a:ea typeface="Calibri Light" panose="020F0302020204030204" pitchFamily="34" charset="0"/>
                <a:cs typeface="Calibri Light" panose="020F0302020204030204" pitchFamily="34" charset="0"/>
              </a:rPr>
              <a:t>Some platforms are rimmed </a:t>
            </a:r>
            <a:r>
              <a:rPr lang="en-US" dirty="0">
                <a:latin typeface="Calibri Light" panose="020F0302020204030204" pitchFamily="34" charset="0"/>
                <a:ea typeface="Calibri Light" panose="020F0302020204030204" pitchFamily="34" charset="0"/>
                <a:cs typeface="Calibri Light" panose="020F0302020204030204" pitchFamily="34" charset="0"/>
              </a:rPr>
              <a:t>by coral reef that act as barriers, protecting the inner platform and creating lagoon-like conditions</a:t>
            </a:r>
          </a:p>
        </p:txBody>
      </p:sp>
    </p:spTree>
    <p:extLst>
      <p:ext uri="{BB962C8B-B14F-4D97-AF65-F5344CB8AC3E}">
        <p14:creationId xmlns:p14="http://schemas.microsoft.com/office/powerpoint/2010/main" val="26887008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3DBCC6-1B41-45B8-E13F-83310D7C9178}"/>
              </a:ext>
            </a:extLst>
          </p:cNvPr>
          <p:cNvSpPr>
            <a:spLocks noGrp="1"/>
          </p:cNvSpPr>
          <p:nvPr>
            <p:ph type="title"/>
          </p:nvPr>
        </p:nvSpPr>
        <p:spPr>
          <a:xfrm>
            <a:off x="7736378" y="352811"/>
            <a:ext cx="4419600" cy="1143000"/>
          </a:xfrm>
        </p:spPr>
        <p:txBody>
          <a:bodyPr>
            <a:normAutofit fontScale="90000"/>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Florida Carbonate Platform</a:t>
            </a:r>
          </a:p>
        </p:txBody>
      </p:sp>
      <p:pic>
        <p:nvPicPr>
          <p:cNvPr id="5" name="Content Placeholder 4" descr="A map of the florida platform&#10;&#10;Description automatically generated">
            <a:extLst>
              <a:ext uri="{FF2B5EF4-FFF2-40B4-BE49-F238E27FC236}">
                <a16:creationId xmlns:a16="http://schemas.microsoft.com/office/drawing/2014/main" id="{C6975B7D-BF4A-D2CD-F983-C9073A70D74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2400" y="274638"/>
            <a:ext cx="7620000" cy="6106178"/>
          </a:xfrm>
        </p:spPr>
      </p:pic>
    </p:spTree>
    <p:extLst>
      <p:ext uri="{BB962C8B-B14F-4D97-AF65-F5344CB8AC3E}">
        <p14:creationId xmlns:p14="http://schemas.microsoft.com/office/powerpoint/2010/main" val="35726978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close-up of a rocky area&#10;&#10;Description automatically generated">
            <a:extLst>
              <a:ext uri="{FF2B5EF4-FFF2-40B4-BE49-F238E27FC236}">
                <a16:creationId xmlns:a16="http://schemas.microsoft.com/office/drawing/2014/main" id="{D6A03F89-338C-18BF-AB7A-E91BB3ACF55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166018"/>
            <a:ext cx="6034617" cy="4525963"/>
          </a:xfrm>
        </p:spPr>
      </p:pic>
      <p:pic>
        <p:nvPicPr>
          <p:cNvPr id="7" name="Picture 6" descr="Close-up of a rock&#10;&#10;Description automatically generated">
            <a:extLst>
              <a:ext uri="{FF2B5EF4-FFF2-40B4-BE49-F238E27FC236}">
                <a16:creationId xmlns:a16="http://schemas.microsoft.com/office/drawing/2014/main" id="{5C0CBE1A-C211-BBDE-3710-E2C48F1D88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34617" y="1156623"/>
            <a:ext cx="6096000" cy="4572000"/>
          </a:xfrm>
          <a:prstGeom prst="rect">
            <a:avLst/>
          </a:prstGeom>
        </p:spPr>
      </p:pic>
    </p:spTree>
    <p:extLst>
      <p:ext uri="{BB962C8B-B14F-4D97-AF65-F5344CB8AC3E}">
        <p14:creationId xmlns:p14="http://schemas.microsoft.com/office/powerpoint/2010/main" val="291720582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1C680898-4B98-C6EF-366D-50D7C7FF8997}"/>
              </a:ext>
            </a:extLst>
          </p:cNvPr>
          <p:cNvPicPr>
            <a:picLocks noGrp="1" noChangeAspect="1"/>
          </p:cNvPicPr>
          <p:nvPr>
            <p:ph idx="1"/>
          </p:nvPr>
        </p:nvPicPr>
        <p:blipFill>
          <a:blip r:embed="rId2"/>
          <a:stretch>
            <a:fillRect/>
          </a:stretch>
        </p:blipFill>
        <p:spPr>
          <a:xfrm>
            <a:off x="228600" y="152400"/>
            <a:ext cx="11859721" cy="6324600"/>
          </a:xfrm>
        </p:spPr>
      </p:pic>
    </p:spTree>
    <p:extLst>
      <p:ext uri="{BB962C8B-B14F-4D97-AF65-F5344CB8AC3E}">
        <p14:creationId xmlns:p14="http://schemas.microsoft.com/office/powerpoint/2010/main" val="134314696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map of the florida coast&#10;&#10;Description automatically generated">
            <a:extLst>
              <a:ext uri="{FF2B5EF4-FFF2-40B4-BE49-F238E27FC236}">
                <a16:creationId xmlns:a16="http://schemas.microsoft.com/office/drawing/2014/main" id="{E088A2D7-2ED5-C88D-39FD-35593F6F961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57400" y="243481"/>
            <a:ext cx="8305800" cy="6371037"/>
          </a:xfrm>
        </p:spPr>
      </p:pic>
    </p:spTree>
    <p:extLst>
      <p:ext uri="{BB962C8B-B14F-4D97-AF65-F5344CB8AC3E}">
        <p14:creationId xmlns:p14="http://schemas.microsoft.com/office/powerpoint/2010/main" val="203649006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section of a rock formation&#10;&#10;Description automatically generated">
            <a:extLst>
              <a:ext uri="{FF2B5EF4-FFF2-40B4-BE49-F238E27FC236}">
                <a16:creationId xmlns:a16="http://schemas.microsoft.com/office/drawing/2014/main" id="{8E611B30-7AFD-BD28-518C-6C735EB6862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09599" y="533400"/>
            <a:ext cx="10069285" cy="5638800"/>
          </a:xfrm>
        </p:spPr>
      </p:pic>
    </p:spTree>
    <p:extLst>
      <p:ext uri="{BB962C8B-B14F-4D97-AF65-F5344CB8AC3E}">
        <p14:creationId xmlns:p14="http://schemas.microsoft.com/office/powerpoint/2010/main" val="96541116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A5806-6DDD-273D-B8EF-8F22A8E21FD8}"/>
              </a:ext>
            </a:extLst>
          </p:cNvPr>
          <p:cNvSpPr>
            <a:spLocks noGrp="1"/>
          </p:cNvSpPr>
          <p:nvPr>
            <p:ph type="title"/>
          </p:nvPr>
        </p:nvSpPr>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Carbonate platforms vs coral reef</a:t>
            </a:r>
          </a:p>
        </p:txBody>
      </p:sp>
      <p:sp>
        <p:nvSpPr>
          <p:cNvPr id="3" name="Content Placeholder 2">
            <a:extLst>
              <a:ext uri="{FF2B5EF4-FFF2-40B4-BE49-F238E27FC236}">
                <a16:creationId xmlns:a16="http://schemas.microsoft.com/office/drawing/2014/main" id="{39CBC787-9E28-B2AC-3CCD-B8612EC7ECD4}"/>
              </a:ext>
            </a:extLst>
          </p:cNvPr>
          <p:cNvSpPr>
            <a:spLocks noGrp="1"/>
          </p:cNvSpPr>
          <p:nvPr>
            <p:ph idx="1"/>
          </p:nvPr>
        </p:nvSpPr>
        <p:spPr/>
        <p:txBody>
          <a:bodyPr>
            <a:normAutofit fontScale="92500"/>
          </a:bodyPr>
          <a:lstStyle/>
          <a:p>
            <a:pPr>
              <a:buFont typeface="Arial" panose="020B0604020202020204" pitchFamily="34" charset="0"/>
              <a:buChar char="•"/>
            </a:pPr>
            <a:r>
              <a:rPr lang="en-US" dirty="0">
                <a:latin typeface="Calibri Light" panose="020F0302020204030204" pitchFamily="34" charset="0"/>
                <a:ea typeface="Calibri Light" panose="020F0302020204030204" pitchFamily="34" charset="0"/>
                <a:cs typeface="Calibri Light" panose="020F0302020204030204" pitchFamily="34" charset="0"/>
              </a:rPr>
              <a:t>As with coral reef, many organisms contribute to sediment production on a platform (calcareous algae, mollusks, and foraminifera). </a:t>
            </a:r>
          </a:p>
          <a:p>
            <a:pPr>
              <a:buFont typeface="Arial" panose="020B0604020202020204" pitchFamily="34" charset="0"/>
              <a:buChar char="•"/>
            </a:pPr>
            <a:r>
              <a:rPr lang="en-US" dirty="0">
                <a:latin typeface="Calibri Light" panose="020F0302020204030204" pitchFamily="34" charset="0"/>
                <a:ea typeface="Calibri Light" panose="020F0302020204030204" pitchFamily="34" charset="0"/>
                <a:cs typeface="Calibri Light" panose="020F0302020204030204" pitchFamily="34" charset="0"/>
              </a:rPr>
              <a:t>Coral is not a direct and dominant contributor on a platform</a:t>
            </a:r>
          </a:p>
          <a:p>
            <a:pPr>
              <a:buFont typeface="Arial" panose="020B0604020202020204" pitchFamily="34" charset="0"/>
              <a:buChar char="•"/>
            </a:pPr>
            <a:r>
              <a:rPr lang="en-US" dirty="0">
                <a:latin typeface="Calibri Light" panose="020F0302020204030204" pitchFamily="34" charset="0"/>
                <a:ea typeface="Calibri Light" panose="020F0302020204030204" pitchFamily="34" charset="0"/>
                <a:cs typeface="Calibri Light" panose="020F0302020204030204" pitchFamily="34" charset="0"/>
              </a:rPr>
              <a:t>Ooids are unique to carbonate platforms. They are tiny spherical grains of calcium carbonate chemically precipitated out of sea water – an abiotic process. </a:t>
            </a:r>
          </a:p>
          <a:p>
            <a:pPr>
              <a:buFont typeface="Arial" panose="020B0604020202020204" pitchFamily="34" charset="0"/>
              <a:buChar char="•"/>
            </a:pPr>
            <a:r>
              <a:rPr lang="en-US" dirty="0">
                <a:latin typeface="Calibri Light" panose="020F0302020204030204" pitchFamily="34" charset="0"/>
                <a:ea typeface="Calibri Light" panose="020F0302020204030204" pitchFamily="34" charset="0"/>
                <a:cs typeface="Calibri Light" panose="020F0302020204030204" pitchFamily="34" charset="0"/>
              </a:rPr>
              <a:t>Nearby coral reef can contribute sediments indirectly to a platform in the form of eroded and weathered coral and live rock</a:t>
            </a:r>
          </a:p>
        </p:txBody>
      </p:sp>
    </p:spTree>
    <p:extLst>
      <p:ext uri="{BB962C8B-B14F-4D97-AF65-F5344CB8AC3E}">
        <p14:creationId xmlns:p14="http://schemas.microsoft.com/office/powerpoint/2010/main" val="171447085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EA759-FA0C-269B-491A-5CE94A70888A}"/>
              </a:ext>
            </a:extLst>
          </p:cNvPr>
          <p:cNvSpPr>
            <a:spLocks noGrp="1"/>
          </p:cNvSpPr>
          <p:nvPr>
            <p:ph type="title"/>
          </p:nvPr>
        </p:nvSpPr>
        <p:spPr>
          <a:xfrm>
            <a:off x="6553200" y="178347"/>
            <a:ext cx="4572000" cy="1143000"/>
          </a:xfrm>
        </p:spPr>
        <p:txBody>
          <a:bodyPr>
            <a:normAutofit fontScale="90000"/>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Ooids and </a:t>
            </a:r>
            <a:r>
              <a:rPr lang="en-US" dirty="0" err="1">
                <a:latin typeface="Calibri Light" panose="020F0302020204030204" pitchFamily="34" charset="0"/>
                <a:ea typeface="Calibri Light" panose="020F0302020204030204" pitchFamily="34" charset="0"/>
                <a:cs typeface="Calibri Light" panose="020F0302020204030204" pitchFamily="34" charset="0"/>
              </a:rPr>
              <a:t>oolitic</a:t>
            </a:r>
            <a:r>
              <a:rPr lang="en-US" dirty="0">
                <a:latin typeface="Calibri Light" panose="020F0302020204030204" pitchFamily="34" charset="0"/>
                <a:ea typeface="Calibri Light" panose="020F0302020204030204" pitchFamily="34" charset="0"/>
                <a:cs typeface="Calibri Light" panose="020F0302020204030204" pitchFamily="34" charset="0"/>
              </a:rPr>
              <a:t> limestone</a:t>
            </a:r>
          </a:p>
        </p:txBody>
      </p:sp>
      <p:sp>
        <p:nvSpPr>
          <p:cNvPr id="3" name="Content Placeholder 2">
            <a:extLst>
              <a:ext uri="{FF2B5EF4-FFF2-40B4-BE49-F238E27FC236}">
                <a16:creationId xmlns:a16="http://schemas.microsoft.com/office/drawing/2014/main" id="{446C20CF-DCD1-4FDA-0622-24CDE7FA2F6D}"/>
              </a:ext>
            </a:extLst>
          </p:cNvPr>
          <p:cNvSpPr>
            <a:spLocks noGrp="1"/>
          </p:cNvSpPr>
          <p:nvPr>
            <p:ph idx="1"/>
          </p:nvPr>
        </p:nvSpPr>
        <p:spPr>
          <a:xfrm>
            <a:off x="457200" y="178347"/>
            <a:ext cx="4876800" cy="6222453"/>
          </a:xfrm>
        </p:spPr>
        <p:txBody>
          <a:bodyPr>
            <a:noAutofit/>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Small, spherical carbonate grains that form from abiotic processes on carbonate platforms</a:t>
            </a:r>
          </a:p>
          <a:p>
            <a:r>
              <a:rPr lang="en-US" dirty="0">
                <a:latin typeface="Calibri Light" panose="020F0302020204030204" pitchFamily="34" charset="0"/>
                <a:ea typeface="Calibri Light" panose="020F0302020204030204" pitchFamily="34" charset="0"/>
                <a:cs typeface="Calibri Light" panose="020F0302020204030204" pitchFamily="34" charset="0"/>
              </a:rPr>
              <a:t>Their carbonate minerals are precipitated directly out of ocean water</a:t>
            </a:r>
          </a:p>
          <a:p>
            <a:r>
              <a:rPr lang="en-US" dirty="0">
                <a:latin typeface="Calibri Light" panose="020F0302020204030204" pitchFamily="34" charset="0"/>
                <a:ea typeface="Calibri Light" panose="020F0302020204030204" pitchFamily="34" charset="0"/>
                <a:cs typeface="Calibri Light" panose="020F0302020204030204" pitchFamily="34" charset="0"/>
              </a:rPr>
              <a:t>Wave motion creates their round form</a:t>
            </a:r>
          </a:p>
          <a:p>
            <a:r>
              <a:rPr lang="en-US" dirty="0">
                <a:latin typeface="Calibri Light" panose="020F0302020204030204" pitchFamily="34" charset="0"/>
                <a:ea typeface="Calibri Light" panose="020F0302020204030204" pitchFamily="34" charset="0"/>
                <a:cs typeface="Calibri Light" panose="020F0302020204030204" pitchFamily="34" charset="0"/>
              </a:rPr>
              <a:t>Once buried they can become lithified into an </a:t>
            </a:r>
            <a:r>
              <a:rPr lang="en-US" dirty="0" err="1">
                <a:latin typeface="Calibri Light" panose="020F0302020204030204" pitchFamily="34" charset="0"/>
                <a:ea typeface="Calibri Light" panose="020F0302020204030204" pitchFamily="34" charset="0"/>
                <a:cs typeface="Calibri Light" panose="020F0302020204030204" pitchFamily="34" charset="0"/>
              </a:rPr>
              <a:t>oolitic</a:t>
            </a:r>
            <a:r>
              <a:rPr lang="en-US" dirty="0">
                <a:latin typeface="Calibri Light" panose="020F0302020204030204" pitchFamily="34" charset="0"/>
                <a:ea typeface="Calibri Light" panose="020F0302020204030204" pitchFamily="34" charset="0"/>
                <a:cs typeface="Calibri Light" panose="020F0302020204030204" pitchFamily="34" charset="0"/>
              </a:rPr>
              <a:t> limestone</a:t>
            </a:r>
          </a:p>
        </p:txBody>
      </p:sp>
      <p:pic>
        <p:nvPicPr>
          <p:cNvPr id="5" name="Picture 4" descr="A pile of white pebbles&#10;&#10;Description automatically generated">
            <a:extLst>
              <a:ext uri="{FF2B5EF4-FFF2-40B4-BE49-F238E27FC236}">
                <a16:creationId xmlns:a16="http://schemas.microsoft.com/office/drawing/2014/main" id="{37736241-7356-C8D1-E56F-3BFED87DE274}"/>
              </a:ext>
            </a:extLst>
          </p:cNvPr>
          <p:cNvPicPr>
            <a:picLocks noChangeAspect="1"/>
          </p:cNvPicPr>
          <p:nvPr/>
        </p:nvPicPr>
        <p:blipFill>
          <a:blip r:embed="rId3">
            <a:extLst>
              <a:ext uri="{28A0092B-C50C-407E-A947-70E740481C1C}">
                <a14:useLocalDpi xmlns:a14="http://schemas.microsoft.com/office/drawing/2010/main" val="0"/>
              </a:ext>
            </a:extLst>
          </a:blip>
          <a:srcRect l="47983"/>
          <a:stretch/>
        </p:blipFill>
        <p:spPr>
          <a:xfrm>
            <a:off x="5421464" y="1569585"/>
            <a:ext cx="3139019" cy="4525964"/>
          </a:xfrm>
          <a:prstGeom prst="rect">
            <a:avLst/>
          </a:prstGeom>
        </p:spPr>
      </p:pic>
      <p:pic>
        <p:nvPicPr>
          <p:cNvPr id="7" name="Picture 6" descr="A close up of a rock&#10;&#10;Description automatically generated">
            <a:extLst>
              <a:ext uri="{FF2B5EF4-FFF2-40B4-BE49-F238E27FC236}">
                <a16:creationId xmlns:a16="http://schemas.microsoft.com/office/drawing/2014/main" id="{65B63659-6806-C604-47DE-BF156AA84842}"/>
              </a:ext>
            </a:extLst>
          </p:cNvPr>
          <p:cNvPicPr>
            <a:picLocks noChangeAspect="1"/>
          </p:cNvPicPr>
          <p:nvPr/>
        </p:nvPicPr>
        <p:blipFill>
          <a:blip r:embed="rId4">
            <a:extLst>
              <a:ext uri="{28A0092B-C50C-407E-A947-70E740481C1C}">
                <a14:useLocalDpi xmlns:a14="http://schemas.microsoft.com/office/drawing/2010/main" val="0"/>
              </a:ext>
            </a:extLst>
          </a:blip>
          <a:srcRect r="23928"/>
          <a:stretch/>
        </p:blipFill>
        <p:spPr>
          <a:xfrm>
            <a:off x="8647947" y="1524000"/>
            <a:ext cx="3391653" cy="4553538"/>
          </a:xfrm>
          <a:prstGeom prst="rect">
            <a:avLst/>
          </a:prstGeom>
        </p:spPr>
      </p:pic>
    </p:spTree>
    <p:extLst>
      <p:ext uri="{BB962C8B-B14F-4D97-AF65-F5344CB8AC3E}">
        <p14:creationId xmlns:p14="http://schemas.microsoft.com/office/powerpoint/2010/main" val="18193984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n aerial view of a land&#10;&#10;Description automatically generated">
            <a:extLst>
              <a:ext uri="{FF2B5EF4-FFF2-40B4-BE49-F238E27FC236}">
                <a16:creationId xmlns:a16="http://schemas.microsoft.com/office/drawing/2014/main" id="{AA0F5C66-C4EF-1514-5F68-56BDEB441A5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62200" y="346151"/>
            <a:ext cx="7924800" cy="6165698"/>
          </a:xfrm>
        </p:spPr>
      </p:pic>
    </p:spTree>
    <p:extLst>
      <p:ext uri="{BB962C8B-B14F-4D97-AF65-F5344CB8AC3E}">
        <p14:creationId xmlns:p14="http://schemas.microsoft.com/office/powerpoint/2010/main" val="80111348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98E78BB-A922-D4F4-34F3-FDB71AA4ADFF}"/>
              </a:ext>
            </a:extLst>
          </p:cNvPr>
          <p:cNvPicPr>
            <a:picLocks noGrp="1" noChangeAspect="1"/>
          </p:cNvPicPr>
          <p:nvPr>
            <p:ph idx="1"/>
          </p:nvPr>
        </p:nvPicPr>
        <p:blipFill>
          <a:blip r:embed="rId3"/>
          <a:stretch>
            <a:fillRect/>
          </a:stretch>
        </p:blipFill>
        <p:spPr>
          <a:xfrm>
            <a:off x="533400" y="78919"/>
            <a:ext cx="9982200" cy="6700162"/>
          </a:xfrm>
        </p:spPr>
      </p:pic>
    </p:spTree>
    <p:extLst>
      <p:ext uri="{BB962C8B-B14F-4D97-AF65-F5344CB8AC3E}">
        <p14:creationId xmlns:p14="http://schemas.microsoft.com/office/powerpoint/2010/main" val="386570114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A6EF11-F775-A4B8-5446-1D3C08BC9B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A21B9DC-5A5A-F68B-FD6A-724FFECEFEE4}"/>
              </a:ext>
            </a:extLst>
          </p:cNvPr>
          <p:cNvSpPr>
            <a:spLocks noGrp="1"/>
          </p:cNvSpPr>
          <p:nvPr>
            <p:ph type="title"/>
          </p:nvPr>
        </p:nvSpPr>
        <p:spPr>
          <a:xfrm>
            <a:off x="4800599" y="12469"/>
            <a:ext cx="7238999" cy="1143000"/>
          </a:xfrm>
        </p:spPr>
        <p:txBody>
          <a:bodyPr>
            <a:normAutofit fontScale="90000"/>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Carbonate platforms vs coral reef</a:t>
            </a:r>
          </a:p>
        </p:txBody>
      </p:sp>
      <p:sp>
        <p:nvSpPr>
          <p:cNvPr id="3" name="Content Placeholder 2">
            <a:extLst>
              <a:ext uri="{FF2B5EF4-FFF2-40B4-BE49-F238E27FC236}">
                <a16:creationId xmlns:a16="http://schemas.microsoft.com/office/drawing/2014/main" id="{E6BDAAE3-73D3-C1DC-F4E9-4F375668E7F2}"/>
              </a:ext>
            </a:extLst>
          </p:cNvPr>
          <p:cNvSpPr>
            <a:spLocks noGrp="1"/>
          </p:cNvSpPr>
          <p:nvPr>
            <p:ph idx="1"/>
          </p:nvPr>
        </p:nvSpPr>
        <p:spPr>
          <a:xfrm>
            <a:off x="152401" y="457201"/>
            <a:ext cx="4648199" cy="6248400"/>
          </a:xfrm>
        </p:spPr>
        <p:txBody>
          <a:bodyPr>
            <a:normAutofit fontScale="85000" lnSpcReduction="10000"/>
          </a:bodyPr>
          <a:lstStyle/>
          <a:p>
            <a:pPr>
              <a:buFont typeface="Arial" panose="020B0604020202020204" pitchFamily="34" charset="0"/>
              <a:buChar char="•"/>
            </a:pPr>
            <a:r>
              <a:rPr lang="en-US" dirty="0">
                <a:latin typeface="Calibri Light" panose="020F0302020204030204" pitchFamily="34" charset="0"/>
                <a:ea typeface="Calibri Light" panose="020F0302020204030204" pitchFamily="34" charset="0"/>
                <a:cs typeface="Calibri Light" panose="020F0302020204030204" pitchFamily="34" charset="0"/>
              </a:rPr>
              <a:t>Are often associated with each other but have different environmental controls</a:t>
            </a:r>
          </a:p>
          <a:p>
            <a:pPr>
              <a:buFont typeface="Arial" panose="020B0604020202020204" pitchFamily="34" charset="0"/>
              <a:buChar char="•"/>
            </a:pPr>
            <a:r>
              <a:rPr lang="en-US" dirty="0">
                <a:latin typeface="Calibri Light" panose="020F0302020204030204" pitchFamily="34" charset="0"/>
                <a:ea typeface="Calibri Light" panose="020F0302020204030204" pitchFamily="34" charset="0"/>
                <a:cs typeface="Calibri Light" panose="020F0302020204030204" pitchFamily="34" charset="0"/>
              </a:rPr>
              <a:t>Coral reefs are sensitive to narrow range of temperature, salinity, light, and water clarity. They thrive in clear nutrient-poor tropical waters.</a:t>
            </a:r>
          </a:p>
          <a:p>
            <a:pPr>
              <a:buFont typeface="Arial" panose="020B0604020202020204" pitchFamily="34" charset="0"/>
              <a:buChar char="•"/>
            </a:pPr>
            <a:r>
              <a:rPr lang="en-US" dirty="0">
                <a:latin typeface="Calibri Light" panose="020F0302020204030204" pitchFamily="34" charset="0"/>
                <a:ea typeface="Calibri Light" panose="020F0302020204030204" pitchFamily="34" charset="0"/>
                <a:cs typeface="Calibri Light" panose="020F0302020204030204" pitchFamily="34" charset="0"/>
              </a:rPr>
              <a:t>Carbonate platforms can develop in more varied conditions, including areas with higher nutrient levels, fluctuating salinity, or broader temperature ranges</a:t>
            </a:r>
          </a:p>
        </p:txBody>
      </p:sp>
      <p:pic>
        <p:nvPicPr>
          <p:cNvPr id="5" name="Picture 4" descr="A clear blue water with rocks&#10;&#10;Description automatically generated">
            <a:extLst>
              <a:ext uri="{FF2B5EF4-FFF2-40B4-BE49-F238E27FC236}">
                <a16:creationId xmlns:a16="http://schemas.microsoft.com/office/drawing/2014/main" id="{27B4EAD1-958B-0638-0C3E-5CC4747AF2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9200" y="1295400"/>
            <a:ext cx="7010399" cy="5257799"/>
          </a:xfrm>
          <a:prstGeom prst="rect">
            <a:avLst/>
          </a:prstGeom>
        </p:spPr>
      </p:pic>
    </p:spTree>
    <p:extLst>
      <p:ext uri="{BB962C8B-B14F-4D97-AF65-F5344CB8AC3E}">
        <p14:creationId xmlns:p14="http://schemas.microsoft.com/office/powerpoint/2010/main" val="177008939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ECD4DF39-FBD4-8E86-45B4-F95FACDC8FEB}"/>
              </a:ext>
            </a:extLst>
          </p:cNvPr>
          <p:cNvPicPr>
            <a:picLocks noGrp="1" noChangeAspect="1"/>
          </p:cNvPicPr>
          <p:nvPr>
            <p:ph idx="1"/>
          </p:nvPr>
        </p:nvPicPr>
        <p:blipFill>
          <a:blip r:embed="rId3"/>
          <a:stretch>
            <a:fillRect/>
          </a:stretch>
        </p:blipFill>
        <p:spPr>
          <a:xfrm>
            <a:off x="100631" y="312420"/>
            <a:ext cx="11990737" cy="6233160"/>
          </a:xfrm>
        </p:spPr>
      </p:pic>
    </p:spTree>
    <p:extLst>
      <p:ext uri="{BB962C8B-B14F-4D97-AF65-F5344CB8AC3E}">
        <p14:creationId xmlns:p14="http://schemas.microsoft.com/office/powerpoint/2010/main" val="234078475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B0FCF-7364-D90D-200F-4221A5768E39}"/>
              </a:ext>
            </a:extLst>
          </p:cNvPr>
          <p:cNvSpPr>
            <a:spLocks noGrp="1"/>
          </p:cNvSpPr>
          <p:nvPr>
            <p:ph type="title"/>
          </p:nvPr>
        </p:nvSpPr>
        <p:spPr/>
        <p:txBody>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Carbonate vs coral cays and beaches</a:t>
            </a:r>
          </a:p>
        </p:txBody>
      </p:sp>
      <p:sp>
        <p:nvSpPr>
          <p:cNvPr id="3" name="Content Placeholder 2">
            <a:extLst>
              <a:ext uri="{FF2B5EF4-FFF2-40B4-BE49-F238E27FC236}">
                <a16:creationId xmlns:a16="http://schemas.microsoft.com/office/drawing/2014/main" id="{FA59E156-CAD6-A254-1FCA-453B7B6AFA3B}"/>
              </a:ext>
            </a:extLst>
          </p:cNvPr>
          <p:cNvSpPr>
            <a:spLocks noGrp="1"/>
          </p:cNvSpPr>
          <p:nvPr>
            <p:ph idx="1"/>
          </p:nvPr>
        </p:nvSpPr>
        <p:spPr/>
        <p:txBody>
          <a:bodyPr>
            <a:normAutofit/>
          </a:bodyPr>
          <a:lstStyle/>
          <a:p>
            <a:r>
              <a:rPr lang="en-US" dirty="0">
                <a:latin typeface="Calibri Light" panose="020F0302020204030204" pitchFamily="34" charset="0"/>
                <a:ea typeface="Calibri Light" panose="020F0302020204030204" pitchFamily="34" charset="0"/>
                <a:cs typeface="Calibri Light" panose="020F0302020204030204" pitchFamily="34" charset="0"/>
              </a:rPr>
              <a:t>The cays of the Bahamas are generally classified as carbonate cays and are distinct from classic coral cays. </a:t>
            </a:r>
          </a:p>
          <a:p>
            <a:r>
              <a:rPr lang="en-US" dirty="0">
                <a:latin typeface="Calibri Light" panose="020F0302020204030204" pitchFamily="34" charset="0"/>
                <a:ea typeface="Calibri Light" panose="020F0302020204030204" pitchFamily="34" charset="0"/>
                <a:cs typeface="Calibri Light" panose="020F0302020204030204" pitchFamily="34" charset="0"/>
              </a:rPr>
              <a:t>While coral cays form directly on coral reef systems, the Bahamian cays occur on a carbonate platform (the Bahama Banks) </a:t>
            </a:r>
          </a:p>
          <a:p>
            <a:r>
              <a:rPr lang="en-US" dirty="0">
                <a:latin typeface="Calibri Light" panose="020F0302020204030204" pitchFamily="34" charset="0"/>
                <a:ea typeface="Calibri Light" panose="020F0302020204030204" pitchFamily="34" charset="0"/>
                <a:cs typeface="Calibri Light" panose="020F0302020204030204" pitchFamily="34" charset="0"/>
              </a:rPr>
              <a:t>It is possible for a cay or beach to be a mixture of both carbonate platform sediment and sediment derived from coral reef organisms</a:t>
            </a:r>
          </a:p>
        </p:txBody>
      </p:sp>
    </p:spTree>
    <p:extLst>
      <p:ext uri="{BB962C8B-B14F-4D97-AF65-F5344CB8AC3E}">
        <p14:creationId xmlns:p14="http://schemas.microsoft.com/office/powerpoint/2010/main" val="530448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2A69068-A3D7-7E88-A343-31257BADC70D}"/>
              </a:ext>
            </a:extLst>
          </p:cNvPr>
          <p:cNvPicPr>
            <a:picLocks noGrp="1" noChangeAspect="1"/>
          </p:cNvPicPr>
          <p:nvPr>
            <p:ph idx="1"/>
          </p:nvPr>
        </p:nvPicPr>
        <p:blipFill>
          <a:blip r:embed="rId2"/>
          <a:stretch>
            <a:fillRect/>
          </a:stretch>
        </p:blipFill>
        <p:spPr>
          <a:xfrm>
            <a:off x="1447800" y="46703"/>
            <a:ext cx="9144000" cy="6764594"/>
          </a:xfrm>
        </p:spPr>
      </p:pic>
    </p:spTree>
    <p:extLst>
      <p:ext uri="{BB962C8B-B14F-4D97-AF65-F5344CB8AC3E}">
        <p14:creationId xmlns:p14="http://schemas.microsoft.com/office/powerpoint/2010/main" val="35585111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descr="A beach with a small island&#10;&#10;Description automatically generated with medium confidence">
            <a:extLst>
              <a:ext uri="{FF2B5EF4-FFF2-40B4-BE49-F238E27FC236}">
                <a16:creationId xmlns:a16="http://schemas.microsoft.com/office/drawing/2014/main" id="{D64D0B61-74A2-726F-6B9B-FBA5234437D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68" y="2771"/>
            <a:ext cx="12187073" cy="6855229"/>
          </a:xfrm>
        </p:spPr>
      </p:pic>
    </p:spTree>
    <p:extLst>
      <p:ext uri="{BB962C8B-B14F-4D97-AF65-F5344CB8AC3E}">
        <p14:creationId xmlns:p14="http://schemas.microsoft.com/office/powerpoint/2010/main" val="206191248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3" descr="C:\Documents and Settings\Jon Anthony Stallins\Desktop\greatbarrierreef2.jpg"/>
          <p:cNvPicPr>
            <a:picLocks noChangeAspect="1" noChangeArrowheads="1"/>
          </p:cNvPicPr>
          <p:nvPr/>
        </p:nvPicPr>
        <p:blipFill>
          <a:blip r:embed="rId3" cstate="print"/>
          <a:srcRect/>
          <a:stretch>
            <a:fillRect/>
          </a:stretch>
        </p:blipFill>
        <p:spPr bwMode="auto">
          <a:xfrm>
            <a:off x="838200" y="-10438"/>
            <a:ext cx="10287000" cy="6855998"/>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ECC90647-AF17-40EB-A96C-35EBCE75585F}" type="slidenum">
              <a:rPr lang="en-US" smtClean="0"/>
              <a:pPr>
                <a:defRPr/>
              </a:pPr>
              <a:t>91</a:t>
            </a:fld>
            <a:endParaRPr 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DE69643-BE7A-D9D7-B106-790E8B5FC0A2}"/>
              </a:ext>
            </a:extLst>
          </p:cNvPr>
          <p:cNvPicPr>
            <a:picLocks noGrp="1" noChangeAspect="1"/>
          </p:cNvPicPr>
          <p:nvPr>
            <p:ph idx="1"/>
          </p:nvPr>
        </p:nvPicPr>
        <p:blipFill>
          <a:blip r:embed="rId3"/>
          <a:stretch>
            <a:fillRect/>
          </a:stretch>
        </p:blipFill>
        <p:spPr>
          <a:xfrm>
            <a:off x="3251545" y="228600"/>
            <a:ext cx="5688909" cy="6108584"/>
          </a:xfrm>
        </p:spPr>
      </p:pic>
    </p:spTree>
    <p:extLst>
      <p:ext uri="{BB962C8B-B14F-4D97-AF65-F5344CB8AC3E}">
        <p14:creationId xmlns:p14="http://schemas.microsoft.com/office/powerpoint/2010/main" val="286409101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n island in the ocean&#10;&#10;Description automatically generated">
            <a:extLst>
              <a:ext uri="{FF2B5EF4-FFF2-40B4-BE49-F238E27FC236}">
                <a16:creationId xmlns:a16="http://schemas.microsoft.com/office/drawing/2014/main" id="{DA7967EB-56CA-1F93-E930-4B3EBBC69C6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3250" y="0"/>
            <a:ext cx="12191999" cy="6858000"/>
          </a:xfrm>
        </p:spPr>
      </p:pic>
    </p:spTree>
    <p:extLst>
      <p:ext uri="{BB962C8B-B14F-4D97-AF65-F5344CB8AC3E}">
        <p14:creationId xmlns:p14="http://schemas.microsoft.com/office/powerpoint/2010/main" val="7544781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F0972AA-96D2-C502-A571-A9F56C74026C}"/>
              </a:ext>
            </a:extLst>
          </p:cNvPr>
          <p:cNvPicPr>
            <a:picLocks noGrp="1" noChangeAspect="1"/>
          </p:cNvPicPr>
          <p:nvPr>
            <p:ph idx="1"/>
          </p:nvPr>
        </p:nvPicPr>
        <p:blipFill>
          <a:blip r:embed="rId3"/>
          <a:stretch>
            <a:fillRect/>
          </a:stretch>
        </p:blipFill>
        <p:spPr>
          <a:xfrm>
            <a:off x="531322" y="0"/>
            <a:ext cx="3352800" cy="6465075"/>
          </a:xfrm>
        </p:spPr>
      </p:pic>
      <p:grpSp>
        <p:nvGrpSpPr>
          <p:cNvPr id="12" name="Group 11">
            <a:extLst>
              <a:ext uri="{FF2B5EF4-FFF2-40B4-BE49-F238E27FC236}">
                <a16:creationId xmlns:a16="http://schemas.microsoft.com/office/drawing/2014/main" id="{C761F6A9-C564-9625-30B4-F05F41C22992}"/>
              </a:ext>
            </a:extLst>
          </p:cNvPr>
          <p:cNvGrpSpPr/>
          <p:nvPr/>
        </p:nvGrpSpPr>
        <p:grpSpPr>
          <a:xfrm>
            <a:off x="4152900" y="177905"/>
            <a:ext cx="4154980" cy="6465074"/>
            <a:chOff x="8305800" y="698522"/>
            <a:chExt cx="3886200" cy="6109264"/>
          </a:xfrm>
        </p:grpSpPr>
        <p:pic>
          <p:nvPicPr>
            <p:cNvPr id="7" name="Picture 6">
              <a:extLst>
                <a:ext uri="{FF2B5EF4-FFF2-40B4-BE49-F238E27FC236}">
                  <a16:creationId xmlns:a16="http://schemas.microsoft.com/office/drawing/2014/main" id="{0B67567F-EA22-D5CD-C11B-15D10960D793}"/>
                </a:ext>
              </a:extLst>
            </p:cNvPr>
            <p:cNvPicPr>
              <a:picLocks noChangeAspect="1"/>
            </p:cNvPicPr>
            <p:nvPr/>
          </p:nvPicPr>
          <p:blipFill>
            <a:blip r:embed="rId4"/>
            <a:srcRect t="10425"/>
            <a:stretch/>
          </p:blipFill>
          <p:spPr>
            <a:xfrm>
              <a:off x="8305800" y="698522"/>
              <a:ext cx="3733800" cy="6109264"/>
            </a:xfrm>
            <a:prstGeom prst="rect">
              <a:avLst/>
            </a:prstGeom>
          </p:spPr>
        </p:pic>
        <p:sp>
          <p:nvSpPr>
            <p:cNvPr id="9" name="Rectangle 8">
              <a:extLst>
                <a:ext uri="{FF2B5EF4-FFF2-40B4-BE49-F238E27FC236}">
                  <a16:creationId xmlns:a16="http://schemas.microsoft.com/office/drawing/2014/main" id="{F6AAFB93-619E-D6D4-D73B-47E64B402649}"/>
                </a:ext>
              </a:extLst>
            </p:cNvPr>
            <p:cNvSpPr/>
            <p:nvPr/>
          </p:nvSpPr>
          <p:spPr>
            <a:xfrm>
              <a:off x="11277600" y="5651793"/>
              <a:ext cx="914400" cy="533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AF854306-D642-B181-057E-0899BE2C6D35}"/>
              </a:ext>
            </a:extLst>
          </p:cNvPr>
          <p:cNvGrpSpPr/>
          <p:nvPr/>
        </p:nvGrpSpPr>
        <p:grpSpPr>
          <a:xfrm>
            <a:off x="7818120" y="-19396"/>
            <a:ext cx="4343400" cy="6877396"/>
            <a:chOff x="4341322" y="-69610"/>
            <a:chExt cx="4343400" cy="6877396"/>
          </a:xfrm>
        </p:grpSpPr>
        <p:pic>
          <p:nvPicPr>
            <p:cNvPr id="8" name="Content Placeholder 4" descr="A close-up of a colorful image&#10;&#10;Description automatically generated">
              <a:extLst>
                <a:ext uri="{FF2B5EF4-FFF2-40B4-BE49-F238E27FC236}">
                  <a16:creationId xmlns:a16="http://schemas.microsoft.com/office/drawing/2014/main" id="{793BB950-0C69-92DB-C429-06A7C4834E1C}"/>
                </a:ext>
              </a:extLst>
            </p:cNvPr>
            <p:cNvPicPr>
              <a:picLocks noChangeAspect="1"/>
            </p:cNvPicPr>
            <p:nvPr/>
          </p:nvPicPr>
          <p:blipFill>
            <a:blip r:embed="rId5">
              <a:extLst>
                <a:ext uri="{28A0092B-C50C-407E-A947-70E740481C1C}">
                  <a14:useLocalDpi xmlns:a14="http://schemas.microsoft.com/office/drawing/2010/main" val="0"/>
                </a:ext>
              </a:extLst>
            </a:blip>
            <a:srcRect l="10465" r="14977"/>
            <a:stretch/>
          </p:blipFill>
          <p:spPr>
            <a:xfrm>
              <a:off x="4341322" y="-69610"/>
              <a:ext cx="4343400" cy="6877396"/>
            </a:xfrm>
            <a:prstGeom prst="rect">
              <a:avLst/>
            </a:prstGeom>
          </p:spPr>
        </p:pic>
        <p:sp>
          <p:nvSpPr>
            <p:cNvPr id="10" name="Rectangle 9">
              <a:extLst>
                <a:ext uri="{FF2B5EF4-FFF2-40B4-BE49-F238E27FC236}">
                  <a16:creationId xmlns:a16="http://schemas.microsoft.com/office/drawing/2014/main" id="{4B6F420C-7438-E65A-02B8-8A2C88313266}"/>
                </a:ext>
              </a:extLst>
            </p:cNvPr>
            <p:cNvSpPr/>
            <p:nvPr/>
          </p:nvSpPr>
          <p:spPr>
            <a:xfrm>
              <a:off x="7391400" y="4729942"/>
              <a:ext cx="1293322" cy="14607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021531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7E4B35C-7B9B-3783-9475-3CE66EE6BF42}"/>
              </a:ext>
            </a:extLst>
          </p:cNvPr>
          <p:cNvPicPr>
            <a:picLocks noChangeAspect="1"/>
          </p:cNvPicPr>
          <p:nvPr/>
        </p:nvPicPr>
        <p:blipFill>
          <a:blip r:embed="rId3"/>
          <a:srcRect t="3195"/>
          <a:stretch/>
        </p:blipFill>
        <p:spPr>
          <a:xfrm>
            <a:off x="2209800" y="-152400"/>
            <a:ext cx="8458200" cy="6816068"/>
          </a:xfrm>
          <a:prstGeom prst="rect">
            <a:avLst/>
          </a:prstGeom>
        </p:spPr>
      </p:pic>
    </p:spTree>
    <p:extLst>
      <p:ext uri="{BB962C8B-B14F-4D97-AF65-F5344CB8AC3E}">
        <p14:creationId xmlns:p14="http://schemas.microsoft.com/office/powerpoint/2010/main" val="35840349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6562A2E2-5DC8-3345-0E31-E9CD9C46224C}"/>
              </a:ext>
            </a:extLst>
          </p:cNvPr>
          <p:cNvPicPr>
            <a:picLocks noGrp="1" noChangeAspect="1"/>
          </p:cNvPicPr>
          <p:nvPr>
            <p:ph idx="1"/>
          </p:nvPr>
        </p:nvPicPr>
        <p:blipFill>
          <a:blip r:embed="rId2"/>
          <a:srcRect t="13075"/>
          <a:stretch/>
        </p:blipFill>
        <p:spPr>
          <a:xfrm>
            <a:off x="571793" y="229478"/>
            <a:ext cx="11048413" cy="6399044"/>
          </a:xfrm>
        </p:spPr>
      </p:pic>
    </p:spTree>
    <p:extLst>
      <p:ext uri="{BB962C8B-B14F-4D97-AF65-F5344CB8AC3E}">
        <p14:creationId xmlns:p14="http://schemas.microsoft.com/office/powerpoint/2010/main" val="4010246896"/>
      </p:ext>
    </p:extLst>
  </p:cSld>
  <p:clrMapOvr>
    <a:masterClrMapping/>
  </p:clrMapOvr>
</p:sld>
</file>

<file path=ppt/theme/theme1.xml><?xml version="1.0" encoding="utf-8"?>
<a:theme xmlns:a="http://schemas.openxmlformats.org/drawingml/2006/main" name="Office Theme">
  <a:themeElements>
    <a:clrScheme name="Custom 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C00000"/>
      </a:hlink>
      <a:folHlink>
        <a:srgbClr val="C00000"/>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1640</TotalTime>
  <Words>2956</Words>
  <Application>Microsoft Office PowerPoint</Application>
  <PresentationFormat>Widescreen</PresentationFormat>
  <Paragraphs>263</Paragraphs>
  <Slides>96</Slides>
  <Notes>81</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96</vt:i4>
      </vt:variant>
    </vt:vector>
  </HeadingPairs>
  <TitlesOfParts>
    <vt:vector size="10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Subclass Octocorallia</vt:lpstr>
      <vt:lpstr>Other biomineralizing organisms</vt:lpstr>
      <vt:lpstr>PowerPoint Presentation</vt:lpstr>
      <vt:lpstr>PowerPoint Presentation</vt:lpstr>
      <vt:lpstr>Stromatolites</vt:lpstr>
      <vt:lpstr>PowerPoint Presentation</vt:lpstr>
      <vt:lpstr>PowerPoint Presentation</vt:lpstr>
      <vt:lpstr>PowerPoint Presentation</vt:lpstr>
      <vt:lpstr>PowerPoint Presentation</vt:lpstr>
      <vt:lpstr>Sponges (Phylum Porifera)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Coral reef and related landforms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Reef growth involves biologic and geomorphologic processes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Modern carbonate platforms</vt:lpstr>
      <vt:lpstr>Florida Carbonate Platform</vt:lpstr>
      <vt:lpstr>PowerPoint Presentation</vt:lpstr>
      <vt:lpstr>PowerPoint Presentation</vt:lpstr>
      <vt:lpstr>PowerPoint Presentation</vt:lpstr>
      <vt:lpstr>Carbonate platforms vs coral reef</vt:lpstr>
      <vt:lpstr>Ooids and oolitic limestone</vt:lpstr>
      <vt:lpstr>PowerPoint Presentation</vt:lpstr>
      <vt:lpstr>PowerPoint Presentation</vt:lpstr>
      <vt:lpstr>Carbonate platforms vs coral reef</vt:lpstr>
      <vt:lpstr>PowerPoint Presentation</vt:lpstr>
      <vt:lpstr>Carbonate vs coral cays and beaches</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Coastal processes and landforms</dc:title>
  <dc:creator>JAS</dc:creator>
  <cp:lastModifiedBy>Stallins, Jon A.</cp:lastModifiedBy>
  <cp:revision>53</cp:revision>
  <dcterms:created xsi:type="dcterms:W3CDTF">2009-08-02T17:51:52Z</dcterms:created>
  <dcterms:modified xsi:type="dcterms:W3CDTF">2024-12-01T00:48:49Z</dcterms:modified>
</cp:coreProperties>
</file>