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16" r:id="rId2"/>
    <p:sldId id="259" r:id="rId3"/>
    <p:sldId id="378" r:id="rId4"/>
    <p:sldId id="379" r:id="rId5"/>
    <p:sldId id="325" r:id="rId6"/>
    <p:sldId id="260" r:id="rId7"/>
    <p:sldId id="282" r:id="rId8"/>
    <p:sldId id="287" r:id="rId9"/>
    <p:sldId id="377" r:id="rId10"/>
    <p:sldId id="380" r:id="rId11"/>
    <p:sldId id="258" r:id="rId12"/>
    <p:sldId id="381" r:id="rId13"/>
    <p:sldId id="261" r:id="rId14"/>
    <p:sldId id="262" r:id="rId15"/>
    <p:sldId id="263" r:id="rId16"/>
    <p:sldId id="264" r:id="rId17"/>
    <p:sldId id="265" r:id="rId18"/>
    <p:sldId id="266" r:id="rId19"/>
    <p:sldId id="267" r:id="rId20"/>
    <p:sldId id="382" r:id="rId21"/>
    <p:sldId id="383" r:id="rId22"/>
    <p:sldId id="384" r:id="rId23"/>
    <p:sldId id="386" r:id="rId24"/>
    <p:sldId id="387" r:id="rId25"/>
    <p:sldId id="388" r:id="rId26"/>
    <p:sldId id="389" r:id="rId27"/>
    <p:sldId id="390" r:id="rId28"/>
    <p:sldId id="391" r:id="rId29"/>
    <p:sldId id="295" r:id="rId30"/>
    <p:sldId id="268" r:id="rId31"/>
    <p:sldId id="302" r:id="rId32"/>
    <p:sldId id="303" r:id="rId33"/>
    <p:sldId id="269" r:id="rId34"/>
    <p:sldId id="322" r:id="rId35"/>
    <p:sldId id="270" r:id="rId36"/>
    <p:sldId id="257" r:id="rId37"/>
    <p:sldId id="392" r:id="rId38"/>
    <p:sldId id="271" r:id="rId39"/>
    <p:sldId id="306" r:id="rId40"/>
    <p:sldId id="398" r:id="rId41"/>
    <p:sldId id="399" r:id="rId42"/>
    <p:sldId id="272" r:id="rId43"/>
    <p:sldId id="308" r:id="rId44"/>
    <p:sldId id="307" r:id="rId45"/>
    <p:sldId id="393" r:id="rId46"/>
    <p:sldId id="395" r:id="rId47"/>
    <p:sldId id="273" r:id="rId48"/>
    <p:sldId id="375" r:id="rId49"/>
    <p:sldId id="376" r:id="rId50"/>
    <p:sldId id="275" r:id="rId51"/>
    <p:sldId id="309" r:id="rId52"/>
    <p:sldId id="385" r:id="rId53"/>
    <p:sldId id="274" r:id="rId54"/>
    <p:sldId id="310" r:id="rId55"/>
    <p:sldId id="311" r:id="rId56"/>
    <p:sldId id="397" r:id="rId57"/>
    <p:sldId id="396" r:id="rId58"/>
    <p:sldId id="276" r:id="rId59"/>
    <p:sldId id="301" r:id="rId60"/>
    <p:sldId id="394" r:id="rId61"/>
    <p:sldId id="320" r:id="rId62"/>
    <p:sldId id="277" r:id="rId63"/>
    <p:sldId id="350" r:id="rId64"/>
    <p:sldId id="356" r:id="rId65"/>
    <p:sldId id="333" r:id="rId66"/>
    <p:sldId id="358" r:id="rId67"/>
    <p:sldId id="321" r:id="rId68"/>
    <p:sldId id="278" r:id="rId69"/>
    <p:sldId id="331" r:id="rId70"/>
    <p:sldId id="332" r:id="rId71"/>
    <p:sldId id="318" r:id="rId72"/>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Climate classification" id="{5F0969F9-4172-4DB2-A8B4-A1DE38FEFFE8}">
          <p14:sldIdLst>
            <p14:sldId id="316"/>
            <p14:sldId id="259"/>
            <p14:sldId id="378"/>
            <p14:sldId id="379"/>
            <p14:sldId id="325"/>
            <p14:sldId id="260"/>
            <p14:sldId id="282"/>
          </p14:sldIdLst>
        </p14:section>
        <p14:section name="Biome classification" id="{986E47B7-85A0-49C0-83A9-BCE87365FB1B}">
          <p14:sldIdLst>
            <p14:sldId id="287"/>
          </p14:sldIdLst>
        </p14:section>
        <p14:section name="Broad controls on climate and vegetation" id="{304F797E-DA3E-49A7-BA03-7CC539373105}">
          <p14:sldIdLst>
            <p14:sldId id="377"/>
            <p14:sldId id="380"/>
            <p14:sldId id="258"/>
            <p14:sldId id="381"/>
            <p14:sldId id="261"/>
            <p14:sldId id="262"/>
            <p14:sldId id="263"/>
            <p14:sldId id="264"/>
            <p14:sldId id="265"/>
            <p14:sldId id="266"/>
            <p14:sldId id="267"/>
            <p14:sldId id="382"/>
            <p14:sldId id="383"/>
            <p14:sldId id="384"/>
          </p14:sldIdLst>
        </p14:section>
        <p14:section name="Soils" id="{6877504D-E999-40C8-A98D-738D947148FE}">
          <p14:sldIdLst>
            <p14:sldId id="386"/>
            <p14:sldId id="387"/>
            <p14:sldId id="388"/>
            <p14:sldId id="389"/>
            <p14:sldId id="390"/>
            <p14:sldId id="391"/>
          </p14:sldIdLst>
        </p14:section>
        <p14:section name="Climate and biome types" id="{ECECAD87-03AB-4FFE-954A-39DDA6DF2244}">
          <p14:sldIdLst>
            <p14:sldId id="295"/>
            <p14:sldId id="268"/>
            <p14:sldId id="302"/>
            <p14:sldId id="303"/>
            <p14:sldId id="269"/>
            <p14:sldId id="322"/>
            <p14:sldId id="270"/>
            <p14:sldId id="257"/>
            <p14:sldId id="392"/>
            <p14:sldId id="271"/>
            <p14:sldId id="306"/>
            <p14:sldId id="398"/>
            <p14:sldId id="399"/>
            <p14:sldId id="272"/>
            <p14:sldId id="308"/>
            <p14:sldId id="307"/>
            <p14:sldId id="393"/>
            <p14:sldId id="395"/>
            <p14:sldId id="273"/>
            <p14:sldId id="375"/>
            <p14:sldId id="376"/>
            <p14:sldId id="275"/>
            <p14:sldId id="309"/>
            <p14:sldId id="385"/>
            <p14:sldId id="274"/>
            <p14:sldId id="310"/>
            <p14:sldId id="311"/>
            <p14:sldId id="397"/>
            <p14:sldId id="396"/>
            <p14:sldId id="276"/>
            <p14:sldId id="301"/>
            <p14:sldId id="394"/>
            <p14:sldId id="320"/>
            <p14:sldId id="277"/>
            <p14:sldId id="350"/>
            <p14:sldId id="356"/>
            <p14:sldId id="333"/>
            <p14:sldId id="358"/>
            <p14:sldId id="321"/>
            <p14:sldId id="278"/>
            <p14:sldId id="331"/>
            <p14:sldId id="332"/>
            <p14:sldId id="31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7" autoAdjust="0"/>
    <p:restoredTop sz="81909" autoAdjust="0"/>
  </p:normalViewPr>
  <p:slideViewPr>
    <p:cSldViewPr>
      <p:cViewPr varScale="1">
        <p:scale>
          <a:sx n="52" d="100"/>
          <a:sy n="52" d="100"/>
        </p:scale>
        <p:origin x="980" y="4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3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48DFE67-388E-E4B0-1895-9F5C9DE5BBA3}"/>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4215769E-BB03-CEF9-C594-606DE66751A5}"/>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A919C2EC-27B6-AE87-1D7D-FB0EE7E950DA}"/>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6D2C0F38-FC41-727C-9F3C-836EE79FA41D}"/>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BC46B6AB-AEE0-C103-C5BF-D6875F4CA37C}"/>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3C8A84C2-751C-B552-7973-33A6CF8DD8AD}"/>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8979E6FB-36C5-455A-A53A-FBABBE83C6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DD0A89B-E829-3F6C-C716-5E7D29F07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ADDEE8-DB4A-4615-9126-3D719E600A2B}" type="slidenum">
              <a:rPr lang="en-US" altLang="en-US"/>
              <a:pPr/>
              <a:t>1</a:t>
            </a:fld>
            <a:endParaRPr lang="en-US" altLang="en-US"/>
          </a:p>
        </p:txBody>
      </p:sp>
      <p:sp>
        <p:nvSpPr>
          <p:cNvPr id="4099" name="Rectangle 2">
            <a:extLst>
              <a:ext uri="{FF2B5EF4-FFF2-40B4-BE49-F238E27FC236}">
                <a16:creationId xmlns:a16="http://schemas.microsoft.com/office/drawing/2014/main" id="{833E6F56-8B9E-0087-5941-7368E18DB21F}"/>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E7E3A7BE-6F87-9391-23B8-BF9861110D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200AC5C9-3644-4159-9B72-6F6D220C697A}" type="slidenum">
              <a:rPr lang="en-US" smtClean="0"/>
              <a:pPr/>
              <a:t>11</a:t>
            </a:fld>
            <a:endParaRPr 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CB56006-C119-4FF9-839A-D4B164DFCEE2}" type="slidenum">
              <a:rPr lang="en-US" smtClean="0"/>
              <a:pPr/>
              <a:t>12</a:t>
            </a:fld>
            <a:endParaRPr lang="en-US"/>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7296CB7-6C4F-4C35-8380-E588007F15B2}" type="slidenum">
              <a:rPr lang="en-US" smtClean="0"/>
              <a:pPr/>
              <a:t>13</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120DCC-BC81-4579-BBF3-DEBB1C1611DE}" type="slidenum">
              <a:rPr lang="en-US" smtClean="0"/>
              <a:pPr/>
              <a:t>14</a:t>
            </a:fld>
            <a:endParaRPr lang="en-US"/>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6586619-94FF-4E99-B861-2493606E17DB}" type="slidenum">
              <a:rPr lang="en-US" smtClean="0"/>
              <a:pPr/>
              <a:t>15</a:t>
            </a:fld>
            <a:endParaRPr 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pPr eaLnBrk="1" hangingPunct="1"/>
            <a:r>
              <a:rPr lang="en-US"/>
              <a:t>Creosote bush in Chihuahua Desert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29829D7-5A65-448D-8B4B-A1DFDA18B236}" type="slidenum">
              <a:rPr lang="en-US" smtClean="0"/>
              <a:pPr/>
              <a:t>16</a:t>
            </a:fld>
            <a:endParaRPr lang="en-US"/>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r>
              <a:rPr lang="en-US"/>
              <a:t>Proximity to volcanic soils determines fertility of many tropical soils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Volcanoes in the tropics enhance the soil nutrient content in what would otherwise be nutrients poor soils. These soils in the tropics that are highly weathered and low in nutrients are called </a:t>
            </a:r>
            <a:r>
              <a:rPr lang="en-US" dirty="0" err="1"/>
              <a:t>oxisols</a:t>
            </a:r>
            <a:endParaRPr lang="en-US" dirty="0"/>
          </a:p>
        </p:txBody>
      </p:sp>
      <p:sp>
        <p:nvSpPr>
          <p:cNvPr id="4" name="Slide Number Placeholder 3"/>
          <p:cNvSpPr>
            <a:spLocks noGrp="1"/>
          </p:cNvSpPr>
          <p:nvPr>
            <p:ph type="sldNum" sz="quarter" idx="5"/>
          </p:nvPr>
        </p:nvSpPr>
        <p:spPr/>
        <p:txBody>
          <a:bodyPr/>
          <a:lstStyle/>
          <a:p>
            <a:fld id="{A46747F1-7B35-48E5-A358-55FAA973BAB7}" type="slidenum">
              <a:rPr lang="en-US" smtClean="0"/>
              <a:t>17</a:t>
            </a:fld>
            <a:endParaRPr lang="en-US"/>
          </a:p>
        </p:txBody>
      </p:sp>
    </p:spTree>
    <p:extLst>
      <p:ext uri="{BB962C8B-B14F-4D97-AF65-F5344CB8AC3E}">
        <p14:creationId xmlns:p14="http://schemas.microsoft.com/office/powerpoint/2010/main" val="591878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1D46D08-1F80-4055-B741-D2D6B32168A6}" type="slidenum">
              <a:rPr lang="en-US" smtClean="0"/>
              <a:pPr/>
              <a:t>18</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6B26E87-E6E5-4909-99EF-1410099F0C33}" type="slidenum">
              <a:rPr lang="en-US" smtClean="0"/>
              <a:pPr/>
              <a:t>19</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xfrm>
            <a:off x="914711" y="4344025"/>
            <a:ext cx="5028579" cy="4114488"/>
          </a:xfrm>
          <a:noFill/>
          <a:ln/>
        </p:spPr>
        <p:txBody>
          <a:bodyPr/>
          <a:lstStyle/>
          <a:p>
            <a:pPr eaLnBrk="1" hangingPunct="1"/>
            <a:r>
              <a:rPr lang="en-US" dirty="0"/>
              <a:t>Slash pine, left, loblolly pine right.  Sandy soils of the Gulf Atlantic Coastal Plain drain rainwater off quickly, so even though there is a lot of rainfall in the southeastern US where these trees grow, dry soil conditions prevail except where soils become richer in clay.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p:spPr>
        <p:txBody>
          <a:bodyPr/>
          <a:lstStyle/>
          <a:p>
            <a:r>
              <a:rPr lang="en-US" dirty="0"/>
              <a:t>Pinus virginiana, Virginia pine, found throughout the southern Appalachian region. It typically occurs on more sandy soils.</a:t>
            </a:r>
          </a:p>
        </p:txBody>
      </p:sp>
      <p:sp>
        <p:nvSpPr>
          <p:cNvPr id="82948" name="Slide Number Placeholder 3"/>
          <p:cNvSpPr>
            <a:spLocks noGrp="1"/>
          </p:cNvSpPr>
          <p:nvPr>
            <p:ph type="sldNum" sz="quarter" idx="5"/>
          </p:nvPr>
        </p:nvSpPr>
        <p:spPr>
          <a:noFill/>
        </p:spPr>
        <p:txBody>
          <a:bodyPr/>
          <a:lstStyle/>
          <a:p>
            <a:fld id="{9709DC1D-1CFC-427A-9677-A95B99E57D67}"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4FEE9CA-A2A4-BCE1-8E69-5AD11B921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6F889-E589-4894-A9A8-E0FDD35F0EC0}" type="slidenum">
              <a:rPr lang="en-US" altLang="en-US"/>
              <a:pPr/>
              <a:t>2</a:t>
            </a:fld>
            <a:endParaRPr lang="en-US" altLang="en-US"/>
          </a:p>
        </p:txBody>
      </p:sp>
      <p:sp>
        <p:nvSpPr>
          <p:cNvPr id="8195" name="Rectangle 2">
            <a:extLst>
              <a:ext uri="{FF2B5EF4-FFF2-40B4-BE49-F238E27FC236}">
                <a16:creationId xmlns:a16="http://schemas.microsoft.com/office/drawing/2014/main" id="{5D3EC8A6-5E8C-5999-7AFC-710B555AEE8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CB3451F4-1E0E-EB2C-AB02-7DEE0A1A0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E2AB60E-8710-495B-9447-16C508A2BD2E}" type="slidenum">
              <a:rPr lang="en-US" smtClean="0"/>
              <a:pPr/>
              <a:t>21</a:t>
            </a:fld>
            <a:endParaRPr 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xfrm>
            <a:off x="914711" y="4344025"/>
            <a:ext cx="5028579" cy="4114488"/>
          </a:xfrm>
          <a:noFill/>
          <a:ln/>
        </p:spPr>
        <p:txBody>
          <a:bodyPr/>
          <a:lstStyle/>
          <a:p>
            <a:pPr eaLnBrk="1" hangingPunct="1"/>
            <a:r>
              <a:rPr lang="en-US" dirty="0"/>
              <a:t>Glacier National Park in Montana and fir and spruce needle-leaf trees.  This growth form is well-adapted to the dry, windy conditions of the winters here in Montana. The western US is also far drier than the eastern US.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91A1735-AC00-494B-A8E8-30130E0B0304}" type="slidenum">
              <a:rPr lang="en-US" smtClean="0"/>
              <a:pPr/>
              <a:t>22</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381000" y="685800"/>
            <a:ext cx="6096000" cy="3429000"/>
          </a:xfrm>
          <a:ln/>
        </p:spPr>
      </p:sp>
      <p:sp>
        <p:nvSpPr>
          <p:cNvPr id="184323" name="Notes Placeholder 2"/>
          <p:cNvSpPr>
            <a:spLocks noGrp="1"/>
          </p:cNvSpPr>
          <p:nvPr>
            <p:ph type="body" idx="1"/>
          </p:nvPr>
        </p:nvSpPr>
        <p:spPr>
          <a:noFill/>
          <a:ln/>
        </p:spPr>
        <p:txBody>
          <a:bodyPr/>
          <a:lstStyle/>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4324" name="Slide Number Placeholder 3"/>
          <p:cNvSpPr>
            <a:spLocks noGrp="1"/>
          </p:cNvSpPr>
          <p:nvPr>
            <p:ph type="sldNum" sz="quarter" idx="5"/>
          </p:nvPr>
        </p:nvSpPr>
        <p:spPr>
          <a:noFill/>
        </p:spPr>
        <p:txBody>
          <a:bodyPr/>
          <a:lstStyle/>
          <a:p>
            <a:fld id="{9D728D2F-ED87-4B04-8C34-594D775510EA}"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381000" y="685800"/>
            <a:ext cx="6096000" cy="3429000"/>
          </a:xfrm>
          <a:ln/>
        </p:spPr>
      </p:sp>
      <p:sp>
        <p:nvSpPr>
          <p:cNvPr id="185347" name="Notes Placeholder 2"/>
          <p:cNvSpPr>
            <a:spLocks noGrp="1"/>
          </p:cNvSpPr>
          <p:nvPr>
            <p:ph type="body" idx="1"/>
          </p:nvPr>
        </p:nvSpPr>
        <p:spPr>
          <a:noFill/>
          <a:ln/>
        </p:spPr>
        <p:txBody>
          <a:bodyPr/>
          <a:lstStyle/>
          <a:p>
            <a:pPr marL="228600" indent="-228600">
              <a:lnSpc>
                <a:spcPct val="90000"/>
              </a:lnSpc>
            </a:pPr>
            <a:r>
              <a:rPr lang="en-US" dirty="0">
                <a:latin typeface="Arial" charset="0"/>
              </a:rPr>
              <a:t>O horizon</a:t>
            </a:r>
          </a:p>
          <a:p>
            <a:pPr marL="228600" indent="-228600">
              <a:lnSpc>
                <a:spcPct val="90000"/>
              </a:lnSpc>
            </a:pPr>
            <a:r>
              <a:rPr lang="en-US" dirty="0">
                <a:latin typeface="Arial" charset="0"/>
              </a:rPr>
              <a:t>Organic matter: Litter layer of plant residues in relatively undecomposed form. </a:t>
            </a:r>
          </a:p>
          <a:p>
            <a:pPr marL="0" indent="0">
              <a:lnSpc>
                <a:spcPct val="90000"/>
              </a:lnSpc>
              <a:buFontTx/>
              <a:buNone/>
            </a:pPr>
            <a:endParaRPr lang="en-US" dirty="0">
              <a:latin typeface="Arial" charset="0"/>
            </a:endParaRPr>
          </a:p>
          <a:p>
            <a:pPr marL="0" indent="0">
              <a:lnSpc>
                <a:spcPct val="90000"/>
              </a:lnSpc>
              <a:buFontTx/>
              <a:buNone/>
            </a:pPr>
            <a:r>
              <a:rPr lang="en-US" dirty="0">
                <a:latin typeface="Arial" charset="0"/>
              </a:rPr>
              <a:t>A horizon</a:t>
            </a:r>
            <a:br>
              <a:rPr lang="en-US" dirty="0">
                <a:latin typeface="Arial" charset="0"/>
              </a:rPr>
            </a:br>
            <a:r>
              <a:rPr lang="en-US" dirty="0">
                <a:latin typeface="Arial" charset="0"/>
              </a:rPr>
              <a:t>Surface soil: Layer of mineral soil with most organic matter accumulation and soil life. </a:t>
            </a:r>
          </a:p>
          <a:p>
            <a:pPr marL="0" indent="0">
              <a:lnSpc>
                <a:spcPct val="90000"/>
              </a:lnSpc>
              <a:buFontTx/>
              <a:buNone/>
            </a:pPr>
            <a:endParaRPr lang="en-US" dirty="0">
              <a:latin typeface="Arial" charset="0"/>
            </a:endParaRPr>
          </a:p>
          <a:p>
            <a:pPr marL="228600" indent="-228600">
              <a:lnSpc>
                <a:spcPct val="90000"/>
              </a:lnSpc>
            </a:pPr>
            <a:r>
              <a:rPr lang="en-US" dirty="0">
                <a:latin typeface="Arial" charset="0"/>
              </a:rPr>
              <a:t>E horizon</a:t>
            </a:r>
          </a:p>
          <a:p>
            <a:pPr marL="0" indent="-228600">
              <a:lnSpc>
                <a:spcPct val="90000"/>
              </a:lnSpc>
            </a:pPr>
            <a:r>
              <a:rPr lang="en-US" dirty="0"/>
              <a:t>“E” being short for eluviated, this horizon that has been significantly leached of its mineral and/or organic content, leaving a pale layer largely composed of silicates. These are present only in older, well-developed soils, and generally occur between the A and B Horizons </a:t>
            </a:r>
            <a:endParaRPr lang="en-US" dirty="0">
              <a:latin typeface="Arial" charset="0"/>
            </a:endParaRPr>
          </a:p>
          <a:p>
            <a:pPr marL="228600" indent="-228600">
              <a:lnSpc>
                <a:spcPct val="90000"/>
              </a:lnSpc>
            </a:pPr>
            <a:endParaRPr lang="en-US" dirty="0">
              <a:latin typeface="Arial" charset="0"/>
            </a:endParaRPr>
          </a:p>
          <a:p>
            <a:pPr marL="228600" indent="-228600">
              <a:lnSpc>
                <a:spcPct val="90000"/>
              </a:lnSpc>
            </a:pPr>
            <a:r>
              <a:rPr lang="en-US" dirty="0">
                <a:latin typeface="Arial" charset="0"/>
              </a:rPr>
              <a:t>B horizon</a:t>
            </a:r>
          </a:p>
          <a:p>
            <a:pPr marL="228600" indent="-228600">
              <a:lnSpc>
                <a:spcPct val="90000"/>
              </a:lnSpc>
            </a:pPr>
            <a:r>
              <a:rPr lang="en-US" dirty="0">
                <a:latin typeface="Arial" charset="0"/>
              </a:rPr>
              <a:t>Subsoil: Layer of alteration below an "E" or "A" horizon. This layer accumulates iron, clay, aluminum and organic compounds, a process referred to as illuviation. </a:t>
            </a:r>
          </a:p>
          <a:p>
            <a:pPr marL="228600" indent="-228600">
              <a:lnSpc>
                <a:spcPct val="90000"/>
              </a:lnSpc>
            </a:pPr>
            <a:endParaRPr lang="en-US" dirty="0">
              <a:latin typeface="Arial" charset="0"/>
            </a:endParaRPr>
          </a:p>
          <a:p>
            <a:pPr marL="228600" indent="-228600">
              <a:lnSpc>
                <a:spcPct val="90000"/>
              </a:lnSpc>
            </a:pPr>
            <a:r>
              <a:rPr lang="en-US" dirty="0">
                <a:latin typeface="Arial" charset="0"/>
              </a:rPr>
              <a:t>C horizon</a:t>
            </a:r>
          </a:p>
          <a:p>
            <a:pPr marL="228600" indent="-228600">
              <a:lnSpc>
                <a:spcPct val="90000"/>
              </a:lnSpc>
            </a:pPr>
            <a:r>
              <a:rPr lang="en-US" dirty="0">
                <a:latin typeface="Arial" charset="0"/>
              </a:rPr>
              <a:t>Substratum: Layer of unconsolidated soil parent material. This layer may accumulate the more soluble compounds that bypass the "B" horizon. </a:t>
            </a:r>
            <a:br>
              <a:rPr lang="en-US" dirty="0">
                <a:latin typeface="Arial" charset="0"/>
              </a:rPr>
            </a:br>
            <a:endParaRPr lang="en-US" dirty="0">
              <a:latin typeface="Arial" charset="0"/>
            </a:endParaRPr>
          </a:p>
          <a:p>
            <a:pPr marL="228600" indent="-228600">
              <a:lnSpc>
                <a:spcPct val="90000"/>
              </a:lnSpc>
            </a:pPr>
            <a:r>
              <a:rPr lang="en-US" dirty="0">
                <a:latin typeface="Arial" charset="0"/>
              </a:rPr>
              <a:t>R </a:t>
            </a:r>
          </a:p>
          <a:p>
            <a:pPr marL="228600" indent="-228600">
              <a:lnSpc>
                <a:spcPct val="90000"/>
              </a:lnSpc>
            </a:pPr>
            <a:r>
              <a:rPr lang="en-US" dirty="0">
                <a:latin typeface="Arial" charset="0"/>
              </a:rPr>
              <a:t>Bedrock</a:t>
            </a:r>
          </a:p>
          <a:p>
            <a:pPr marL="228600" indent="-228600" eaLnBrk="1" hangingPunct="1">
              <a:lnSpc>
                <a:spcPct val="90000"/>
              </a:lnSpc>
            </a:pPr>
            <a:endParaRPr lang="en-US" dirty="0"/>
          </a:p>
          <a:p>
            <a:pPr marL="228600" indent="-228600">
              <a:lnSpc>
                <a:spcPct val="90000"/>
              </a:lnSpc>
            </a:pPr>
            <a:endParaRPr lang="en-US" dirty="0"/>
          </a:p>
        </p:txBody>
      </p:sp>
      <p:sp>
        <p:nvSpPr>
          <p:cNvPr id="185348" name="Slide Number Placeholder 3"/>
          <p:cNvSpPr>
            <a:spLocks noGrp="1"/>
          </p:cNvSpPr>
          <p:nvPr>
            <p:ph type="sldNum" sz="quarter" idx="5"/>
          </p:nvPr>
        </p:nvSpPr>
        <p:spPr>
          <a:noFill/>
        </p:spPr>
        <p:txBody>
          <a:bodyPr/>
          <a:lstStyle/>
          <a:p>
            <a:fld id="{0FC93177-CD9A-47B7-AECB-516FA0F67CCB}"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381000" y="685800"/>
            <a:ext cx="6096000" cy="3429000"/>
          </a:xfrm>
          <a:ln/>
        </p:spPr>
      </p:sp>
      <p:sp>
        <p:nvSpPr>
          <p:cNvPr id="186371" name="Notes Placeholder 2"/>
          <p:cNvSpPr>
            <a:spLocks noGrp="1"/>
          </p:cNvSpPr>
          <p:nvPr>
            <p:ph type="body" idx="1"/>
          </p:nvPr>
        </p:nvSpPr>
        <p:spPr>
          <a:noFill/>
          <a:ln/>
        </p:spPr>
        <p:txBody>
          <a:bodyPr/>
          <a:lstStyle/>
          <a:p>
            <a:endParaRPr lang="en-US"/>
          </a:p>
        </p:txBody>
      </p:sp>
      <p:sp>
        <p:nvSpPr>
          <p:cNvPr id="186372" name="Slide Number Placeholder 3"/>
          <p:cNvSpPr>
            <a:spLocks noGrp="1"/>
          </p:cNvSpPr>
          <p:nvPr>
            <p:ph type="sldNum" sz="quarter" idx="5"/>
          </p:nvPr>
        </p:nvSpPr>
        <p:spPr>
          <a:noFill/>
        </p:spPr>
        <p:txBody>
          <a:bodyPr/>
          <a:lstStyle/>
          <a:p>
            <a:fld id="{06276583-E721-4A9B-BA03-2570F9A65A43}"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381000" y="685800"/>
            <a:ext cx="6096000" cy="3429000"/>
          </a:xfrm>
          <a:ln/>
        </p:spPr>
      </p:sp>
      <p:sp>
        <p:nvSpPr>
          <p:cNvPr id="187395" name="Notes Placeholder 2"/>
          <p:cNvSpPr>
            <a:spLocks noGrp="1"/>
          </p:cNvSpPr>
          <p:nvPr>
            <p:ph type="body" idx="1"/>
          </p:nvPr>
        </p:nvSpPr>
        <p:spPr>
          <a:noFill/>
          <a:ln/>
        </p:spPr>
        <p:txBody>
          <a:bodyPr/>
          <a:lstStyle/>
          <a:p>
            <a:endParaRPr lang="en-US"/>
          </a:p>
        </p:txBody>
      </p:sp>
      <p:sp>
        <p:nvSpPr>
          <p:cNvPr id="187396" name="Slide Number Placeholder 3"/>
          <p:cNvSpPr>
            <a:spLocks noGrp="1"/>
          </p:cNvSpPr>
          <p:nvPr>
            <p:ph type="sldNum" sz="quarter" idx="5"/>
          </p:nvPr>
        </p:nvSpPr>
        <p:spPr>
          <a:noFill/>
        </p:spPr>
        <p:txBody>
          <a:bodyPr/>
          <a:lstStyle/>
          <a:p>
            <a:fld id="{ADDBDC6F-583C-4E82-83BC-466597917134}"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381000" y="685800"/>
            <a:ext cx="6096000" cy="3429000"/>
          </a:xfrm>
          <a:ln/>
        </p:spPr>
      </p:sp>
      <p:sp>
        <p:nvSpPr>
          <p:cNvPr id="188419" name="Notes Placeholder 2"/>
          <p:cNvSpPr>
            <a:spLocks noGrp="1"/>
          </p:cNvSpPr>
          <p:nvPr>
            <p:ph type="body" idx="1"/>
          </p:nvPr>
        </p:nvSpPr>
        <p:spPr>
          <a:noFill/>
          <a:ln/>
        </p:spPr>
        <p:txBody>
          <a:bodyPr/>
          <a:lstStyle/>
          <a:p>
            <a:endParaRPr lang="en-US" dirty="0"/>
          </a:p>
        </p:txBody>
      </p:sp>
      <p:sp>
        <p:nvSpPr>
          <p:cNvPr id="188420" name="Slide Number Placeholder 3"/>
          <p:cNvSpPr>
            <a:spLocks noGrp="1"/>
          </p:cNvSpPr>
          <p:nvPr>
            <p:ph type="sldNum" sz="quarter" idx="5"/>
          </p:nvPr>
        </p:nvSpPr>
        <p:spPr>
          <a:noFill/>
        </p:spPr>
        <p:txBody>
          <a:bodyPr/>
          <a:lstStyle/>
          <a:p>
            <a:fld id="{2154E3BC-4B1E-4BDA-9443-761C0CF3D298}"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381000" y="685800"/>
            <a:ext cx="6096000" cy="3429000"/>
          </a:xfrm>
          <a:ln/>
        </p:spPr>
      </p:sp>
      <p:sp>
        <p:nvSpPr>
          <p:cNvPr id="189443"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AF3879E-1837-FEF4-2987-86518765B0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8B0E43-AE11-471E-BC3A-9DFFD8581C53}" type="slidenum">
              <a:rPr lang="en-US" altLang="en-US"/>
              <a:pPr/>
              <a:t>29</a:t>
            </a:fld>
            <a:endParaRPr lang="en-US" altLang="en-US"/>
          </a:p>
        </p:txBody>
      </p:sp>
      <p:sp>
        <p:nvSpPr>
          <p:cNvPr id="22531" name="Rectangle 2">
            <a:extLst>
              <a:ext uri="{FF2B5EF4-FFF2-40B4-BE49-F238E27FC236}">
                <a16:creationId xmlns:a16="http://schemas.microsoft.com/office/drawing/2014/main" id="{AAE7B2D9-BBC0-A3AB-43C3-08FBC09BBB6F}"/>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03C06442-CEE1-996A-232E-9D19598991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Lo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0935EB6-2119-B0C9-CEEE-E87B0410B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C7723B-A5E2-4405-8429-479DF179D49C}" type="slidenum">
              <a:rPr lang="en-US" altLang="en-US"/>
              <a:pPr/>
              <a:t>30</a:t>
            </a:fld>
            <a:endParaRPr lang="en-US" altLang="en-US"/>
          </a:p>
        </p:txBody>
      </p:sp>
      <p:sp>
        <p:nvSpPr>
          <p:cNvPr id="24579" name="Rectangle 2">
            <a:extLst>
              <a:ext uri="{FF2B5EF4-FFF2-40B4-BE49-F238E27FC236}">
                <a16:creationId xmlns:a16="http://schemas.microsoft.com/office/drawing/2014/main" id="{5068FF08-5A6F-7AEC-12B0-C576D0ACE79F}"/>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D4FE04A-96EE-8435-C966-22F294D0D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4B832-186E-5697-3B45-14296830409A}"/>
            </a:ext>
          </a:extLst>
        </p:cNvPr>
        <p:cNvGrpSpPr/>
        <p:nvPr/>
      </p:nvGrpSpPr>
      <p:grpSpPr>
        <a:xfrm>
          <a:off x="0" y="0"/>
          <a:ext cx="0" cy="0"/>
          <a:chOff x="0" y="0"/>
          <a:chExt cx="0" cy="0"/>
        </a:xfrm>
      </p:grpSpPr>
      <p:sp>
        <p:nvSpPr>
          <p:cNvPr id="87042" name="Rectangle 7">
            <a:extLst>
              <a:ext uri="{FF2B5EF4-FFF2-40B4-BE49-F238E27FC236}">
                <a16:creationId xmlns:a16="http://schemas.microsoft.com/office/drawing/2014/main" id="{E624CD70-DD38-0875-5BB9-80A085FDF5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8455D7-D6D6-4072-ADC3-2AA7B49D881C}" type="slidenum">
              <a:rPr lang="en-US" altLang="en-US"/>
              <a:pPr/>
              <a:t>3</a:t>
            </a:fld>
            <a:endParaRPr lang="en-US" altLang="en-US"/>
          </a:p>
        </p:txBody>
      </p:sp>
      <p:sp>
        <p:nvSpPr>
          <p:cNvPr id="87043" name="Rectangle 2">
            <a:extLst>
              <a:ext uri="{FF2B5EF4-FFF2-40B4-BE49-F238E27FC236}">
                <a16:creationId xmlns:a16="http://schemas.microsoft.com/office/drawing/2014/main" id="{6D55635D-876A-E382-372F-801B3021E1EC}"/>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F1134E2-308E-E83C-0AEF-6C65A4834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Note:  climate systems and the maps made from them are models, idealized representations of reality.</a:t>
            </a:r>
          </a:p>
          <a:p>
            <a:endParaRPr lang="en-US" altLang="en-US" dirty="0">
              <a:latin typeface="Arial" panose="020B0604020202020204" pitchFamily="34" charset="0"/>
            </a:endParaRPr>
          </a:p>
          <a:p>
            <a:r>
              <a:rPr lang="en-US" altLang="en-US" dirty="0">
                <a:latin typeface="Arial" panose="020B0604020202020204" pitchFamily="34" charset="0"/>
              </a:rPr>
              <a:t>Are climate boundaries sharp? No, not as sharply shown in the map</a:t>
            </a:r>
          </a:p>
          <a:p>
            <a:endParaRPr lang="en-US" altLang="en-US" dirty="0">
              <a:latin typeface="Arial" panose="020B0604020202020204" pitchFamily="34" charset="0"/>
            </a:endParaRPr>
          </a:p>
          <a:p>
            <a:r>
              <a:rPr lang="en-US" altLang="en-US" dirty="0">
                <a:latin typeface="Arial" panose="020B0604020202020204" pitchFamily="34" charset="0"/>
              </a:rPr>
              <a:t>Ecotones are gradual transition zone between biomes. This is more characteristic of the boundaries between climate types.</a:t>
            </a:r>
          </a:p>
          <a:p>
            <a:endParaRPr lang="en-US" altLang="en-US" dirty="0">
              <a:latin typeface="Arial" panose="020B0604020202020204" pitchFamily="34" charset="0"/>
            </a:endParaRPr>
          </a:p>
          <a:p>
            <a:r>
              <a:rPr lang="en-US" altLang="en-US" dirty="0">
                <a:latin typeface="Arial" panose="020B0604020202020204" pitchFamily="34" charset="0"/>
              </a:rPr>
              <a:t>Are there locations in </a:t>
            </a:r>
            <a:r>
              <a:rPr lang="en-US" altLang="en-US" dirty="0" err="1">
                <a:latin typeface="Arial" panose="020B0604020202020204" pitchFamily="34" charset="0"/>
              </a:rPr>
              <a:t>Cfa</a:t>
            </a:r>
            <a:r>
              <a:rPr lang="en-US" altLang="en-US" dirty="0">
                <a:latin typeface="Arial" panose="020B0604020202020204" pitchFamily="34" charset="0"/>
              </a:rPr>
              <a:t> that are more like a D?  Yes, high in the Appalachian Mountains.</a:t>
            </a: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78962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CF290BB-4578-5B00-627E-65EDA54DC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A77D54-9EB3-4307-8141-1149AEF7C6C9}" type="slidenum">
              <a:rPr lang="en-US" altLang="en-US"/>
              <a:pPr/>
              <a:t>31</a:t>
            </a:fld>
            <a:endParaRPr lang="en-US" altLang="en-US"/>
          </a:p>
        </p:txBody>
      </p:sp>
      <p:sp>
        <p:nvSpPr>
          <p:cNvPr id="26627" name="Rectangle 2">
            <a:extLst>
              <a:ext uri="{FF2B5EF4-FFF2-40B4-BE49-F238E27FC236}">
                <a16:creationId xmlns:a16="http://schemas.microsoft.com/office/drawing/2014/main" id="{C4AD766F-4A8C-34A3-D7F6-64CA1EF6B93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BA37FD7D-459A-15C1-F8D1-A4F75A742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4FE6778-4C69-B896-562C-A7AC90E73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3EA538-1EB4-4EDE-ABA1-3E8555767A01}" type="slidenum">
              <a:rPr lang="en-US" altLang="en-US"/>
              <a:pPr/>
              <a:t>32</a:t>
            </a:fld>
            <a:endParaRPr lang="en-US" altLang="en-US"/>
          </a:p>
        </p:txBody>
      </p:sp>
      <p:sp>
        <p:nvSpPr>
          <p:cNvPr id="28675" name="Rectangle 2">
            <a:extLst>
              <a:ext uri="{FF2B5EF4-FFF2-40B4-BE49-F238E27FC236}">
                <a16:creationId xmlns:a16="http://schemas.microsoft.com/office/drawing/2014/main" id="{05B3BC42-D024-2768-B900-59E7B99BEBE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434599A-401A-8607-DB73-53536D336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244D14D-600F-8765-5E6F-531C7F8C99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DF8182-BCAD-41F0-96B5-46D3C3F03CD2}" type="slidenum">
              <a:rPr lang="en-US" altLang="en-US"/>
              <a:pPr/>
              <a:t>33</a:t>
            </a:fld>
            <a:endParaRPr lang="en-US" altLang="en-US"/>
          </a:p>
        </p:txBody>
      </p:sp>
      <p:sp>
        <p:nvSpPr>
          <p:cNvPr id="30723" name="Rectangle 2">
            <a:extLst>
              <a:ext uri="{FF2B5EF4-FFF2-40B4-BE49-F238E27FC236}">
                <a16:creationId xmlns:a16="http://schemas.microsoft.com/office/drawing/2014/main" id="{E027791C-6909-B21D-9CEA-C79DDC3F9371}"/>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BCC5A00A-D1BE-3B61-94A6-9E931AED7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24F6C13-16EB-FD40-70FF-8C503E286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54C035-6EFF-4152-B56A-03F8AAC914EC}" type="slidenum">
              <a:rPr lang="en-US" altLang="en-US"/>
              <a:pPr/>
              <a:t>34</a:t>
            </a:fld>
            <a:endParaRPr lang="en-US" altLang="en-US"/>
          </a:p>
        </p:txBody>
      </p:sp>
      <p:sp>
        <p:nvSpPr>
          <p:cNvPr id="34819" name="Rectangle 2">
            <a:extLst>
              <a:ext uri="{FF2B5EF4-FFF2-40B4-BE49-F238E27FC236}">
                <a16:creationId xmlns:a16="http://schemas.microsoft.com/office/drawing/2014/main" id="{682BEC39-DF28-1055-0335-89FB34B85EDF}"/>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6BE484B-90FD-46AC-B681-4EC276C1A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Monsoonal climates (Am) as shown in the middle climograph, have precipitation highs and lows that are very extreme compared to the other A climates, Af and Aw.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CE28031D-27C8-7EC9-264D-9792E2454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838C80-7568-47FE-BCEF-1A1DE57BD1CA}" type="slidenum">
              <a:rPr lang="en-US" altLang="en-US"/>
              <a:pPr/>
              <a:t>35</a:t>
            </a:fld>
            <a:endParaRPr lang="en-US" altLang="en-US"/>
          </a:p>
        </p:txBody>
      </p:sp>
      <p:sp>
        <p:nvSpPr>
          <p:cNvPr id="36867" name="Rectangle 2">
            <a:extLst>
              <a:ext uri="{FF2B5EF4-FFF2-40B4-BE49-F238E27FC236}">
                <a16:creationId xmlns:a16="http://schemas.microsoft.com/office/drawing/2014/main" id="{7A16C5A3-F8CC-085A-8153-B92A6EEC72D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7436225-8E01-07BA-0D40-7551C0BB41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CBC008B-249B-5001-0C6B-056A4E860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DEBF92-A886-40D2-BB7A-538940CFB920}" type="slidenum">
              <a:rPr lang="en-US" altLang="en-US"/>
              <a:pPr/>
              <a:t>36</a:t>
            </a:fld>
            <a:endParaRPr lang="en-US" altLang="en-US"/>
          </a:p>
        </p:txBody>
      </p:sp>
      <p:sp>
        <p:nvSpPr>
          <p:cNvPr id="38915" name="Rectangle 2">
            <a:extLst>
              <a:ext uri="{FF2B5EF4-FFF2-40B4-BE49-F238E27FC236}">
                <a16:creationId xmlns:a16="http://schemas.microsoft.com/office/drawing/2014/main" id="{02218E24-FA59-DCD4-092D-3BD3810543E4}"/>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3A072CA7-F5E9-6D9E-CB6C-056C39C79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4AD0-99B8-510A-27EE-518E44126E73}"/>
            </a:ext>
          </a:extLst>
        </p:cNvPr>
        <p:cNvGrpSpPr/>
        <p:nvPr/>
      </p:nvGrpSpPr>
      <p:grpSpPr>
        <a:xfrm>
          <a:off x="0" y="0"/>
          <a:ext cx="0" cy="0"/>
          <a:chOff x="0" y="0"/>
          <a:chExt cx="0" cy="0"/>
        </a:xfrm>
      </p:grpSpPr>
      <p:sp>
        <p:nvSpPr>
          <p:cNvPr id="38914" name="Rectangle 7">
            <a:extLst>
              <a:ext uri="{FF2B5EF4-FFF2-40B4-BE49-F238E27FC236}">
                <a16:creationId xmlns:a16="http://schemas.microsoft.com/office/drawing/2014/main" id="{7D83FDC1-3CE7-6AC6-BCBD-19E423ED7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DEBF92-A886-40D2-BB7A-538940CFB920}" type="slidenum">
              <a:rPr lang="en-US" altLang="en-US"/>
              <a:pPr/>
              <a:t>37</a:t>
            </a:fld>
            <a:endParaRPr lang="en-US" altLang="en-US"/>
          </a:p>
        </p:txBody>
      </p:sp>
      <p:sp>
        <p:nvSpPr>
          <p:cNvPr id="38915" name="Rectangle 2">
            <a:extLst>
              <a:ext uri="{FF2B5EF4-FFF2-40B4-BE49-F238E27FC236}">
                <a16:creationId xmlns:a16="http://schemas.microsoft.com/office/drawing/2014/main" id="{B3E973EE-DA5A-E545-2E09-E23728E84154}"/>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23A90B9B-4D1D-15F0-0805-C3DFC8F42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31914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373B8338-240D-C343-674B-235F3A3A2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DCA2FE-5407-4211-AFA9-CA34D5F17D60}" type="slidenum">
              <a:rPr lang="en-US" altLang="en-US"/>
              <a:pPr/>
              <a:t>38</a:t>
            </a:fld>
            <a:endParaRPr lang="en-US" altLang="en-US"/>
          </a:p>
        </p:txBody>
      </p:sp>
      <p:sp>
        <p:nvSpPr>
          <p:cNvPr id="40963" name="Rectangle 2">
            <a:extLst>
              <a:ext uri="{FF2B5EF4-FFF2-40B4-BE49-F238E27FC236}">
                <a16:creationId xmlns:a16="http://schemas.microsoft.com/office/drawing/2014/main" id="{B644683F-8239-727D-A6B3-AFF078733AA6}"/>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967B4E79-877C-E448-EBF0-BCAC6F51AE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sz="2000">
                <a:latin typeface="Arial" panose="020B0604020202020204" pitchFamily="34" charset="0"/>
              </a:rPr>
              <a:t>Plant adaptations to low moisture: succulence (cacti); deep or spreading roots to maximize water collection, ephemeral reproduction (reproduce only in wet years)</a:t>
            </a:r>
          </a:p>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BC057D10-ADF0-40DD-1423-B3B8B87F7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013518-BA2F-400D-B9CB-7C77D50DBFB8}" type="slidenum">
              <a:rPr lang="en-US" altLang="en-US"/>
              <a:pPr/>
              <a:t>39</a:t>
            </a:fld>
            <a:endParaRPr lang="en-US" altLang="en-US"/>
          </a:p>
        </p:txBody>
      </p:sp>
      <p:sp>
        <p:nvSpPr>
          <p:cNvPr id="43011" name="Rectangle 2">
            <a:extLst>
              <a:ext uri="{FF2B5EF4-FFF2-40B4-BE49-F238E27FC236}">
                <a16:creationId xmlns:a16="http://schemas.microsoft.com/office/drawing/2014/main" id="{A14BCB2B-D06F-4431-05D5-3DE93CFC3153}"/>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BA4181B-D172-6BE7-2503-7B1E84E06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en-US" sz="2000">
                <a:latin typeface="Arial" panose="020B0604020202020204" pitchFamily="34" charset="0"/>
              </a:rPr>
              <a:t>Be able to name these four deserts and identify what kind of Koppen climate and biome they are</a:t>
            </a:r>
          </a:p>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C734F3A-023D-6842-6545-EEFCB1C98C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225F53-ECB4-4058-9D92-A4B95B6A6389}" type="slidenum">
              <a:rPr lang="en-US" altLang="en-US"/>
              <a:pPr/>
              <a:t>42</a:t>
            </a:fld>
            <a:endParaRPr lang="en-US" altLang="en-US"/>
          </a:p>
        </p:txBody>
      </p:sp>
      <p:sp>
        <p:nvSpPr>
          <p:cNvPr id="45059" name="Rectangle 2">
            <a:extLst>
              <a:ext uri="{FF2B5EF4-FFF2-40B4-BE49-F238E27FC236}">
                <a16:creationId xmlns:a16="http://schemas.microsoft.com/office/drawing/2014/main" id="{962E8B92-9C3F-65A3-7C1A-53B4D83914A3}"/>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2F5446F-44D8-0FB8-6917-F7634D29B0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1BE69-C660-6518-F942-F9895E340BAF}"/>
            </a:ext>
          </a:extLst>
        </p:cNvPr>
        <p:cNvGrpSpPr/>
        <p:nvPr/>
      </p:nvGrpSpPr>
      <p:grpSpPr>
        <a:xfrm>
          <a:off x="0" y="0"/>
          <a:ext cx="0" cy="0"/>
          <a:chOff x="0" y="0"/>
          <a:chExt cx="0" cy="0"/>
        </a:xfrm>
      </p:grpSpPr>
      <p:sp>
        <p:nvSpPr>
          <p:cNvPr id="89090" name="Rectangle 7">
            <a:extLst>
              <a:ext uri="{FF2B5EF4-FFF2-40B4-BE49-F238E27FC236}">
                <a16:creationId xmlns:a16="http://schemas.microsoft.com/office/drawing/2014/main" id="{FE21D099-1088-D2C3-CDF7-0B345E7C5A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B66805-BE1C-41DB-950E-3A85B9266A0F}" type="slidenum">
              <a:rPr lang="en-US" altLang="en-US"/>
              <a:pPr/>
              <a:t>4</a:t>
            </a:fld>
            <a:endParaRPr lang="en-US" altLang="en-US"/>
          </a:p>
        </p:txBody>
      </p:sp>
      <p:sp>
        <p:nvSpPr>
          <p:cNvPr id="89091" name="Rectangle 2">
            <a:extLst>
              <a:ext uri="{FF2B5EF4-FFF2-40B4-BE49-F238E27FC236}">
                <a16:creationId xmlns:a16="http://schemas.microsoft.com/office/drawing/2014/main" id="{47F7FD61-3635-BBDD-78E6-BA686D74C4F2}"/>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E9436DDE-290D-C6EA-8C30-CF2D6E5347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11716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63CE133-2755-8F6B-7C40-DDDB69AF3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CBFF3C-9D8C-4285-8DBD-9CD6954E55D8}" type="slidenum">
              <a:rPr lang="en-US" altLang="en-US"/>
              <a:pPr/>
              <a:t>43</a:t>
            </a:fld>
            <a:endParaRPr lang="en-US" altLang="en-US"/>
          </a:p>
        </p:txBody>
      </p:sp>
      <p:sp>
        <p:nvSpPr>
          <p:cNvPr id="47107" name="Rectangle 2">
            <a:extLst>
              <a:ext uri="{FF2B5EF4-FFF2-40B4-BE49-F238E27FC236}">
                <a16:creationId xmlns:a16="http://schemas.microsoft.com/office/drawing/2014/main" id="{8780E551-FF64-D17B-3200-C9C7FE2EEB6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FD992282-E196-8D87-53ED-649EF8831C6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Temperate grassland prairie biome: this is the short grass prairie of eastern Colorado</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305F923-1180-5EBC-9868-703391A0C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B47B10-0C11-4D5F-B0E2-1D9C84982C8F}" type="slidenum">
              <a:rPr lang="en-US" altLang="en-US"/>
              <a:pPr/>
              <a:t>44</a:t>
            </a:fld>
            <a:endParaRPr lang="en-US" altLang="en-US"/>
          </a:p>
        </p:txBody>
      </p:sp>
      <p:sp>
        <p:nvSpPr>
          <p:cNvPr id="49155" name="Rectangle 2">
            <a:extLst>
              <a:ext uri="{FF2B5EF4-FFF2-40B4-BE49-F238E27FC236}">
                <a16:creationId xmlns:a16="http://schemas.microsoft.com/office/drawing/2014/main" id="{CFAA0558-3340-1B55-34D0-27757479CE0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152E628E-F6FF-F5C4-CB50-C269F9509A0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Temperate grassland prairie biome: this is the long grass prairie of eastern Kansas. Eastern Kansas and the eastern Plains states receive more rainfall, so grasslands are typically made of grasses that can grow taller.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B2DA3C25-47E0-96E2-03C0-1DC4771BBA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4DB772-0207-4E1B-B579-1282CB34C0FA}" type="slidenum">
              <a:rPr lang="en-US" altLang="en-US"/>
              <a:pPr/>
              <a:t>47</a:t>
            </a:fld>
            <a:endParaRPr lang="en-US" altLang="en-US"/>
          </a:p>
        </p:txBody>
      </p:sp>
      <p:sp>
        <p:nvSpPr>
          <p:cNvPr id="53251" name="Rectangle 2">
            <a:extLst>
              <a:ext uri="{FF2B5EF4-FFF2-40B4-BE49-F238E27FC236}">
                <a16:creationId xmlns:a16="http://schemas.microsoft.com/office/drawing/2014/main" id="{584017A2-B616-1387-62C3-B89515412570}"/>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86363238-857D-3F74-304F-AC6CCB02EC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Broadleaf deciduous forests (KY)</a:t>
            </a:r>
          </a:p>
        </p:txBody>
      </p:sp>
      <p:sp>
        <p:nvSpPr>
          <p:cNvPr id="4" name="Slide Number Placeholder 3"/>
          <p:cNvSpPr>
            <a:spLocks noGrp="1"/>
          </p:cNvSpPr>
          <p:nvPr>
            <p:ph type="sldNum" sz="quarter" idx="5"/>
          </p:nvPr>
        </p:nvSpPr>
        <p:spPr/>
        <p:txBody>
          <a:bodyPr/>
          <a:lstStyle/>
          <a:p>
            <a:pPr>
              <a:defRPr/>
            </a:pPr>
            <a:fld id="{8979E6FB-36C5-455A-A53A-FBABBE83C64A}" type="slidenum">
              <a:rPr lang="en-US" altLang="en-US" smtClean="0"/>
              <a:pPr>
                <a:defRPr/>
              </a:pPr>
              <a:t>48</a:t>
            </a:fld>
            <a:endParaRPr lang="en-US" altLang="en-US"/>
          </a:p>
        </p:txBody>
      </p:sp>
    </p:spTree>
    <p:extLst>
      <p:ext uri="{BB962C8B-B14F-4D97-AF65-F5344CB8AC3E}">
        <p14:creationId xmlns:p14="http://schemas.microsoft.com/office/powerpoint/2010/main" val="595510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Cfa</a:t>
            </a:r>
            <a:r>
              <a:rPr lang="en-US" dirty="0"/>
              <a:t> climate, Broadleaf deciduous forest of Kentucky. Pines are abundant here in the Natural Bridge area of Kentucky because there is more sandstone and sandy soils. Pines are adapted to live on sandy soils. Sandy soils dry quickly after rains. Water passes through the sandy material into the water table faster than would occur in clay soils derived from weathered limestone. The needle leaved growth form of pines is adaptive for dry conditions. </a:t>
            </a:r>
          </a:p>
        </p:txBody>
      </p:sp>
      <p:sp>
        <p:nvSpPr>
          <p:cNvPr id="4" name="Slide Number Placeholder 3"/>
          <p:cNvSpPr>
            <a:spLocks noGrp="1"/>
          </p:cNvSpPr>
          <p:nvPr>
            <p:ph type="sldNum" sz="quarter" idx="5"/>
          </p:nvPr>
        </p:nvSpPr>
        <p:spPr/>
        <p:txBody>
          <a:bodyPr/>
          <a:lstStyle/>
          <a:p>
            <a:pPr>
              <a:defRPr/>
            </a:pPr>
            <a:fld id="{8979E6FB-36C5-455A-A53A-FBABBE83C64A}" type="slidenum">
              <a:rPr lang="en-US" altLang="en-US" smtClean="0"/>
              <a:pPr>
                <a:defRPr/>
              </a:pPr>
              <a:t>49</a:t>
            </a:fld>
            <a:endParaRPr lang="en-US" altLang="en-US"/>
          </a:p>
        </p:txBody>
      </p:sp>
    </p:spTree>
    <p:extLst>
      <p:ext uri="{BB962C8B-B14F-4D97-AF65-F5344CB8AC3E}">
        <p14:creationId xmlns:p14="http://schemas.microsoft.com/office/powerpoint/2010/main" val="3689312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F29D199-3549-DA64-3A1D-A0D7313A0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077265-B121-4AEE-ABCC-93513A3364B1}" type="slidenum">
              <a:rPr lang="en-US" altLang="en-US"/>
              <a:pPr/>
              <a:t>50</a:t>
            </a:fld>
            <a:endParaRPr lang="en-US" altLang="en-US"/>
          </a:p>
        </p:txBody>
      </p:sp>
      <p:sp>
        <p:nvSpPr>
          <p:cNvPr id="57347" name="Rectangle 2">
            <a:extLst>
              <a:ext uri="{FF2B5EF4-FFF2-40B4-BE49-F238E27FC236}">
                <a16:creationId xmlns:a16="http://schemas.microsoft.com/office/drawing/2014/main" id="{B6B33ACC-53E7-2B28-109B-4E0DBE19D170}"/>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78B748DE-292E-9E88-8322-01F9C286E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Chaparral shown in photo, a form of the Mediterranean scrub biome of the Cs climates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2140E74-ACEB-E995-5030-7F24A60049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A8B7F3-0A7D-4F32-B259-4983691B8EE3}" type="slidenum">
              <a:rPr lang="en-US" altLang="en-US"/>
              <a:pPr/>
              <a:t>51</a:t>
            </a:fld>
            <a:endParaRPr lang="en-US" altLang="en-US"/>
          </a:p>
        </p:txBody>
      </p:sp>
      <p:sp>
        <p:nvSpPr>
          <p:cNvPr id="59395" name="Rectangle 2">
            <a:extLst>
              <a:ext uri="{FF2B5EF4-FFF2-40B4-BE49-F238E27FC236}">
                <a16:creationId xmlns:a16="http://schemas.microsoft.com/office/drawing/2014/main" id="{D5790307-9346-342A-44AF-9863C6F79D2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566C8B3-2F25-E8D9-B082-A4DB7ED7C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Winter wet, summer dry in Cs climates of North America. California hills turn brown in the summer as the STHP reduces the likelihood of rainfall. Most of the rain in the Cs climate of North America occurs during the winter when midlatitude cyclones pass through.</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2385CB2-FFF4-BAC3-589F-6FEAAFD15B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FF2204-9E76-4DB6-99DF-17869F1A6CC6}" type="slidenum">
              <a:rPr lang="en-US" altLang="en-US"/>
              <a:pPr/>
              <a:t>53</a:t>
            </a:fld>
            <a:endParaRPr lang="en-US" altLang="en-US"/>
          </a:p>
        </p:txBody>
      </p:sp>
      <p:sp>
        <p:nvSpPr>
          <p:cNvPr id="61443" name="Rectangle 2">
            <a:extLst>
              <a:ext uri="{FF2B5EF4-FFF2-40B4-BE49-F238E27FC236}">
                <a16:creationId xmlns:a16="http://schemas.microsoft.com/office/drawing/2014/main" id="{35B4CD15-CF51-B285-F3F3-D354351ED88B}"/>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E5D4DF1-79DA-90B3-C866-EB12FEB1E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CA78115B-BB4F-78AE-FF6A-95567F05EC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3479C9-5F62-4A12-A2AD-C9599DB34EB4}" type="slidenum">
              <a:rPr lang="en-US" altLang="en-US"/>
              <a:pPr/>
              <a:t>54</a:t>
            </a:fld>
            <a:endParaRPr lang="en-US" altLang="en-US"/>
          </a:p>
        </p:txBody>
      </p:sp>
      <p:sp>
        <p:nvSpPr>
          <p:cNvPr id="63491" name="Rectangle 2">
            <a:extLst>
              <a:ext uri="{FF2B5EF4-FFF2-40B4-BE49-F238E27FC236}">
                <a16:creationId xmlns:a16="http://schemas.microsoft.com/office/drawing/2014/main" id="{270CD81B-114B-C251-EACC-25E95C3776F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8F452A8-8C8A-1D32-E772-97D4965C37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British Columbia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6111226-348A-C0E0-A7E6-A89926DA6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8669C1-131F-4E32-A29D-3E8250B271E7}" type="slidenum">
              <a:rPr lang="en-US" altLang="en-US"/>
              <a:pPr/>
              <a:t>55</a:t>
            </a:fld>
            <a:endParaRPr lang="en-US" altLang="en-US"/>
          </a:p>
        </p:txBody>
      </p:sp>
      <p:sp>
        <p:nvSpPr>
          <p:cNvPr id="65539" name="Rectangle 2">
            <a:extLst>
              <a:ext uri="{FF2B5EF4-FFF2-40B4-BE49-F238E27FC236}">
                <a16:creationId xmlns:a16="http://schemas.microsoft.com/office/drawing/2014/main" id="{FCE51794-8832-9223-B96A-EA803F0FCEA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01739FF2-63F7-5830-8187-623D7278D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Tierra del Fuego in South America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BD89536-3086-5D00-D2E9-85FCA049E3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A493AD-DBEF-4D63-B8BD-04FA1C31A92B}" type="slidenum">
              <a:rPr lang="en-US" altLang="en-US"/>
              <a:pPr/>
              <a:t>5</a:t>
            </a:fld>
            <a:endParaRPr lang="en-US" altLang="en-US"/>
          </a:p>
        </p:txBody>
      </p:sp>
      <p:sp>
        <p:nvSpPr>
          <p:cNvPr id="14339" name="Rectangle 2">
            <a:extLst>
              <a:ext uri="{FF2B5EF4-FFF2-40B4-BE49-F238E27FC236}">
                <a16:creationId xmlns:a16="http://schemas.microsoft.com/office/drawing/2014/main" id="{C47D6E6B-63C2-EBDE-1D87-89CB6913BE8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E6F29737-C014-133F-8B4A-6BAF382888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And you don’t have to learn them quantitatively – just qualitatively.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9DEFA8E-D5EC-C8D8-D2DD-4052198B4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F6E034-EAFF-4DF5-9B72-9E6CE25A07CB}" type="slidenum">
              <a:rPr lang="en-US" altLang="en-US"/>
              <a:pPr/>
              <a:t>58</a:t>
            </a:fld>
            <a:endParaRPr lang="en-US" altLang="en-US"/>
          </a:p>
        </p:txBody>
      </p:sp>
      <p:sp>
        <p:nvSpPr>
          <p:cNvPr id="67587" name="Rectangle 2">
            <a:extLst>
              <a:ext uri="{FF2B5EF4-FFF2-40B4-BE49-F238E27FC236}">
                <a16:creationId xmlns:a16="http://schemas.microsoft.com/office/drawing/2014/main" id="{8AB845F6-D468-1BA2-868D-E3693559849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FBA9418-710F-16D5-87B8-F14BDAD5A9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B5A7C90-ABDA-B5B5-1180-C6C3B707BF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6CB6E6-2282-4FAE-A6B8-4EA5B8002F02}" type="slidenum">
              <a:rPr lang="en-US" altLang="en-US"/>
              <a:pPr/>
              <a:t>59</a:t>
            </a:fld>
            <a:endParaRPr lang="en-US" altLang="en-US"/>
          </a:p>
        </p:txBody>
      </p:sp>
      <p:sp>
        <p:nvSpPr>
          <p:cNvPr id="69635" name="Rectangle 2">
            <a:extLst>
              <a:ext uri="{FF2B5EF4-FFF2-40B4-BE49-F238E27FC236}">
                <a16:creationId xmlns:a16="http://schemas.microsoft.com/office/drawing/2014/main" id="{617797C7-4AA6-6470-CF06-172854BC3C43}"/>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5C925C71-CE8D-67B7-1162-8895D797F9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Jack pine in boreal forest biome of D climates. Pines are adaptive here because the tropical air masses that produce rainfall do not routinely make it this far north. The polar high is a predominant weather influence, which keeps the region relatively drier than latitudes to the south.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D climates of Canada and the boreal forest</a:t>
            </a:r>
          </a:p>
        </p:txBody>
      </p:sp>
      <p:sp>
        <p:nvSpPr>
          <p:cNvPr id="4" name="Slide Number Placeholder 3"/>
          <p:cNvSpPr>
            <a:spLocks noGrp="1"/>
          </p:cNvSpPr>
          <p:nvPr>
            <p:ph type="sldNum" sz="quarter" idx="5"/>
          </p:nvPr>
        </p:nvSpPr>
        <p:spPr/>
        <p:txBody>
          <a:bodyPr/>
          <a:lstStyle/>
          <a:p>
            <a:pPr>
              <a:defRPr/>
            </a:pPr>
            <a:fld id="{8979E6FB-36C5-455A-A53A-FBABBE83C64A}" type="slidenum">
              <a:rPr lang="en-US" altLang="en-US" smtClean="0"/>
              <a:pPr>
                <a:defRPr/>
              </a:pPr>
              <a:t>60</a:t>
            </a:fld>
            <a:endParaRPr lang="en-US" altLang="en-US"/>
          </a:p>
        </p:txBody>
      </p:sp>
    </p:spTree>
    <p:extLst>
      <p:ext uri="{BB962C8B-B14F-4D97-AF65-F5344CB8AC3E}">
        <p14:creationId xmlns:p14="http://schemas.microsoft.com/office/powerpoint/2010/main" val="724511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F1724A96-C561-6D23-7D1D-6FB2CF67E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342FE9-44DE-4C8B-A6CC-1AB983D84B62}" type="slidenum">
              <a:rPr lang="en-US" altLang="en-US"/>
              <a:pPr/>
              <a:t>61</a:t>
            </a:fld>
            <a:endParaRPr lang="en-US" altLang="en-US"/>
          </a:p>
        </p:txBody>
      </p:sp>
      <p:sp>
        <p:nvSpPr>
          <p:cNvPr id="71683" name="Rectangle 2">
            <a:extLst>
              <a:ext uri="{FF2B5EF4-FFF2-40B4-BE49-F238E27FC236}">
                <a16:creationId xmlns:a16="http://schemas.microsoft.com/office/drawing/2014/main" id="{4618376F-37D9-CE38-824E-EB87E2433DA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F577F41-3B87-1654-43CE-D1E2EC1EB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6D472A71-19CE-D108-4506-79420186B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DAE2C2-561A-48D0-BAEE-83D418B3C411}" type="slidenum">
              <a:rPr lang="en-US" altLang="en-US"/>
              <a:pPr/>
              <a:t>62</a:t>
            </a:fld>
            <a:endParaRPr lang="en-US" altLang="en-US"/>
          </a:p>
        </p:txBody>
      </p:sp>
      <p:sp>
        <p:nvSpPr>
          <p:cNvPr id="75779" name="Rectangle 2">
            <a:extLst>
              <a:ext uri="{FF2B5EF4-FFF2-40B4-BE49-F238E27FC236}">
                <a16:creationId xmlns:a16="http://schemas.microsoft.com/office/drawing/2014/main" id="{FB4BFC7D-B392-B61E-4F4E-D7F2538C6393}"/>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1EDB908-5C84-914E-0544-0F1F71E847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CF0AAA6-2326-D565-E73B-44D83D179E67}"/>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31FAC158-4EA6-9DE9-177E-C5DF49433E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Arctic tundra in northern Canada</a:t>
            </a:r>
          </a:p>
        </p:txBody>
      </p:sp>
      <p:sp>
        <p:nvSpPr>
          <p:cNvPr id="77828" name="Slide Number Placeholder 3">
            <a:extLst>
              <a:ext uri="{FF2B5EF4-FFF2-40B4-BE49-F238E27FC236}">
                <a16:creationId xmlns:a16="http://schemas.microsoft.com/office/drawing/2014/main" id="{3AF2D560-3540-380B-41E7-BA8E220B28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D0A39A-2FAA-4D50-BD0C-839878B638A3}" type="slidenum">
              <a:rPr lang="en-US" altLang="en-US"/>
              <a:pPr/>
              <a:t>63</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Arctic tundra biome</a:t>
            </a:r>
          </a:p>
        </p:txBody>
      </p:sp>
      <p:sp>
        <p:nvSpPr>
          <p:cNvPr id="4" name="Slide Number Placeholder 3"/>
          <p:cNvSpPr>
            <a:spLocks noGrp="1"/>
          </p:cNvSpPr>
          <p:nvPr>
            <p:ph type="sldNum" sz="quarter" idx="5"/>
          </p:nvPr>
        </p:nvSpPr>
        <p:spPr/>
        <p:txBody>
          <a:bodyPr/>
          <a:lstStyle/>
          <a:p>
            <a:pPr>
              <a:defRPr/>
            </a:pPr>
            <a:fld id="{8979E6FB-36C5-455A-A53A-FBABBE83C64A}" type="slidenum">
              <a:rPr lang="en-US" altLang="en-US" smtClean="0"/>
              <a:pPr>
                <a:defRPr/>
              </a:pPr>
              <a:t>64</a:t>
            </a:fld>
            <a:endParaRPr lang="en-US" altLang="en-US"/>
          </a:p>
        </p:txBody>
      </p:sp>
    </p:spTree>
    <p:extLst>
      <p:ext uri="{BB962C8B-B14F-4D97-AF65-F5344CB8AC3E}">
        <p14:creationId xmlns:p14="http://schemas.microsoft.com/office/powerpoint/2010/main" val="1789193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62F320D-FE01-FD7F-F30E-3A57B1E0C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3D801A-4EEE-4E8B-8F71-8A9E297C23BE}" type="slidenum">
              <a:rPr lang="en-US" altLang="en-US"/>
              <a:pPr/>
              <a:t>65</a:t>
            </a:fld>
            <a:endParaRPr lang="en-US" altLang="en-US"/>
          </a:p>
        </p:txBody>
      </p:sp>
      <p:sp>
        <p:nvSpPr>
          <p:cNvPr id="6147" name="Rectangle 2">
            <a:extLst>
              <a:ext uri="{FF2B5EF4-FFF2-40B4-BE49-F238E27FC236}">
                <a16:creationId xmlns:a16="http://schemas.microsoft.com/office/drawing/2014/main" id="{DA32D9C4-FEA4-747D-74BA-0B6E01E48DE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A5539A5-A894-8BC4-5767-4FB8181D77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Alpine tundra </a:t>
            </a:r>
            <a:r>
              <a:rPr lang="en-US" altLang="en-US" sz="1200" b="0" dirty="0"/>
              <a:t>biome</a:t>
            </a:r>
            <a:r>
              <a:rPr lang="en-US" altLang="en-US" sz="1200" dirty="0"/>
              <a:t> in Rocky Mountains National Park, CO</a:t>
            </a:r>
          </a:p>
          <a:p>
            <a:pPr eaLnBrk="1" hangingPunct="1"/>
            <a:endParaRPr lang="en-US" altLang="en-US"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44EEE4B-43CF-C542-6955-3C914DE491D9}"/>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D47D29F6-C229-600B-1D6E-90F3705CB9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Extent of permafrost, a feature identified with ET climate.</a:t>
            </a:r>
          </a:p>
        </p:txBody>
      </p:sp>
      <p:sp>
        <p:nvSpPr>
          <p:cNvPr id="80900" name="Slide Number Placeholder 3">
            <a:extLst>
              <a:ext uri="{FF2B5EF4-FFF2-40B4-BE49-F238E27FC236}">
                <a16:creationId xmlns:a16="http://schemas.microsoft.com/office/drawing/2014/main" id="{DEBE23E0-F78A-9E19-266B-FA6E3505CE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D12E08-E0B7-4740-9A0C-3A45C81E11A8}" type="slidenum">
              <a:rPr lang="en-US" altLang="en-US"/>
              <a:pPr/>
              <a:t>66</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01FD06D-1C8D-244E-AA21-3C1C702CBC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4FE44A-8CF3-477A-A94D-FE8CBC3D7E06}" type="slidenum">
              <a:rPr lang="en-US" altLang="en-US"/>
              <a:pPr/>
              <a:t>67</a:t>
            </a:fld>
            <a:endParaRPr lang="en-US" altLang="en-US"/>
          </a:p>
        </p:txBody>
      </p:sp>
      <p:sp>
        <p:nvSpPr>
          <p:cNvPr id="82947" name="Rectangle 2">
            <a:extLst>
              <a:ext uri="{FF2B5EF4-FFF2-40B4-BE49-F238E27FC236}">
                <a16:creationId xmlns:a16="http://schemas.microsoft.com/office/drawing/2014/main" id="{374123CE-6131-DCF7-27D8-10EBB1351CDE}"/>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EA2BE118-2F8D-7255-045A-72812DC927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89414DF-C48D-D3EC-B68F-6ED360170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83632B-B1C5-4F7E-8AAB-DA1E6CF738D3}" type="slidenum">
              <a:rPr lang="en-US" altLang="en-US"/>
              <a:pPr/>
              <a:t>6</a:t>
            </a:fld>
            <a:endParaRPr lang="en-US" altLang="en-US"/>
          </a:p>
        </p:txBody>
      </p:sp>
      <p:sp>
        <p:nvSpPr>
          <p:cNvPr id="16387" name="Rectangle 2">
            <a:extLst>
              <a:ext uri="{FF2B5EF4-FFF2-40B4-BE49-F238E27FC236}">
                <a16:creationId xmlns:a16="http://schemas.microsoft.com/office/drawing/2014/main" id="{16BA5004-1F52-2437-BC33-C03582289265}"/>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EA4FC642-3D53-6587-195D-14A9F05C0E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Continuous means that the property measured is always there.  There is always temperature. Thus we use a line to represent temperature.</a:t>
            </a:r>
            <a:br>
              <a:rPr lang="en-US" altLang="en-US">
                <a:latin typeface="Arial" panose="020B0604020202020204" pitchFamily="34" charset="0"/>
              </a:rPr>
            </a:br>
            <a:br>
              <a:rPr lang="en-US" altLang="en-US">
                <a:latin typeface="Arial" panose="020B0604020202020204" pitchFamily="34" charset="0"/>
              </a:rPr>
            </a:br>
            <a:r>
              <a:rPr lang="en-US" altLang="en-US">
                <a:latin typeface="Arial" panose="020B0604020202020204" pitchFamily="34" charset="0"/>
              </a:rPr>
              <a:t>However, precipitation is discrete. It is not always present. Thus we use bar charts to represent rainfall.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912A8530-C90B-7B3C-E33E-5E3ADFE62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C5A8E-899B-4D62-B36D-7AE5B8F16308}" type="slidenum">
              <a:rPr lang="en-US" altLang="en-US"/>
              <a:pPr/>
              <a:t>68</a:t>
            </a:fld>
            <a:endParaRPr lang="en-US" altLang="en-US"/>
          </a:p>
        </p:txBody>
      </p:sp>
      <p:sp>
        <p:nvSpPr>
          <p:cNvPr id="84995" name="Rectangle 2">
            <a:extLst>
              <a:ext uri="{FF2B5EF4-FFF2-40B4-BE49-F238E27FC236}">
                <a16:creationId xmlns:a16="http://schemas.microsoft.com/office/drawing/2014/main" id="{D496D03E-6DB8-80B9-52CC-D3079BA69EC6}"/>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BCCBDFAD-C7C5-48DA-2A60-FC36D581EE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03B38C8-5B91-3790-DD8B-AD4AC3C7D3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8455D7-D6D6-4072-ADC3-2AA7B49D881C}" type="slidenum">
              <a:rPr lang="en-US" altLang="en-US"/>
              <a:pPr/>
              <a:t>69</a:t>
            </a:fld>
            <a:endParaRPr lang="en-US" altLang="en-US"/>
          </a:p>
        </p:txBody>
      </p:sp>
      <p:sp>
        <p:nvSpPr>
          <p:cNvPr id="87043" name="Rectangle 2">
            <a:extLst>
              <a:ext uri="{FF2B5EF4-FFF2-40B4-BE49-F238E27FC236}">
                <a16:creationId xmlns:a16="http://schemas.microsoft.com/office/drawing/2014/main" id="{AB55F4A3-A407-1DE8-6395-909C70C657E9}"/>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68CBC1E7-1CFF-6F04-3017-840CCFB7D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44BC13D-8433-EF9B-5643-5C1D32E594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B66805-BE1C-41DB-950E-3A85B9266A0F}" type="slidenum">
              <a:rPr lang="en-US" altLang="en-US"/>
              <a:pPr/>
              <a:t>70</a:t>
            </a:fld>
            <a:endParaRPr lang="en-US" altLang="en-US"/>
          </a:p>
        </p:txBody>
      </p:sp>
      <p:sp>
        <p:nvSpPr>
          <p:cNvPr id="89091" name="Rectangle 2">
            <a:extLst>
              <a:ext uri="{FF2B5EF4-FFF2-40B4-BE49-F238E27FC236}">
                <a16:creationId xmlns:a16="http://schemas.microsoft.com/office/drawing/2014/main" id="{3D6C2B9C-EC12-4C2B-3516-52A7D9B3B146}"/>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7BF2F19F-834C-B820-B7D7-148517DD29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EF03EC0-0E1C-1B7F-8AF2-EE51B33BFB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D93106-B7FB-4228-880F-EEA079FFBE72}" type="slidenum">
              <a:rPr lang="en-US" altLang="en-US"/>
              <a:pPr/>
              <a:t>71</a:t>
            </a:fld>
            <a:endParaRPr lang="en-US" altLang="en-US"/>
          </a:p>
        </p:txBody>
      </p:sp>
      <p:sp>
        <p:nvSpPr>
          <p:cNvPr id="73731" name="Rectangle 2">
            <a:extLst>
              <a:ext uri="{FF2B5EF4-FFF2-40B4-BE49-F238E27FC236}">
                <a16:creationId xmlns:a16="http://schemas.microsoft.com/office/drawing/2014/main" id="{1F818384-9235-F113-7890-BA68DF47E8DB}"/>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ABCAFD8-1A23-457A-0381-9011196058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No continental-scale D climates in Southern Hemisphere (little land at this latitude)</a:t>
            </a: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1A02E71-30C1-44B0-D997-931E9CC138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849AEC-5246-4DD5-9C96-39ABAE8B38B5}" type="slidenum">
              <a:rPr lang="en-US" altLang="en-US"/>
              <a:pPr/>
              <a:t>7</a:t>
            </a:fld>
            <a:endParaRPr lang="en-US" altLang="en-US"/>
          </a:p>
        </p:txBody>
      </p:sp>
      <p:sp>
        <p:nvSpPr>
          <p:cNvPr id="12291" name="Rectangle 2">
            <a:extLst>
              <a:ext uri="{FF2B5EF4-FFF2-40B4-BE49-F238E27FC236}">
                <a16:creationId xmlns:a16="http://schemas.microsoft.com/office/drawing/2014/main" id="{12E12D50-9B0B-7963-4BF1-717BA0428A6C}"/>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AD5384E-9103-EAEA-8C4E-7911095DB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14E78EC-A15F-3A96-6E74-04187E6A36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84CC35-6FA2-480D-A3F9-9B80435528B0}" type="slidenum">
              <a:rPr lang="en-US" altLang="en-US"/>
              <a:pPr/>
              <a:t>8</a:t>
            </a:fld>
            <a:endParaRPr lang="en-US" altLang="en-US"/>
          </a:p>
        </p:txBody>
      </p:sp>
      <p:sp>
        <p:nvSpPr>
          <p:cNvPr id="20483" name="Rectangle 2">
            <a:extLst>
              <a:ext uri="{FF2B5EF4-FFF2-40B4-BE49-F238E27FC236}">
                <a16:creationId xmlns:a16="http://schemas.microsoft.com/office/drawing/2014/main" id="{73E6A620-D2DD-2812-657C-A1191C7D91F8}"/>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C3DA469-2E5C-7435-7621-08E242B390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B8E8ABF-3F8D-4878-9C83-F77867C21936}" type="slidenum">
              <a:rPr lang="en-US" smtClean="0"/>
              <a:pPr/>
              <a:t>10</a:t>
            </a:fld>
            <a:endParaRPr lang="en-US"/>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862541-A597-8E6A-9644-C6E512A158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ADBE98-EEAD-3241-1051-5C2BAD0AA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B8D1C0-7109-8908-57A8-355E45C75B3A}"/>
              </a:ext>
            </a:extLst>
          </p:cNvPr>
          <p:cNvSpPr>
            <a:spLocks noGrp="1" noChangeArrowheads="1"/>
          </p:cNvSpPr>
          <p:nvPr>
            <p:ph type="sldNum" sz="quarter" idx="12"/>
          </p:nvPr>
        </p:nvSpPr>
        <p:spPr>
          <a:ln/>
        </p:spPr>
        <p:txBody>
          <a:bodyPr/>
          <a:lstStyle>
            <a:lvl1pPr>
              <a:defRPr/>
            </a:lvl1pPr>
          </a:lstStyle>
          <a:p>
            <a:pPr>
              <a:defRPr/>
            </a:pPr>
            <a:fld id="{C891A9C2-BAAB-41CE-B8EE-7157FA9DFFF1}" type="slidenum">
              <a:rPr lang="en-US" altLang="en-US"/>
              <a:pPr>
                <a:defRPr/>
              </a:pPr>
              <a:t>‹#›</a:t>
            </a:fld>
            <a:endParaRPr lang="en-US" altLang="en-US"/>
          </a:p>
        </p:txBody>
      </p:sp>
    </p:spTree>
    <p:extLst>
      <p:ext uri="{BB962C8B-B14F-4D97-AF65-F5344CB8AC3E}">
        <p14:creationId xmlns:p14="http://schemas.microsoft.com/office/powerpoint/2010/main" val="3456619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49A726-DD99-24FC-DB84-C53FB7A358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62DE68-3B12-0DC0-BE23-1F5CD675D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DE7B61-9800-6466-AE21-2F7786C2D656}"/>
              </a:ext>
            </a:extLst>
          </p:cNvPr>
          <p:cNvSpPr>
            <a:spLocks noGrp="1" noChangeArrowheads="1"/>
          </p:cNvSpPr>
          <p:nvPr>
            <p:ph type="sldNum" sz="quarter" idx="12"/>
          </p:nvPr>
        </p:nvSpPr>
        <p:spPr>
          <a:ln/>
        </p:spPr>
        <p:txBody>
          <a:bodyPr/>
          <a:lstStyle>
            <a:lvl1pPr>
              <a:defRPr/>
            </a:lvl1pPr>
          </a:lstStyle>
          <a:p>
            <a:pPr>
              <a:defRPr/>
            </a:pPr>
            <a:fld id="{E649810C-3D70-4BFA-8133-40431ECFF9B1}" type="slidenum">
              <a:rPr lang="en-US" altLang="en-US"/>
              <a:pPr>
                <a:defRPr/>
              </a:pPr>
              <a:t>‹#›</a:t>
            </a:fld>
            <a:endParaRPr lang="en-US" altLang="en-US"/>
          </a:p>
        </p:txBody>
      </p:sp>
    </p:spTree>
    <p:extLst>
      <p:ext uri="{BB962C8B-B14F-4D97-AF65-F5344CB8AC3E}">
        <p14:creationId xmlns:p14="http://schemas.microsoft.com/office/powerpoint/2010/main" val="354847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D54137-17D2-04FE-CEAA-9A686CB9A2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941126-2400-4B0B-61AA-9B72BE1114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85FA11-F821-9291-34D5-569D343B98BB}"/>
              </a:ext>
            </a:extLst>
          </p:cNvPr>
          <p:cNvSpPr>
            <a:spLocks noGrp="1" noChangeArrowheads="1"/>
          </p:cNvSpPr>
          <p:nvPr>
            <p:ph type="sldNum" sz="quarter" idx="12"/>
          </p:nvPr>
        </p:nvSpPr>
        <p:spPr>
          <a:ln/>
        </p:spPr>
        <p:txBody>
          <a:bodyPr/>
          <a:lstStyle>
            <a:lvl1pPr>
              <a:defRPr/>
            </a:lvl1pPr>
          </a:lstStyle>
          <a:p>
            <a:pPr>
              <a:defRPr/>
            </a:pPr>
            <a:fld id="{893B876E-2547-47F4-BEEA-ED47C8418716}" type="slidenum">
              <a:rPr lang="en-US" altLang="en-US"/>
              <a:pPr>
                <a:defRPr/>
              </a:pPr>
              <a:t>‹#›</a:t>
            </a:fld>
            <a:endParaRPr lang="en-US" altLang="en-US"/>
          </a:p>
        </p:txBody>
      </p:sp>
    </p:spTree>
    <p:extLst>
      <p:ext uri="{BB962C8B-B14F-4D97-AF65-F5344CB8AC3E}">
        <p14:creationId xmlns:p14="http://schemas.microsoft.com/office/powerpoint/2010/main" val="385613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D2A44E7-F62A-A8C7-C756-5C269329C37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2386B0-2CF4-1F74-3CDE-9570A7DE50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2FFDE3-4361-D814-EAF2-28D353AFC550}"/>
              </a:ext>
            </a:extLst>
          </p:cNvPr>
          <p:cNvSpPr>
            <a:spLocks noGrp="1" noChangeArrowheads="1"/>
          </p:cNvSpPr>
          <p:nvPr>
            <p:ph type="sldNum" sz="quarter" idx="12"/>
          </p:nvPr>
        </p:nvSpPr>
        <p:spPr>
          <a:ln/>
        </p:spPr>
        <p:txBody>
          <a:bodyPr/>
          <a:lstStyle>
            <a:lvl1pPr>
              <a:defRPr/>
            </a:lvl1pPr>
          </a:lstStyle>
          <a:p>
            <a:pPr>
              <a:defRPr/>
            </a:pPr>
            <a:fld id="{CCF970C2-BA21-4F46-86E8-C2043B50B592}" type="slidenum">
              <a:rPr lang="en-US" altLang="en-US"/>
              <a:pPr>
                <a:defRPr/>
              </a:pPr>
              <a:t>‹#›</a:t>
            </a:fld>
            <a:endParaRPr lang="en-US" altLang="en-US"/>
          </a:p>
        </p:txBody>
      </p:sp>
    </p:spTree>
    <p:extLst>
      <p:ext uri="{BB962C8B-B14F-4D97-AF65-F5344CB8AC3E}">
        <p14:creationId xmlns:p14="http://schemas.microsoft.com/office/powerpoint/2010/main" val="1131180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Light" panose="020F0302020204030204" pitchFamily="34" charset="0"/>
                <a:ea typeface="Calibri Light" panose="020F0302020204030204" pitchFamily="34" charset="0"/>
                <a:cs typeface="Calibri Light" panose="020F0302020204030204" pitchFamily="34" charset="0"/>
              </a:defRPr>
            </a:lvl1pPr>
            <a:lvl2pPr>
              <a:defRPr>
                <a:latin typeface="Calibri Light" panose="020F0302020204030204" pitchFamily="34" charset="0"/>
                <a:ea typeface="Calibri Light" panose="020F0302020204030204" pitchFamily="34" charset="0"/>
                <a:cs typeface="Calibri Light" panose="020F0302020204030204" pitchFamily="34" charset="0"/>
              </a:defRPr>
            </a:lvl2pPr>
            <a:lvl4pPr>
              <a:defRPr/>
            </a:lvl4pPr>
            <a:lvl5pPr>
              <a:defRPr/>
            </a:lvl5pPr>
          </a:lstStyle>
          <a:p>
            <a:pPr lvl="0"/>
            <a:r>
              <a:rPr lang="en-US" dirty="0"/>
              <a:t>Click to edit Master text styles</a:t>
            </a:r>
          </a:p>
          <a:p>
            <a:pPr lvl="1"/>
            <a:r>
              <a:rPr lang="en-US" dirty="0"/>
              <a:t>Second level</a:t>
            </a:r>
          </a:p>
          <a:p>
            <a:pPr lvl="1"/>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E953BF5-976D-B64A-9169-79C5626C2A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282BE0-1424-A089-D9A5-9E9794155E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01C541-B5D4-E328-C715-728820533637}"/>
              </a:ext>
            </a:extLst>
          </p:cNvPr>
          <p:cNvSpPr>
            <a:spLocks noGrp="1" noChangeArrowheads="1"/>
          </p:cNvSpPr>
          <p:nvPr>
            <p:ph type="sldNum" sz="quarter" idx="12"/>
          </p:nvPr>
        </p:nvSpPr>
        <p:spPr>
          <a:ln/>
        </p:spPr>
        <p:txBody>
          <a:bodyPr/>
          <a:lstStyle>
            <a:lvl1pPr>
              <a:defRPr/>
            </a:lvl1pPr>
          </a:lstStyle>
          <a:p>
            <a:pPr>
              <a:defRPr/>
            </a:pPr>
            <a:fld id="{1806B5DB-311A-4F27-A596-FA51B8915250}" type="slidenum">
              <a:rPr lang="en-US" altLang="en-US"/>
              <a:pPr>
                <a:defRPr/>
              </a:pPr>
              <a:t>‹#›</a:t>
            </a:fld>
            <a:endParaRPr lang="en-US" altLang="en-US"/>
          </a:p>
        </p:txBody>
      </p:sp>
    </p:spTree>
    <p:extLst>
      <p:ext uri="{BB962C8B-B14F-4D97-AF65-F5344CB8AC3E}">
        <p14:creationId xmlns:p14="http://schemas.microsoft.com/office/powerpoint/2010/main" val="424187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E7067A9-BD59-D31F-96AB-B6D1DADB81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3621F5-9B96-90FC-2E41-774641BF9C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6A86D6-5FE3-DDD0-5C0E-41F9BCF6062E}"/>
              </a:ext>
            </a:extLst>
          </p:cNvPr>
          <p:cNvSpPr>
            <a:spLocks noGrp="1" noChangeArrowheads="1"/>
          </p:cNvSpPr>
          <p:nvPr>
            <p:ph type="sldNum" sz="quarter" idx="12"/>
          </p:nvPr>
        </p:nvSpPr>
        <p:spPr>
          <a:ln/>
        </p:spPr>
        <p:txBody>
          <a:bodyPr/>
          <a:lstStyle>
            <a:lvl1pPr>
              <a:defRPr/>
            </a:lvl1pPr>
          </a:lstStyle>
          <a:p>
            <a:pPr>
              <a:defRPr/>
            </a:pPr>
            <a:fld id="{346F2B01-2A69-47CD-B189-5C06414B2AF4}" type="slidenum">
              <a:rPr lang="en-US" altLang="en-US"/>
              <a:pPr>
                <a:defRPr/>
              </a:pPr>
              <a:t>‹#›</a:t>
            </a:fld>
            <a:endParaRPr lang="en-US" altLang="en-US"/>
          </a:p>
        </p:txBody>
      </p:sp>
    </p:spTree>
    <p:extLst>
      <p:ext uri="{BB962C8B-B14F-4D97-AF65-F5344CB8AC3E}">
        <p14:creationId xmlns:p14="http://schemas.microsoft.com/office/powerpoint/2010/main" val="171358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9CC5F8-78BE-B69C-4A72-340E1D66B6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64050A-B346-1FD3-4B0C-5F8CCA0067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AECFAB-5E80-6397-7350-8BDFFFF6FB42}"/>
              </a:ext>
            </a:extLst>
          </p:cNvPr>
          <p:cNvSpPr>
            <a:spLocks noGrp="1" noChangeArrowheads="1"/>
          </p:cNvSpPr>
          <p:nvPr>
            <p:ph type="sldNum" sz="quarter" idx="12"/>
          </p:nvPr>
        </p:nvSpPr>
        <p:spPr>
          <a:ln/>
        </p:spPr>
        <p:txBody>
          <a:bodyPr/>
          <a:lstStyle>
            <a:lvl1pPr>
              <a:defRPr/>
            </a:lvl1pPr>
          </a:lstStyle>
          <a:p>
            <a:pPr>
              <a:defRPr/>
            </a:pPr>
            <a:fld id="{149E797D-A22F-420F-91D5-B902F40D5711}" type="slidenum">
              <a:rPr lang="en-US" altLang="en-US"/>
              <a:pPr>
                <a:defRPr/>
              </a:pPr>
              <a:t>‹#›</a:t>
            </a:fld>
            <a:endParaRPr lang="en-US" altLang="en-US"/>
          </a:p>
        </p:txBody>
      </p:sp>
    </p:spTree>
    <p:extLst>
      <p:ext uri="{BB962C8B-B14F-4D97-AF65-F5344CB8AC3E}">
        <p14:creationId xmlns:p14="http://schemas.microsoft.com/office/powerpoint/2010/main" val="3608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BB7E02-E97F-F8F5-D55A-5326B51397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B2A6A34-66A5-7165-5908-08CE027DC7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077E94-B42C-2DDE-E72D-F23B05CBA0FD}"/>
              </a:ext>
            </a:extLst>
          </p:cNvPr>
          <p:cNvSpPr>
            <a:spLocks noGrp="1" noChangeArrowheads="1"/>
          </p:cNvSpPr>
          <p:nvPr>
            <p:ph type="sldNum" sz="quarter" idx="12"/>
          </p:nvPr>
        </p:nvSpPr>
        <p:spPr>
          <a:ln/>
        </p:spPr>
        <p:txBody>
          <a:bodyPr/>
          <a:lstStyle>
            <a:lvl1pPr>
              <a:defRPr/>
            </a:lvl1pPr>
          </a:lstStyle>
          <a:p>
            <a:pPr>
              <a:defRPr/>
            </a:pPr>
            <a:fld id="{AB1BE644-E887-463D-9896-35C02D4F5074}" type="slidenum">
              <a:rPr lang="en-US" altLang="en-US"/>
              <a:pPr>
                <a:defRPr/>
              </a:pPr>
              <a:t>‹#›</a:t>
            </a:fld>
            <a:endParaRPr lang="en-US" altLang="en-US"/>
          </a:p>
        </p:txBody>
      </p:sp>
    </p:spTree>
    <p:extLst>
      <p:ext uri="{BB962C8B-B14F-4D97-AF65-F5344CB8AC3E}">
        <p14:creationId xmlns:p14="http://schemas.microsoft.com/office/powerpoint/2010/main" val="94383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144177-1147-966F-FC84-D459ECAA77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CB5947-61B3-CCAA-70E9-747CE48B7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4D21821-AF21-0DF8-62A9-C3FAB280B42D}"/>
              </a:ext>
            </a:extLst>
          </p:cNvPr>
          <p:cNvSpPr>
            <a:spLocks noGrp="1" noChangeArrowheads="1"/>
          </p:cNvSpPr>
          <p:nvPr>
            <p:ph type="sldNum" sz="quarter" idx="12"/>
          </p:nvPr>
        </p:nvSpPr>
        <p:spPr>
          <a:ln/>
        </p:spPr>
        <p:txBody>
          <a:bodyPr/>
          <a:lstStyle>
            <a:lvl1pPr>
              <a:defRPr/>
            </a:lvl1pPr>
          </a:lstStyle>
          <a:p>
            <a:pPr>
              <a:defRPr/>
            </a:pPr>
            <a:fld id="{5F611829-9354-415A-89B4-F49F65ED37E9}" type="slidenum">
              <a:rPr lang="en-US" altLang="en-US"/>
              <a:pPr>
                <a:defRPr/>
              </a:pPr>
              <a:t>‹#›</a:t>
            </a:fld>
            <a:endParaRPr lang="en-US" altLang="en-US"/>
          </a:p>
        </p:txBody>
      </p:sp>
    </p:spTree>
    <p:extLst>
      <p:ext uri="{BB962C8B-B14F-4D97-AF65-F5344CB8AC3E}">
        <p14:creationId xmlns:p14="http://schemas.microsoft.com/office/powerpoint/2010/main" val="287175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9CA697-885B-ABD6-5CC4-1D6A78A480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C70677-EBC2-F028-6C12-2DB3AFFC1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B049C2-F779-DFDC-4D4A-F38BAB8B2E4A}"/>
              </a:ext>
            </a:extLst>
          </p:cNvPr>
          <p:cNvSpPr>
            <a:spLocks noGrp="1" noChangeArrowheads="1"/>
          </p:cNvSpPr>
          <p:nvPr>
            <p:ph type="sldNum" sz="quarter" idx="12"/>
          </p:nvPr>
        </p:nvSpPr>
        <p:spPr>
          <a:ln/>
        </p:spPr>
        <p:txBody>
          <a:bodyPr/>
          <a:lstStyle>
            <a:lvl1pPr>
              <a:defRPr/>
            </a:lvl1pPr>
          </a:lstStyle>
          <a:p>
            <a:pPr>
              <a:defRPr/>
            </a:pPr>
            <a:fld id="{3860632C-F543-461B-89FB-D5622A34F7F3}" type="slidenum">
              <a:rPr lang="en-US" altLang="en-US"/>
              <a:pPr>
                <a:defRPr/>
              </a:pPr>
              <a:t>‹#›</a:t>
            </a:fld>
            <a:endParaRPr lang="en-US" altLang="en-US"/>
          </a:p>
        </p:txBody>
      </p:sp>
    </p:spTree>
    <p:extLst>
      <p:ext uri="{BB962C8B-B14F-4D97-AF65-F5344CB8AC3E}">
        <p14:creationId xmlns:p14="http://schemas.microsoft.com/office/powerpoint/2010/main" val="5104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04D1CC-EA61-56F4-BB0E-579EB6FFAF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A69BF8-B19C-A9F1-47F2-4CB514DF6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5BC0AE-75FA-CF2B-E1BB-53FE2BFB534C}"/>
              </a:ext>
            </a:extLst>
          </p:cNvPr>
          <p:cNvSpPr>
            <a:spLocks noGrp="1" noChangeArrowheads="1"/>
          </p:cNvSpPr>
          <p:nvPr>
            <p:ph type="sldNum" sz="quarter" idx="12"/>
          </p:nvPr>
        </p:nvSpPr>
        <p:spPr>
          <a:ln/>
        </p:spPr>
        <p:txBody>
          <a:bodyPr/>
          <a:lstStyle>
            <a:lvl1pPr>
              <a:defRPr/>
            </a:lvl1pPr>
          </a:lstStyle>
          <a:p>
            <a:pPr>
              <a:defRPr/>
            </a:pPr>
            <a:fld id="{5324074C-A9CA-4D2B-A99F-0CA34959B1AB}" type="slidenum">
              <a:rPr lang="en-US" altLang="en-US"/>
              <a:pPr>
                <a:defRPr/>
              </a:pPr>
              <a:t>‹#›</a:t>
            </a:fld>
            <a:endParaRPr lang="en-US" altLang="en-US"/>
          </a:p>
        </p:txBody>
      </p:sp>
    </p:spTree>
    <p:extLst>
      <p:ext uri="{BB962C8B-B14F-4D97-AF65-F5344CB8AC3E}">
        <p14:creationId xmlns:p14="http://schemas.microsoft.com/office/powerpoint/2010/main" val="384421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153F4C-44CB-812F-1D2C-CA108EC0C1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526D8F-BB27-6DB9-C49C-474BB8C987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6E4F01-D54C-44F5-B8F5-AA505DC2C5B1}"/>
              </a:ext>
            </a:extLst>
          </p:cNvPr>
          <p:cNvSpPr>
            <a:spLocks noGrp="1" noChangeArrowheads="1"/>
          </p:cNvSpPr>
          <p:nvPr>
            <p:ph type="sldNum" sz="quarter" idx="12"/>
          </p:nvPr>
        </p:nvSpPr>
        <p:spPr>
          <a:ln/>
        </p:spPr>
        <p:txBody>
          <a:bodyPr/>
          <a:lstStyle>
            <a:lvl1pPr>
              <a:defRPr/>
            </a:lvl1pPr>
          </a:lstStyle>
          <a:p>
            <a:pPr>
              <a:defRPr/>
            </a:pPr>
            <a:fld id="{E840F7C3-213A-4BEC-AC01-4C06AFF15BB6}" type="slidenum">
              <a:rPr lang="en-US" altLang="en-US"/>
              <a:pPr>
                <a:defRPr/>
              </a:pPr>
              <a:t>‹#›</a:t>
            </a:fld>
            <a:endParaRPr lang="en-US" altLang="en-US"/>
          </a:p>
        </p:txBody>
      </p:sp>
    </p:spTree>
    <p:extLst>
      <p:ext uri="{BB962C8B-B14F-4D97-AF65-F5344CB8AC3E}">
        <p14:creationId xmlns:p14="http://schemas.microsoft.com/office/powerpoint/2010/main" val="164183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D5C5D7-C94F-2F3D-0C20-758D65AABA5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7FDBB78-26A8-CF5E-D9EB-A5412B8C85FA}"/>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0C459A5-5F12-70F5-8443-55EC99E35DA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0C4C7111-2692-DD38-2DCD-F91AB4918CA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BE2FD6D-A8B4-0941-88F7-A918173B070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8A8FE1A-D16C-4FC5-8E76-084AC427F8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idaho.edu/cals/soil-order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DC3AA95-36EB-637B-6DBB-105978B9657E}"/>
              </a:ext>
            </a:extLst>
          </p:cNvPr>
          <p:cNvSpPr>
            <a:spLocks noGrp="1" noChangeArrowheads="1"/>
          </p:cNvSpPr>
          <p:nvPr>
            <p:ph type="title"/>
          </p:nvPr>
        </p:nvSpPr>
        <p:spPr/>
        <p:txBody>
          <a:bodyPr/>
          <a:lstStyle/>
          <a:p>
            <a:pPr eaLnBrk="1" hangingPunct="1"/>
            <a:r>
              <a:rPr lang="en-US" altLang="en-US" dirty="0"/>
              <a:t>Climate</a:t>
            </a:r>
          </a:p>
        </p:txBody>
      </p:sp>
      <p:sp>
        <p:nvSpPr>
          <p:cNvPr id="3075" name="Rectangle 5">
            <a:extLst>
              <a:ext uri="{FF2B5EF4-FFF2-40B4-BE49-F238E27FC236}">
                <a16:creationId xmlns:a16="http://schemas.microsoft.com/office/drawing/2014/main" id="{BEFF6841-EA5C-E074-DB4E-4413EAA88A91}"/>
              </a:ext>
            </a:extLst>
          </p:cNvPr>
          <p:cNvSpPr>
            <a:spLocks noGrp="1" noChangeArrowheads="1"/>
          </p:cNvSpPr>
          <p:nvPr>
            <p:ph type="body" idx="1"/>
          </p:nvPr>
        </p:nvSpPr>
        <p:spPr>
          <a:xfrm>
            <a:off x="152400" y="1600200"/>
            <a:ext cx="5943600" cy="4525963"/>
          </a:xfrm>
        </p:spPr>
        <p:txBody>
          <a:bodyPr/>
          <a:lstStyle/>
          <a:p>
            <a:pPr eaLnBrk="1" hangingPunct="1"/>
            <a:r>
              <a:rPr lang="en-US" altLang="en-US" dirty="0"/>
              <a:t>Climate is the statistical summary of atmospheric variables over an extended period of time, typically several decades. </a:t>
            </a:r>
          </a:p>
          <a:p>
            <a:pPr eaLnBrk="1" hangingPunct="1"/>
            <a:r>
              <a:rPr lang="en-US" altLang="en-US" dirty="0"/>
              <a:t>Precipitation, temperature are the most commonly used  variables</a:t>
            </a:r>
          </a:p>
          <a:p>
            <a:pPr eaLnBrk="1" hangingPunct="1"/>
            <a:endParaRPr lang="en-US" altLang="en-US" dirty="0"/>
          </a:p>
        </p:txBody>
      </p:sp>
      <p:pic>
        <p:nvPicPr>
          <p:cNvPr id="3076" name="Picture 2" descr="new-1">
            <a:extLst>
              <a:ext uri="{FF2B5EF4-FFF2-40B4-BE49-F238E27FC236}">
                <a16:creationId xmlns:a16="http://schemas.microsoft.com/office/drawing/2014/main" id="{FEBC8292-E184-10F3-AA50-238A80EF7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33" t="9656" r="15970" b="33673"/>
          <a:stretch>
            <a:fillRect/>
          </a:stretch>
        </p:blipFill>
        <p:spPr bwMode="auto">
          <a:xfrm>
            <a:off x="6096000" y="1447800"/>
            <a:ext cx="43322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sz="4000" dirty="0"/>
              <a:t>Climate shapes vegetation by influencing:</a:t>
            </a:r>
          </a:p>
        </p:txBody>
      </p:sp>
      <p:sp>
        <p:nvSpPr>
          <p:cNvPr id="15363" name="Rectangle 4"/>
          <p:cNvSpPr>
            <a:spLocks noGrp="1" noChangeArrowheads="1"/>
          </p:cNvSpPr>
          <p:nvPr>
            <p:ph type="body" idx="1"/>
          </p:nvPr>
        </p:nvSpPr>
        <p:spPr>
          <a:xfrm>
            <a:off x="838200" y="1600201"/>
            <a:ext cx="10439400" cy="4525963"/>
          </a:xfrm>
        </p:spPr>
        <p:txBody>
          <a:bodyPr>
            <a:normAutofit/>
          </a:bodyPr>
          <a:lstStyle/>
          <a:p>
            <a:pPr eaLnBrk="1" hangingPunct="1">
              <a:defRPr/>
            </a:pPr>
            <a:r>
              <a:rPr lang="en-US" sz="2800" dirty="0"/>
              <a:t>Temperature and water availability</a:t>
            </a:r>
          </a:p>
          <a:p>
            <a:pPr>
              <a:defRPr/>
            </a:pPr>
            <a:r>
              <a:rPr lang="en-US" sz="2800" dirty="0"/>
              <a:t>Rates of photosynthesis and respiration</a:t>
            </a:r>
          </a:p>
          <a:p>
            <a:pPr lvl="1">
              <a:defRPr/>
            </a:pPr>
            <a:r>
              <a:rPr lang="en-US" sz="2400" dirty="0"/>
              <a:t>Photosynthesis:  production and storage of carbohydrates</a:t>
            </a:r>
          </a:p>
          <a:p>
            <a:pPr lvl="2">
              <a:defRPr/>
            </a:pPr>
            <a:r>
              <a:rPr lang="en-US" sz="2200" dirty="0">
                <a:latin typeface="Calibri Light" panose="020F0302020204030204" pitchFamily="34" charset="0"/>
                <a:ea typeface="Calibri Light" panose="020F0302020204030204" pitchFamily="34" charset="0"/>
                <a:cs typeface="Calibri Light" panose="020F0302020204030204" pitchFamily="34" charset="0"/>
              </a:rPr>
              <a:t>CO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a:t>
            </a:r>
            <a:r>
              <a:rPr lang="en-US" sz="2200" dirty="0">
                <a:latin typeface="Calibri Light" panose="020F0302020204030204" pitchFamily="34" charset="0"/>
                <a:ea typeface="Calibri Light" panose="020F0302020204030204" pitchFamily="34" charset="0"/>
                <a:cs typeface="Calibri Light" panose="020F0302020204030204" pitchFamily="34" charset="0"/>
              </a:rPr>
              <a:t> + H</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a:t>
            </a:r>
            <a:r>
              <a:rPr lang="en-US" sz="2200" dirty="0">
                <a:latin typeface="Calibri Light" panose="020F0302020204030204" pitchFamily="34" charset="0"/>
                <a:ea typeface="Calibri Light" panose="020F0302020204030204" pitchFamily="34" charset="0"/>
                <a:cs typeface="Calibri Light" panose="020F0302020204030204" pitchFamily="34" charset="0"/>
              </a:rPr>
              <a:t>O + energy (from sunlight)  yields C</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6</a:t>
            </a:r>
            <a:r>
              <a:rPr lang="en-US" sz="2200" dirty="0">
                <a:latin typeface="Calibri Light" panose="020F0302020204030204" pitchFamily="34" charset="0"/>
                <a:ea typeface="Calibri Light" panose="020F0302020204030204" pitchFamily="34" charset="0"/>
                <a:cs typeface="Calibri Light" panose="020F0302020204030204" pitchFamily="34" charset="0"/>
              </a:rPr>
              <a:t>H</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12</a:t>
            </a:r>
            <a:r>
              <a:rPr lang="en-US" sz="2200" dirty="0">
                <a:latin typeface="Calibri Light" panose="020F0302020204030204" pitchFamily="34" charset="0"/>
                <a:ea typeface="Calibri Light" panose="020F0302020204030204" pitchFamily="34" charset="0"/>
                <a:cs typeface="Calibri Light" panose="020F0302020204030204" pitchFamily="34" charset="0"/>
              </a:rPr>
              <a:t>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6</a:t>
            </a:r>
            <a:r>
              <a:rPr lang="en-US" sz="2200" dirty="0">
                <a:latin typeface="Calibri Light" panose="020F0302020204030204" pitchFamily="34" charset="0"/>
                <a:ea typeface="Calibri Light" panose="020F0302020204030204" pitchFamily="34" charset="0"/>
                <a:cs typeface="Calibri Light" panose="020F0302020204030204" pitchFamily="34" charset="0"/>
              </a:rPr>
              <a:t> + 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a:t>
            </a:r>
            <a:r>
              <a:rPr lang="en-US" sz="22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p>
          <a:p>
            <a:pPr lvl="1">
              <a:defRPr/>
            </a:pPr>
            <a:r>
              <a:rPr lang="en-US" sz="2400" dirty="0"/>
              <a:t>Respiration:  breakdown of carbohydrates for energy</a:t>
            </a:r>
            <a:endParaRPr lang="en-US" dirty="0"/>
          </a:p>
          <a:p>
            <a:pPr lvl="2">
              <a:defRPr/>
            </a:pPr>
            <a:r>
              <a:rPr lang="en-US" sz="2200" dirty="0">
                <a:latin typeface="Calibri Light" panose="020F0302020204030204" pitchFamily="34" charset="0"/>
                <a:ea typeface="Calibri Light" panose="020F0302020204030204" pitchFamily="34" charset="0"/>
                <a:cs typeface="Calibri Light" panose="020F0302020204030204" pitchFamily="34" charset="0"/>
              </a:rPr>
              <a:t>C</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6</a:t>
            </a:r>
            <a:r>
              <a:rPr lang="en-US" sz="2200" dirty="0">
                <a:latin typeface="Calibri Light" panose="020F0302020204030204" pitchFamily="34" charset="0"/>
                <a:ea typeface="Calibri Light" panose="020F0302020204030204" pitchFamily="34" charset="0"/>
                <a:cs typeface="Calibri Light" panose="020F0302020204030204" pitchFamily="34" charset="0"/>
              </a:rPr>
              <a:t>H</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12</a:t>
            </a:r>
            <a:r>
              <a:rPr lang="en-US" sz="2200" dirty="0">
                <a:latin typeface="Calibri Light" panose="020F0302020204030204" pitchFamily="34" charset="0"/>
                <a:ea typeface="Calibri Light" panose="020F0302020204030204" pitchFamily="34" charset="0"/>
                <a:cs typeface="Calibri Light" panose="020F0302020204030204" pitchFamily="34" charset="0"/>
              </a:rPr>
              <a:t>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6</a:t>
            </a:r>
            <a:r>
              <a:rPr lang="en-US" sz="2200" dirty="0">
                <a:latin typeface="Calibri Light" panose="020F0302020204030204" pitchFamily="34" charset="0"/>
                <a:ea typeface="Calibri Light" panose="020F0302020204030204" pitchFamily="34" charset="0"/>
                <a:cs typeface="Calibri Light" panose="020F0302020204030204" pitchFamily="34" charset="0"/>
              </a:rPr>
              <a:t> + 6 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 </a:t>
            </a:r>
            <a:r>
              <a:rPr lang="en-US" sz="2200" dirty="0">
                <a:latin typeface="Calibri Light" panose="020F0302020204030204" pitchFamily="34" charset="0"/>
                <a:ea typeface="Calibri Light" panose="020F0302020204030204" pitchFamily="34" charset="0"/>
                <a:cs typeface="Calibri Light" panose="020F0302020204030204" pitchFamily="34" charset="0"/>
              </a:rPr>
              <a:t> yields CO</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a:t>
            </a:r>
            <a:r>
              <a:rPr lang="en-US" sz="2200" dirty="0">
                <a:latin typeface="Calibri Light" panose="020F0302020204030204" pitchFamily="34" charset="0"/>
                <a:ea typeface="Calibri Light" panose="020F0302020204030204" pitchFamily="34" charset="0"/>
                <a:cs typeface="Calibri Light" panose="020F0302020204030204" pitchFamily="34" charset="0"/>
              </a:rPr>
              <a:t> + 6 H</a:t>
            </a:r>
            <a:r>
              <a:rPr lang="en-US" sz="2200" baseline="-25000" dirty="0">
                <a:latin typeface="Calibri Light" panose="020F0302020204030204" pitchFamily="34" charset="0"/>
                <a:ea typeface="Calibri Light" panose="020F0302020204030204" pitchFamily="34" charset="0"/>
                <a:cs typeface="Calibri Light" panose="020F0302020204030204" pitchFamily="34" charset="0"/>
              </a:rPr>
              <a:t>2</a:t>
            </a:r>
            <a:r>
              <a:rPr lang="en-US" sz="2200" dirty="0">
                <a:latin typeface="Calibri Light" panose="020F0302020204030204" pitchFamily="34" charset="0"/>
                <a:ea typeface="Calibri Light" panose="020F0302020204030204" pitchFamily="34" charset="0"/>
                <a:cs typeface="Calibri Light" panose="020F0302020204030204" pitchFamily="34" charset="0"/>
              </a:rPr>
              <a:t>O + energy </a:t>
            </a:r>
          </a:p>
          <a:p>
            <a:pPr>
              <a:defRPr/>
            </a:pPr>
            <a:r>
              <a:rPr lang="en-US" sz="2800" dirty="0"/>
              <a:t>Transpiration</a:t>
            </a:r>
          </a:p>
          <a:p>
            <a:pPr>
              <a:defRPr/>
            </a:pPr>
            <a:r>
              <a:rPr lang="en-US" sz="2800" dirty="0"/>
              <a:t>Phenology</a:t>
            </a:r>
          </a:p>
          <a:p>
            <a:pPr>
              <a:defRPr/>
            </a:pPr>
            <a:r>
              <a:rPr lang="en-US" sz="2800" dirty="0"/>
              <a:t>Leaf growth form</a:t>
            </a:r>
          </a:p>
          <a:p>
            <a:pPr eaLnBrk="1" hangingPunct="1">
              <a:lnSpc>
                <a:spcPct val="80000"/>
              </a:lnSpc>
              <a:buFontTx/>
              <a:buNone/>
              <a:defRPr/>
            </a:pPr>
            <a:endParaRPr lang="en-US" sz="2400" dirty="0"/>
          </a:p>
          <a:p>
            <a:pPr eaLnBrk="1" hangingPunct="1">
              <a:lnSpc>
                <a:spcPct val="80000"/>
              </a:lnSpc>
              <a:defRPr/>
            </a:pP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stomates2"/>
          <p:cNvPicPr>
            <a:picLocks noChangeAspect="1" noChangeArrowheads="1"/>
          </p:cNvPicPr>
          <p:nvPr/>
        </p:nvPicPr>
        <p:blipFill>
          <a:blip r:embed="rId3" cstate="print"/>
          <a:srcRect/>
          <a:stretch>
            <a:fillRect/>
          </a:stretch>
        </p:blipFill>
        <p:spPr bwMode="auto">
          <a:xfrm>
            <a:off x="402771" y="3513590"/>
            <a:ext cx="4093029" cy="3069772"/>
          </a:xfrm>
          <a:prstGeom prst="rect">
            <a:avLst/>
          </a:prstGeom>
          <a:noFill/>
          <a:ln w="9525">
            <a:noFill/>
            <a:miter lim="800000"/>
            <a:headEnd/>
            <a:tailEnd/>
          </a:ln>
        </p:spPr>
      </p:pic>
      <p:pic>
        <p:nvPicPr>
          <p:cNvPr id="13315" name="Picture 7" descr="CelluleA"/>
          <p:cNvPicPr>
            <a:picLocks noChangeAspect="1" noChangeArrowheads="1"/>
          </p:cNvPicPr>
          <p:nvPr/>
        </p:nvPicPr>
        <p:blipFill>
          <a:blip r:embed="rId4" cstate="print"/>
          <a:srcRect/>
          <a:stretch>
            <a:fillRect/>
          </a:stretch>
        </p:blipFill>
        <p:spPr bwMode="auto">
          <a:xfrm>
            <a:off x="381000" y="274637"/>
            <a:ext cx="4114800" cy="3220533"/>
          </a:xfrm>
          <a:prstGeom prst="rect">
            <a:avLst/>
          </a:prstGeom>
          <a:noFill/>
          <a:ln w="9525">
            <a:noFill/>
            <a:miter lim="800000"/>
            <a:headEnd/>
            <a:tailEnd/>
          </a:ln>
        </p:spPr>
      </p:pic>
      <p:sp>
        <p:nvSpPr>
          <p:cNvPr id="13316" name="Rectangle 9"/>
          <p:cNvSpPr>
            <a:spLocks noGrp="1" noChangeArrowheads="1"/>
          </p:cNvSpPr>
          <p:nvPr>
            <p:ph type="title"/>
          </p:nvPr>
        </p:nvSpPr>
        <p:spPr>
          <a:xfrm>
            <a:off x="5334000" y="274638"/>
            <a:ext cx="6248400" cy="1143000"/>
          </a:xfrm>
          <a:noFill/>
        </p:spPr>
        <p:txBody>
          <a:bodyPr/>
          <a:lstStyle/>
          <a:p>
            <a:pPr eaLnBrk="1" hangingPunct="1"/>
            <a:r>
              <a:rPr lang="en-US" dirty="0"/>
              <a:t>Transpiration</a:t>
            </a:r>
          </a:p>
        </p:txBody>
      </p:sp>
      <p:sp>
        <p:nvSpPr>
          <p:cNvPr id="13317" name="Rectangle 11"/>
          <p:cNvSpPr>
            <a:spLocks noGrp="1" noChangeArrowheads="1"/>
          </p:cNvSpPr>
          <p:nvPr>
            <p:ph type="body" idx="1"/>
          </p:nvPr>
        </p:nvSpPr>
        <p:spPr>
          <a:xfrm>
            <a:off x="5257800" y="1752601"/>
            <a:ext cx="6096000" cy="4525963"/>
          </a:xfrm>
          <a:noFill/>
        </p:spPr>
        <p:txBody>
          <a:bodyPr/>
          <a:lstStyle/>
          <a:p>
            <a:r>
              <a:rPr lang="en-US" dirty="0"/>
              <a:t>Stomates are openings into interior of leaves through which gas exchange and transpiration occur </a:t>
            </a:r>
          </a:p>
          <a:p>
            <a:pPr eaLnBrk="1" hangingPunct="1"/>
            <a:r>
              <a:rPr lang="en-US" dirty="0"/>
              <a:t>Transpiration is the evaporative water loss from plants during gas exchange</a:t>
            </a:r>
          </a:p>
          <a:p>
            <a:pPr eaLnBrk="1" hangingPunct="1">
              <a:buFontTx/>
              <a:buNone/>
            </a:pPr>
            <a:endParaRPr lang="en-US" sz="2900" dirty="0"/>
          </a:p>
          <a:p>
            <a:pPr eaLnBrk="1" hangingPunct="1"/>
            <a:endParaRPr lang="en-US" sz="2400" dirty="0">
              <a:solidFill>
                <a:srgbClr val="FF33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Transpiration</a:t>
            </a:r>
          </a:p>
        </p:txBody>
      </p:sp>
      <p:sp>
        <p:nvSpPr>
          <p:cNvPr id="14339" name="Rectangle 3"/>
          <p:cNvSpPr>
            <a:spLocks noGrp="1" noChangeArrowheads="1"/>
          </p:cNvSpPr>
          <p:nvPr>
            <p:ph type="body" idx="1"/>
          </p:nvPr>
        </p:nvSpPr>
        <p:spPr>
          <a:xfrm>
            <a:off x="609600" y="1600200"/>
            <a:ext cx="4419600" cy="4983162"/>
          </a:xfrm>
        </p:spPr>
        <p:txBody>
          <a:bodyPr>
            <a:normAutofit fontScale="92500" lnSpcReduction="10000"/>
          </a:bodyPr>
          <a:lstStyle/>
          <a:p>
            <a:pPr eaLnBrk="1" hangingPunct="1"/>
            <a:r>
              <a:rPr lang="en-US" sz="3300" dirty="0"/>
              <a:t>Transpiration helps draw up water into the plant through the roots  </a:t>
            </a:r>
          </a:p>
          <a:p>
            <a:pPr eaLnBrk="1" hangingPunct="1"/>
            <a:r>
              <a:rPr lang="en-US" sz="3300" dirty="0"/>
              <a:t>Transpiration serves as a cooling mechanism for plants when water evaporates </a:t>
            </a:r>
          </a:p>
          <a:p>
            <a:pPr eaLnBrk="1" hangingPunct="1"/>
            <a:r>
              <a:rPr lang="en-US" sz="3300" dirty="0"/>
              <a:t>Water stress can result if too much water is lost through transpiration</a:t>
            </a:r>
            <a:r>
              <a:rPr lang="en-US" sz="2400" dirty="0"/>
              <a:t>	</a:t>
            </a:r>
          </a:p>
          <a:p>
            <a:pPr eaLnBrk="1" hangingPunct="1">
              <a:lnSpc>
                <a:spcPct val="80000"/>
              </a:lnSpc>
              <a:buFontTx/>
              <a:buNone/>
            </a:pPr>
            <a:endParaRPr lang="en-US" sz="2400" dirty="0"/>
          </a:p>
        </p:txBody>
      </p:sp>
      <p:pic>
        <p:nvPicPr>
          <p:cNvPr id="3" name="Picture 2" descr="Diagram of a plant with water and evaporation&#10;&#10;AI-generated content may be incorrect.">
            <a:extLst>
              <a:ext uri="{FF2B5EF4-FFF2-40B4-BE49-F238E27FC236}">
                <a16:creationId xmlns:a16="http://schemas.microsoft.com/office/drawing/2014/main" id="{DC9D1112-7C56-D89B-AF17-91CC0EC66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93621"/>
            <a:ext cx="5486400" cy="45963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dirty="0"/>
              <a:t>Phenology</a:t>
            </a:r>
          </a:p>
        </p:txBody>
      </p:sp>
      <p:sp>
        <p:nvSpPr>
          <p:cNvPr id="16387" name="Rectangle 6"/>
          <p:cNvSpPr>
            <a:spLocks noGrp="1" noChangeArrowheads="1"/>
          </p:cNvSpPr>
          <p:nvPr>
            <p:ph type="body" idx="1"/>
          </p:nvPr>
        </p:nvSpPr>
        <p:spPr>
          <a:noFill/>
        </p:spPr>
        <p:txBody>
          <a:bodyPr>
            <a:normAutofit lnSpcReduction="10000"/>
          </a:bodyPr>
          <a:lstStyle/>
          <a:p>
            <a:pPr eaLnBrk="1" hangingPunct="1">
              <a:lnSpc>
                <a:spcPct val="80000"/>
              </a:lnSpc>
            </a:pPr>
            <a:r>
              <a:rPr lang="en-US" sz="3600" dirty="0"/>
              <a:t>The timing of plant physiological changes with changes in temp, water availability. Follows the march of the seasons</a:t>
            </a:r>
            <a:endParaRPr lang="en-US" sz="3600" dirty="0">
              <a:solidFill>
                <a:srgbClr val="FF3300"/>
              </a:solidFill>
            </a:endParaRPr>
          </a:p>
          <a:p>
            <a:pPr lvl="1" eaLnBrk="1" hangingPunct="1">
              <a:lnSpc>
                <a:spcPct val="80000"/>
              </a:lnSpc>
            </a:pPr>
            <a:r>
              <a:rPr lang="en-US" sz="3200" dirty="0"/>
              <a:t>Leaf abscission occurs in response to decreasing rates of photosynthesis as temperatures decline or when rainfall becomes scarce</a:t>
            </a:r>
          </a:p>
          <a:p>
            <a:pPr lvl="2" eaLnBrk="1" hangingPunct="1">
              <a:lnSpc>
                <a:spcPct val="80000"/>
              </a:lnSpc>
            </a:pPr>
            <a:r>
              <a:rPr lang="en-US" sz="2800" dirty="0">
                <a:latin typeface="Calibri Light" panose="020F0302020204030204" pitchFamily="34" charset="0"/>
                <a:ea typeface="Calibri Light" panose="020F0302020204030204" pitchFamily="34" charset="0"/>
                <a:cs typeface="Calibri Light" panose="020F0302020204030204" pitchFamily="34" charset="0"/>
              </a:rPr>
              <a:t>Winter deciduous</a:t>
            </a:r>
          </a:p>
          <a:p>
            <a:pPr lvl="2" eaLnBrk="1" hangingPunct="1">
              <a:lnSpc>
                <a:spcPct val="80000"/>
              </a:lnSpc>
            </a:pPr>
            <a:r>
              <a:rPr lang="en-US" sz="2800" dirty="0">
                <a:latin typeface="Calibri Light" panose="020F0302020204030204" pitchFamily="34" charset="0"/>
                <a:ea typeface="Calibri Light" panose="020F0302020204030204" pitchFamily="34" charset="0"/>
                <a:cs typeface="Calibri Light" panose="020F0302020204030204" pitchFamily="34" charset="0"/>
              </a:rPr>
              <a:t>Drought deciduous </a:t>
            </a:r>
          </a:p>
          <a:p>
            <a:pPr lvl="1" eaLnBrk="1" hangingPunct="1">
              <a:lnSpc>
                <a:spcPct val="80000"/>
              </a:lnSpc>
            </a:pPr>
            <a:r>
              <a:rPr lang="en-US" sz="3200" dirty="0"/>
              <a:t>Evergreen: leaf retention in response to conditions that make it advantageous to hold on to leaves and their nutrients </a:t>
            </a:r>
          </a:p>
          <a:p>
            <a:pPr eaLnBrk="1" hangingPunct="1">
              <a:lnSpc>
                <a:spcPct val="80000"/>
              </a:lnSpc>
            </a:pPr>
            <a:endParaRPr lang="en-US" dirty="0"/>
          </a:p>
          <a:p>
            <a:pPr eaLnBrk="1" hangingPunct="1">
              <a:lnSpc>
                <a:spcPct val="80000"/>
              </a:lnSpc>
            </a:pPr>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fall_leaves_2"/>
          <p:cNvPicPr>
            <a:picLocks noChangeAspect="1" noChangeArrowheads="1"/>
          </p:cNvPicPr>
          <p:nvPr/>
        </p:nvPicPr>
        <p:blipFill>
          <a:blip r:embed="rId3" cstate="print"/>
          <a:srcRect/>
          <a:stretch>
            <a:fillRect/>
          </a:stretch>
        </p:blipFill>
        <p:spPr bwMode="auto">
          <a:xfrm>
            <a:off x="-348344" y="0"/>
            <a:ext cx="13337473" cy="6793775"/>
          </a:xfrm>
          <a:prstGeom prst="rect">
            <a:avLst/>
          </a:prstGeom>
          <a:noFill/>
          <a:ln w="9525">
            <a:noFill/>
            <a:miter lim="800000"/>
            <a:headEnd/>
            <a:tailEnd/>
          </a:ln>
        </p:spPr>
      </p:pic>
      <p:sp>
        <p:nvSpPr>
          <p:cNvPr id="17411" name="Text Box 6"/>
          <p:cNvSpPr txBox="1">
            <a:spLocks noChangeArrowheads="1"/>
          </p:cNvSpPr>
          <p:nvPr/>
        </p:nvSpPr>
        <p:spPr bwMode="auto">
          <a:xfrm>
            <a:off x="4038600" y="228600"/>
            <a:ext cx="4251357" cy="769441"/>
          </a:xfrm>
          <a:prstGeom prst="rect">
            <a:avLst/>
          </a:prstGeom>
          <a:noFill/>
          <a:ln w="9525">
            <a:noFill/>
            <a:miter lim="800000"/>
            <a:headEnd/>
            <a:tailEnd/>
          </a:ln>
        </p:spPr>
        <p:txBody>
          <a:bodyPr wrap="none">
            <a:spAutoFit/>
          </a:bodyPr>
          <a:lstStyle/>
          <a:p>
            <a:r>
              <a:rPr lang="en-US" sz="4400" dirty="0">
                <a:latin typeface="Calibri Light" panose="020F0302020204030204" pitchFamily="34" charset="0"/>
                <a:ea typeface="Calibri Light" panose="020F0302020204030204" pitchFamily="34" charset="0"/>
                <a:cs typeface="Calibri Light" panose="020F0302020204030204" pitchFamily="34" charset="0"/>
              </a:rPr>
              <a:t>Winter deciduous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creosote bush"/>
          <p:cNvPicPr>
            <a:picLocks noChangeAspect="1" noChangeArrowheads="1"/>
          </p:cNvPicPr>
          <p:nvPr/>
        </p:nvPicPr>
        <p:blipFill>
          <a:blip r:embed="rId3" cstate="print"/>
          <a:srcRect/>
          <a:stretch>
            <a:fillRect/>
          </a:stretch>
        </p:blipFill>
        <p:spPr bwMode="auto">
          <a:xfrm>
            <a:off x="1219200" y="16672"/>
            <a:ext cx="10112829" cy="6824655"/>
          </a:xfrm>
          <a:prstGeom prst="rect">
            <a:avLst/>
          </a:prstGeom>
          <a:noFill/>
          <a:ln w="9525">
            <a:noFill/>
            <a:miter lim="800000"/>
            <a:headEnd/>
            <a:tailEnd/>
          </a:ln>
        </p:spPr>
      </p:pic>
      <p:sp>
        <p:nvSpPr>
          <p:cNvPr id="18435" name="Text Box 4"/>
          <p:cNvSpPr txBox="1">
            <a:spLocks noChangeArrowheads="1"/>
          </p:cNvSpPr>
          <p:nvPr/>
        </p:nvSpPr>
        <p:spPr bwMode="auto">
          <a:xfrm>
            <a:off x="4191000" y="228600"/>
            <a:ext cx="4544899" cy="769441"/>
          </a:xfrm>
          <a:prstGeom prst="rect">
            <a:avLst/>
          </a:prstGeom>
          <a:solidFill>
            <a:schemeClr val="bg1">
              <a:alpha val="87000"/>
            </a:schemeClr>
          </a:solidFill>
          <a:ln w="9525">
            <a:noFill/>
            <a:miter lim="800000"/>
            <a:headEnd/>
            <a:tailEnd/>
          </a:ln>
        </p:spPr>
        <p:txBody>
          <a:bodyPr wrap="none">
            <a:spAutoFit/>
          </a:bodyPr>
          <a:lstStyle/>
          <a:p>
            <a:r>
              <a:rPr lang="en-US" sz="4400" dirty="0">
                <a:latin typeface="Calibri Light" panose="020F0302020204030204" pitchFamily="34" charset="0"/>
                <a:ea typeface="Calibri Light" panose="020F0302020204030204" pitchFamily="34" charset="0"/>
                <a:cs typeface="Calibri Light" panose="020F0302020204030204" pitchFamily="34" charset="0"/>
              </a:rPr>
              <a:t>Drought deciduous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6-100b"/>
          <p:cNvPicPr>
            <a:picLocks noChangeAspect="1" noChangeArrowheads="1"/>
          </p:cNvPicPr>
          <p:nvPr/>
        </p:nvPicPr>
        <p:blipFill>
          <a:blip r:embed="rId3" cstate="print"/>
          <a:srcRect/>
          <a:stretch>
            <a:fillRect/>
          </a:stretch>
        </p:blipFill>
        <p:spPr bwMode="auto">
          <a:xfrm>
            <a:off x="533400" y="152400"/>
            <a:ext cx="4395787" cy="6553200"/>
          </a:xfrm>
          <a:prstGeom prst="rect">
            <a:avLst/>
          </a:prstGeom>
          <a:noFill/>
          <a:ln w="9525">
            <a:noFill/>
            <a:miter lim="800000"/>
            <a:headEnd/>
            <a:tailEnd/>
          </a:ln>
        </p:spPr>
      </p:pic>
      <p:sp>
        <p:nvSpPr>
          <p:cNvPr id="19459" name="Text Box 4"/>
          <p:cNvSpPr txBox="1">
            <a:spLocks noChangeArrowheads="1"/>
          </p:cNvSpPr>
          <p:nvPr/>
        </p:nvSpPr>
        <p:spPr bwMode="auto">
          <a:xfrm>
            <a:off x="5150613" y="1524000"/>
            <a:ext cx="6777057" cy="500136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900" dirty="0">
                <a:latin typeface="Calibri Light" panose="020F0302020204030204" pitchFamily="34" charset="0"/>
                <a:ea typeface="Calibri Light" panose="020F0302020204030204" pitchFamily="34" charset="0"/>
                <a:cs typeface="Calibri Light" panose="020F0302020204030204" pitchFamily="34" charset="0"/>
              </a:rPr>
              <a:t>Adaptive where rainfalls are high and temperatures are warm</a:t>
            </a:r>
          </a:p>
          <a:p>
            <a:pPr marL="342900" indent="-342900">
              <a:buFont typeface="Arial" panose="020B0604020202020204" pitchFamily="34" charset="0"/>
              <a:buChar char="•"/>
            </a:pPr>
            <a:r>
              <a:rPr lang="en-US" sz="2900" dirty="0">
                <a:latin typeface="Calibri Light" panose="020F0302020204030204" pitchFamily="34" charset="0"/>
                <a:ea typeface="Calibri Light" panose="020F0302020204030204" pitchFamily="34" charset="0"/>
                <a:cs typeface="Calibri Light" panose="020F0302020204030204" pitchFamily="34" charset="0"/>
              </a:rPr>
              <a:t>Tropics have low nutrient soils because they are highly weathered due to high rainfall and warm temps</a:t>
            </a:r>
          </a:p>
          <a:p>
            <a:pPr marL="342900" indent="-342900">
              <a:buFont typeface="Arial" panose="020B0604020202020204" pitchFamily="34" charset="0"/>
              <a:buChar char="•"/>
            </a:pPr>
            <a:r>
              <a:rPr lang="en-US" sz="2900" dirty="0">
                <a:latin typeface="Calibri Light" panose="020F0302020204030204" pitchFamily="34" charset="0"/>
                <a:ea typeface="Calibri Light" panose="020F0302020204030204" pitchFamily="34" charset="0"/>
                <a:cs typeface="Calibri Light" panose="020F0302020204030204" pitchFamily="34" charset="0"/>
              </a:rPr>
              <a:t>Any available nutrients in the soil are rapidly taken up by plants</a:t>
            </a:r>
          </a:p>
          <a:p>
            <a:pPr marL="342900" indent="-342900">
              <a:buFont typeface="Arial" panose="020B0604020202020204" pitchFamily="34" charset="0"/>
              <a:buChar char="•"/>
            </a:pPr>
            <a:r>
              <a:rPr lang="en-US" sz="2900" dirty="0" err="1">
                <a:latin typeface="Calibri Light" panose="020F0302020204030204" pitchFamily="34" charset="0"/>
                <a:ea typeface="Calibri Light" panose="020F0302020204030204" pitchFamily="34" charset="0"/>
                <a:cs typeface="Calibri Light" panose="020F0302020204030204" pitchFamily="34" charset="0"/>
              </a:rPr>
              <a:t>Evergreenness</a:t>
            </a:r>
            <a:r>
              <a:rPr lang="en-US" sz="2900" dirty="0">
                <a:latin typeface="Calibri Light" panose="020F0302020204030204" pitchFamily="34" charset="0"/>
                <a:ea typeface="Calibri Light" panose="020F0302020204030204" pitchFamily="34" charset="0"/>
                <a:cs typeface="Calibri Light" panose="020F0302020204030204" pitchFamily="34" charset="0"/>
              </a:rPr>
              <a:t> retains nutrients in living biomass as a mechanisms for avoiding competition among plants for these nutrients in the soil </a:t>
            </a:r>
            <a:endParaRPr lang="en-US" dirty="0"/>
          </a:p>
        </p:txBody>
      </p:sp>
      <p:sp>
        <p:nvSpPr>
          <p:cNvPr id="19460" name="Rectangle 5"/>
          <p:cNvSpPr>
            <a:spLocks noChangeArrowheads="1"/>
          </p:cNvSpPr>
          <p:nvPr/>
        </p:nvSpPr>
        <p:spPr bwMode="auto">
          <a:xfrm>
            <a:off x="5562597" y="332631"/>
            <a:ext cx="5953087" cy="769441"/>
          </a:xfrm>
          <a:prstGeom prst="rect">
            <a:avLst/>
          </a:prstGeom>
          <a:noFill/>
          <a:ln w="9525">
            <a:noFill/>
            <a:miter lim="800000"/>
            <a:headEnd/>
            <a:tailEnd/>
          </a:ln>
        </p:spPr>
        <p:txBody>
          <a:bodyPr wrap="square">
            <a:spAutoFit/>
          </a:bodyPr>
          <a:lstStyle/>
          <a:p>
            <a:pPr algn="ctr"/>
            <a:r>
              <a:rPr lang="en-US" sz="4400" dirty="0">
                <a:latin typeface="Calibri Light" panose="020F0302020204030204" pitchFamily="34" charset="0"/>
                <a:ea typeface="Calibri Light" panose="020F0302020204030204" pitchFamily="34" charset="0"/>
                <a:cs typeface="Calibri Light" panose="020F0302020204030204" pitchFamily="34" charset="0"/>
              </a:rPr>
              <a:t>Evergreen vegetation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nts and Settings\tony\Desktop\IMG_0829.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a:xfrm>
            <a:off x="5937355" y="436112"/>
            <a:ext cx="5791200" cy="1143000"/>
          </a:xfrm>
          <a:noFill/>
        </p:spPr>
        <p:txBody>
          <a:bodyPr/>
          <a:lstStyle/>
          <a:p>
            <a:pPr eaLnBrk="1" hangingPunct="1"/>
            <a:r>
              <a:rPr lang="en-US" dirty="0"/>
              <a:t>Needle leaf growth forms</a:t>
            </a:r>
          </a:p>
        </p:txBody>
      </p:sp>
      <p:sp>
        <p:nvSpPr>
          <p:cNvPr id="21507" name="Text Box 6"/>
          <p:cNvSpPr txBox="1">
            <a:spLocks noChangeArrowheads="1"/>
          </p:cNvSpPr>
          <p:nvPr/>
        </p:nvSpPr>
        <p:spPr bwMode="auto">
          <a:xfrm>
            <a:off x="1828800" y="3048001"/>
            <a:ext cx="5562600" cy="800219"/>
          </a:xfrm>
          <a:prstGeom prst="rect">
            <a:avLst/>
          </a:prstGeom>
          <a:noFill/>
          <a:ln w="9525">
            <a:noFill/>
            <a:miter lim="800000"/>
            <a:headEnd/>
            <a:tailEnd/>
          </a:ln>
        </p:spPr>
        <p:txBody>
          <a:bodyPr>
            <a:spAutoFit/>
          </a:bodyPr>
          <a:lstStyle/>
          <a:p>
            <a:pPr>
              <a:tabLst>
                <a:tab pos="282575" algn="l"/>
              </a:tabLst>
            </a:pPr>
            <a:endParaRPr lang="en-US" sz="2600" dirty="0"/>
          </a:p>
          <a:p>
            <a:pPr>
              <a:tabLst>
                <a:tab pos="282575" algn="l"/>
              </a:tabLst>
            </a:pPr>
            <a:endParaRPr lang="en-US" sz="2000" dirty="0"/>
          </a:p>
        </p:txBody>
      </p:sp>
      <p:pic>
        <p:nvPicPr>
          <p:cNvPr id="21508" name="Picture 7" descr="Pine"/>
          <p:cNvPicPr>
            <a:picLocks noChangeAspect="1" noChangeArrowheads="1"/>
          </p:cNvPicPr>
          <p:nvPr/>
        </p:nvPicPr>
        <p:blipFill>
          <a:blip r:embed="rId3" cstate="print"/>
          <a:srcRect/>
          <a:stretch>
            <a:fillRect/>
          </a:stretch>
        </p:blipFill>
        <p:spPr bwMode="auto">
          <a:xfrm>
            <a:off x="6098950" y="1752600"/>
            <a:ext cx="5966691" cy="4343400"/>
          </a:xfrm>
          <a:prstGeom prst="rect">
            <a:avLst/>
          </a:prstGeom>
          <a:noFill/>
          <a:ln w="9525">
            <a:noFill/>
            <a:miter lim="800000"/>
            <a:headEnd/>
            <a:tailEnd/>
          </a:ln>
        </p:spPr>
      </p:pic>
      <p:sp>
        <p:nvSpPr>
          <p:cNvPr id="21509" name="TextBox 6"/>
          <p:cNvSpPr txBox="1">
            <a:spLocks noChangeArrowheads="1"/>
          </p:cNvSpPr>
          <p:nvPr/>
        </p:nvSpPr>
        <p:spPr bwMode="auto">
          <a:xfrm>
            <a:off x="301852" y="559368"/>
            <a:ext cx="5791199" cy="5509200"/>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Leaves have different growth forms depending upon the climate where they grow</a:t>
            </a:r>
          </a:p>
          <a:p>
            <a:pPr marL="457200" indent="-4572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Needle leaf growth forms maintain a low leaf surface area. This is an adaptive shape in dry climates as it prevents exposure of the leaf interior to dry conditions.</a:t>
            </a:r>
          </a:p>
          <a:p>
            <a:pPr marL="457200" indent="-4572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Pines are a good example of a needle leaf growth form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ash"/>
          <p:cNvPicPr>
            <a:picLocks noChangeAspect="1" noChangeArrowheads="1"/>
          </p:cNvPicPr>
          <p:nvPr/>
        </p:nvPicPr>
        <p:blipFill>
          <a:blip r:embed="rId3" cstate="print"/>
          <a:srcRect/>
          <a:stretch>
            <a:fillRect/>
          </a:stretch>
        </p:blipFill>
        <p:spPr bwMode="auto">
          <a:xfrm>
            <a:off x="1219200" y="0"/>
            <a:ext cx="4495800" cy="6722725"/>
          </a:xfrm>
          <a:prstGeom prst="rect">
            <a:avLst/>
          </a:prstGeom>
          <a:noFill/>
          <a:ln w="9525">
            <a:noFill/>
            <a:miter lim="800000"/>
            <a:headEnd/>
            <a:tailEnd/>
          </a:ln>
        </p:spPr>
      </p:pic>
      <p:pic>
        <p:nvPicPr>
          <p:cNvPr id="22531" name="Picture 3" descr="loblolly_pine"/>
          <p:cNvPicPr>
            <a:picLocks noChangeAspect="1" noChangeArrowheads="1"/>
          </p:cNvPicPr>
          <p:nvPr/>
        </p:nvPicPr>
        <p:blipFill>
          <a:blip r:embed="rId4" cstate="print"/>
          <a:srcRect/>
          <a:stretch>
            <a:fillRect/>
          </a:stretch>
        </p:blipFill>
        <p:spPr bwMode="auto">
          <a:xfrm>
            <a:off x="5867400" y="-1"/>
            <a:ext cx="4664423" cy="67227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692767-FEAE-29EB-566F-60AA99CE2657}"/>
              </a:ext>
            </a:extLst>
          </p:cNvPr>
          <p:cNvSpPr>
            <a:spLocks noGrp="1" noChangeArrowheads="1"/>
          </p:cNvSpPr>
          <p:nvPr>
            <p:ph type="title"/>
          </p:nvPr>
        </p:nvSpPr>
        <p:spPr>
          <a:xfrm>
            <a:off x="5257800" y="457200"/>
            <a:ext cx="6400800" cy="1143000"/>
          </a:xfrm>
        </p:spPr>
        <p:txBody>
          <a:bodyPr/>
          <a:lstStyle/>
          <a:p>
            <a:pPr eaLnBrk="1" hangingPunct="1"/>
            <a:r>
              <a:rPr lang="en-US" altLang="en-US" dirty="0" err="1"/>
              <a:t>K</a:t>
            </a:r>
            <a:r>
              <a:rPr lang="en-US" altLang="en-US" dirty="0" err="1">
                <a:cs typeface="Arial" panose="020B0604020202020204" pitchFamily="34" charset="0"/>
              </a:rPr>
              <a:t>ö</a:t>
            </a:r>
            <a:r>
              <a:rPr lang="en-US" altLang="en-US" dirty="0" err="1"/>
              <a:t>ppen</a:t>
            </a:r>
            <a:r>
              <a:rPr lang="en-US" altLang="en-US" dirty="0"/>
              <a:t> climate classification system</a:t>
            </a:r>
          </a:p>
        </p:txBody>
      </p:sp>
      <p:pic>
        <p:nvPicPr>
          <p:cNvPr id="7171" name="Picture 5" descr="koeppen">
            <a:extLst>
              <a:ext uri="{FF2B5EF4-FFF2-40B4-BE49-F238E27FC236}">
                <a16:creationId xmlns:a16="http://schemas.microsoft.com/office/drawing/2014/main" id="{262ECC9A-40FF-2E54-D597-A39B0882A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7680"/>
            <a:ext cx="5085034" cy="578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a:extLst>
              <a:ext uri="{FF2B5EF4-FFF2-40B4-BE49-F238E27FC236}">
                <a16:creationId xmlns:a16="http://schemas.microsoft.com/office/drawing/2014/main" id="{239482AA-3D66-DAFA-FD53-E54E20A0CE77}"/>
              </a:ext>
            </a:extLst>
          </p:cNvPr>
          <p:cNvSpPr txBox="1">
            <a:spLocks noChangeArrowheads="1"/>
          </p:cNvSpPr>
          <p:nvPr/>
        </p:nvSpPr>
        <p:spPr bwMode="auto">
          <a:xfrm>
            <a:off x="5575302" y="2032302"/>
            <a:ext cx="661669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There are many different climate classification systems.</a:t>
            </a:r>
          </a:p>
          <a:p>
            <a:pPr marL="457200" indent="-457200" eaLnBrk="1" hangingPunct="1">
              <a:spcBef>
                <a:spcPct val="0"/>
              </a:spcBef>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They are often named after their inventor and modified by others.</a:t>
            </a:r>
          </a:p>
          <a:p>
            <a:pPr marL="457200" indent="-457200" eaLnBrk="1" hangingPunct="1">
              <a:spcBef>
                <a:spcPct val="0"/>
              </a:spcBef>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We are learning the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classification system. </a:t>
            </a:r>
          </a:p>
          <a:p>
            <a:pPr eaLnBrk="1" hangingPunct="1">
              <a:spcBef>
                <a:spcPct val="0"/>
              </a:spcBef>
              <a:buFontTx/>
              <a:buNone/>
            </a:pPr>
            <a:endParaRPr lang="en-US" altLang="en-US" dirty="0"/>
          </a:p>
          <a:p>
            <a:pPr eaLnBrk="1" hangingPunct="1">
              <a:spcBef>
                <a:spcPct val="0"/>
              </a:spcBef>
              <a:buFontTx/>
              <a:buNone/>
            </a:pPr>
            <a:endParaRPr lang="en-US" alt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JAS\Desktop\7.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reeLine"/>
          <p:cNvPicPr>
            <a:picLocks noChangeAspect="1" noChangeArrowheads="1"/>
          </p:cNvPicPr>
          <p:nvPr/>
        </p:nvPicPr>
        <p:blipFill>
          <a:blip r:embed="rId3" cstate="print"/>
          <a:srcRect/>
          <a:stretch>
            <a:fillRect/>
          </a:stretch>
        </p:blipFill>
        <p:spPr bwMode="auto">
          <a:xfrm>
            <a:off x="1524001" y="0"/>
            <a:ext cx="9148763"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5999" y="519851"/>
            <a:ext cx="5615067" cy="1143000"/>
          </a:xfrm>
          <a:noFill/>
        </p:spPr>
        <p:txBody>
          <a:bodyPr/>
          <a:lstStyle/>
          <a:p>
            <a:pPr eaLnBrk="1" hangingPunct="1"/>
            <a:r>
              <a:rPr lang="en-US" dirty="0"/>
              <a:t>Broad leaf growth forms</a:t>
            </a:r>
          </a:p>
        </p:txBody>
      </p:sp>
      <p:sp>
        <p:nvSpPr>
          <p:cNvPr id="25603" name="Text Box 3"/>
          <p:cNvSpPr txBox="1">
            <a:spLocks noChangeArrowheads="1"/>
          </p:cNvSpPr>
          <p:nvPr/>
        </p:nvSpPr>
        <p:spPr bwMode="auto">
          <a:xfrm>
            <a:off x="480934" y="322877"/>
            <a:ext cx="5615066" cy="6678751"/>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Broad leaves are adaptive in  environments were rainfall and moisture are abundant</a:t>
            </a:r>
          </a:p>
          <a:p>
            <a:pPr marL="342900" indent="-3429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Light (not water) becomes a limiting resource - leaves are large and flat for capturing light </a:t>
            </a:r>
          </a:p>
          <a:p>
            <a:pPr marL="342900" indent="-3429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Broad-leaved evergreens are found in the tropics</a:t>
            </a:r>
          </a:p>
          <a:p>
            <a:pPr marL="342900" indent="-342900">
              <a:buFont typeface="Arial" panose="020B0604020202020204" pitchFamily="34" charset="0"/>
              <a:buChar char="•"/>
              <a:tabLst>
                <a:tab pos="282575" algn="l"/>
              </a:tabLst>
            </a:pPr>
            <a:r>
              <a:rPr lang="en-US" sz="3200" dirty="0">
                <a:latin typeface="Calibri Light" panose="020F0302020204030204" pitchFamily="34" charset="0"/>
                <a:ea typeface="Calibri Light" panose="020F0302020204030204" pitchFamily="34" charset="0"/>
                <a:cs typeface="Calibri Light" panose="020F0302020204030204" pitchFamily="34" charset="0"/>
              </a:rPr>
              <a:t>Broad-leaved deciduous trees include the oaks, maples, and hickories</a:t>
            </a:r>
            <a:endParaRPr lang="en-US" sz="3600" dirty="0">
              <a:latin typeface="Calibri Light" panose="020F0302020204030204" pitchFamily="34" charset="0"/>
              <a:ea typeface="Calibri Light" panose="020F0302020204030204" pitchFamily="34" charset="0"/>
              <a:cs typeface="Calibri Light" panose="020F0302020204030204" pitchFamily="34" charset="0"/>
            </a:endParaRPr>
          </a:p>
          <a:p>
            <a:pPr>
              <a:tabLst>
                <a:tab pos="282575" algn="l"/>
              </a:tabLst>
            </a:pPr>
            <a:endParaRPr lang="en-US" sz="2600" dirty="0"/>
          </a:p>
          <a:p>
            <a:pPr>
              <a:tabLst>
                <a:tab pos="282575" algn="l"/>
              </a:tabLst>
            </a:pPr>
            <a:endParaRPr lang="en-US" dirty="0"/>
          </a:p>
        </p:txBody>
      </p:sp>
      <p:pic>
        <p:nvPicPr>
          <p:cNvPr id="25604" name="Picture 5" descr="bigleaf%20maple"/>
          <p:cNvPicPr>
            <a:picLocks noChangeAspect="1" noChangeArrowheads="1"/>
          </p:cNvPicPr>
          <p:nvPr/>
        </p:nvPicPr>
        <p:blipFill>
          <a:blip r:embed="rId3" cstate="print"/>
          <a:srcRect/>
          <a:stretch>
            <a:fillRect/>
          </a:stretch>
        </p:blipFill>
        <p:spPr bwMode="auto">
          <a:xfrm>
            <a:off x="6096000" y="2059793"/>
            <a:ext cx="5732905" cy="429967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477000" y="685800"/>
            <a:ext cx="5562600" cy="1143000"/>
          </a:xfrm>
        </p:spPr>
        <p:txBody>
          <a:bodyPr>
            <a:norm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Soil formation</a:t>
            </a:r>
          </a:p>
        </p:txBody>
      </p:sp>
      <p:sp>
        <p:nvSpPr>
          <p:cNvPr id="88067" name="Rectangle 3"/>
          <p:cNvSpPr>
            <a:spLocks noGrp="1" noChangeArrowheads="1"/>
          </p:cNvSpPr>
          <p:nvPr>
            <p:ph type="body" idx="1"/>
          </p:nvPr>
        </p:nvSpPr>
        <p:spPr>
          <a:xfrm>
            <a:off x="533399" y="685800"/>
            <a:ext cx="6084955" cy="5943600"/>
          </a:xfrm>
        </p:spPr>
        <p:txBody>
          <a:bodyPr>
            <a:normAutofit lnSpcReduction="10000"/>
          </a:bodyPr>
          <a:lstStyle/>
          <a:p>
            <a:pPr>
              <a:lnSpc>
                <a:spcPct val="80000"/>
              </a:lnSpc>
            </a:pPr>
            <a:r>
              <a:rPr lang="en-US" dirty="0"/>
              <a:t>Bedrock undergoes weathering to become smaller pieces of rock called regolith.  </a:t>
            </a:r>
          </a:p>
          <a:p>
            <a:pPr>
              <a:lnSpc>
                <a:spcPct val="80000"/>
              </a:lnSpc>
            </a:pPr>
            <a:r>
              <a:rPr lang="en-US" dirty="0"/>
              <a:t>Organic matter at surface decomposes through chemical and biological weathering</a:t>
            </a:r>
          </a:p>
          <a:p>
            <a:pPr>
              <a:lnSpc>
                <a:spcPct val="80000"/>
              </a:lnSpc>
            </a:pPr>
            <a:r>
              <a:rPr lang="en-US" dirty="0"/>
              <a:t>Invertebrates, burrowing animals, plant roots lead to bioturbation (mixing) and weathering of soil</a:t>
            </a:r>
          </a:p>
          <a:p>
            <a:pPr>
              <a:lnSpc>
                <a:spcPct val="80000"/>
              </a:lnSpc>
            </a:pPr>
            <a:r>
              <a:rPr lang="en-US" dirty="0"/>
              <a:t>Decomposed organic matter (humus) combines with regolith to form soil</a:t>
            </a:r>
          </a:p>
          <a:p>
            <a:pPr>
              <a:lnSpc>
                <a:spcPct val="80000"/>
              </a:lnSpc>
            </a:pPr>
            <a:r>
              <a:rPr lang="en-US" dirty="0"/>
              <a:t>Soil layers (horizons) form from chemical weathering through time. </a:t>
            </a:r>
          </a:p>
          <a:p>
            <a:pPr>
              <a:lnSpc>
                <a:spcPct val="80000"/>
              </a:lnSpc>
              <a:buFontTx/>
              <a:buNone/>
            </a:pPr>
            <a:endParaRPr lang="en-US" sz="2400" dirty="0">
              <a:latin typeface="Arial" charset="0"/>
              <a:cs typeface="Arial" charset="0"/>
            </a:endParaRPr>
          </a:p>
        </p:txBody>
      </p:sp>
      <p:pic>
        <p:nvPicPr>
          <p:cNvPr id="88068" name="Picture 5" descr="C:\Documents and Settings\Owner\Desktop\regolith.jpg"/>
          <p:cNvPicPr>
            <a:picLocks noChangeAspect="1" noChangeArrowheads="1"/>
          </p:cNvPicPr>
          <p:nvPr/>
        </p:nvPicPr>
        <p:blipFill>
          <a:blip r:embed="rId3" cstate="print"/>
          <a:srcRect l="35834" b="12807"/>
          <a:stretch>
            <a:fillRect/>
          </a:stretch>
        </p:blipFill>
        <p:spPr bwMode="auto">
          <a:xfrm>
            <a:off x="6603938" y="1905000"/>
            <a:ext cx="5573646" cy="4343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profile3D_3"/>
          <p:cNvPicPr>
            <a:picLocks noChangeAspect="1" noChangeArrowheads="1"/>
          </p:cNvPicPr>
          <p:nvPr/>
        </p:nvPicPr>
        <p:blipFill>
          <a:blip r:embed="rId3" cstate="print"/>
          <a:srcRect/>
          <a:stretch>
            <a:fillRect/>
          </a:stretch>
        </p:blipFill>
        <p:spPr bwMode="auto">
          <a:xfrm>
            <a:off x="1337511" y="228600"/>
            <a:ext cx="8797089" cy="6248400"/>
          </a:xfrm>
          <a:prstGeom prst="rect">
            <a:avLst/>
          </a:prstGeom>
          <a:noFill/>
          <a:ln w="9525">
            <a:solidFill>
              <a:schemeClr val="tx1"/>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100_3733"/>
          <p:cNvPicPr>
            <a:picLocks noChangeAspect="1" noChangeArrowheads="1"/>
          </p:cNvPicPr>
          <p:nvPr/>
        </p:nvPicPr>
        <p:blipFill>
          <a:blip r:embed="rId3" cstate="print"/>
          <a:srcRect/>
          <a:stretch>
            <a:fillRect/>
          </a:stretch>
        </p:blipFill>
        <p:spPr bwMode="auto">
          <a:xfrm>
            <a:off x="2362201" y="0"/>
            <a:ext cx="6107113" cy="8142288"/>
          </a:xfrm>
          <a:prstGeom prst="rect">
            <a:avLst/>
          </a:prstGeom>
          <a:noFill/>
          <a:ln w="9525">
            <a:noFill/>
            <a:miter lim="800000"/>
            <a:headEnd/>
            <a:tailEnd/>
          </a:ln>
        </p:spPr>
      </p:pic>
      <p:sp>
        <p:nvSpPr>
          <p:cNvPr id="90115" name="Text Box 5"/>
          <p:cNvSpPr txBox="1">
            <a:spLocks noChangeArrowheads="1"/>
          </p:cNvSpPr>
          <p:nvPr/>
        </p:nvSpPr>
        <p:spPr bwMode="auto">
          <a:xfrm>
            <a:off x="2209800" y="990600"/>
            <a:ext cx="364202" cy="369332"/>
          </a:xfrm>
          <a:prstGeom prst="rect">
            <a:avLst/>
          </a:prstGeom>
          <a:solidFill>
            <a:schemeClr val="bg1"/>
          </a:solidFill>
          <a:ln w="9525">
            <a:solidFill>
              <a:schemeClr val="tx1"/>
            </a:solidFill>
            <a:miter lim="800000"/>
            <a:headEnd/>
            <a:tailEnd/>
          </a:ln>
        </p:spPr>
        <p:txBody>
          <a:bodyPr wrap="none">
            <a:spAutoFit/>
          </a:bodyPr>
          <a:lstStyle/>
          <a:p>
            <a:r>
              <a:rPr lang="en-US">
                <a:solidFill>
                  <a:schemeClr val="hlink"/>
                </a:solidFill>
                <a:latin typeface="Arial" charset="0"/>
              </a:rPr>
              <a:t>O</a:t>
            </a:r>
          </a:p>
        </p:txBody>
      </p:sp>
      <p:sp>
        <p:nvSpPr>
          <p:cNvPr id="90116" name="Text Box 6"/>
          <p:cNvSpPr txBox="1">
            <a:spLocks noChangeArrowheads="1"/>
          </p:cNvSpPr>
          <p:nvPr/>
        </p:nvSpPr>
        <p:spPr bwMode="auto">
          <a:xfrm>
            <a:off x="2209800" y="1481138"/>
            <a:ext cx="439738" cy="369332"/>
          </a:xfrm>
          <a:prstGeom prst="rect">
            <a:avLst/>
          </a:prstGeom>
          <a:solidFill>
            <a:schemeClr val="bg1"/>
          </a:solidFill>
          <a:ln w="9525">
            <a:solidFill>
              <a:schemeClr val="tx1"/>
            </a:solidFill>
            <a:miter lim="800000"/>
            <a:headEnd/>
            <a:tailEnd/>
          </a:ln>
        </p:spPr>
        <p:txBody>
          <a:bodyPr>
            <a:spAutoFit/>
          </a:bodyPr>
          <a:lstStyle/>
          <a:p>
            <a:r>
              <a:rPr lang="en-US">
                <a:solidFill>
                  <a:schemeClr val="hlink"/>
                </a:solidFill>
                <a:latin typeface="Arial" charset="0"/>
              </a:rPr>
              <a:t>A</a:t>
            </a:r>
          </a:p>
        </p:txBody>
      </p:sp>
      <p:sp>
        <p:nvSpPr>
          <p:cNvPr id="90117" name="Text Box 7"/>
          <p:cNvSpPr txBox="1">
            <a:spLocks noChangeArrowheads="1"/>
          </p:cNvSpPr>
          <p:nvPr/>
        </p:nvSpPr>
        <p:spPr bwMode="auto">
          <a:xfrm>
            <a:off x="3733800" y="2514600"/>
            <a:ext cx="439738" cy="369332"/>
          </a:xfrm>
          <a:prstGeom prst="rect">
            <a:avLst/>
          </a:prstGeom>
          <a:solidFill>
            <a:schemeClr val="bg1"/>
          </a:solidFill>
          <a:ln w="9525">
            <a:solidFill>
              <a:schemeClr val="tx1"/>
            </a:solidFill>
            <a:miter lim="800000"/>
            <a:headEnd/>
            <a:tailEnd/>
          </a:ln>
        </p:spPr>
        <p:txBody>
          <a:bodyPr>
            <a:spAutoFit/>
          </a:bodyPr>
          <a:lstStyle/>
          <a:p>
            <a:r>
              <a:rPr lang="en-US">
                <a:solidFill>
                  <a:schemeClr val="hlink"/>
                </a:solidFill>
                <a:latin typeface="Arial" charset="0"/>
              </a:rPr>
              <a:t>E</a:t>
            </a:r>
          </a:p>
        </p:txBody>
      </p:sp>
      <p:sp>
        <p:nvSpPr>
          <p:cNvPr id="90118" name="Text Box 8"/>
          <p:cNvSpPr txBox="1">
            <a:spLocks noChangeArrowheads="1"/>
          </p:cNvSpPr>
          <p:nvPr/>
        </p:nvSpPr>
        <p:spPr bwMode="auto">
          <a:xfrm>
            <a:off x="3733800" y="4191000"/>
            <a:ext cx="439738" cy="369332"/>
          </a:xfrm>
          <a:prstGeom prst="rect">
            <a:avLst/>
          </a:prstGeom>
          <a:solidFill>
            <a:schemeClr val="bg1"/>
          </a:solidFill>
          <a:ln w="9525">
            <a:solidFill>
              <a:schemeClr val="tx1"/>
            </a:solidFill>
            <a:miter lim="800000"/>
            <a:headEnd/>
            <a:tailEnd/>
          </a:ln>
        </p:spPr>
        <p:txBody>
          <a:bodyPr>
            <a:spAutoFit/>
          </a:bodyPr>
          <a:lstStyle/>
          <a:p>
            <a:r>
              <a:rPr lang="en-US">
                <a:solidFill>
                  <a:schemeClr val="hlink"/>
                </a:solidFill>
                <a:latin typeface="Arial" charset="0"/>
              </a:rPr>
              <a:t>B</a:t>
            </a:r>
          </a:p>
        </p:txBody>
      </p:sp>
      <p:sp>
        <p:nvSpPr>
          <p:cNvPr id="90119" name="Text Box 9"/>
          <p:cNvSpPr txBox="1">
            <a:spLocks noChangeArrowheads="1"/>
          </p:cNvSpPr>
          <p:nvPr/>
        </p:nvSpPr>
        <p:spPr bwMode="auto">
          <a:xfrm>
            <a:off x="3733800" y="6096000"/>
            <a:ext cx="439738" cy="369332"/>
          </a:xfrm>
          <a:prstGeom prst="rect">
            <a:avLst/>
          </a:prstGeom>
          <a:solidFill>
            <a:schemeClr val="bg1"/>
          </a:solidFill>
          <a:ln w="9525">
            <a:solidFill>
              <a:schemeClr val="tx1"/>
            </a:solidFill>
            <a:miter lim="800000"/>
            <a:headEnd/>
            <a:tailEnd/>
          </a:ln>
        </p:spPr>
        <p:txBody>
          <a:bodyPr>
            <a:spAutoFit/>
          </a:bodyPr>
          <a:lstStyle/>
          <a:p>
            <a:r>
              <a:rPr lang="en-US">
                <a:solidFill>
                  <a:schemeClr val="hlink"/>
                </a:solidFill>
                <a:latin typeface="Arial" charset="0"/>
              </a:rPr>
              <a:t>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274638"/>
            <a:ext cx="6248400"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Eluviation and illuviation</a:t>
            </a:r>
          </a:p>
        </p:txBody>
      </p:sp>
      <p:sp>
        <p:nvSpPr>
          <p:cNvPr id="91139" name="Rectangle 3"/>
          <p:cNvSpPr>
            <a:spLocks noGrp="1" noChangeArrowheads="1"/>
          </p:cNvSpPr>
          <p:nvPr>
            <p:ph type="body" idx="1"/>
          </p:nvPr>
        </p:nvSpPr>
        <p:spPr>
          <a:xfrm>
            <a:off x="609600" y="1981200"/>
            <a:ext cx="5791200" cy="4114800"/>
          </a:xfrm>
        </p:spPr>
        <p:txBody>
          <a:bodyPr/>
          <a:lstStyle/>
          <a:p>
            <a:pPr>
              <a:lnSpc>
                <a:spcPct val="80000"/>
              </a:lnSpc>
            </a:pPr>
            <a:r>
              <a:rPr lang="en-US" sz="3600" dirty="0" err="1">
                <a:latin typeface="Calibri Light" panose="020F0302020204030204" pitchFamily="34" charset="0"/>
                <a:ea typeface="Calibri Light" panose="020F0302020204030204" pitchFamily="34" charset="0"/>
                <a:cs typeface="Calibri Light" panose="020F0302020204030204" pitchFamily="34" charset="0"/>
              </a:rPr>
              <a:t>Eluvation</a:t>
            </a:r>
            <a:r>
              <a:rPr lang="en-US" sz="3600" dirty="0">
                <a:latin typeface="Calibri Light" panose="020F0302020204030204" pitchFamily="34" charset="0"/>
                <a:ea typeface="Calibri Light" panose="020F0302020204030204" pitchFamily="34" charset="0"/>
                <a:cs typeface="Calibri Light" panose="020F0302020204030204" pitchFamily="34" charset="0"/>
              </a:rPr>
              <a:t>: zone that is leached, often lighter in color</a:t>
            </a:r>
          </a:p>
          <a:p>
            <a:pPr>
              <a:lnSpc>
                <a:spcPct val="80000"/>
              </a:lnSpc>
            </a:pPr>
            <a:endParaRPr lang="en-US" sz="3600" dirty="0">
              <a:latin typeface="Calibri Light" panose="020F0302020204030204" pitchFamily="34" charset="0"/>
              <a:ea typeface="Calibri Light" panose="020F0302020204030204" pitchFamily="34" charset="0"/>
              <a:cs typeface="Calibri Light" panose="020F0302020204030204" pitchFamily="34" charset="0"/>
            </a:endParaRPr>
          </a:p>
          <a:p>
            <a:pPr>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Illuviation: zone that is enriched with leached materials, may be darker in color </a:t>
            </a:r>
          </a:p>
          <a:p>
            <a:pPr>
              <a:lnSpc>
                <a:spcPct val="80000"/>
              </a:lnSpc>
              <a:buFontTx/>
              <a:buNone/>
            </a:pPr>
            <a:r>
              <a:rPr lang="en-US" sz="2800" dirty="0">
                <a:latin typeface="Calibri Light" panose="020F0302020204030204" pitchFamily="34" charset="0"/>
                <a:ea typeface="Calibri Light" panose="020F0302020204030204" pitchFamily="34" charset="0"/>
                <a:cs typeface="Calibri Light" panose="020F0302020204030204" pitchFamily="34" charset="0"/>
              </a:rPr>
              <a:t> </a:t>
            </a:r>
          </a:p>
          <a:p>
            <a:pPr>
              <a:lnSpc>
                <a:spcPct val="80000"/>
              </a:lnSpc>
            </a:pP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1140" name="Picture 4" descr="podzol"/>
          <p:cNvPicPr>
            <a:picLocks noChangeAspect="1" noChangeArrowheads="1"/>
          </p:cNvPicPr>
          <p:nvPr/>
        </p:nvPicPr>
        <p:blipFill>
          <a:blip r:embed="rId3" cstate="print"/>
          <a:srcRect/>
          <a:stretch>
            <a:fillRect/>
          </a:stretch>
        </p:blipFill>
        <p:spPr bwMode="auto">
          <a:xfrm>
            <a:off x="6781800" y="274638"/>
            <a:ext cx="4572000" cy="6053296"/>
          </a:xfrm>
          <a:prstGeom prst="rect">
            <a:avLst/>
          </a:prstGeom>
          <a:noFill/>
          <a:ln w="9525">
            <a:noFill/>
            <a:miter lim="800000"/>
            <a:headEnd/>
            <a:tailEnd/>
          </a:ln>
        </p:spPr>
      </p:pic>
      <p:cxnSp>
        <p:nvCxnSpPr>
          <p:cNvPr id="3" name="Straight Arrow Connector 2">
            <a:extLst>
              <a:ext uri="{FF2B5EF4-FFF2-40B4-BE49-F238E27FC236}">
                <a16:creationId xmlns:a16="http://schemas.microsoft.com/office/drawing/2014/main" id="{C873131E-6561-4829-831E-02AB9EC7D856}"/>
              </a:ext>
            </a:extLst>
          </p:cNvPr>
          <p:cNvCxnSpPr/>
          <p:nvPr/>
        </p:nvCxnSpPr>
        <p:spPr>
          <a:xfrm flipV="1">
            <a:off x="5334000" y="2438400"/>
            <a:ext cx="3048000" cy="2286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6CFF3FC-5874-F5F0-671D-1569249690B7}"/>
              </a:ext>
            </a:extLst>
          </p:cNvPr>
          <p:cNvCxnSpPr/>
          <p:nvPr/>
        </p:nvCxnSpPr>
        <p:spPr>
          <a:xfrm flipV="1">
            <a:off x="4876800" y="4191001"/>
            <a:ext cx="3048000" cy="2286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hlinkClick r:id="rId3"/>
              </a:rPr>
              <a:t>Soil orders</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2163" name="Rectangle 3"/>
          <p:cNvSpPr>
            <a:spLocks noGrp="1" noChangeArrowheads="1"/>
          </p:cNvSpPr>
          <p:nvPr>
            <p:ph type="body" idx="1"/>
          </p:nvPr>
        </p:nvSpPr>
        <p:spPr/>
        <p:txBody>
          <a:bodyPr/>
          <a:lstStyle/>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Andisols</a:t>
            </a:r>
            <a:r>
              <a:rPr lang="en-US" dirty="0">
                <a:latin typeface="Calibri Light" panose="020F0302020204030204" pitchFamily="34" charset="0"/>
                <a:ea typeface="Calibri Light" panose="020F0302020204030204" pitchFamily="34" charset="0"/>
                <a:cs typeface="Calibri Light" panose="020F0302020204030204" pitchFamily="34" charset="0"/>
              </a:rPr>
              <a:t> –soils formed from volcanic ash</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Aridisols</a:t>
            </a:r>
            <a:r>
              <a:rPr lang="en-US" dirty="0">
                <a:latin typeface="Calibri Light" panose="020F0302020204030204" pitchFamily="34" charset="0"/>
                <a:ea typeface="Calibri Light" panose="020F0302020204030204" pitchFamily="34" charset="0"/>
                <a:cs typeface="Calibri Light" panose="020F0302020204030204" pitchFamily="34" charset="0"/>
              </a:rPr>
              <a:t> – desert soils with low organic matter</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Entisols</a:t>
            </a:r>
            <a:r>
              <a:rPr lang="en-US" dirty="0">
                <a:latin typeface="Calibri Light" panose="020F0302020204030204" pitchFamily="34" charset="0"/>
                <a:ea typeface="Calibri Light" panose="020F0302020204030204" pitchFamily="34" charset="0"/>
                <a:cs typeface="Calibri Light" panose="020F0302020204030204" pitchFamily="34" charset="0"/>
              </a:rPr>
              <a:t> – no horizon development, unmodified sand or sediment</a:t>
            </a:r>
          </a:p>
          <a:p>
            <a:pPr>
              <a:lnSpc>
                <a:spcPct val="80000"/>
              </a:lnSpc>
            </a:pPr>
            <a:r>
              <a:rPr lang="en-US" dirty="0">
                <a:latin typeface="Calibri Light" panose="020F0302020204030204" pitchFamily="34" charset="0"/>
                <a:ea typeface="Calibri Light" panose="020F0302020204030204" pitchFamily="34" charset="0"/>
                <a:cs typeface="Calibri Light" panose="020F0302020204030204" pitchFamily="34" charset="0"/>
              </a:rPr>
              <a:t>Histosols – acidic, highly organic soils typically containing peat</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Inceptisols</a:t>
            </a:r>
            <a:r>
              <a:rPr lang="en-US" dirty="0">
                <a:latin typeface="Calibri Light" panose="020F0302020204030204" pitchFamily="34" charset="0"/>
                <a:ea typeface="Calibri Light" panose="020F0302020204030204" pitchFamily="34" charset="0"/>
                <a:cs typeface="Calibri Light" panose="020F0302020204030204" pitchFamily="34" charset="0"/>
              </a:rPr>
              <a:t> – slightly more horizon development than </a:t>
            </a:r>
            <a:r>
              <a:rPr lang="en-US" dirty="0" err="1">
                <a:latin typeface="Calibri Light" panose="020F0302020204030204" pitchFamily="34" charset="0"/>
                <a:ea typeface="Calibri Light" panose="020F0302020204030204" pitchFamily="34" charset="0"/>
                <a:cs typeface="Calibri Light" panose="020F0302020204030204" pitchFamily="34" charset="0"/>
              </a:rPr>
              <a:t>Entisols</a:t>
            </a:r>
            <a:r>
              <a:rPr lang="en-US" dirty="0">
                <a:latin typeface="Calibri Light" panose="020F0302020204030204" pitchFamily="34" charset="0"/>
                <a:ea typeface="Calibri Light" panose="020F0302020204030204" pitchFamily="34" charset="0"/>
                <a:cs typeface="Calibri Light" panose="020F0302020204030204" pitchFamily="34" charset="0"/>
              </a:rPr>
              <a:t> </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Mollisols</a:t>
            </a:r>
            <a:r>
              <a:rPr lang="en-US" dirty="0">
                <a:latin typeface="Calibri Light" panose="020F0302020204030204" pitchFamily="34" charset="0"/>
                <a:ea typeface="Calibri Light" panose="020F0302020204030204" pitchFamily="34" charset="0"/>
                <a:cs typeface="Calibri Light" panose="020F0302020204030204" pitchFamily="34" charset="0"/>
              </a:rPr>
              <a:t> – grassland soils; thick, organic A horizon</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Oxisols</a:t>
            </a:r>
            <a:r>
              <a:rPr lang="en-US" dirty="0">
                <a:latin typeface="Calibri Light" panose="020F0302020204030204" pitchFamily="34" charset="0"/>
                <a:ea typeface="Calibri Light" panose="020F0302020204030204" pitchFamily="34" charset="0"/>
                <a:cs typeface="Calibri Light" panose="020F0302020204030204" pitchFamily="34" charset="0"/>
              </a:rPr>
              <a:t> – highly weathered low nutrient tropical soils with iron and aluminum oxides</a:t>
            </a:r>
          </a:p>
          <a:p>
            <a:pPr>
              <a:lnSpc>
                <a:spcPct val="80000"/>
              </a:lnSpc>
            </a:pPr>
            <a:r>
              <a:rPr lang="en-US" dirty="0" err="1">
                <a:latin typeface="Calibri Light" panose="020F0302020204030204" pitchFamily="34" charset="0"/>
                <a:ea typeface="Calibri Light" panose="020F0302020204030204" pitchFamily="34" charset="0"/>
                <a:cs typeface="Calibri Light" panose="020F0302020204030204" pitchFamily="34" charset="0"/>
              </a:rPr>
              <a:t>Ultisols</a:t>
            </a:r>
            <a:r>
              <a:rPr lang="en-US" dirty="0">
                <a:latin typeface="Calibri Light" panose="020F0302020204030204" pitchFamily="34" charset="0"/>
                <a:ea typeface="Calibri Light" panose="020F0302020204030204" pitchFamily="34" charset="0"/>
                <a:cs typeface="Calibri Light" panose="020F0302020204030204" pitchFamily="34" charset="0"/>
              </a:rPr>
              <a:t> – highly weathered low nutrient soils with more clay than </a:t>
            </a:r>
            <a:r>
              <a:rPr lang="en-US" dirty="0" err="1">
                <a:latin typeface="Calibri Light" panose="020F0302020204030204" pitchFamily="34" charset="0"/>
                <a:ea typeface="Calibri Light" panose="020F0302020204030204" pitchFamily="34" charset="0"/>
                <a:cs typeface="Calibri Light" panose="020F0302020204030204" pitchFamily="34" charset="0"/>
              </a:rPr>
              <a:t>Oxisols</a:t>
            </a:r>
            <a:r>
              <a:rPr lang="en-US" dirty="0">
                <a:latin typeface="Calibri Light" panose="020F0302020204030204" pitchFamily="34" charset="0"/>
                <a:ea typeface="Calibri Light" panose="020F0302020204030204" pitchFamily="34" charset="0"/>
                <a:cs typeface="Calibri Light" panose="020F0302020204030204" pitchFamily="34"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colluvium"/>
          <p:cNvPicPr>
            <a:picLocks noChangeAspect="1" noChangeArrowheads="1"/>
          </p:cNvPicPr>
          <p:nvPr/>
        </p:nvPicPr>
        <p:blipFill>
          <a:blip r:embed="rId3" cstate="print"/>
          <a:srcRect/>
          <a:stretch>
            <a:fillRect/>
          </a:stretch>
        </p:blipFill>
        <p:spPr bwMode="auto">
          <a:xfrm>
            <a:off x="4981074" y="1600200"/>
            <a:ext cx="6629400" cy="4238625"/>
          </a:xfrm>
          <a:prstGeom prst="rect">
            <a:avLst/>
          </a:prstGeom>
          <a:noFill/>
          <a:ln w="9525">
            <a:noFill/>
            <a:miter lim="800000"/>
            <a:headEnd/>
            <a:tailEnd/>
          </a:ln>
        </p:spPr>
      </p:pic>
      <p:sp>
        <p:nvSpPr>
          <p:cNvPr id="2" name="Rectangle 2">
            <a:extLst>
              <a:ext uri="{FF2B5EF4-FFF2-40B4-BE49-F238E27FC236}">
                <a16:creationId xmlns:a16="http://schemas.microsoft.com/office/drawing/2014/main" id="{9865973D-619A-8590-2FD1-8BEA95917B47}"/>
              </a:ext>
            </a:extLst>
          </p:cNvPr>
          <p:cNvSpPr>
            <a:spLocks noGrp="1" noChangeArrowheads="1"/>
          </p:cNvSpPr>
          <p:nvPr>
            <p:ph type="title"/>
          </p:nvPr>
        </p:nvSpPr>
        <p:spPr>
          <a:xfrm>
            <a:off x="609600" y="274638"/>
            <a:ext cx="109728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Colluvium</a:t>
            </a:r>
          </a:p>
        </p:txBody>
      </p:sp>
      <p:sp>
        <p:nvSpPr>
          <p:cNvPr id="3" name="Rectangle 6">
            <a:extLst>
              <a:ext uri="{FF2B5EF4-FFF2-40B4-BE49-F238E27FC236}">
                <a16:creationId xmlns:a16="http://schemas.microsoft.com/office/drawing/2014/main" id="{CADFB693-EF5A-41DA-428E-8027A1BE3A5A}"/>
              </a:ext>
            </a:extLst>
          </p:cNvPr>
          <p:cNvSpPr>
            <a:spLocks noGrp="1" noChangeArrowheads="1"/>
          </p:cNvSpPr>
          <p:nvPr>
            <p:ph idx="1"/>
          </p:nvPr>
        </p:nvSpPr>
        <p:spPr bwMode="auto">
          <a:xfrm>
            <a:off x="609600" y="1600200"/>
            <a:ext cx="4114800" cy="3539430"/>
          </a:xfrm>
          <a:prstGeom prst="rect">
            <a:avLst/>
          </a:prstGeom>
          <a:noFill/>
          <a:ln w="9525">
            <a:noFill/>
            <a:miter lim="800000"/>
            <a:headEnd/>
            <a:tailEnd/>
          </a:ln>
        </p:spPr>
        <p:txBody>
          <a:bodyPr wrap="square">
            <a:spAutoFit/>
          </a:bodyPr>
          <a:lstStyle/>
          <a:p>
            <a:pPr eaLnBrk="0" hangingPunct="0">
              <a:spcBef>
                <a:spcPct val="30000"/>
              </a:spcBef>
            </a:pPr>
            <a:r>
              <a:rPr lang="en-US" dirty="0">
                <a:latin typeface="Calibri Light" panose="020F0302020204030204" pitchFamily="34" charset="0"/>
                <a:ea typeface="Calibri Light" panose="020F0302020204030204" pitchFamily="34" charset="0"/>
                <a:cs typeface="Calibri Light" panose="020F0302020204030204" pitchFamily="34" charset="0"/>
              </a:rPr>
              <a:t>Colluvium is material in a soil profile that has been eroded elsewhere and transported in by gravity, water, or wind.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7EC969B-529C-9612-9846-35AB4B54DECE}"/>
              </a:ext>
            </a:extLst>
          </p:cNvPr>
          <p:cNvSpPr>
            <a:spLocks noGrp="1" noChangeArrowheads="1"/>
          </p:cNvSpPr>
          <p:nvPr>
            <p:ph type="title"/>
          </p:nvPr>
        </p:nvSpPr>
        <p:spPr>
          <a:xfrm>
            <a:off x="102704" y="693342"/>
            <a:ext cx="6553200" cy="1143000"/>
          </a:xfrm>
        </p:spPr>
        <p:txBody>
          <a:bodyPr/>
          <a:lstStyle/>
          <a:p>
            <a:pPr eaLnBrk="1" hangingPunct="1"/>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tropical</a:t>
            </a:r>
            <a:r>
              <a:rPr lang="en-US" alt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 climates: </a:t>
            </a:r>
            <a:r>
              <a:rPr lang="en-US" altLang="en-US"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Af</a:t>
            </a:r>
            <a:r>
              <a:rPr lang="en-US" alt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Wet tropical</a:t>
            </a:r>
            <a:br>
              <a:rPr lang="en-US" alt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br>
            <a:endParaRPr lang="en-US" alt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507" name="Text Box 3">
            <a:extLst>
              <a:ext uri="{FF2B5EF4-FFF2-40B4-BE49-F238E27FC236}">
                <a16:creationId xmlns:a16="http://schemas.microsoft.com/office/drawing/2014/main" id="{613337CD-3E5C-E1A3-F531-8BAF91BE9774}"/>
              </a:ext>
            </a:extLst>
          </p:cNvPr>
          <p:cNvSpPr txBox="1">
            <a:spLocks noChangeArrowheads="1"/>
          </p:cNvSpPr>
          <p:nvPr/>
        </p:nvSpPr>
        <p:spPr bwMode="auto">
          <a:xfrm>
            <a:off x="447261" y="2049291"/>
            <a:ext cx="6781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ITCZ dominant</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Warm all year</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High precipitation all year</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No dry season</a:t>
            </a:r>
            <a:br>
              <a:rPr lang="en-US" altLang="en-US" dirty="0">
                <a:latin typeface="Calibri Light" panose="020F0302020204030204" pitchFamily="34" charset="0"/>
                <a:ea typeface="Calibri Light" panose="020F0302020204030204" pitchFamily="34" charset="0"/>
                <a:cs typeface="Calibri Light" panose="020F0302020204030204" pitchFamily="34" charset="0"/>
              </a:rPr>
            </a:br>
            <a:r>
              <a:rPr lang="en-US" altLang="en-US" dirty="0">
                <a:latin typeface="Calibri Light" panose="020F0302020204030204" pitchFamily="34" charset="0"/>
                <a:ea typeface="Calibri Light" panose="020F0302020204030204" pitchFamily="34" charset="0"/>
                <a:cs typeface="Calibri Light" panose="020F0302020204030204" pitchFamily="34" charset="0"/>
              </a:rPr>
              <a:t>Broadleaf evergreen rainforest biome</a:t>
            </a:r>
          </a:p>
          <a:p>
            <a:pPr marL="342900" indent="-342900" eaLnBrk="1" hangingPunct="1">
              <a:spcBef>
                <a:spcPct val="0"/>
              </a:spcBef>
            </a:pP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Oxisols</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Amazon Basin, Congo Basin, Central American lowlands, Southeast Asia</a:t>
            </a:r>
          </a:p>
          <a:p>
            <a:pPr eaLnBrk="1" hangingPunct="1">
              <a:spcBef>
                <a:spcPct val="0"/>
              </a:spcBef>
              <a:buFontTx/>
              <a:buNone/>
            </a:pPr>
            <a:endParaRPr lang="en-US" alt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1508" name="Picture 4" descr="C:\Documents and Settings\Tony Stallins\Desktop\txt5b_fev08.jpg">
            <a:extLst>
              <a:ext uri="{FF2B5EF4-FFF2-40B4-BE49-F238E27FC236}">
                <a16:creationId xmlns:a16="http://schemas.microsoft.com/office/drawing/2014/main" id="{C36CA81E-D2B6-E08A-353E-7650E08BC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87376"/>
            <a:ext cx="4925568" cy="656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https://sites.google.com/site/climatetypes/_/rsrc/1316485082758/tropical-wet/Tropical%20Wet.png">
            <a:extLst>
              <a:ext uri="{FF2B5EF4-FFF2-40B4-BE49-F238E27FC236}">
                <a16:creationId xmlns:a16="http://schemas.microsoft.com/office/drawing/2014/main" id="{DDEF25A8-B8FC-B271-BC80-B18060C1D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03200"/>
            <a:ext cx="3335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F4EB-FCB3-D96C-9CC8-2A61829D7E40}"/>
            </a:ext>
          </a:extLst>
        </p:cNvPr>
        <p:cNvGrpSpPr/>
        <p:nvPr/>
      </p:nvGrpSpPr>
      <p:grpSpPr>
        <a:xfrm>
          <a:off x="0" y="0"/>
          <a:ext cx="0" cy="0"/>
          <a:chOff x="0" y="0"/>
          <a:chExt cx="0" cy="0"/>
        </a:xfrm>
      </p:grpSpPr>
      <p:pic>
        <p:nvPicPr>
          <p:cNvPr id="86018" name="Picture 2" descr="new-3">
            <a:extLst>
              <a:ext uri="{FF2B5EF4-FFF2-40B4-BE49-F238E27FC236}">
                <a16:creationId xmlns:a16="http://schemas.microsoft.com/office/drawing/2014/main" id="{0E1D3DF6-0CD1-0962-695A-8C5EA7F5FF4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15160" r="33881" b="31448"/>
          <a:stretch>
            <a:fillRect/>
          </a:stretch>
        </p:blipFill>
        <p:spPr>
          <a:xfrm>
            <a:off x="2743200" y="0"/>
            <a:ext cx="6176963" cy="6858000"/>
          </a:xfrm>
          <a:noFill/>
        </p:spPr>
      </p:pic>
    </p:spTree>
    <p:extLst>
      <p:ext uri="{BB962C8B-B14F-4D97-AF65-F5344CB8AC3E}">
        <p14:creationId xmlns:p14="http://schemas.microsoft.com/office/powerpoint/2010/main" val="1085438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68A37F17-8CE2-0CA4-4347-EB3720096D02}"/>
              </a:ext>
            </a:extLst>
          </p:cNvPr>
          <p:cNvSpPr>
            <a:spLocks noGrp="1" noChangeArrowheads="1"/>
          </p:cNvSpPr>
          <p:nvPr>
            <p:ph type="body" idx="1"/>
          </p:nvPr>
        </p:nvSpPr>
        <p:spPr>
          <a:xfrm>
            <a:off x="186508" y="1874837"/>
            <a:ext cx="6366692" cy="4373563"/>
          </a:xfrm>
        </p:spPr>
        <p:txBody>
          <a:bodyPr/>
          <a:lstStyle/>
          <a:p>
            <a:pPr eaLnBrk="1" hangingPunct="1">
              <a:lnSpc>
                <a:spcPct val="80000"/>
              </a:lnSpc>
            </a:pP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Alternating influence of ITCZ and STHP</a:t>
            </a:r>
          </a:p>
          <a:p>
            <a:pPr eaLnBrk="1" hangingPunct="1">
              <a:lnSpc>
                <a:spcPct val="80000"/>
              </a:lnSpc>
            </a:pP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Pronounced wet and dry seasons</a:t>
            </a:r>
          </a:p>
          <a:p>
            <a:pPr eaLnBrk="1" hangingPunct="1">
              <a:lnSpc>
                <a:spcPct val="80000"/>
              </a:lnSpc>
            </a:pP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Tropical savanna biome</a:t>
            </a:r>
          </a:p>
          <a:p>
            <a:pPr lvl="1" eaLnBrk="1" hangingPunct="1">
              <a:lnSpc>
                <a:spcPct val="80000"/>
              </a:lnSpc>
            </a:pPr>
            <a:r>
              <a:rPr lang="en-US" altLang="en-US" sz="3200" dirty="0">
                <a:latin typeface="Calibri Light" panose="020F0302020204030204" pitchFamily="34" charset="0"/>
                <a:ea typeface="Calibri Light" panose="020F0302020204030204" pitchFamily="34" charset="0"/>
                <a:cs typeface="Calibri Light" panose="020F0302020204030204" pitchFamily="34" charset="0"/>
              </a:rPr>
              <a:t>Grasslands with widely spaced drought-deciduous trees </a:t>
            </a:r>
          </a:p>
          <a:p>
            <a:pPr lvl="1" eaLnBrk="1" hangingPunct="1">
              <a:lnSpc>
                <a:spcPct val="80000"/>
              </a:lnSpc>
            </a:pPr>
            <a:r>
              <a:rPr lang="en-US" altLang="en-US" sz="3200" dirty="0">
                <a:latin typeface="Calibri Light" panose="020F0302020204030204" pitchFamily="34" charset="0"/>
                <a:ea typeface="Calibri Light" panose="020F0302020204030204" pitchFamily="34" charset="0"/>
                <a:cs typeface="Calibri Light" panose="020F0302020204030204" pitchFamily="34" charset="0"/>
              </a:rPr>
              <a:t>East Africa, northern Australia, India, South American pampas</a:t>
            </a:r>
          </a:p>
          <a:p>
            <a:pPr marL="0" indent="0" eaLnBrk="1" hangingPunct="1">
              <a:lnSpc>
                <a:spcPct val="80000"/>
              </a:lnSpc>
              <a:buFontTx/>
              <a:buNone/>
            </a:pPr>
            <a:endParaRPr lang="en-US" alt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3555" name="Rectangle 4">
            <a:extLst>
              <a:ext uri="{FF2B5EF4-FFF2-40B4-BE49-F238E27FC236}">
                <a16:creationId xmlns:a16="http://schemas.microsoft.com/office/drawing/2014/main" id="{F3508246-6F28-4A29-4A5D-0B5FCE980826}"/>
              </a:ext>
            </a:extLst>
          </p:cNvPr>
          <p:cNvSpPr>
            <a:spLocks noGrp="1" noChangeArrowheads="1"/>
          </p:cNvSpPr>
          <p:nvPr>
            <p:ph type="title"/>
          </p:nvPr>
        </p:nvSpPr>
        <p:spPr>
          <a:xfrm>
            <a:off x="1981200" y="609600"/>
            <a:ext cx="8229600" cy="1143000"/>
          </a:xfrm>
          <a:noFill/>
        </p:spPr>
        <p:txBody>
          <a:bodyPr/>
          <a:lstStyle/>
          <a:p>
            <a:pPr eaLnBrk="1" hangingPunct="1"/>
            <a:r>
              <a:rPr lang="en-US" alt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tropical (A) climates: Aw Tropical wet and dry</a:t>
            </a:r>
            <a:br>
              <a:rPr lang="en-US" altLang="en-US" dirty="0">
                <a:latin typeface="Calibri Light" panose="020F0302020204030204" pitchFamily="34" charset="0"/>
                <a:ea typeface="Calibri Light" panose="020F0302020204030204" pitchFamily="34" charset="0"/>
                <a:cs typeface="Calibri Light" panose="020F0302020204030204" pitchFamily="34" charset="0"/>
              </a:rPr>
            </a:b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3556" name="Picture 5" descr="https://sites.google.com/site/climatetypes/_/rsrc/1316486738636/tropical-wet-and-dry/Tropical%20Wet%20Dry.png">
            <a:extLst>
              <a:ext uri="{FF2B5EF4-FFF2-40B4-BE49-F238E27FC236}">
                <a16:creationId xmlns:a16="http://schemas.microsoft.com/office/drawing/2014/main" id="{E50273F8-BAF8-4C4D-BFEB-3CA722C0A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634" y="1984249"/>
            <a:ext cx="5452293" cy="312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savanna3">
            <a:extLst>
              <a:ext uri="{FF2B5EF4-FFF2-40B4-BE49-F238E27FC236}">
                <a16:creationId xmlns:a16="http://schemas.microsoft.com/office/drawing/2014/main" id="{D7C5A5D4-E1EB-66C4-70AF-CA87E019E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668000" cy="690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50-25bx-Savanna">
            <a:extLst>
              <a:ext uri="{FF2B5EF4-FFF2-40B4-BE49-F238E27FC236}">
                <a16:creationId xmlns:a16="http://schemas.microsoft.com/office/drawing/2014/main" id="{37AEB45B-488C-7136-204A-A33E69C08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58D782D7-94D5-1B79-54A7-1F1B8490007A}"/>
              </a:ext>
            </a:extLst>
          </p:cNvPr>
          <p:cNvSpPr>
            <a:spLocks noGrp="1" noChangeArrowheads="1"/>
          </p:cNvSpPr>
          <p:nvPr>
            <p:ph type="title"/>
          </p:nvPr>
        </p:nvSpPr>
        <p:spPr>
          <a:xfrm>
            <a:off x="533400" y="609600"/>
            <a:ext cx="11125200" cy="1143000"/>
          </a:xfrm>
          <a:noFill/>
        </p:spPr>
        <p:txBody>
          <a:bodyPr/>
          <a:lstStyle/>
          <a:p>
            <a:pPr eaLnBrk="1" hangingPunct="1"/>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tropical (A) climates: Am Tropical monsoon</a:t>
            </a:r>
            <a:br>
              <a:rPr lang="en-US" altLang="en-US" sz="4000" dirty="0">
                <a:latin typeface="Calibri Light" panose="020F0302020204030204" pitchFamily="34" charset="0"/>
                <a:ea typeface="Calibri Light" panose="020F0302020204030204" pitchFamily="34" charset="0"/>
                <a:cs typeface="Calibri Light" panose="020F0302020204030204" pitchFamily="34" charset="0"/>
              </a:rPr>
            </a:br>
            <a:endParaRPr lang="en-US" altLang="en-U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9699" name="Text Box 5">
            <a:extLst>
              <a:ext uri="{FF2B5EF4-FFF2-40B4-BE49-F238E27FC236}">
                <a16:creationId xmlns:a16="http://schemas.microsoft.com/office/drawing/2014/main" id="{04CFA5B2-EB83-5327-5EB0-A3F0AF66A60E}"/>
              </a:ext>
            </a:extLst>
          </p:cNvPr>
          <p:cNvSpPr txBox="1">
            <a:spLocks noChangeArrowheads="1"/>
          </p:cNvSpPr>
          <p:nvPr/>
        </p:nvSpPr>
        <p:spPr bwMode="auto">
          <a:xfrm>
            <a:off x="533400" y="1739900"/>
            <a:ext cx="58674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Monsoonal flow is dominant climatic influence</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Extremely wet summer and extremely dry winter when compared to Aw</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tropical deciduous forest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biomess</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characterized by a distinct dry season and abundant rainfall during the monsoon season</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Coastal India, Southeast Asia, parts of South America and Africa</a:t>
            </a:r>
          </a:p>
          <a:p>
            <a:pPr eaLnBrk="1" hangingPunct="1">
              <a:spcBef>
                <a:spcPct val="0"/>
              </a:spcBef>
              <a:buFontTx/>
              <a:buNone/>
            </a:pPr>
            <a:endParaRPr lang="en-US" altLang="en-US" sz="2400" dirty="0"/>
          </a:p>
        </p:txBody>
      </p:sp>
      <p:pic>
        <p:nvPicPr>
          <p:cNvPr id="7" name="Picture 6" descr="A map of the world&#10;&#10;AI-generated content may be incorrect.">
            <a:extLst>
              <a:ext uri="{FF2B5EF4-FFF2-40B4-BE49-F238E27FC236}">
                <a16:creationId xmlns:a16="http://schemas.microsoft.com/office/drawing/2014/main" id="{E09D03C1-4A71-09AD-69C5-044E3E42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562100"/>
            <a:ext cx="5637001" cy="3733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new-4">
            <a:extLst>
              <a:ext uri="{FF2B5EF4-FFF2-40B4-BE49-F238E27FC236}">
                <a16:creationId xmlns:a16="http://schemas.microsoft.com/office/drawing/2014/main" id="{9E7F0273-24A3-537D-91EB-F988BFDB3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1070"/>
            <a:ext cx="10210800" cy="67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4F575E7-6945-11C9-2E99-56CA12F0EF35}"/>
              </a:ext>
            </a:extLst>
          </p:cNvPr>
          <p:cNvSpPr>
            <a:spLocks noGrp="1" noChangeArrowheads="1"/>
          </p:cNvSpPr>
          <p:nvPr>
            <p:ph type="title"/>
          </p:nvPr>
        </p:nvSpPr>
        <p:spPr>
          <a:xfrm>
            <a:off x="1981200" y="457200"/>
            <a:ext cx="8229600" cy="1143000"/>
          </a:xfrm>
        </p:spPr>
        <p:txBody>
          <a:bodyPr/>
          <a:lstStyle/>
          <a:p>
            <a:pPr eaLnBrk="1" hangingPunct="1"/>
            <a:r>
              <a:rPr lang="en-US" altLang="en-US" sz="4000"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sz="4000" dirty="0">
                <a:latin typeface="Calibri Light" panose="020F0302020204030204" pitchFamily="34" charset="0"/>
                <a:ea typeface="Calibri Light" panose="020F0302020204030204" pitchFamily="34" charset="0"/>
                <a:cs typeface="Calibri Light" panose="020F0302020204030204" pitchFamily="34" charset="0"/>
              </a:rPr>
              <a:t> arid (B) climates: </a:t>
            </a:r>
            <a:r>
              <a:rPr lang="en-US" altLang="en-US" sz="4000" dirty="0" err="1">
                <a:latin typeface="Calibri Light" panose="020F0302020204030204" pitchFamily="34" charset="0"/>
                <a:ea typeface="Calibri Light" panose="020F0302020204030204" pitchFamily="34" charset="0"/>
                <a:cs typeface="Calibri Light" panose="020F0302020204030204" pitchFamily="34" charset="0"/>
              </a:rPr>
              <a:t>BWh</a:t>
            </a:r>
            <a:r>
              <a:rPr lang="en-US" altLang="en-US" sz="4000" dirty="0">
                <a:latin typeface="Calibri Light" panose="020F0302020204030204" pitchFamily="34" charset="0"/>
                <a:ea typeface="Calibri Light" panose="020F0302020204030204" pitchFamily="34" charset="0"/>
                <a:cs typeface="Calibri Light" panose="020F0302020204030204" pitchFamily="34" charset="0"/>
              </a:rPr>
              <a:t> Subtropical desert</a:t>
            </a:r>
            <a:br>
              <a:rPr lang="en-US" altLang="en-US" sz="4000" dirty="0">
                <a:latin typeface="Calibri Light" panose="020F0302020204030204" pitchFamily="34" charset="0"/>
                <a:ea typeface="Calibri Light" panose="020F0302020204030204" pitchFamily="34" charset="0"/>
                <a:cs typeface="Calibri Light" panose="020F0302020204030204" pitchFamily="34" charset="0"/>
              </a:rPr>
            </a:br>
            <a:endParaRPr lang="en-US" altLang="en-U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5843" name="Text Box 4">
            <a:extLst>
              <a:ext uri="{FF2B5EF4-FFF2-40B4-BE49-F238E27FC236}">
                <a16:creationId xmlns:a16="http://schemas.microsoft.com/office/drawing/2014/main" id="{2B6EFDEE-0256-9B44-33F4-69E88E9DE3F3}"/>
              </a:ext>
            </a:extLst>
          </p:cNvPr>
          <p:cNvSpPr txBox="1">
            <a:spLocks noChangeArrowheads="1"/>
          </p:cNvSpPr>
          <p:nvPr/>
        </p:nvSpPr>
        <p:spPr bwMode="auto">
          <a:xfrm>
            <a:off x="533400" y="1447800"/>
            <a:ext cx="5334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2900" dirty="0">
                <a:latin typeface="Calibri Light" panose="020F0302020204030204" pitchFamily="34" charset="0"/>
                <a:ea typeface="Calibri Light" panose="020F0302020204030204" pitchFamily="34" charset="0"/>
                <a:cs typeface="Calibri Light" panose="020F0302020204030204" pitchFamily="34" charset="0"/>
              </a:rPr>
              <a:t>Hot desert</a:t>
            </a:r>
          </a:p>
          <a:p>
            <a:pPr marL="342900" indent="-342900" eaLnBrk="1" hangingPunct="1">
              <a:spcBef>
                <a:spcPct val="0"/>
              </a:spcBef>
            </a:pPr>
            <a:r>
              <a:rPr lang="en-US" altLang="en-US" sz="2900" dirty="0">
                <a:latin typeface="Calibri Light" panose="020F0302020204030204" pitchFamily="34" charset="0"/>
                <a:ea typeface="Calibri Light" panose="020F0302020204030204" pitchFamily="34" charset="0"/>
                <a:cs typeface="Calibri Light" panose="020F0302020204030204" pitchFamily="34" charset="0"/>
              </a:rPr>
              <a:t>Located poleward of A climates. </a:t>
            </a:r>
          </a:p>
          <a:p>
            <a:pPr marL="342900" indent="-342900" eaLnBrk="1" hangingPunct="1">
              <a:spcBef>
                <a:spcPct val="0"/>
              </a:spcBef>
            </a:pPr>
            <a:r>
              <a:rPr lang="en-US" altLang="en-US" sz="2900" dirty="0">
                <a:latin typeface="Calibri Light" panose="020F0302020204030204" pitchFamily="34" charset="0"/>
                <a:ea typeface="Calibri Light" panose="020F0302020204030204" pitchFamily="34" charset="0"/>
                <a:cs typeface="Calibri Light" panose="020F0302020204030204" pitchFamily="34" charset="0"/>
              </a:rPr>
              <a:t>STHP dominant climate influence</a:t>
            </a:r>
          </a:p>
          <a:p>
            <a:pPr marL="342900" indent="-342900" eaLnBrk="1" hangingPunct="1">
              <a:spcBef>
                <a:spcPct val="0"/>
              </a:spcBef>
            </a:pPr>
            <a:r>
              <a:rPr lang="en-US" altLang="en-US" sz="2900" dirty="0">
                <a:latin typeface="Calibri Light" panose="020F0302020204030204" pitchFamily="34" charset="0"/>
                <a:ea typeface="Calibri Light" panose="020F0302020204030204" pitchFamily="34" charset="0"/>
                <a:cs typeface="Calibri Light" panose="020F0302020204030204" pitchFamily="34" charset="0"/>
              </a:rPr>
              <a:t>Warm desert biome with sparse vegetation</a:t>
            </a:r>
          </a:p>
          <a:p>
            <a:pPr marL="342900" indent="-342900" eaLnBrk="1" hangingPunct="1">
              <a:spcBef>
                <a:spcPct val="0"/>
              </a:spcBef>
            </a:pPr>
            <a:r>
              <a:rPr lang="en-US" altLang="en-US" sz="2900" dirty="0">
                <a:latin typeface="Calibri Light" panose="020F0302020204030204" pitchFamily="34" charset="0"/>
                <a:ea typeface="Calibri Light" panose="020F0302020204030204" pitchFamily="34" charset="0"/>
                <a:cs typeface="Calibri Light" panose="020F0302020204030204" pitchFamily="34" charset="0"/>
              </a:rPr>
              <a:t>Middle East, Sahara and Kalahari (Africa) Great Victoria (Australia), Chihuahuan (SW US and Mexico) deserts</a:t>
            </a:r>
          </a:p>
          <a:p>
            <a:pPr eaLnBrk="1" hangingPunct="1">
              <a:spcBef>
                <a:spcPct val="0"/>
              </a:spcBef>
              <a:buFontTx/>
              <a:buNone/>
            </a:pPr>
            <a:endParaRPr lang="en-US" alt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5844" name="Picture 5" descr="Sahara-Desert">
            <a:extLst>
              <a:ext uri="{FF2B5EF4-FFF2-40B4-BE49-F238E27FC236}">
                <a16:creationId xmlns:a16="http://schemas.microsoft.com/office/drawing/2014/main" id="{09221F0D-49DB-8E3E-85AD-C1DDBF807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00200"/>
            <a:ext cx="604103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bgbendcactfor06">
            <a:extLst>
              <a:ext uri="{FF2B5EF4-FFF2-40B4-BE49-F238E27FC236}">
                <a16:creationId xmlns:a16="http://schemas.microsoft.com/office/drawing/2014/main" id="{CAF886AD-36ED-92CD-2248-3EB249F9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201775" cy="686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46ACB487-E53D-A6E3-D1D5-9E2871CCFE85}"/>
              </a:ext>
            </a:extLst>
          </p:cNvPr>
          <p:cNvSpPr txBox="1">
            <a:spLocks noChangeArrowheads="1"/>
          </p:cNvSpPr>
          <p:nvPr/>
        </p:nvSpPr>
        <p:spPr bwMode="auto">
          <a:xfrm>
            <a:off x="533400" y="5496936"/>
            <a:ext cx="3385863" cy="95410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t>Chihuahuan Desert </a:t>
            </a:r>
          </a:p>
          <a:p>
            <a:pPr algn="ctr" eaLnBrk="1" hangingPunct="1">
              <a:spcBef>
                <a:spcPct val="0"/>
              </a:spcBef>
              <a:buFontTx/>
              <a:buNone/>
            </a:pPr>
            <a:r>
              <a:rPr lang="en-US" altLang="en-US" sz="2800" dirty="0"/>
              <a:t>(</a:t>
            </a:r>
            <a:r>
              <a:rPr lang="en-US" altLang="en-US" sz="2800" dirty="0" err="1"/>
              <a:t>BWh</a:t>
            </a:r>
            <a:r>
              <a:rPr lang="en-US" altLang="en-US" sz="18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9CA1-0E6D-7751-4C98-652D4920711B}"/>
            </a:ext>
          </a:extLst>
        </p:cNvPr>
        <p:cNvGrpSpPr/>
        <p:nvPr/>
      </p:nvGrpSpPr>
      <p:grpSpPr>
        <a:xfrm>
          <a:off x="0" y="0"/>
          <a:ext cx="0" cy="0"/>
          <a:chOff x="0" y="0"/>
          <a:chExt cx="0" cy="0"/>
        </a:xfrm>
      </p:grpSpPr>
      <p:pic>
        <p:nvPicPr>
          <p:cNvPr id="37892" name="Picture 6" descr="C:\Documents and Settings\Tony Stallins\Desktop\ppmap.jpg">
            <a:extLst>
              <a:ext uri="{FF2B5EF4-FFF2-40B4-BE49-F238E27FC236}">
                <a16:creationId xmlns:a16="http://schemas.microsoft.com/office/drawing/2014/main" id="{784C537A-5845-F747-EF5A-DA18981A5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5245"/>
            <a:ext cx="7924800" cy="600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458FF2D7-6685-3B26-953E-6597D69852C9}"/>
              </a:ext>
            </a:extLst>
          </p:cNvPr>
          <p:cNvSpPr txBox="1">
            <a:spLocks noChangeArrowheads="1"/>
          </p:cNvSpPr>
          <p:nvPr/>
        </p:nvSpPr>
        <p:spPr bwMode="auto">
          <a:xfrm>
            <a:off x="533400" y="5496936"/>
            <a:ext cx="3385863" cy="95410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t>Chihuahuan Desert </a:t>
            </a:r>
          </a:p>
          <a:p>
            <a:pPr algn="ctr" eaLnBrk="1" hangingPunct="1">
              <a:spcBef>
                <a:spcPct val="0"/>
              </a:spcBef>
              <a:buFontTx/>
              <a:buNone/>
            </a:pPr>
            <a:r>
              <a:rPr lang="en-US" altLang="en-US" sz="2800" dirty="0"/>
              <a:t>(</a:t>
            </a:r>
            <a:r>
              <a:rPr lang="en-US" altLang="en-US" sz="2800" dirty="0" err="1"/>
              <a:t>BWh</a:t>
            </a:r>
            <a:r>
              <a:rPr lang="en-US" altLang="en-US" sz="1800" dirty="0"/>
              <a:t>)</a:t>
            </a:r>
          </a:p>
        </p:txBody>
      </p:sp>
    </p:spTree>
    <p:extLst>
      <p:ext uri="{BB962C8B-B14F-4D97-AF65-F5344CB8AC3E}">
        <p14:creationId xmlns:p14="http://schemas.microsoft.com/office/powerpoint/2010/main" val="316754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BC3EA554-03C1-9980-18F7-B1B38F68C0CC}"/>
              </a:ext>
            </a:extLst>
          </p:cNvPr>
          <p:cNvSpPr>
            <a:spLocks noGrp="1" noChangeArrowheads="1"/>
          </p:cNvSpPr>
          <p:nvPr>
            <p:ph type="title"/>
          </p:nvPr>
        </p:nvSpPr>
        <p:spPr>
          <a:xfrm>
            <a:off x="762000" y="304800"/>
            <a:ext cx="10668000" cy="1143000"/>
          </a:xfrm>
          <a:noFill/>
        </p:spPr>
        <p:txBody>
          <a:bodyPr/>
          <a:lstStyle/>
          <a:p>
            <a:pPr eaLnBrk="1" hangingPunct="1"/>
            <a:r>
              <a:rPr lang="en-US" altLang="en-US" sz="4000" dirty="0" err="1"/>
              <a:t>K</a:t>
            </a:r>
            <a:r>
              <a:rPr lang="en-US" altLang="en-US" sz="4000" dirty="0" err="1">
                <a:cs typeface="Arial" panose="020B0604020202020204" pitchFamily="34" charset="0"/>
              </a:rPr>
              <a:t>ö</a:t>
            </a:r>
            <a:r>
              <a:rPr lang="en-US" altLang="en-US" sz="4000" dirty="0" err="1"/>
              <a:t>ppen</a:t>
            </a:r>
            <a:r>
              <a:rPr lang="en-US" altLang="en-US" sz="4000" dirty="0"/>
              <a:t> arid (B) climates: </a:t>
            </a:r>
            <a:r>
              <a:rPr lang="en-US" altLang="en-US" sz="4000" dirty="0" err="1"/>
              <a:t>BW</a:t>
            </a:r>
            <a:r>
              <a:rPr lang="en-US" altLang="en-US" sz="4000" dirty="0" err="1">
                <a:solidFill>
                  <a:schemeClr val="tx1"/>
                </a:solidFill>
              </a:rPr>
              <a:t>k</a:t>
            </a:r>
            <a:r>
              <a:rPr lang="en-US" altLang="en-US" sz="4000" dirty="0">
                <a:solidFill>
                  <a:schemeClr val="tx1"/>
                </a:solidFill>
              </a:rPr>
              <a:t> </a:t>
            </a:r>
            <a:r>
              <a:rPr lang="en-US" altLang="en-US" sz="4000" dirty="0"/>
              <a:t>Mid-latitude desert</a:t>
            </a:r>
          </a:p>
        </p:txBody>
      </p:sp>
      <p:sp>
        <p:nvSpPr>
          <p:cNvPr id="39939" name="Text Box 5">
            <a:extLst>
              <a:ext uri="{FF2B5EF4-FFF2-40B4-BE49-F238E27FC236}">
                <a16:creationId xmlns:a16="http://schemas.microsoft.com/office/drawing/2014/main" id="{8B80D598-2699-14D3-E5CD-C4ABC3321D58}"/>
              </a:ext>
            </a:extLst>
          </p:cNvPr>
          <p:cNvSpPr txBox="1">
            <a:spLocks noChangeArrowheads="1"/>
          </p:cNvSpPr>
          <p:nvPr/>
        </p:nvSpPr>
        <p:spPr bwMode="auto">
          <a:xfrm>
            <a:off x="533400" y="1447800"/>
            <a:ext cx="108966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1143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6858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Cold desert:  cooler temps than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BWh</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may even see temps below freezing in winter and snow</a:t>
            </a:r>
          </a:p>
          <a:p>
            <a:pPr marL="6858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STHP dominant</a:t>
            </a:r>
          </a:p>
          <a:p>
            <a:pPr marL="6858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Cool desert biome; potentially more vegetation that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BWh</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Plants often have succulence, as seen prominently in cacti with their fleshy thick tissues that limit water loss.</a:t>
            </a:r>
          </a:p>
          <a:p>
            <a:pPr marL="6858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Gobi, Atacama, Patagonian, Mojave, Sonoran, Great Basin deserts.</a:t>
            </a:r>
          </a:p>
          <a:p>
            <a:pPr marL="6858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North American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BWk</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deserts also influenced by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rainshadow</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effects</a:t>
            </a:r>
          </a:p>
          <a:p>
            <a:pPr indent="0" eaLnBrk="1" hangingPunct="1">
              <a:spcBef>
                <a:spcPct val="0"/>
              </a:spcBef>
              <a:buNone/>
            </a:pPr>
            <a:r>
              <a:rPr lang="en-US" altLang="en-US" sz="2600" dirty="0">
                <a:latin typeface="Calibri Light" panose="020F0302020204030204" pitchFamily="34" charset="0"/>
                <a:ea typeface="Calibri Light" panose="020F0302020204030204" pitchFamily="34" charset="0"/>
                <a:cs typeface="Calibri Light" panose="020F0302020204030204" pitchFamily="34"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w_deserts_map">
            <a:extLst>
              <a:ext uri="{FF2B5EF4-FFF2-40B4-BE49-F238E27FC236}">
                <a16:creationId xmlns:a16="http://schemas.microsoft.com/office/drawing/2014/main" id="{E5F95390-F633-F287-6381-A53A53C9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300"/>
            <a:ext cx="40417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bgbendcactfor06">
            <a:extLst>
              <a:ext uri="{FF2B5EF4-FFF2-40B4-BE49-F238E27FC236}">
                <a16:creationId xmlns:a16="http://schemas.microsoft.com/office/drawing/2014/main" id="{DA98CBCC-C49A-2BA7-F6BC-0BFDB8222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42799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sonoran-new-2">
            <a:extLst>
              <a:ext uri="{FF2B5EF4-FFF2-40B4-BE49-F238E27FC236}">
                <a16:creationId xmlns:a16="http://schemas.microsoft.com/office/drawing/2014/main" id="{602304B7-2B68-F93E-2E5B-E05C65FD5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638"/>
            <a:ext cx="4343400"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7A904A7A-F809-5927-8200-CD17CE4C5127}"/>
              </a:ext>
            </a:extLst>
          </p:cNvPr>
          <p:cNvSpPr txBox="1">
            <a:spLocks noChangeArrowheads="1"/>
          </p:cNvSpPr>
          <p:nvPr/>
        </p:nvSpPr>
        <p:spPr bwMode="auto">
          <a:xfrm>
            <a:off x="4572000" y="4724400"/>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BWh</a:t>
            </a:r>
          </a:p>
        </p:txBody>
      </p:sp>
      <p:sp>
        <p:nvSpPr>
          <p:cNvPr id="41990" name="Text Box 6">
            <a:extLst>
              <a:ext uri="{FF2B5EF4-FFF2-40B4-BE49-F238E27FC236}">
                <a16:creationId xmlns:a16="http://schemas.microsoft.com/office/drawing/2014/main" id="{3F3DBF30-A790-F396-296C-0D47803BC577}"/>
              </a:ext>
            </a:extLst>
          </p:cNvPr>
          <p:cNvSpPr txBox="1">
            <a:spLocks noChangeArrowheads="1"/>
          </p:cNvSpPr>
          <p:nvPr/>
        </p:nvSpPr>
        <p:spPr bwMode="auto">
          <a:xfrm>
            <a:off x="2590800" y="129540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BWk</a:t>
            </a:r>
          </a:p>
        </p:txBody>
      </p:sp>
      <p:sp>
        <p:nvSpPr>
          <p:cNvPr id="41991" name="Text Box 7">
            <a:extLst>
              <a:ext uri="{FF2B5EF4-FFF2-40B4-BE49-F238E27FC236}">
                <a16:creationId xmlns:a16="http://schemas.microsoft.com/office/drawing/2014/main" id="{25CA1B1D-BE70-4744-FCCA-489B8D75ACB1}"/>
              </a:ext>
            </a:extLst>
          </p:cNvPr>
          <p:cNvSpPr txBox="1">
            <a:spLocks noChangeArrowheads="1"/>
          </p:cNvSpPr>
          <p:nvPr/>
        </p:nvSpPr>
        <p:spPr bwMode="auto">
          <a:xfrm>
            <a:off x="2667000" y="289560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BWk</a:t>
            </a:r>
          </a:p>
        </p:txBody>
      </p:sp>
      <p:sp>
        <p:nvSpPr>
          <p:cNvPr id="41992" name="Text Box 8">
            <a:extLst>
              <a:ext uri="{FF2B5EF4-FFF2-40B4-BE49-F238E27FC236}">
                <a16:creationId xmlns:a16="http://schemas.microsoft.com/office/drawing/2014/main" id="{A2A92A58-7C33-A5DC-A4D1-94D7664DF528}"/>
              </a:ext>
            </a:extLst>
          </p:cNvPr>
          <p:cNvSpPr txBox="1">
            <a:spLocks noChangeArrowheads="1"/>
          </p:cNvSpPr>
          <p:nvPr/>
        </p:nvSpPr>
        <p:spPr bwMode="auto">
          <a:xfrm>
            <a:off x="3200400" y="4343400"/>
            <a:ext cx="66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BWk</a:t>
            </a:r>
          </a:p>
        </p:txBody>
      </p:sp>
      <p:sp>
        <p:nvSpPr>
          <p:cNvPr id="41993" name="Text Box 9">
            <a:extLst>
              <a:ext uri="{FF2B5EF4-FFF2-40B4-BE49-F238E27FC236}">
                <a16:creationId xmlns:a16="http://schemas.microsoft.com/office/drawing/2014/main" id="{CFB5DEFE-7FBB-FB16-796F-7A87673AE189}"/>
              </a:ext>
            </a:extLst>
          </p:cNvPr>
          <p:cNvSpPr txBox="1">
            <a:spLocks noChangeArrowheads="1"/>
          </p:cNvSpPr>
          <p:nvPr/>
        </p:nvSpPr>
        <p:spPr bwMode="auto">
          <a:xfrm>
            <a:off x="6232525" y="2779713"/>
            <a:ext cx="2492375" cy="37623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Sonoran Desert (BWk)</a:t>
            </a:r>
          </a:p>
        </p:txBody>
      </p:sp>
      <p:sp>
        <p:nvSpPr>
          <p:cNvPr id="41994" name="Text Box 10">
            <a:extLst>
              <a:ext uri="{FF2B5EF4-FFF2-40B4-BE49-F238E27FC236}">
                <a16:creationId xmlns:a16="http://schemas.microsoft.com/office/drawing/2014/main" id="{38AFBC2B-9750-C5BE-A70D-94B83D40F6F4}"/>
              </a:ext>
            </a:extLst>
          </p:cNvPr>
          <p:cNvSpPr txBox="1">
            <a:spLocks noChangeArrowheads="1"/>
          </p:cNvSpPr>
          <p:nvPr/>
        </p:nvSpPr>
        <p:spPr bwMode="auto">
          <a:xfrm>
            <a:off x="6324600" y="5943600"/>
            <a:ext cx="2873375" cy="37623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Chihuahuan Desert (BWh)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C94B-D6A3-CD8E-598B-1A997BA4F704}"/>
            </a:ext>
          </a:extLst>
        </p:cNvPr>
        <p:cNvGrpSpPr/>
        <p:nvPr/>
      </p:nvGrpSpPr>
      <p:grpSpPr>
        <a:xfrm>
          <a:off x="0" y="0"/>
          <a:ext cx="0" cy="0"/>
          <a:chOff x="0" y="0"/>
          <a:chExt cx="0" cy="0"/>
        </a:xfrm>
      </p:grpSpPr>
      <p:pic>
        <p:nvPicPr>
          <p:cNvPr id="88066" name="Picture 2" descr="new-1">
            <a:extLst>
              <a:ext uri="{FF2B5EF4-FFF2-40B4-BE49-F238E27FC236}">
                <a16:creationId xmlns:a16="http://schemas.microsoft.com/office/drawing/2014/main" id="{5ACF269A-B9F9-AD06-8249-49CE15F7662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l="3433" t="9656" r="15970" b="33673"/>
          <a:stretch>
            <a:fillRect/>
          </a:stretch>
        </p:blipFill>
        <p:spPr>
          <a:xfrm>
            <a:off x="2286000" y="3175"/>
            <a:ext cx="7086600" cy="6854825"/>
          </a:xfrm>
          <a:noFill/>
        </p:spPr>
      </p:pic>
    </p:spTree>
    <p:extLst>
      <p:ext uri="{BB962C8B-B14F-4D97-AF65-F5344CB8AC3E}">
        <p14:creationId xmlns:p14="http://schemas.microsoft.com/office/powerpoint/2010/main" val="2365348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44AFB4C-F5AB-A6F5-89E1-5E0DBDA71B74}"/>
              </a:ext>
            </a:extLst>
          </p:cNvPr>
          <p:cNvPicPr>
            <a:picLocks noGrp="1" noChangeAspect="1"/>
          </p:cNvPicPr>
          <p:nvPr>
            <p:ph idx="1"/>
          </p:nvPr>
        </p:nvPicPr>
        <p:blipFill>
          <a:blip r:embed="rId2"/>
          <a:stretch>
            <a:fillRect/>
          </a:stretch>
        </p:blipFill>
        <p:spPr>
          <a:xfrm>
            <a:off x="762000" y="1828800"/>
            <a:ext cx="10406764" cy="3886200"/>
          </a:xfrm>
        </p:spPr>
      </p:pic>
      <p:sp>
        <p:nvSpPr>
          <p:cNvPr id="8" name="Rectangle 4">
            <a:extLst>
              <a:ext uri="{FF2B5EF4-FFF2-40B4-BE49-F238E27FC236}">
                <a16:creationId xmlns:a16="http://schemas.microsoft.com/office/drawing/2014/main" id="{10E5735D-CE40-2742-289B-027163A5537B}"/>
              </a:ext>
            </a:extLst>
          </p:cNvPr>
          <p:cNvSpPr>
            <a:spLocks noGrp="1" noChangeArrowheads="1"/>
          </p:cNvSpPr>
          <p:nvPr>
            <p:ph type="title"/>
          </p:nvPr>
        </p:nvSpPr>
        <p:spPr>
          <a:xfrm>
            <a:off x="1981200" y="304800"/>
            <a:ext cx="8229600" cy="1143000"/>
          </a:xfrm>
          <a:noFill/>
        </p:spPr>
        <p:txBody>
          <a:bodyPr/>
          <a:lstStyle/>
          <a:p>
            <a:pPr eaLnBrk="1" hangingPunct="1"/>
            <a:r>
              <a:rPr lang="en-US" altLang="en-US" sz="4000" dirty="0" err="1"/>
              <a:t>BWk</a:t>
            </a:r>
            <a:r>
              <a:rPr lang="en-US" altLang="en-US" sz="4000" dirty="0"/>
              <a:t> is cooler and often at a higher latitude than </a:t>
            </a:r>
            <a:r>
              <a:rPr lang="en-US" altLang="en-US" sz="4000" dirty="0" err="1"/>
              <a:t>BWh</a:t>
            </a:r>
            <a:r>
              <a:rPr lang="en-US" altLang="en-US" sz="4000" dirty="0"/>
              <a:t> deserts</a:t>
            </a:r>
          </a:p>
        </p:txBody>
      </p:sp>
    </p:spTree>
    <p:extLst>
      <p:ext uri="{BB962C8B-B14F-4D97-AF65-F5344CB8AC3E}">
        <p14:creationId xmlns:p14="http://schemas.microsoft.com/office/powerpoint/2010/main" val="3708052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3EC3-0CC1-FCC0-4738-A7CC1BC3747D}"/>
              </a:ext>
            </a:extLst>
          </p:cNvPr>
          <p:cNvSpPr>
            <a:spLocks noGrp="1"/>
          </p:cNvSpPr>
          <p:nvPr>
            <p:ph type="title"/>
          </p:nvPr>
        </p:nvSpPr>
        <p:spPr/>
        <p:txBody>
          <a:bodyPr/>
          <a:lstStyle/>
          <a:p>
            <a:r>
              <a:rPr lang="en-US" dirty="0" err="1"/>
              <a:t>BWh</a:t>
            </a:r>
            <a:r>
              <a:rPr lang="en-US" dirty="0"/>
              <a:t> climates are much drier than </a:t>
            </a:r>
            <a:r>
              <a:rPr lang="en-US" dirty="0" err="1"/>
              <a:t>BWk</a:t>
            </a:r>
            <a:endParaRPr lang="en-US" dirty="0"/>
          </a:p>
        </p:txBody>
      </p:sp>
      <p:pic>
        <p:nvPicPr>
          <p:cNvPr id="5" name="Content Placeholder 4" descr="A graph of desert precipitation&#10;&#10;AI-generated content may be incorrect.">
            <a:extLst>
              <a:ext uri="{FF2B5EF4-FFF2-40B4-BE49-F238E27FC236}">
                <a16:creationId xmlns:a16="http://schemas.microsoft.com/office/drawing/2014/main" id="{11CCBC9F-022A-FB0C-AEBB-C5A272F2A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4961" y="1676400"/>
            <a:ext cx="6622078" cy="4572000"/>
          </a:xfrm>
        </p:spPr>
      </p:pic>
    </p:spTree>
    <p:extLst>
      <p:ext uri="{BB962C8B-B14F-4D97-AF65-F5344CB8AC3E}">
        <p14:creationId xmlns:p14="http://schemas.microsoft.com/office/powerpoint/2010/main" val="3120241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FA64CC80-2D9C-56D0-24E1-B8FA06A215A0}"/>
              </a:ext>
            </a:extLst>
          </p:cNvPr>
          <p:cNvSpPr>
            <a:spLocks noGrp="1" noChangeArrowheads="1"/>
          </p:cNvSpPr>
          <p:nvPr>
            <p:ph type="title"/>
          </p:nvPr>
        </p:nvSpPr>
        <p:spPr>
          <a:noFill/>
        </p:spPr>
        <p:txBody>
          <a:bodyPr/>
          <a:lstStyle/>
          <a:p>
            <a:pPr eaLnBrk="1" hangingPunct="1"/>
            <a:r>
              <a:rPr lang="en-US" altLang="en-US" sz="4000" dirty="0" err="1">
                <a:latin typeface="Calibri Light" panose="020F0302020204030204" pitchFamily="34" charset="0"/>
                <a:ea typeface="Calibri Light" panose="020F0302020204030204" pitchFamily="34" charset="0"/>
                <a:cs typeface="Calibri Light" panose="020F0302020204030204" pitchFamily="34" charset="0"/>
              </a:rPr>
              <a:t>Köppen</a:t>
            </a:r>
            <a:r>
              <a:rPr lang="en-US" altLang="en-US" sz="4000" dirty="0">
                <a:latin typeface="Calibri Light" panose="020F0302020204030204" pitchFamily="34" charset="0"/>
                <a:ea typeface="Calibri Light" panose="020F0302020204030204" pitchFamily="34" charset="0"/>
                <a:cs typeface="Calibri Light" panose="020F0302020204030204" pitchFamily="34" charset="0"/>
              </a:rPr>
              <a:t> arid (B) climates: BS-Steppe climate</a:t>
            </a:r>
          </a:p>
        </p:txBody>
      </p:sp>
      <p:sp>
        <p:nvSpPr>
          <p:cNvPr id="44035" name="Text Box 5">
            <a:extLst>
              <a:ext uri="{FF2B5EF4-FFF2-40B4-BE49-F238E27FC236}">
                <a16:creationId xmlns:a16="http://schemas.microsoft.com/office/drawing/2014/main" id="{B613AC3B-49D9-4DE7-0004-4FFF792C5C46}"/>
              </a:ext>
            </a:extLst>
          </p:cNvPr>
          <p:cNvSpPr txBox="1">
            <a:spLocks noChangeArrowheads="1"/>
          </p:cNvSpPr>
          <p:nvPr/>
        </p:nvSpPr>
        <p:spPr bwMode="auto">
          <a:xfrm>
            <a:off x="275590" y="1751529"/>
            <a:ext cx="58356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3300" dirty="0">
                <a:latin typeface="Calibri Light" panose="020F0302020204030204" pitchFamily="34" charset="0"/>
                <a:ea typeface="Calibri Light" panose="020F0302020204030204" pitchFamily="34" charset="0"/>
                <a:cs typeface="Calibri Light" panose="020F0302020204030204" pitchFamily="34" charset="0"/>
              </a:rPr>
              <a:t>Semi-arid transitional climate between B and C climates</a:t>
            </a:r>
          </a:p>
          <a:p>
            <a:pPr marL="342900" indent="-342900" eaLnBrk="1" hangingPunct="1">
              <a:spcBef>
                <a:spcPct val="0"/>
              </a:spcBef>
            </a:pPr>
            <a:r>
              <a:rPr lang="en-US" altLang="en-US" sz="3300" dirty="0">
                <a:latin typeface="Calibri Light" panose="020F0302020204030204" pitchFamily="34" charset="0"/>
                <a:ea typeface="Calibri Light" panose="020F0302020204030204" pitchFamily="34" charset="0"/>
                <a:cs typeface="Calibri Light" panose="020F0302020204030204" pitchFamily="34" charset="0"/>
              </a:rPr>
              <a:t>Temperate grassland biome</a:t>
            </a:r>
          </a:p>
          <a:p>
            <a:pPr marL="342900" indent="-342900" eaLnBrk="1" hangingPunct="1">
              <a:spcBef>
                <a:spcPct val="0"/>
              </a:spcBef>
            </a:pPr>
            <a:r>
              <a:rPr lang="en-US" altLang="en-US" sz="3300" dirty="0" err="1">
                <a:latin typeface="Calibri Light" panose="020F0302020204030204" pitchFamily="34" charset="0"/>
                <a:ea typeface="Calibri Light" panose="020F0302020204030204" pitchFamily="34" charset="0"/>
                <a:cs typeface="Calibri Light" panose="020F0302020204030204" pitchFamily="34" charset="0"/>
              </a:rPr>
              <a:t>Mollisols</a:t>
            </a:r>
            <a:r>
              <a:rPr lang="en-US" altLang="en-US" sz="3300" dirty="0">
                <a:latin typeface="Calibri Light" panose="020F0302020204030204" pitchFamily="34" charset="0"/>
                <a:ea typeface="Calibri Light" panose="020F0302020204030204" pitchFamily="34" charset="0"/>
                <a:cs typeface="Calibri Light" panose="020F0302020204030204" pitchFamily="34" charset="0"/>
              </a:rPr>
              <a:t> </a:t>
            </a:r>
          </a:p>
          <a:p>
            <a:pPr marL="342900" indent="-342900" eaLnBrk="1" hangingPunct="1">
              <a:spcBef>
                <a:spcPct val="0"/>
              </a:spcBef>
            </a:pPr>
            <a:r>
              <a:rPr lang="en-US" altLang="en-US" sz="3300" dirty="0">
                <a:latin typeface="Calibri Light" panose="020F0302020204030204" pitchFamily="34" charset="0"/>
                <a:ea typeface="Calibri Light" panose="020F0302020204030204" pitchFamily="34" charset="0"/>
                <a:cs typeface="Calibri Light" panose="020F0302020204030204" pitchFamily="34" charset="0"/>
              </a:rPr>
              <a:t>Prairies of the interior US, Asia (steppes is the name given to prairies in parts of Asia), Sahel region of Africa</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000" dirty="0"/>
          </a:p>
        </p:txBody>
      </p:sp>
      <p:pic>
        <p:nvPicPr>
          <p:cNvPr id="44036" name="Picture 4" descr="tallgrassprairie">
            <a:extLst>
              <a:ext uri="{FF2B5EF4-FFF2-40B4-BE49-F238E27FC236}">
                <a16:creationId xmlns:a16="http://schemas.microsoft.com/office/drawing/2014/main" id="{0B056E16-0D2A-2336-CE05-20DE437AA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52" y="1742385"/>
            <a:ext cx="554589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a:extLst>
              <a:ext uri="{FF2B5EF4-FFF2-40B4-BE49-F238E27FC236}">
                <a16:creationId xmlns:a16="http://schemas.microsoft.com/office/drawing/2014/main" id="{AA0F903C-998C-0F30-268A-6FBF38A65CB6}"/>
              </a:ext>
            </a:extLst>
          </p:cNvPr>
          <p:cNvSpPr>
            <a:spLocks noChangeArrowheads="1"/>
          </p:cNvSpPr>
          <p:nvPr/>
        </p:nvSpPr>
        <p:spPr bwMode="auto">
          <a:xfrm>
            <a:off x="3505200" y="6491288"/>
            <a:ext cx="242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hort">
            <a:extLst>
              <a:ext uri="{FF2B5EF4-FFF2-40B4-BE49-F238E27FC236}">
                <a16:creationId xmlns:a16="http://schemas.microsoft.com/office/drawing/2014/main" id="{26ADB904-8722-0418-7A8E-07D786D71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204"/>
            <a:ext cx="10134600" cy="69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31BB532-0CE4-BDC7-0018-D0C43D8B627A}"/>
              </a:ext>
            </a:extLst>
          </p:cNvPr>
          <p:cNvSpPr>
            <a:spLocks noChangeArrowheads="1"/>
          </p:cNvSpPr>
          <p:nvPr/>
        </p:nvSpPr>
        <p:spPr bwMode="auto">
          <a:xfrm>
            <a:off x="6629400" y="4267200"/>
            <a:ext cx="307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http://climate.konza.ksu.edu/</a:t>
            </a:r>
          </a:p>
        </p:txBody>
      </p:sp>
      <p:pic>
        <p:nvPicPr>
          <p:cNvPr id="48131" name="Picture 6" descr="tall_grass">
            <a:extLst>
              <a:ext uri="{FF2B5EF4-FFF2-40B4-BE49-F238E27FC236}">
                <a16:creationId xmlns:a16="http://schemas.microsoft.com/office/drawing/2014/main" id="{9DDA727F-A8EA-BBC6-FE6B-73A1240E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1430000"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29D1331-C038-C823-CC82-BF0507055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17585"/>
            <a:ext cx="11856519" cy="611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A39C0E-328C-65C8-6079-595C01D3D25A}"/>
              </a:ext>
            </a:extLst>
          </p:cNvPr>
          <p:cNvSpPr>
            <a:spLocks noGrp="1"/>
          </p:cNvSpPr>
          <p:nvPr>
            <p:ph type="title"/>
          </p:nvPr>
        </p:nvSpPr>
        <p:spPr/>
        <p:txBody>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Grasslands of the B climates of the world</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96067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76AFED-EB37-81B2-4A4B-5C780D6C9A7D}"/>
              </a:ext>
            </a:extLst>
          </p:cNvPr>
          <p:cNvPicPr>
            <a:picLocks noGrp="1" noChangeAspect="1"/>
          </p:cNvPicPr>
          <p:nvPr>
            <p:ph idx="1"/>
          </p:nvPr>
        </p:nvPicPr>
        <p:blipFill rotWithShape="1">
          <a:blip r:embed="rId2"/>
          <a:srcRect l="14338"/>
          <a:stretch/>
        </p:blipFill>
        <p:spPr>
          <a:xfrm>
            <a:off x="6324599" y="2387707"/>
            <a:ext cx="5847806" cy="4191215"/>
          </a:xfrm>
        </p:spPr>
      </p:pic>
      <p:pic>
        <p:nvPicPr>
          <p:cNvPr id="7" name="Picture 6">
            <a:extLst>
              <a:ext uri="{FF2B5EF4-FFF2-40B4-BE49-F238E27FC236}">
                <a16:creationId xmlns:a16="http://schemas.microsoft.com/office/drawing/2014/main" id="{D61754A3-98BB-EA62-4D5C-6D10EF474373}"/>
              </a:ext>
            </a:extLst>
          </p:cNvPr>
          <p:cNvPicPr>
            <a:picLocks noChangeAspect="1"/>
          </p:cNvPicPr>
          <p:nvPr/>
        </p:nvPicPr>
        <p:blipFill>
          <a:blip r:embed="rId3"/>
          <a:srcRect r="12797"/>
          <a:stretch/>
        </p:blipFill>
        <p:spPr>
          <a:xfrm>
            <a:off x="19595" y="304800"/>
            <a:ext cx="5847806" cy="4178515"/>
          </a:xfrm>
          <a:prstGeom prst="rect">
            <a:avLst/>
          </a:prstGeom>
        </p:spPr>
      </p:pic>
      <p:sp>
        <p:nvSpPr>
          <p:cNvPr id="3" name="TextBox 2">
            <a:extLst>
              <a:ext uri="{FF2B5EF4-FFF2-40B4-BE49-F238E27FC236}">
                <a16:creationId xmlns:a16="http://schemas.microsoft.com/office/drawing/2014/main" id="{3F13F443-BD02-40A1-9EAB-813F047E528C}"/>
              </a:ext>
            </a:extLst>
          </p:cNvPr>
          <p:cNvSpPr txBox="1"/>
          <p:nvPr/>
        </p:nvSpPr>
        <p:spPr>
          <a:xfrm>
            <a:off x="933994" y="385284"/>
            <a:ext cx="542136" cy="400110"/>
          </a:xfrm>
          <a:prstGeom prst="rect">
            <a:avLst/>
          </a:prstGeom>
          <a:solidFill>
            <a:schemeClr val="bg1"/>
          </a:solidFill>
        </p:spPr>
        <p:txBody>
          <a:bodyPr wrap="none" rtlCol="0">
            <a:spAutoFit/>
          </a:bodyPr>
          <a:lstStyle/>
          <a:p>
            <a:r>
              <a:rPr lang="en-US" sz="2000" b="1" dirty="0"/>
              <a:t>BS</a:t>
            </a:r>
          </a:p>
        </p:txBody>
      </p:sp>
      <p:sp>
        <p:nvSpPr>
          <p:cNvPr id="4" name="TextBox 3">
            <a:extLst>
              <a:ext uri="{FF2B5EF4-FFF2-40B4-BE49-F238E27FC236}">
                <a16:creationId xmlns:a16="http://schemas.microsoft.com/office/drawing/2014/main" id="{4D86A823-5FB4-0785-8B9A-64CBBB237874}"/>
              </a:ext>
            </a:extLst>
          </p:cNvPr>
          <p:cNvSpPr txBox="1"/>
          <p:nvPr/>
        </p:nvSpPr>
        <p:spPr>
          <a:xfrm>
            <a:off x="6515977" y="2485737"/>
            <a:ext cx="542136" cy="400110"/>
          </a:xfrm>
          <a:prstGeom prst="rect">
            <a:avLst/>
          </a:prstGeom>
          <a:solidFill>
            <a:schemeClr val="bg1"/>
          </a:solidFill>
        </p:spPr>
        <p:txBody>
          <a:bodyPr wrap="none" rtlCol="0">
            <a:spAutoFit/>
          </a:bodyPr>
          <a:lstStyle/>
          <a:p>
            <a:r>
              <a:rPr lang="en-US" sz="2000" b="1" dirty="0"/>
              <a:t>BS</a:t>
            </a:r>
          </a:p>
        </p:txBody>
      </p:sp>
    </p:spTree>
    <p:extLst>
      <p:ext uri="{BB962C8B-B14F-4D97-AF65-F5344CB8AC3E}">
        <p14:creationId xmlns:p14="http://schemas.microsoft.com/office/powerpoint/2010/main" val="3074917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a:extLst>
              <a:ext uri="{FF2B5EF4-FFF2-40B4-BE49-F238E27FC236}">
                <a16:creationId xmlns:a16="http://schemas.microsoft.com/office/drawing/2014/main" id="{6E88AC8C-E317-D9DD-FE94-F6A783ACECF5}"/>
              </a:ext>
            </a:extLst>
          </p:cNvPr>
          <p:cNvSpPr txBox="1">
            <a:spLocks noChangeArrowheads="1"/>
          </p:cNvSpPr>
          <p:nvPr/>
        </p:nvSpPr>
        <p:spPr bwMode="auto">
          <a:xfrm>
            <a:off x="609600" y="1501775"/>
            <a:ext cx="112014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Typically found on eastern sides of continents near warm ocean currents)</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No pronounced dry season</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Winter precipitation from midlatitude cyclones</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Summer precipitation from local rain and thunderstorms of</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maritime tropical air masses and local surface heating </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Deciduous forest biome: oaks, hickory, maple. Pines increase in abundance in areas with low nutrient sandy soils and high sunlight</a:t>
            </a:r>
          </a:p>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Eastern US, South America, China, and Japan</a:t>
            </a:r>
          </a:p>
          <a:p>
            <a:pPr eaLnBrk="1" hangingPunct="1">
              <a:spcBef>
                <a:spcPct val="0"/>
              </a:spcBef>
              <a:buFontTx/>
              <a:buNone/>
            </a:pPr>
            <a:endParaRPr lang="en-US" altLang="en-US" sz="1800" dirty="0"/>
          </a:p>
        </p:txBody>
      </p:sp>
      <p:sp>
        <p:nvSpPr>
          <p:cNvPr id="52227" name="Rectangle 6">
            <a:extLst>
              <a:ext uri="{FF2B5EF4-FFF2-40B4-BE49-F238E27FC236}">
                <a16:creationId xmlns:a16="http://schemas.microsoft.com/office/drawing/2014/main" id="{7723182E-6925-2A22-130D-09768DB73A58}"/>
              </a:ext>
            </a:extLst>
          </p:cNvPr>
          <p:cNvSpPr>
            <a:spLocks noGrp="1" noChangeArrowheads="1"/>
          </p:cNvSpPr>
          <p:nvPr>
            <p:ph type="title"/>
          </p:nvPr>
        </p:nvSpPr>
        <p:spPr>
          <a:noFill/>
        </p:spPr>
        <p:txBody>
          <a:bodyPr/>
          <a:lstStyle/>
          <a:p>
            <a:pPr eaLnBrk="1" hangingPunct="1"/>
            <a:r>
              <a:rPr lang="en-US" altLang="en-US" sz="4000" dirty="0" err="1"/>
              <a:t>K</a:t>
            </a:r>
            <a:r>
              <a:rPr lang="en-US" altLang="en-US" sz="4000" dirty="0" err="1">
                <a:cs typeface="Arial" panose="020B0604020202020204" pitchFamily="34" charset="0"/>
              </a:rPr>
              <a:t>ö</a:t>
            </a:r>
            <a:r>
              <a:rPr lang="en-US" altLang="en-US" sz="4000" dirty="0" err="1"/>
              <a:t>ppen</a:t>
            </a:r>
            <a:r>
              <a:rPr lang="en-US" altLang="en-US" sz="4000" dirty="0"/>
              <a:t> midlatitude cool winter (C) climates: </a:t>
            </a:r>
            <a:r>
              <a:rPr lang="en-US" altLang="en-US" sz="4000" dirty="0" err="1"/>
              <a:t>Cfa</a:t>
            </a:r>
            <a:r>
              <a:rPr lang="en-US" altLang="en-US" sz="4000" dirty="0"/>
              <a:t>-Humid subtropical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descr="http://www.forestfoliage.com/wp-content/original/2010_08/autumn-leaves-foliage-hiking-trail.jpg">
            <a:extLst>
              <a:ext uri="{FF2B5EF4-FFF2-40B4-BE49-F238E27FC236}">
                <a16:creationId xmlns:a16="http://schemas.microsoft.com/office/drawing/2014/main" id="{DAD2B244-3E6F-9D10-29FA-3F5AF7000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 y="0"/>
            <a:ext cx="12164568" cy="81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https://sites.google.com/site/climatetypes/_/rsrc/1316485227744/humid-subtropical/Humid%20Subtropical.png">
            <a:extLst>
              <a:ext uri="{FF2B5EF4-FFF2-40B4-BE49-F238E27FC236}">
                <a16:creationId xmlns:a16="http://schemas.microsoft.com/office/drawing/2014/main" id="{F76B4905-C3DE-7680-C5DF-B7ED92A89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72000"/>
            <a:ext cx="4035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result for pine trees sandstone kentucky">
            <a:extLst>
              <a:ext uri="{FF2B5EF4-FFF2-40B4-BE49-F238E27FC236}">
                <a16:creationId xmlns:a16="http://schemas.microsoft.com/office/drawing/2014/main" id="{A49E8B20-05C1-04C4-8303-E1C0B644B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 y="-3048"/>
            <a:ext cx="12164568" cy="809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new-8">
            <a:extLst>
              <a:ext uri="{FF2B5EF4-FFF2-40B4-BE49-F238E27FC236}">
                <a16:creationId xmlns:a16="http://schemas.microsoft.com/office/drawing/2014/main" id="{4EC47104-0673-9A74-30DE-9C4DF4958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61925"/>
            <a:ext cx="7523163"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11AB6049-7EA8-9EFB-51BB-AD4BE6BCD486}"/>
              </a:ext>
            </a:extLst>
          </p:cNvPr>
          <p:cNvSpPr>
            <a:spLocks noGrp="1" noChangeArrowheads="1"/>
          </p:cNvSpPr>
          <p:nvPr>
            <p:ph type="body" idx="1"/>
          </p:nvPr>
        </p:nvSpPr>
        <p:spPr>
          <a:xfrm>
            <a:off x="381000" y="1600200"/>
            <a:ext cx="5257800" cy="4525963"/>
          </a:xfrm>
        </p:spPr>
        <p:txBody>
          <a:bodyPr/>
          <a:lstStyle/>
          <a:p>
            <a:pPr eaLnBrk="1" hangingPunct="1">
              <a:lnSpc>
                <a:spcPct val="80000"/>
              </a:lnSpc>
            </a:pPr>
            <a:r>
              <a:rPr lang="en-US" altLang="en-US" sz="2800" dirty="0"/>
              <a:t>Found on west coasts of continents adjacent to cold currents</a:t>
            </a:r>
          </a:p>
          <a:p>
            <a:pPr eaLnBrk="1" hangingPunct="1">
              <a:lnSpc>
                <a:spcPct val="80000"/>
              </a:lnSpc>
            </a:pPr>
            <a:r>
              <a:rPr lang="en-US" altLang="en-US" sz="2800" dirty="0"/>
              <a:t>Dry summer because the STHP is dominant</a:t>
            </a:r>
          </a:p>
          <a:p>
            <a:pPr eaLnBrk="1" hangingPunct="1">
              <a:lnSpc>
                <a:spcPct val="80000"/>
              </a:lnSpc>
            </a:pPr>
            <a:r>
              <a:rPr lang="en-US" altLang="en-US" sz="2800" dirty="0"/>
              <a:t>Winter mildly wet from passing midlatitude cyclones</a:t>
            </a:r>
          </a:p>
          <a:p>
            <a:pPr eaLnBrk="1" hangingPunct="1">
              <a:lnSpc>
                <a:spcPct val="80000"/>
              </a:lnSpc>
            </a:pPr>
            <a:r>
              <a:rPr lang="en-US" altLang="en-US" sz="2800" dirty="0"/>
              <a:t>Mediterranean scrub biome comprised of chaparral and grasslands</a:t>
            </a:r>
          </a:p>
          <a:p>
            <a:pPr eaLnBrk="1" hangingPunct="1">
              <a:lnSpc>
                <a:spcPct val="80000"/>
              </a:lnSpc>
            </a:pPr>
            <a:r>
              <a:rPr lang="en-US" altLang="en-US" sz="2800" dirty="0"/>
              <a:t>West coast of continents: S. Europe, Chile, S. Africa, Australia</a:t>
            </a:r>
          </a:p>
          <a:p>
            <a:pPr marL="0" indent="0" eaLnBrk="1" hangingPunct="1">
              <a:lnSpc>
                <a:spcPct val="80000"/>
              </a:lnSpc>
              <a:buFontTx/>
              <a:buNone/>
            </a:pPr>
            <a:endParaRPr lang="en-US" altLang="en-US" sz="2400" dirty="0"/>
          </a:p>
          <a:p>
            <a:pPr marL="0" indent="0" eaLnBrk="1" hangingPunct="1">
              <a:lnSpc>
                <a:spcPct val="80000"/>
              </a:lnSpc>
              <a:buFontTx/>
              <a:buNone/>
            </a:pPr>
            <a:endParaRPr lang="en-US" altLang="en-US" sz="2400" dirty="0"/>
          </a:p>
          <a:p>
            <a:pPr marL="0" indent="0" eaLnBrk="1" hangingPunct="1">
              <a:lnSpc>
                <a:spcPct val="80000"/>
              </a:lnSpc>
              <a:buFontTx/>
              <a:buNone/>
            </a:pPr>
            <a:endParaRPr lang="en-US" altLang="en-US" sz="2400" dirty="0"/>
          </a:p>
        </p:txBody>
      </p:sp>
      <p:pic>
        <p:nvPicPr>
          <p:cNvPr id="56323" name="Picture 3" descr="chaparral">
            <a:extLst>
              <a:ext uri="{FF2B5EF4-FFF2-40B4-BE49-F238E27FC236}">
                <a16:creationId xmlns:a16="http://schemas.microsoft.com/office/drawing/2014/main" id="{22055FED-67B2-DBF2-35D6-5F6DE6AB8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a:extLst>
              <a:ext uri="{FF2B5EF4-FFF2-40B4-BE49-F238E27FC236}">
                <a16:creationId xmlns:a16="http://schemas.microsoft.com/office/drawing/2014/main" id="{4F792210-6470-C1E3-9F50-A153FA943BF2}"/>
              </a:ext>
            </a:extLst>
          </p:cNvPr>
          <p:cNvSpPr>
            <a:spLocks noGrp="1" noChangeArrowheads="1"/>
          </p:cNvSpPr>
          <p:nvPr>
            <p:ph type="title"/>
          </p:nvPr>
        </p:nvSpPr>
        <p:spPr>
          <a:solidFill>
            <a:schemeClr val="bg1">
              <a:alpha val="74901"/>
            </a:schemeClr>
          </a:solidFill>
        </p:spPr>
        <p:txBody>
          <a:bodyPr/>
          <a:lstStyle/>
          <a:p>
            <a:pPr eaLnBrk="1" hangingPunct="1"/>
            <a:r>
              <a:rPr lang="en-US" altLang="en-US" dirty="0" err="1"/>
              <a:t>K</a:t>
            </a:r>
            <a:r>
              <a:rPr lang="en-US" altLang="en-US" dirty="0" err="1">
                <a:cs typeface="Arial" panose="020B0604020202020204" pitchFamily="34" charset="0"/>
              </a:rPr>
              <a:t>ö</a:t>
            </a:r>
            <a:r>
              <a:rPr lang="en-US" altLang="en-US" dirty="0" err="1"/>
              <a:t>ppen</a:t>
            </a:r>
            <a:r>
              <a:rPr lang="en-US" altLang="en-US" dirty="0"/>
              <a:t> midlatitude C climates: </a:t>
            </a:r>
            <a:r>
              <a:rPr lang="en-US" altLang="en-US" b="1" dirty="0"/>
              <a:t>Cs-</a:t>
            </a:r>
            <a:r>
              <a:rPr lang="en-US" altLang="en-US" dirty="0"/>
              <a:t>Mediterranean</a:t>
            </a:r>
            <a:r>
              <a:rPr lang="en-US" altLang="en-US" sz="4000"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hills">
            <a:extLst>
              <a:ext uri="{FF2B5EF4-FFF2-40B4-BE49-F238E27FC236}">
                <a16:creationId xmlns:a16="http://schemas.microsoft.com/office/drawing/2014/main" id="{B26CC17C-E210-DD94-916E-800C7F16B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ABC764-88D9-16A5-9767-EE820A8481D4}"/>
              </a:ext>
            </a:extLst>
          </p:cNvPr>
          <p:cNvPicPr>
            <a:picLocks noGrp="1" noChangeAspect="1"/>
          </p:cNvPicPr>
          <p:nvPr>
            <p:ph idx="1"/>
          </p:nvPr>
        </p:nvPicPr>
        <p:blipFill>
          <a:blip r:embed="rId2"/>
          <a:stretch>
            <a:fillRect/>
          </a:stretch>
        </p:blipFill>
        <p:spPr>
          <a:xfrm>
            <a:off x="381000" y="0"/>
            <a:ext cx="11049000" cy="6633415"/>
          </a:xfrm>
        </p:spPr>
      </p:pic>
    </p:spTree>
    <p:extLst>
      <p:ext uri="{BB962C8B-B14F-4D97-AF65-F5344CB8AC3E}">
        <p14:creationId xmlns:p14="http://schemas.microsoft.com/office/powerpoint/2010/main" val="754111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a:extLst>
              <a:ext uri="{FF2B5EF4-FFF2-40B4-BE49-F238E27FC236}">
                <a16:creationId xmlns:a16="http://schemas.microsoft.com/office/drawing/2014/main" id="{CC59B27F-2E72-CAF4-A6DA-9E886CCE8D76}"/>
              </a:ext>
            </a:extLst>
          </p:cNvPr>
          <p:cNvSpPr txBox="1">
            <a:spLocks noChangeArrowheads="1"/>
          </p:cNvSpPr>
          <p:nvPr/>
        </p:nvSpPr>
        <p:spPr bwMode="auto">
          <a:xfrm>
            <a:off x="381000" y="1785372"/>
            <a:ext cx="5791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Located north of Cs</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More precipitation and milder temps than Cs</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Midlatitude cyclone most active during winter</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Marine coniferous forest biome</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Coastal Washington, British Columbia, Alaska; Tierra del Fuego, western Europe, New Zealand</a:t>
            </a:r>
          </a:p>
          <a:p>
            <a:pPr eaLnBrk="1" hangingPunct="1">
              <a:spcBef>
                <a:spcPct val="0"/>
              </a:spcBef>
              <a:buFontTx/>
              <a:buNone/>
            </a:pPr>
            <a:endParaRPr lang="en-US" altLang="en-US" sz="2400" dirty="0"/>
          </a:p>
        </p:txBody>
      </p:sp>
      <p:sp>
        <p:nvSpPr>
          <p:cNvPr id="60419" name="Rectangle 7">
            <a:extLst>
              <a:ext uri="{FF2B5EF4-FFF2-40B4-BE49-F238E27FC236}">
                <a16:creationId xmlns:a16="http://schemas.microsoft.com/office/drawing/2014/main" id="{840505E1-7440-B120-A732-C91BC58792E8}"/>
              </a:ext>
            </a:extLst>
          </p:cNvPr>
          <p:cNvSpPr>
            <a:spLocks noGrp="1" noChangeArrowheads="1"/>
          </p:cNvSpPr>
          <p:nvPr>
            <p:ph type="title"/>
          </p:nvPr>
        </p:nvSpPr>
        <p:spPr>
          <a:noFill/>
        </p:spPr>
        <p:txBody>
          <a:bodyPr/>
          <a:lstStyle/>
          <a:p>
            <a:pPr eaLnBrk="1" hangingPunct="1"/>
            <a:r>
              <a:rPr lang="en-US" altLang="en-US" dirty="0" err="1"/>
              <a:t>K</a:t>
            </a:r>
            <a:r>
              <a:rPr lang="en-US" altLang="en-US" dirty="0" err="1">
                <a:cs typeface="Arial" panose="020B0604020202020204" pitchFamily="34" charset="0"/>
              </a:rPr>
              <a:t>ö</a:t>
            </a:r>
            <a:r>
              <a:rPr lang="en-US" altLang="en-US" dirty="0" err="1"/>
              <a:t>ppen</a:t>
            </a:r>
            <a:r>
              <a:rPr lang="en-US" altLang="en-US" dirty="0"/>
              <a:t> midlatitude (C) climates: </a:t>
            </a:r>
            <a:r>
              <a:rPr lang="en-US" altLang="en-US" dirty="0" err="1"/>
              <a:t>Cfb</a:t>
            </a:r>
            <a:r>
              <a:rPr lang="en-US" altLang="en-US" dirty="0"/>
              <a:t>-Marine west coast</a:t>
            </a:r>
            <a:endParaRPr lang="en-US" altLang="en-US" sz="4000" dirty="0"/>
          </a:p>
        </p:txBody>
      </p:sp>
      <p:pic>
        <p:nvPicPr>
          <p:cNvPr id="2" name="Picture 5" descr="https://sites.google.com/site/climatetypes/_/rsrc/1317959625894/marine-west-coast/Marine%20W%20Coast.jpg">
            <a:extLst>
              <a:ext uri="{FF2B5EF4-FFF2-40B4-BE49-F238E27FC236}">
                <a16:creationId xmlns:a16="http://schemas.microsoft.com/office/drawing/2014/main" id="{90DC2010-F5E0-4577-4E77-5152A85C3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497" y="1785372"/>
            <a:ext cx="5736982" cy="32438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east_sooke_park">
            <a:extLst>
              <a:ext uri="{FF2B5EF4-FFF2-40B4-BE49-F238E27FC236}">
                <a16:creationId xmlns:a16="http://schemas.microsoft.com/office/drawing/2014/main" id="{B564B213-DFCB-F775-7225-AA3AD495C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3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10mountains%20in%20Tierra%20Del%20Fuego">
            <a:extLst>
              <a:ext uri="{FF2B5EF4-FFF2-40B4-BE49-F238E27FC236}">
                <a16:creationId xmlns:a16="http://schemas.microsoft.com/office/drawing/2014/main" id="{EE016919-8E57-2B6A-24A4-AE48E6D7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12144103" cy="91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F2966A-FEB8-CA42-EB3A-69B53E1B7C02}"/>
              </a:ext>
            </a:extLst>
          </p:cNvPr>
          <p:cNvGrpSpPr/>
          <p:nvPr/>
        </p:nvGrpSpPr>
        <p:grpSpPr>
          <a:xfrm>
            <a:off x="1600200" y="762000"/>
            <a:ext cx="8686800" cy="5334000"/>
            <a:chOff x="6324600" y="824555"/>
            <a:chExt cx="7283824" cy="4191215"/>
          </a:xfrm>
        </p:grpSpPr>
        <p:pic>
          <p:nvPicPr>
            <p:cNvPr id="5" name="Picture 4">
              <a:extLst>
                <a:ext uri="{FF2B5EF4-FFF2-40B4-BE49-F238E27FC236}">
                  <a16:creationId xmlns:a16="http://schemas.microsoft.com/office/drawing/2014/main" id="{A0B1F828-1D82-47DA-8B22-CB05E16ADE98}"/>
                </a:ext>
              </a:extLst>
            </p:cNvPr>
            <p:cNvPicPr>
              <a:picLocks noChangeAspect="1"/>
            </p:cNvPicPr>
            <p:nvPr/>
          </p:nvPicPr>
          <p:blipFill>
            <a:blip r:embed="rId2"/>
            <a:stretch>
              <a:fillRect/>
            </a:stretch>
          </p:blipFill>
          <p:spPr>
            <a:xfrm>
              <a:off x="6324600" y="824555"/>
              <a:ext cx="7283824" cy="4191215"/>
            </a:xfrm>
            <a:prstGeom prst="rect">
              <a:avLst/>
            </a:prstGeom>
          </p:spPr>
        </p:pic>
        <p:sp>
          <p:nvSpPr>
            <p:cNvPr id="6" name="TextBox 5">
              <a:extLst>
                <a:ext uri="{FF2B5EF4-FFF2-40B4-BE49-F238E27FC236}">
                  <a16:creationId xmlns:a16="http://schemas.microsoft.com/office/drawing/2014/main" id="{C7DC91CD-9CC2-BE13-0A20-D9E15738E921}"/>
                </a:ext>
              </a:extLst>
            </p:cNvPr>
            <p:cNvSpPr txBox="1"/>
            <p:nvPr/>
          </p:nvSpPr>
          <p:spPr>
            <a:xfrm>
              <a:off x="7709528" y="926277"/>
              <a:ext cx="430384" cy="314388"/>
            </a:xfrm>
            <a:prstGeom prst="rect">
              <a:avLst/>
            </a:prstGeom>
            <a:solidFill>
              <a:schemeClr val="bg1"/>
            </a:solidFill>
          </p:spPr>
          <p:txBody>
            <a:bodyPr wrap="none" rtlCol="0">
              <a:spAutoFit/>
            </a:bodyPr>
            <a:lstStyle/>
            <a:p>
              <a:r>
                <a:rPr lang="en-US" sz="2000" b="1" dirty="0"/>
                <a:t>Cs</a:t>
              </a:r>
            </a:p>
          </p:txBody>
        </p:sp>
      </p:grpSp>
    </p:spTree>
    <p:extLst>
      <p:ext uri="{BB962C8B-B14F-4D97-AF65-F5344CB8AC3E}">
        <p14:creationId xmlns:p14="http://schemas.microsoft.com/office/powerpoint/2010/main" val="302175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1B9361-7AF6-AEB5-1F00-ECFE0C448998}"/>
              </a:ext>
            </a:extLst>
          </p:cNvPr>
          <p:cNvPicPr>
            <a:picLocks noGrp="1" noChangeAspect="1"/>
          </p:cNvPicPr>
          <p:nvPr>
            <p:ph idx="1"/>
          </p:nvPr>
        </p:nvPicPr>
        <p:blipFill rotWithShape="1">
          <a:blip r:embed="rId2"/>
          <a:srcRect l="15598"/>
          <a:stretch/>
        </p:blipFill>
        <p:spPr>
          <a:xfrm>
            <a:off x="6252520" y="2514600"/>
            <a:ext cx="5772500" cy="4229317"/>
          </a:xfrm>
        </p:spPr>
      </p:pic>
      <p:grpSp>
        <p:nvGrpSpPr>
          <p:cNvPr id="8" name="Group 7">
            <a:extLst>
              <a:ext uri="{FF2B5EF4-FFF2-40B4-BE49-F238E27FC236}">
                <a16:creationId xmlns:a16="http://schemas.microsoft.com/office/drawing/2014/main" id="{6E3A472E-D641-3E03-CE80-B6550AD7666D}"/>
              </a:ext>
            </a:extLst>
          </p:cNvPr>
          <p:cNvGrpSpPr/>
          <p:nvPr/>
        </p:nvGrpSpPr>
        <p:grpSpPr>
          <a:xfrm>
            <a:off x="1" y="0"/>
            <a:ext cx="5943600" cy="4121362"/>
            <a:chOff x="479268" y="689245"/>
            <a:chExt cx="5943600" cy="4121362"/>
          </a:xfrm>
        </p:grpSpPr>
        <p:pic>
          <p:nvPicPr>
            <p:cNvPr id="7" name="Picture 6">
              <a:extLst>
                <a:ext uri="{FF2B5EF4-FFF2-40B4-BE49-F238E27FC236}">
                  <a16:creationId xmlns:a16="http://schemas.microsoft.com/office/drawing/2014/main" id="{235396FB-92BC-592A-0D2B-10B358AEAE85}"/>
                </a:ext>
              </a:extLst>
            </p:cNvPr>
            <p:cNvPicPr>
              <a:picLocks noChangeAspect="1"/>
            </p:cNvPicPr>
            <p:nvPr/>
          </p:nvPicPr>
          <p:blipFill>
            <a:blip r:embed="rId3"/>
            <a:srcRect r="11952"/>
            <a:stretch/>
          </p:blipFill>
          <p:spPr>
            <a:xfrm>
              <a:off x="479268" y="689245"/>
              <a:ext cx="5943600" cy="4121362"/>
            </a:xfrm>
            <a:prstGeom prst="rect">
              <a:avLst/>
            </a:prstGeom>
          </p:spPr>
        </p:pic>
        <p:sp>
          <p:nvSpPr>
            <p:cNvPr id="6" name="TextBox 5">
              <a:extLst>
                <a:ext uri="{FF2B5EF4-FFF2-40B4-BE49-F238E27FC236}">
                  <a16:creationId xmlns:a16="http://schemas.microsoft.com/office/drawing/2014/main" id="{EA4C79F2-7180-B9C6-8A97-118B377A3DA7}"/>
                </a:ext>
              </a:extLst>
            </p:cNvPr>
            <p:cNvSpPr txBox="1"/>
            <p:nvPr/>
          </p:nvSpPr>
          <p:spPr>
            <a:xfrm>
              <a:off x="1600200" y="782280"/>
              <a:ext cx="569387" cy="369332"/>
            </a:xfrm>
            <a:prstGeom prst="rect">
              <a:avLst/>
            </a:prstGeom>
            <a:solidFill>
              <a:schemeClr val="bg1"/>
            </a:solidFill>
          </p:spPr>
          <p:txBody>
            <a:bodyPr wrap="none" rtlCol="0">
              <a:spAutoFit/>
            </a:bodyPr>
            <a:lstStyle/>
            <a:p>
              <a:r>
                <a:rPr lang="en-US" b="1" dirty="0" err="1"/>
                <a:t>Cfb</a:t>
              </a:r>
              <a:endParaRPr lang="en-US" b="1" dirty="0"/>
            </a:p>
          </p:txBody>
        </p:sp>
      </p:grpSp>
    </p:spTree>
    <p:extLst>
      <p:ext uri="{BB962C8B-B14F-4D97-AF65-F5344CB8AC3E}">
        <p14:creationId xmlns:p14="http://schemas.microsoft.com/office/powerpoint/2010/main" val="1883646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1075DEE-9023-0B74-3FCA-66F7F7EF4421}"/>
              </a:ext>
            </a:extLst>
          </p:cNvPr>
          <p:cNvSpPr>
            <a:spLocks noGrp="1" noChangeArrowheads="1"/>
          </p:cNvSpPr>
          <p:nvPr>
            <p:ph type="title"/>
          </p:nvPr>
        </p:nvSpPr>
        <p:spPr/>
        <p:txBody>
          <a:bodyPr/>
          <a:lstStyle/>
          <a:p>
            <a:pPr eaLnBrk="1" hangingPunct="1"/>
            <a:r>
              <a:rPr lang="en-US" altLang="en-US" dirty="0" err="1"/>
              <a:t>K</a:t>
            </a:r>
            <a:r>
              <a:rPr lang="en-US" altLang="en-US" dirty="0" err="1">
                <a:cs typeface="Arial" panose="020B0604020202020204" pitchFamily="34" charset="0"/>
              </a:rPr>
              <a:t>ö</a:t>
            </a:r>
            <a:r>
              <a:rPr lang="en-US" altLang="en-US" dirty="0" err="1"/>
              <a:t>ppen</a:t>
            </a:r>
            <a:r>
              <a:rPr lang="en-US" altLang="en-US" dirty="0"/>
              <a:t> midlatitude cold winter (D) climates</a:t>
            </a:r>
          </a:p>
        </p:txBody>
      </p:sp>
      <p:sp>
        <p:nvSpPr>
          <p:cNvPr id="66563" name="Text Box 4">
            <a:extLst>
              <a:ext uri="{FF2B5EF4-FFF2-40B4-BE49-F238E27FC236}">
                <a16:creationId xmlns:a16="http://schemas.microsoft.com/office/drawing/2014/main" id="{D9753BE8-12A3-8AFA-F7AC-C020AFB47030}"/>
              </a:ext>
            </a:extLst>
          </p:cNvPr>
          <p:cNvSpPr txBox="1">
            <a:spLocks noChangeArrowheads="1"/>
          </p:cNvSpPr>
          <p:nvPr/>
        </p:nvSpPr>
        <p:spPr bwMode="auto">
          <a:xfrm>
            <a:off x="609600" y="1739900"/>
            <a:ext cx="10820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Higher in latitude than C climates</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Winters very cold, summers can still be hot due to continentality</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Large annual temperature range</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Midlatitude cyclones bring winter precipitation, but with increasing influence of polar high, and the distance to moist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marintime</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tropical air masses, precipitation totals are lower</a:t>
            </a:r>
          </a:p>
          <a:p>
            <a:pPr marL="342900" indent="-342900" eaLnBrk="1" hangingPunct="1">
              <a:spcBef>
                <a:spcPct val="0"/>
              </a:spcBef>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Coniferous boreal forest biome of Canada, northern US interior and the taiga of Siberia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jackpine">
            <a:extLst>
              <a:ext uri="{FF2B5EF4-FFF2-40B4-BE49-F238E27FC236}">
                <a16:creationId xmlns:a16="http://schemas.microsoft.com/office/drawing/2014/main" id="{30FD71C2-5629-8C7D-1CCB-A29A3DD498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05873"/>
            <a:ext cx="13106400" cy="6446254"/>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F40CE7F-D9A6-1A32-8720-F28E7C1BD06E}"/>
              </a:ext>
            </a:extLst>
          </p:cNvPr>
          <p:cNvSpPr>
            <a:spLocks noGrp="1" noChangeArrowheads="1"/>
          </p:cNvSpPr>
          <p:nvPr>
            <p:ph type="title"/>
          </p:nvPr>
        </p:nvSpPr>
        <p:spPr>
          <a:xfrm>
            <a:off x="8153400" y="342012"/>
            <a:ext cx="3733800" cy="1143000"/>
          </a:xfrm>
        </p:spPr>
        <p:txBody>
          <a:bodyPr/>
          <a:lstStyle/>
          <a:p>
            <a:pPr eaLnBrk="1" hangingPunct="1"/>
            <a:r>
              <a:rPr lang="en-US" altLang="en-US" dirty="0" err="1"/>
              <a:t>Climographs</a:t>
            </a:r>
            <a:endParaRPr lang="en-US" altLang="en-US" dirty="0"/>
          </a:p>
        </p:txBody>
      </p:sp>
      <p:pic>
        <p:nvPicPr>
          <p:cNvPr id="15363" name="Picture 4" descr="Lisbon">
            <a:extLst>
              <a:ext uri="{FF2B5EF4-FFF2-40B4-BE49-F238E27FC236}">
                <a16:creationId xmlns:a16="http://schemas.microsoft.com/office/drawing/2014/main" id="{18CF4C09-D5C7-08DD-FB31-563CCB9070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1" r="3511"/>
          <a:stretch/>
        </p:blipFill>
        <p:spPr bwMode="auto">
          <a:xfrm>
            <a:off x="304800" y="652590"/>
            <a:ext cx="6941728" cy="55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a:extLst>
              <a:ext uri="{FF2B5EF4-FFF2-40B4-BE49-F238E27FC236}">
                <a16:creationId xmlns:a16="http://schemas.microsoft.com/office/drawing/2014/main" id="{BA719028-0D3F-8661-943F-F8E51F746878}"/>
              </a:ext>
            </a:extLst>
          </p:cNvPr>
          <p:cNvSpPr txBox="1">
            <a:spLocks noChangeArrowheads="1"/>
          </p:cNvSpPr>
          <p:nvPr/>
        </p:nvSpPr>
        <p:spPr bwMode="auto">
          <a:xfrm>
            <a:off x="7676124" y="1828800"/>
            <a:ext cx="421107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Show averaged monthly values of temperature and precipitation</a:t>
            </a:r>
          </a:p>
          <a:p>
            <a:pPr eaLnBrk="1" hangingPunct="1">
              <a:spcBef>
                <a:spcPct val="0"/>
              </a:spcBef>
              <a:buFontTx/>
              <a:buNone/>
            </a:pPr>
            <a:endParaRPr lang="en-US" altLang="en-US" sz="30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eaLnBrk="1" hangingPunct="1">
              <a:spcBef>
                <a:spcPct val="0"/>
              </a:spcBef>
            </a:pP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Temp is a continuous property. </a:t>
            </a:r>
            <a:r>
              <a:rPr lang="en-US" altLang="en-US" sz="3000" dirty="0" err="1">
                <a:latin typeface="Calibri Light" panose="020F0302020204030204" pitchFamily="34" charset="0"/>
                <a:ea typeface="Calibri Light" panose="020F0302020204030204" pitchFamily="34" charset="0"/>
                <a:cs typeface="Calibri Light" panose="020F0302020204030204" pitchFamily="34" charset="0"/>
              </a:rPr>
              <a:t>Precip</a:t>
            </a:r>
            <a:r>
              <a:rPr lang="en-US" altLang="en-US" sz="3000" dirty="0">
                <a:latin typeface="Calibri Light" panose="020F0302020204030204" pitchFamily="34" charset="0"/>
                <a:ea typeface="Calibri Light" panose="020F0302020204030204" pitchFamily="34" charset="0"/>
                <a:cs typeface="Calibri Light" panose="020F0302020204030204" pitchFamily="34" charset="0"/>
              </a:rPr>
              <a:t> is discrete and totaled by month.</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iver running through a forest&#10;&#10;AI-generated content may be incorrect.">
            <a:extLst>
              <a:ext uri="{FF2B5EF4-FFF2-40B4-BE49-F238E27FC236}">
                <a16:creationId xmlns:a16="http://schemas.microsoft.com/office/drawing/2014/main" id="{0264078C-32FD-46A2-EDF9-79E5A7E9956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501" y="838200"/>
            <a:ext cx="12058998" cy="5181600"/>
          </a:xfrm>
        </p:spPr>
      </p:pic>
    </p:spTree>
    <p:extLst>
      <p:ext uri="{BB962C8B-B14F-4D97-AF65-F5344CB8AC3E}">
        <p14:creationId xmlns:p14="http://schemas.microsoft.com/office/powerpoint/2010/main" val="1161783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new-2">
            <a:extLst>
              <a:ext uri="{FF2B5EF4-FFF2-40B4-BE49-F238E27FC236}">
                <a16:creationId xmlns:a16="http://schemas.microsoft.com/office/drawing/2014/main" id="{DB3FF8FD-7EB5-E38D-7527-0660983F7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1625"/>
            <a:ext cx="662940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74FCF73-8483-A2D6-DE56-69C9786405B7}"/>
              </a:ext>
            </a:extLst>
          </p:cNvPr>
          <p:cNvSpPr>
            <a:spLocks noGrp="1" noChangeArrowheads="1"/>
          </p:cNvSpPr>
          <p:nvPr>
            <p:ph type="title"/>
          </p:nvPr>
        </p:nvSpPr>
        <p:spPr/>
        <p:txBody>
          <a:bodyPr/>
          <a:lstStyle/>
          <a:p>
            <a:pPr eaLnBrk="1" hangingPunct="1"/>
            <a:r>
              <a:rPr lang="en-US" altLang="en-US" dirty="0" err="1"/>
              <a:t>K</a:t>
            </a:r>
            <a:r>
              <a:rPr lang="en-US" altLang="en-US" dirty="0" err="1">
                <a:cs typeface="Arial" panose="020B0604020202020204" pitchFamily="34" charset="0"/>
              </a:rPr>
              <a:t>ö</a:t>
            </a:r>
            <a:r>
              <a:rPr lang="en-US" altLang="en-US" dirty="0" err="1"/>
              <a:t>ppen</a:t>
            </a:r>
            <a:r>
              <a:rPr lang="en-US" altLang="en-US" dirty="0"/>
              <a:t> polar (E) climates</a:t>
            </a:r>
          </a:p>
        </p:txBody>
      </p:sp>
      <p:sp>
        <p:nvSpPr>
          <p:cNvPr id="74755" name="Text Box 6">
            <a:extLst>
              <a:ext uri="{FF2B5EF4-FFF2-40B4-BE49-F238E27FC236}">
                <a16:creationId xmlns:a16="http://schemas.microsoft.com/office/drawing/2014/main" id="{1CD7B39F-51E4-E833-84DB-510190BBF438}"/>
              </a:ext>
            </a:extLst>
          </p:cNvPr>
          <p:cNvSpPr txBox="1">
            <a:spLocks noChangeArrowheads="1"/>
          </p:cNvSpPr>
          <p:nvPr/>
        </p:nvSpPr>
        <p:spPr bwMode="auto">
          <a:xfrm>
            <a:off x="609600" y="1447800"/>
            <a:ext cx="10972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ET - Tundra</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No high summer temps as with D climates</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Polar desert:  cold air with low moisture under influence of polar high</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Unfrozen water infrequent; therefore water unavailable to plants</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Permafrost (frozen soil)</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Tundra biome </a:t>
            </a:r>
          </a:p>
          <a:p>
            <a:pPr marL="1485900" lvl="2"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Treeless, low shrubs, mosses, lichens</a:t>
            </a:r>
          </a:p>
          <a:p>
            <a:pPr marL="1485900" lvl="2"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Two types of tundra:  Arctic tundra and alpine tundra</a:t>
            </a:r>
          </a:p>
          <a:p>
            <a:pPr marL="342900" indent="-342900" eaLnBrk="1" hangingPunct="1">
              <a:spcBef>
                <a:spcPct val="0"/>
              </a:spcBef>
            </a:pPr>
            <a:endParaRPr lang="en-US" alt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EF - Icecap</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Antarctica, interior Greenland, Arctic icepacks</a:t>
            </a:r>
          </a:p>
          <a:p>
            <a:pPr marL="1085850" lvl="1" indent="-342900" eaLnBrk="1" hangingPunct="1">
              <a:spcBef>
                <a:spcPct val="0"/>
              </a:spcBef>
            </a:pPr>
            <a:r>
              <a:rPr lang="en-US" altLang="en-US" sz="2400" dirty="0">
                <a:latin typeface="Calibri Light" panose="020F0302020204030204" pitchFamily="34" charset="0"/>
                <a:ea typeface="Calibri Light" panose="020F0302020204030204" pitchFamily="34" charset="0"/>
                <a:cs typeface="Calibri Light" panose="020F0302020204030204" pitchFamily="34" charset="0"/>
              </a:rPr>
              <a:t>Dry, cold and sparse terrestrial life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Tony Stallins\Desktop\Climveg\346 - valley looking NW.JPG">
            <a:extLst>
              <a:ext uri="{FF2B5EF4-FFF2-40B4-BE49-F238E27FC236}">
                <a16:creationId xmlns:a16="http://schemas.microsoft.com/office/drawing/2014/main" id="{1D5499BA-49A4-439E-A201-C9A3BD8AA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Documents and Settings\tony\Desktop\Physical Geography\Lectures\Climveg\caribou in tundra.JPG">
            <a:extLst>
              <a:ext uri="{FF2B5EF4-FFF2-40B4-BE49-F238E27FC236}">
                <a16:creationId xmlns:a16="http://schemas.microsoft.com/office/drawing/2014/main" id="{757F88A2-EF10-4EFE-74E3-9F53906E7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04800"/>
            <a:ext cx="916781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undra">
            <a:extLst>
              <a:ext uri="{FF2B5EF4-FFF2-40B4-BE49-F238E27FC236}">
                <a16:creationId xmlns:a16="http://schemas.microsoft.com/office/drawing/2014/main" id="{EEF68A1D-234A-D7C5-159C-19B91F55D33D}"/>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562356"/>
            <a:ext cx="12340710" cy="5733288"/>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272603ED-7CF5-10D5-8B56-AB822711DF97}"/>
              </a:ext>
            </a:extLst>
          </p:cNvPr>
          <p:cNvPicPr>
            <a:picLocks noChangeAspect="1"/>
          </p:cNvPicPr>
          <p:nvPr/>
        </p:nvPicPr>
        <p:blipFill>
          <a:blip r:embed="rId3">
            <a:extLst>
              <a:ext uri="{28A0092B-C50C-407E-A947-70E740481C1C}">
                <a14:useLocalDpi xmlns:a14="http://schemas.microsoft.com/office/drawing/2010/main" val="0"/>
              </a:ext>
            </a:extLst>
          </a:blip>
          <a:srcRect l="1186" t="1138"/>
          <a:stretch>
            <a:fillRect/>
          </a:stretch>
        </p:blipFill>
        <p:spPr bwMode="auto">
          <a:xfrm>
            <a:off x="2819400" y="76200"/>
            <a:ext cx="63515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30C707-BD3D-C903-1B86-E54095CC0EC4}"/>
              </a:ext>
            </a:extLst>
          </p:cNvPr>
          <p:cNvSpPr/>
          <p:nvPr/>
        </p:nvSpPr>
        <p:spPr>
          <a:xfrm>
            <a:off x="8458200" y="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new-3">
            <a:extLst>
              <a:ext uri="{FF2B5EF4-FFF2-40B4-BE49-F238E27FC236}">
                <a16:creationId xmlns:a16="http://schemas.microsoft.com/office/drawing/2014/main" id="{EFAE491B-E29F-C502-9AE8-718744B2C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12725"/>
            <a:ext cx="7543800"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F770699-E477-7404-C403-4F8F47F8FE9C}"/>
              </a:ext>
            </a:extLst>
          </p:cNvPr>
          <p:cNvSpPr>
            <a:spLocks noGrp="1" noChangeArrowheads="1"/>
          </p:cNvSpPr>
          <p:nvPr>
            <p:ph type="title"/>
          </p:nvPr>
        </p:nvSpPr>
        <p:spPr/>
        <p:txBody>
          <a:bodyPr/>
          <a:lstStyle/>
          <a:p>
            <a:pPr eaLnBrk="1" hangingPunct="1"/>
            <a:r>
              <a:rPr lang="en-US" altLang="en-US" dirty="0"/>
              <a:t>Mountain (H) climates</a:t>
            </a:r>
          </a:p>
        </p:txBody>
      </p:sp>
      <p:sp>
        <p:nvSpPr>
          <p:cNvPr id="83971" name="Rectangle 3">
            <a:extLst>
              <a:ext uri="{FF2B5EF4-FFF2-40B4-BE49-F238E27FC236}">
                <a16:creationId xmlns:a16="http://schemas.microsoft.com/office/drawing/2014/main" id="{10364213-9B77-B58D-196F-A61E5E00A6CD}"/>
              </a:ext>
            </a:extLst>
          </p:cNvPr>
          <p:cNvSpPr>
            <a:spLocks noGrp="1" noChangeArrowheads="1"/>
          </p:cNvSpPr>
          <p:nvPr>
            <p:ph type="body" idx="1"/>
          </p:nvPr>
        </p:nvSpPr>
        <p:spPr/>
        <p:txBody>
          <a:bodyPr/>
          <a:lstStyle/>
          <a:p>
            <a:pPr eaLnBrk="1" hangingPunct="1">
              <a:buFontTx/>
              <a:buNone/>
            </a:pPr>
            <a:endParaRPr lang="en-US" altLang="en-US"/>
          </a:p>
          <a:p>
            <a:pPr eaLnBrk="1" hangingPunct="1">
              <a:buFontTx/>
              <a:buNone/>
            </a:pPr>
            <a:endParaRPr lang="en-US" altLang="en-US"/>
          </a:p>
        </p:txBody>
      </p:sp>
      <p:grpSp>
        <p:nvGrpSpPr>
          <p:cNvPr id="83972" name="Group 13">
            <a:extLst>
              <a:ext uri="{FF2B5EF4-FFF2-40B4-BE49-F238E27FC236}">
                <a16:creationId xmlns:a16="http://schemas.microsoft.com/office/drawing/2014/main" id="{0DFDEF8E-52C0-01F8-D023-5ED36C42C878}"/>
              </a:ext>
            </a:extLst>
          </p:cNvPr>
          <p:cNvGrpSpPr>
            <a:grpSpLocks/>
          </p:cNvGrpSpPr>
          <p:nvPr/>
        </p:nvGrpSpPr>
        <p:grpSpPr bwMode="auto">
          <a:xfrm>
            <a:off x="2819400" y="1676400"/>
            <a:ext cx="5791200" cy="4467225"/>
            <a:chOff x="816" y="1056"/>
            <a:chExt cx="3648" cy="2814"/>
          </a:xfrm>
        </p:grpSpPr>
        <p:grpSp>
          <p:nvGrpSpPr>
            <p:cNvPr id="83974" name="Group 12">
              <a:extLst>
                <a:ext uri="{FF2B5EF4-FFF2-40B4-BE49-F238E27FC236}">
                  <a16:creationId xmlns:a16="http://schemas.microsoft.com/office/drawing/2014/main" id="{C5D26C7C-48A3-8764-F7DB-39997B45CB80}"/>
                </a:ext>
              </a:extLst>
            </p:cNvPr>
            <p:cNvGrpSpPr>
              <a:grpSpLocks/>
            </p:cNvGrpSpPr>
            <p:nvPr/>
          </p:nvGrpSpPr>
          <p:grpSpPr bwMode="auto">
            <a:xfrm>
              <a:off x="816" y="1056"/>
              <a:ext cx="3648" cy="2814"/>
              <a:chOff x="816" y="1056"/>
              <a:chExt cx="3648" cy="2814"/>
            </a:xfrm>
          </p:grpSpPr>
          <p:grpSp>
            <p:nvGrpSpPr>
              <p:cNvPr id="83976" name="Group 10">
                <a:extLst>
                  <a:ext uri="{FF2B5EF4-FFF2-40B4-BE49-F238E27FC236}">
                    <a16:creationId xmlns:a16="http://schemas.microsoft.com/office/drawing/2014/main" id="{F88F299A-B92F-392D-8BF4-63208D52A35A}"/>
                  </a:ext>
                </a:extLst>
              </p:cNvPr>
              <p:cNvGrpSpPr>
                <a:grpSpLocks/>
              </p:cNvGrpSpPr>
              <p:nvPr/>
            </p:nvGrpSpPr>
            <p:grpSpPr bwMode="auto">
              <a:xfrm>
                <a:off x="816" y="1056"/>
                <a:ext cx="3600" cy="2814"/>
                <a:chOff x="816" y="1056"/>
                <a:chExt cx="3600" cy="2814"/>
              </a:xfrm>
            </p:grpSpPr>
            <p:pic>
              <p:nvPicPr>
                <p:cNvPr id="83980" name="Picture 4" descr="biomes">
                  <a:extLst>
                    <a:ext uri="{FF2B5EF4-FFF2-40B4-BE49-F238E27FC236}">
                      <a16:creationId xmlns:a16="http://schemas.microsoft.com/office/drawing/2014/main" id="{1CBFD1E2-CB16-5699-B1EE-86B3C45913E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56"/>
                  <a:ext cx="3600" cy="28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81" name="Rectangle 8">
                  <a:extLst>
                    <a:ext uri="{FF2B5EF4-FFF2-40B4-BE49-F238E27FC236}">
                      <a16:creationId xmlns:a16="http://schemas.microsoft.com/office/drawing/2014/main" id="{83601ECD-8F4A-8B8E-BD64-A24F7F0281DF}"/>
                    </a:ext>
                  </a:extLst>
                </p:cNvPr>
                <p:cNvSpPr>
                  <a:spLocks noChangeArrowheads="1"/>
                </p:cNvSpPr>
                <p:nvPr/>
              </p:nvSpPr>
              <p:spPr bwMode="auto">
                <a:xfrm>
                  <a:off x="3504" y="2448"/>
                  <a:ext cx="576"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83977" name="Group 11">
                <a:extLst>
                  <a:ext uri="{FF2B5EF4-FFF2-40B4-BE49-F238E27FC236}">
                    <a16:creationId xmlns:a16="http://schemas.microsoft.com/office/drawing/2014/main" id="{876C2AA8-EDF7-A79A-DD67-44B8C168D56F}"/>
                  </a:ext>
                </a:extLst>
              </p:cNvPr>
              <p:cNvGrpSpPr>
                <a:grpSpLocks/>
              </p:cNvGrpSpPr>
              <p:nvPr/>
            </p:nvGrpSpPr>
            <p:grpSpPr bwMode="auto">
              <a:xfrm>
                <a:off x="3168" y="1632"/>
                <a:ext cx="1296" cy="528"/>
                <a:chOff x="3168" y="1632"/>
                <a:chExt cx="1296" cy="528"/>
              </a:xfrm>
            </p:grpSpPr>
            <p:sp>
              <p:nvSpPr>
                <p:cNvPr id="83978" name="Rectangle 6">
                  <a:extLst>
                    <a:ext uri="{FF2B5EF4-FFF2-40B4-BE49-F238E27FC236}">
                      <a16:creationId xmlns:a16="http://schemas.microsoft.com/office/drawing/2014/main" id="{8C1AC40C-F3DB-8C7B-61D0-D305DBD24046}"/>
                    </a:ext>
                  </a:extLst>
                </p:cNvPr>
                <p:cNvSpPr>
                  <a:spLocks noChangeArrowheads="1"/>
                </p:cNvSpPr>
                <p:nvPr/>
              </p:nvSpPr>
              <p:spPr bwMode="auto">
                <a:xfrm>
                  <a:off x="3168" y="1632"/>
                  <a:ext cx="1296"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3979" name="Rectangle 7">
                  <a:extLst>
                    <a:ext uri="{FF2B5EF4-FFF2-40B4-BE49-F238E27FC236}">
                      <a16:creationId xmlns:a16="http://schemas.microsoft.com/office/drawing/2014/main" id="{9CA6AB06-40B3-5542-A6DE-FC34211FFF3E}"/>
                    </a:ext>
                  </a:extLst>
                </p:cNvPr>
                <p:cNvSpPr>
                  <a:spLocks noChangeArrowheads="1"/>
                </p:cNvSpPr>
                <p:nvPr/>
              </p:nvSpPr>
              <p:spPr bwMode="auto">
                <a:xfrm>
                  <a:off x="3312" y="2064"/>
                  <a:ext cx="52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sp>
          <p:nvSpPr>
            <p:cNvPr id="83975" name="Rectangle 5">
              <a:extLst>
                <a:ext uri="{FF2B5EF4-FFF2-40B4-BE49-F238E27FC236}">
                  <a16:creationId xmlns:a16="http://schemas.microsoft.com/office/drawing/2014/main" id="{E9737A24-457E-8B9A-0F5D-8BA5C82A604D}"/>
                </a:ext>
              </a:extLst>
            </p:cNvPr>
            <p:cNvSpPr>
              <a:spLocks noChangeArrowheads="1"/>
            </p:cNvSpPr>
            <p:nvPr/>
          </p:nvSpPr>
          <p:spPr bwMode="auto">
            <a:xfrm>
              <a:off x="1440" y="1536"/>
              <a:ext cx="67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83973" name="Rectangle 9">
            <a:extLst>
              <a:ext uri="{FF2B5EF4-FFF2-40B4-BE49-F238E27FC236}">
                <a16:creationId xmlns:a16="http://schemas.microsoft.com/office/drawing/2014/main" id="{D05F0E0B-8EA2-8A12-E252-940578EFE995}"/>
              </a:ext>
            </a:extLst>
          </p:cNvPr>
          <p:cNvSpPr>
            <a:spLocks noChangeArrowheads="1"/>
          </p:cNvSpPr>
          <p:nvPr/>
        </p:nvSpPr>
        <p:spPr bwMode="auto">
          <a:xfrm>
            <a:off x="7315200" y="4495800"/>
            <a:ext cx="1219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new-3">
            <a:extLst>
              <a:ext uri="{FF2B5EF4-FFF2-40B4-BE49-F238E27FC236}">
                <a16:creationId xmlns:a16="http://schemas.microsoft.com/office/drawing/2014/main" id="{5DA434F9-E05E-B47A-8253-8F5901C136E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15160" r="33881" b="31448"/>
          <a:stretch>
            <a:fillRect/>
          </a:stretch>
        </p:blipFill>
        <p:spPr>
          <a:xfrm>
            <a:off x="2743200" y="0"/>
            <a:ext cx="6176963" cy="68580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koppen">
            <a:extLst>
              <a:ext uri="{FF2B5EF4-FFF2-40B4-BE49-F238E27FC236}">
                <a16:creationId xmlns:a16="http://schemas.microsoft.com/office/drawing/2014/main" id="{0CDE138F-71C5-5787-2507-5F3163F7C7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03" b="23431"/>
          <a:stretch/>
        </p:blipFill>
        <p:spPr bwMode="auto">
          <a:xfrm>
            <a:off x="350837" y="82883"/>
            <a:ext cx="11490325" cy="471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6">
            <a:extLst>
              <a:ext uri="{FF2B5EF4-FFF2-40B4-BE49-F238E27FC236}">
                <a16:creationId xmlns:a16="http://schemas.microsoft.com/office/drawing/2014/main" id="{E8C3C19C-BDBA-55F7-BBCA-A3BAFC6835FF}"/>
              </a:ext>
            </a:extLst>
          </p:cNvPr>
          <p:cNvSpPr txBox="1">
            <a:spLocks noChangeArrowheads="1"/>
          </p:cNvSpPr>
          <p:nvPr/>
        </p:nvSpPr>
        <p:spPr bwMode="auto">
          <a:xfrm>
            <a:off x="366077" y="4949682"/>
            <a:ext cx="113077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For this lecture, you need to know only these Koppen climate types: </a:t>
            </a:r>
            <a:r>
              <a:rPr lang="en-US" altLang="en-US" sz="3600" dirty="0" err="1">
                <a:latin typeface="Calibri Light" panose="020F0302020204030204" pitchFamily="34" charset="0"/>
                <a:ea typeface="Calibri Light" panose="020F0302020204030204" pitchFamily="34" charset="0"/>
                <a:cs typeface="Calibri Light" panose="020F0302020204030204" pitchFamily="34" charset="0"/>
              </a:rPr>
              <a:t>Af</a:t>
            </a: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 Am, Aw, </a:t>
            </a:r>
            <a:r>
              <a:rPr lang="en-US" altLang="en-US" sz="3600" dirty="0" err="1">
                <a:latin typeface="Calibri Light" panose="020F0302020204030204" pitchFamily="34" charset="0"/>
                <a:ea typeface="Calibri Light" panose="020F0302020204030204" pitchFamily="34" charset="0"/>
                <a:cs typeface="Calibri Light" panose="020F0302020204030204" pitchFamily="34" charset="0"/>
              </a:rPr>
              <a:t>BWh</a:t>
            </a: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3600" dirty="0" err="1">
                <a:latin typeface="Calibri Light" panose="020F0302020204030204" pitchFamily="34" charset="0"/>
                <a:ea typeface="Calibri Light" panose="020F0302020204030204" pitchFamily="34" charset="0"/>
                <a:cs typeface="Calibri Light" panose="020F0302020204030204" pitchFamily="34" charset="0"/>
              </a:rPr>
              <a:t>BWk</a:t>
            </a: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 BS, </a:t>
            </a:r>
            <a:r>
              <a:rPr lang="en-US" altLang="en-US" sz="3600" dirty="0" err="1">
                <a:latin typeface="Calibri Light" panose="020F0302020204030204" pitchFamily="34" charset="0"/>
                <a:ea typeface="Calibri Light" panose="020F0302020204030204" pitchFamily="34" charset="0"/>
                <a:cs typeface="Calibri Light" panose="020F0302020204030204" pitchFamily="34" charset="0"/>
              </a:rPr>
              <a:t>Cfa</a:t>
            </a: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 Cs, </a:t>
            </a:r>
            <a:r>
              <a:rPr lang="en-US" altLang="en-US" sz="3600" dirty="0" err="1">
                <a:latin typeface="Calibri Light" panose="020F0302020204030204" pitchFamily="34" charset="0"/>
                <a:ea typeface="Calibri Light" panose="020F0302020204030204" pitchFamily="34" charset="0"/>
                <a:cs typeface="Calibri Light" panose="020F0302020204030204" pitchFamily="34" charset="0"/>
              </a:rPr>
              <a:t>Cfb</a:t>
            </a:r>
            <a:r>
              <a:rPr lang="en-US" altLang="en-US" sz="3600" dirty="0">
                <a:latin typeface="Calibri Light" panose="020F0302020204030204" pitchFamily="34" charset="0"/>
                <a:ea typeface="Calibri Light" panose="020F0302020204030204" pitchFamily="34" charset="0"/>
                <a:cs typeface="Calibri Light" panose="020F0302020204030204" pitchFamily="34" charset="0"/>
              </a:rPr>
              <a:t>, D, ET, EF, H</a:t>
            </a:r>
          </a:p>
          <a:p>
            <a:pPr eaLnBrk="1" hangingPunct="1">
              <a:spcBef>
                <a:spcPct val="0"/>
              </a:spcBef>
              <a:buFontTx/>
              <a:buNone/>
            </a:pPr>
            <a:endParaRPr lang="en-US" altLang="en-US" sz="1800" dirty="0"/>
          </a:p>
        </p:txBody>
      </p:sp>
      <p:sp>
        <p:nvSpPr>
          <p:cNvPr id="11269" name="Text Box 10">
            <a:extLst>
              <a:ext uri="{FF2B5EF4-FFF2-40B4-BE49-F238E27FC236}">
                <a16:creationId xmlns:a16="http://schemas.microsoft.com/office/drawing/2014/main" id="{156CB6BC-628E-53C2-F147-79396DC498F7}"/>
              </a:ext>
            </a:extLst>
          </p:cNvPr>
          <p:cNvSpPr txBox="1">
            <a:spLocks noChangeArrowheads="1"/>
          </p:cNvSpPr>
          <p:nvPr/>
        </p:nvSpPr>
        <p:spPr bwMode="auto">
          <a:xfrm>
            <a:off x="6553200" y="2438400"/>
            <a:ext cx="1203325" cy="46831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a:t>Midlatitude cold winter</a:t>
            </a:r>
          </a:p>
          <a:p>
            <a:pPr algn="ctr" eaLnBrk="1" hangingPunct="1">
              <a:spcBef>
                <a:spcPct val="0"/>
              </a:spcBef>
              <a:buFontTx/>
              <a:buNone/>
            </a:pPr>
            <a:r>
              <a:rPr lang="en-US" altLang="en-US" sz="800"/>
              <a:t>or </a:t>
            </a:r>
          </a:p>
          <a:p>
            <a:pPr algn="ctr" eaLnBrk="1" hangingPunct="1">
              <a:spcBef>
                <a:spcPct val="0"/>
              </a:spcBef>
              <a:buFontTx/>
              <a:buNone/>
            </a:pPr>
            <a:r>
              <a:rPr lang="en-US" altLang="en-US" sz="800"/>
              <a:t>Microthermal</a:t>
            </a:r>
          </a:p>
        </p:txBody>
      </p:sp>
      <p:sp>
        <p:nvSpPr>
          <p:cNvPr id="11270" name="Text Box 11">
            <a:extLst>
              <a:ext uri="{FF2B5EF4-FFF2-40B4-BE49-F238E27FC236}">
                <a16:creationId xmlns:a16="http://schemas.microsoft.com/office/drawing/2014/main" id="{F64BF637-5B8B-8F82-36DA-89E9A1059351}"/>
              </a:ext>
            </a:extLst>
          </p:cNvPr>
          <p:cNvSpPr txBox="1">
            <a:spLocks noChangeArrowheads="1"/>
          </p:cNvSpPr>
          <p:nvPr/>
        </p:nvSpPr>
        <p:spPr bwMode="auto">
          <a:xfrm>
            <a:off x="4724400" y="2438400"/>
            <a:ext cx="1203325" cy="46831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dirty="0"/>
              <a:t>Midlatitude cool winter</a:t>
            </a:r>
          </a:p>
          <a:p>
            <a:pPr algn="ctr" eaLnBrk="1" hangingPunct="1">
              <a:spcBef>
                <a:spcPct val="0"/>
              </a:spcBef>
              <a:buFontTx/>
              <a:buNone/>
            </a:pPr>
            <a:r>
              <a:rPr lang="en-US" altLang="en-US" sz="800" dirty="0"/>
              <a:t>or </a:t>
            </a:r>
          </a:p>
          <a:p>
            <a:pPr algn="ctr" eaLnBrk="1" hangingPunct="1">
              <a:spcBef>
                <a:spcPct val="0"/>
              </a:spcBef>
              <a:buFontTx/>
              <a:buNone/>
            </a:pPr>
            <a:r>
              <a:rPr lang="en-US" altLang="en-US" sz="800" dirty="0"/>
              <a:t>Mesothermal</a:t>
            </a:r>
          </a:p>
        </p:txBody>
      </p:sp>
      <p:sp>
        <p:nvSpPr>
          <p:cNvPr id="11271" name="Text Box 12">
            <a:extLst>
              <a:ext uri="{FF2B5EF4-FFF2-40B4-BE49-F238E27FC236}">
                <a16:creationId xmlns:a16="http://schemas.microsoft.com/office/drawing/2014/main" id="{72BF57D1-BA14-DF50-CF03-8249E887F559}"/>
              </a:ext>
            </a:extLst>
          </p:cNvPr>
          <p:cNvSpPr txBox="1">
            <a:spLocks noChangeArrowheads="1"/>
          </p:cNvSpPr>
          <p:nvPr/>
        </p:nvSpPr>
        <p:spPr bwMode="auto">
          <a:xfrm>
            <a:off x="3627438" y="2438400"/>
            <a:ext cx="350837" cy="22383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a:t>Dry</a:t>
            </a:r>
          </a:p>
        </p:txBody>
      </p:sp>
      <p:sp>
        <p:nvSpPr>
          <p:cNvPr id="11272" name="Text Box 13">
            <a:extLst>
              <a:ext uri="{FF2B5EF4-FFF2-40B4-BE49-F238E27FC236}">
                <a16:creationId xmlns:a16="http://schemas.microsoft.com/office/drawing/2014/main" id="{BB06923A-035E-532D-4EEA-F3B2381F655D}"/>
              </a:ext>
            </a:extLst>
          </p:cNvPr>
          <p:cNvSpPr txBox="1">
            <a:spLocks noChangeArrowheads="1"/>
          </p:cNvSpPr>
          <p:nvPr/>
        </p:nvSpPr>
        <p:spPr bwMode="auto">
          <a:xfrm>
            <a:off x="2362200" y="2438400"/>
            <a:ext cx="584200" cy="34607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a:t>Tropical </a:t>
            </a:r>
          </a:p>
          <a:p>
            <a:pPr algn="ctr" eaLnBrk="1" hangingPunct="1">
              <a:spcBef>
                <a:spcPct val="0"/>
              </a:spcBef>
              <a:buFontTx/>
              <a:buNone/>
            </a:pPr>
            <a:r>
              <a:rPr lang="en-US" altLang="en-US" sz="800"/>
              <a:t>humid</a:t>
            </a:r>
          </a:p>
        </p:txBody>
      </p:sp>
      <p:sp>
        <p:nvSpPr>
          <p:cNvPr id="11273" name="Text Box 14">
            <a:extLst>
              <a:ext uri="{FF2B5EF4-FFF2-40B4-BE49-F238E27FC236}">
                <a16:creationId xmlns:a16="http://schemas.microsoft.com/office/drawing/2014/main" id="{40CD2ED8-F3FE-E349-7A3E-7D23BF820AF6}"/>
              </a:ext>
            </a:extLst>
          </p:cNvPr>
          <p:cNvSpPr txBox="1">
            <a:spLocks noChangeArrowheads="1"/>
          </p:cNvSpPr>
          <p:nvPr/>
        </p:nvSpPr>
        <p:spPr bwMode="auto">
          <a:xfrm>
            <a:off x="8229600" y="2438400"/>
            <a:ext cx="457200" cy="22383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a:t>Polar</a:t>
            </a:r>
          </a:p>
        </p:txBody>
      </p:sp>
      <p:sp>
        <p:nvSpPr>
          <p:cNvPr id="11274" name="Text Box 15">
            <a:extLst>
              <a:ext uri="{FF2B5EF4-FFF2-40B4-BE49-F238E27FC236}">
                <a16:creationId xmlns:a16="http://schemas.microsoft.com/office/drawing/2014/main" id="{37AE316F-1AEC-38CA-25A8-8E6E08787BC5}"/>
              </a:ext>
            </a:extLst>
          </p:cNvPr>
          <p:cNvSpPr txBox="1">
            <a:spLocks noChangeArrowheads="1"/>
          </p:cNvSpPr>
          <p:nvPr/>
        </p:nvSpPr>
        <p:spPr bwMode="auto">
          <a:xfrm>
            <a:off x="8763000" y="2438400"/>
            <a:ext cx="381000" cy="22383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a:t>Mt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new-1">
            <a:extLst>
              <a:ext uri="{FF2B5EF4-FFF2-40B4-BE49-F238E27FC236}">
                <a16:creationId xmlns:a16="http://schemas.microsoft.com/office/drawing/2014/main" id="{D2EC0A36-A162-C14E-ED36-542B43CA972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l="3433" t="9656" r="15970" b="33673"/>
          <a:stretch>
            <a:fillRect/>
          </a:stretch>
        </p:blipFill>
        <p:spPr>
          <a:xfrm>
            <a:off x="2286000" y="3175"/>
            <a:ext cx="7086600" cy="685482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koeppen">
            <a:extLst>
              <a:ext uri="{FF2B5EF4-FFF2-40B4-BE49-F238E27FC236}">
                <a16:creationId xmlns:a16="http://schemas.microsoft.com/office/drawing/2014/main" id="{31B7B87C-82A0-C3AF-0BA2-5A4619231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9835"/>
            <a:ext cx="6477000" cy="661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98634B3-97BD-ABE6-CD20-2E7F893178EA}"/>
              </a:ext>
            </a:extLst>
          </p:cNvPr>
          <p:cNvSpPr>
            <a:spLocks noGrp="1" noChangeArrowheads="1"/>
          </p:cNvSpPr>
          <p:nvPr>
            <p:ph type="title"/>
          </p:nvPr>
        </p:nvSpPr>
        <p:spPr/>
        <p:txBody>
          <a:bodyPr/>
          <a:lstStyle/>
          <a:p>
            <a:pPr eaLnBrk="1" hangingPunct="1"/>
            <a:r>
              <a:rPr lang="en-US" altLang="en-US" dirty="0"/>
              <a:t>Biomes</a:t>
            </a:r>
          </a:p>
        </p:txBody>
      </p:sp>
      <p:sp>
        <p:nvSpPr>
          <p:cNvPr id="19459" name="Text Box 5">
            <a:extLst>
              <a:ext uri="{FF2B5EF4-FFF2-40B4-BE49-F238E27FC236}">
                <a16:creationId xmlns:a16="http://schemas.microsoft.com/office/drawing/2014/main" id="{49A278D1-E69D-1BD8-3998-24CCF33D3E7C}"/>
              </a:ext>
            </a:extLst>
          </p:cNvPr>
          <p:cNvSpPr txBox="1">
            <a:spLocks noChangeArrowheads="1"/>
          </p:cNvSpPr>
          <p:nvPr/>
        </p:nvSpPr>
        <p:spPr bwMode="auto">
          <a:xfrm>
            <a:off x="609600" y="1524000"/>
            <a:ext cx="5181600" cy="2739211"/>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Biomes-a distinctive assemblage of plants that forms a regional ecological unit in response to climate</a:t>
            </a:r>
          </a:p>
          <a:p>
            <a:pPr eaLnBrk="1" hangingPunct="1">
              <a:spcBef>
                <a:spcPct val="0"/>
              </a:spcBef>
              <a:buFontTx/>
              <a:buNone/>
            </a:pPr>
            <a:endParaRPr lang="en-US" altLang="en-US" sz="2400" dirty="0"/>
          </a:p>
          <a:p>
            <a:pPr eaLnBrk="1" hangingPunct="1">
              <a:spcBef>
                <a:spcPct val="0"/>
              </a:spcBef>
              <a:buFontTx/>
              <a:buNone/>
            </a:pPr>
            <a:endParaRPr lang="en-US" altLang="en-US" sz="2000" dirty="0"/>
          </a:p>
        </p:txBody>
      </p:sp>
      <p:pic>
        <p:nvPicPr>
          <p:cNvPr id="19460" name="Picture 6" descr="new-7">
            <a:extLst>
              <a:ext uri="{FF2B5EF4-FFF2-40B4-BE49-F238E27FC236}">
                <a16:creationId xmlns:a16="http://schemas.microsoft.com/office/drawing/2014/main" id="{13FE9189-34D0-0D3B-2243-D24C7CCAA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9200"/>
            <a:ext cx="49037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21D2-60A4-ADB3-36F0-538C67AD5773}"/>
              </a:ext>
            </a:extLst>
          </p:cNvPr>
          <p:cNvSpPr>
            <a:spLocks noGrp="1"/>
          </p:cNvSpPr>
          <p:nvPr>
            <p:ph type="title"/>
          </p:nvPr>
        </p:nvSpPr>
        <p:spPr/>
        <p:txBody>
          <a:bodyPr/>
          <a:lstStyle/>
          <a:p>
            <a:r>
              <a:rPr lang="en-US" dirty="0"/>
              <a:t>Controls on climate and biomes</a:t>
            </a:r>
          </a:p>
        </p:txBody>
      </p:sp>
      <p:sp>
        <p:nvSpPr>
          <p:cNvPr id="3" name="Content Placeholder 2">
            <a:extLst>
              <a:ext uri="{FF2B5EF4-FFF2-40B4-BE49-F238E27FC236}">
                <a16:creationId xmlns:a16="http://schemas.microsoft.com/office/drawing/2014/main" id="{732DD318-AC65-6D6D-2042-15BAF8842C55}"/>
              </a:ext>
            </a:extLst>
          </p:cNvPr>
          <p:cNvSpPr>
            <a:spLocks noGrp="1"/>
          </p:cNvSpPr>
          <p:nvPr>
            <p:ph idx="1"/>
          </p:nvPr>
        </p:nvSpPr>
        <p:spPr/>
        <p:txBody>
          <a:bodyPr/>
          <a:lstStyle/>
          <a:p>
            <a:r>
              <a:rPr lang="en-US" sz="2800" dirty="0"/>
              <a:t>Latitude</a:t>
            </a:r>
          </a:p>
          <a:p>
            <a:r>
              <a:rPr lang="en-US" sz="2800" dirty="0"/>
              <a:t>Position relative to global pressure cells (chiefly, the ITCZ, STHP, midlatitude cyclones)</a:t>
            </a:r>
          </a:p>
          <a:p>
            <a:r>
              <a:rPr lang="en-US" sz="2800" dirty="0"/>
              <a:t>Location relative to large areas of land and bodies of water (known as continentality and the maritime effect)</a:t>
            </a:r>
          </a:p>
          <a:p>
            <a:r>
              <a:rPr lang="en-US" sz="2800" dirty="0"/>
              <a:t>Elevation</a:t>
            </a:r>
          </a:p>
          <a:p>
            <a:r>
              <a:rPr lang="en-US" sz="2800" dirty="0" err="1"/>
              <a:t>Rainshadow</a:t>
            </a:r>
            <a:r>
              <a:rPr lang="en-US" sz="2800" dirty="0"/>
              <a:t> effect (dry and wet side of mountain ranges)</a:t>
            </a:r>
          </a:p>
          <a:p>
            <a:r>
              <a:rPr lang="en-US" sz="2800" dirty="0"/>
              <a:t>Ocean currents</a:t>
            </a:r>
          </a:p>
          <a:p>
            <a:pPr lvl="1"/>
            <a:r>
              <a:rPr lang="en-US" sz="2400" dirty="0"/>
              <a:t>Warm currents: east coast of continents: warm and more humid</a:t>
            </a:r>
          </a:p>
          <a:p>
            <a:pPr lvl="1"/>
            <a:r>
              <a:rPr lang="en-US" sz="2400" dirty="0"/>
              <a:t>Cold currents: west coasts of continents: milder and drier</a:t>
            </a:r>
          </a:p>
          <a:p>
            <a:endParaRPr lang="en-US" dirty="0"/>
          </a:p>
        </p:txBody>
      </p:sp>
    </p:spTree>
    <p:extLst>
      <p:ext uri="{BB962C8B-B14F-4D97-AF65-F5344CB8AC3E}">
        <p14:creationId xmlns:p14="http://schemas.microsoft.com/office/powerpoint/2010/main" val="856585153"/>
      </p:ext>
    </p:extLst>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262672"/>
      </a:accent1>
      <a:accent2>
        <a:srgbClr val="262672"/>
      </a:accent2>
      <a:accent3>
        <a:srgbClr val="FFFFFF"/>
      </a:accent3>
      <a:accent4>
        <a:srgbClr val="262672"/>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TotalTime>
  <Words>2433</Words>
  <Application>Microsoft Office PowerPoint</Application>
  <PresentationFormat>Widescreen</PresentationFormat>
  <Paragraphs>310</Paragraphs>
  <Slides>71</Slides>
  <Notes>63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 Light</vt:lpstr>
      <vt:lpstr>Default Design</vt:lpstr>
      <vt:lpstr>Climate</vt:lpstr>
      <vt:lpstr>Köppen climate classification system</vt:lpstr>
      <vt:lpstr>PowerPoint Presentation</vt:lpstr>
      <vt:lpstr>PowerPoint Presentation</vt:lpstr>
      <vt:lpstr>PowerPoint Presentation</vt:lpstr>
      <vt:lpstr>Climographs</vt:lpstr>
      <vt:lpstr>PowerPoint Presentation</vt:lpstr>
      <vt:lpstr>Biomes</vt:lpstr>
      <vt:lpstr>Controls on climate and biomes</vt:lpstr>
      <vt:lpstr>Climate shapes vegetation by influencing:</vt:lpstr>
      <vt:lpstr>Transpiration</vt:lpstr>
      <vt:lpstr>Transpiration</vt:lpstr>
      <vt:lpstr>Phenology</vt:lpstr>
      <vt:lpstr>PowerPoint Presentation</vt:lpstr>
      <vt:lpstr>PowerPoint Presentation</vt:lpstr>
      <vt:lpstr>PowerPoint Presentation</vt:lpstr>
      <vt:lpstr>PowerPoint Presentation</vt:lpstr>
      <vt:lpstr>Needle leaf growth forms</vt:lpstr>
      <vt:lpstr>PowerPoint Presentation</vt:lpstr>
      <vt:lpstr>PowerPoint Presentation</vt:lpstr>
      <vt:lpstr>PowerPoint Presentation</vt:lpstr>
      <vt:lpstr>Broad leaf growth forms</vt:lpstr>
      <vt:lpstr>Soil formation</vt:lpstr>
      <vt:lpstr>PowerPoint Presentation</vt:lpstr>
      <vt:lpstr>PowerPoint Presentation</vt:lpstr>
      <vt:lpstr>Eluviation and illuviation</vt:lpstr>
      <vt:lpstr>Soil orders</vt:lpstr>
      <vt:lpstr>Colluvium</vt:lpstr>
      <vt:lpstr>Köppen tropical (A) climates: Af Wet tropical </vt:lpstr>
      <vt:lpstr> Köppen tropical (A) climates: Aw Tropical wet and dry </vt:lpstr>
      <vt:lpstr>PowerPoint Presentation</vt:lpstr>
      <vt:lpstr>PowerPoint Presentation</vt:lpstr>
      <vt:lpstr>Köppen tropical (A) climates: Am Tropical monsoon </vt:lpstr>
      <vt:lpstr>PowerPoint Presentation</vt:lpstr>
      <vt:lpstr>Köppen arid (B) climates: BWh Subtropical desert </vt:lpstr>
      <vt:lpstr>PowerPoint Presentation</vt:lpstr>
      <vt:lpstr>PowerPoint Presentation</vt:lpstr>
      <vt:lpstr>Köppen arid (B) climates: BWk Mid-latitude desert</vt:lpstr>
      <vt:lpstr>PowerPoint Presentation</vt:lpstr>
      <vt:lpstr>BWk is cooler and often at a higher latitude than BWh deserts</vt:lpstr>
      <vt:lpstr>BWh climates are much drier than BWk</vt:lpstr>
      <vt:lpstr>Köppen arid (B) climates: BS-Steppe climate</vt:lpstr>
      <vt:lpstr>PowerPoint Presentation</vt:lpstr>
      <vt:lpstr>PowerPoint Presentation</vt:lpstr>
      <vt:lpstr>Grasslands of the B climates of the world</vt:lpstr>
      <vt:lpstr>PowerPoint Presentation</vt:lpstr>
      <vt:lpstr>Köppen midlatitude cool winter (C) climates: Cfa-Humid subtropical</vt:lpstr>
      <vt:lpstr>PowerPoint Presentation</vt:lpstr>
      <vt:lpstr>PowerPoint Presentation</vt:lpstr>
      <vt:lpstr>Köppen midlatitude C climates: Cs-Mediterranean  </vt:lpstr>
      <vt:lpstr>PowerPoint Presentation</vt:lpstr>
      <vt:lpstr>PowerPoint Presentation</vt:lpstr>
      <vt:lpstr>Köppen midlatitude (C) climates: Cfb-Marine west coast</vt:lpstr>
      <vt:lpstr>PowerPoint Presentation</vt:lpstr>
      <vt:lpstr>PowerPoint Presentation</vt:lpstr>
      <vt:lpstr>PowerPoint Presentation</vt:lpstr>
      <vt:lpstr>PowerPoint Presentation</vt:lpstr>
      <vt:lpstr>Köppen midlatitude cold winter (D) climates</vt:lpstr>
      <vt:lpstr>PowerPoint Presentation</vt:lpstr>
      <vt:lpstr>PowerPoint Presentation</vt:lpstr>
      <vt:lpstr>PowerPoint Presentation</vt:lpstr>
      <vt:lpstr>Köppen polar (E) climates</vt:lpstr>
      <vt:lpstr>PowerPoint Presentation</vt:lpstr>
      <vt:lpstr>PowerPoint Presentation</vt:lpstr>
      <vt:lpstr>PowerPoint Presentation</vt:lpstr>
      <vt:lpstr>PowerPoint Presentation</vt:lpstr>
      <vt:lpstr>PowerPoint Presentation</vt:lpstr>
      <vt:lpstr>Mountain (H) climates</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140</cp:revision>
  <dcterms:created xsi:type="dcterms:W3CDTF">2005-05-31T15:56:13Z</dcterms:created>
  <dcterms:modified xsi:type="dcterms:W3CDTF">2025-03-25T14:50:52Z</dcterms:modified>
</cp:coreProperties>
</file>