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356" r:id="rId3"/>
    <p:sldId id="350" r:id="rId4"/>
    <p:sldId id="652" r:id="rId5"/>
    <p:sldId id="645" r:id="rId6"/>
    <p:sldId id="596" r:id="rId7"/>
    <p:sldId id="683" r:id="rId8"/>
    <p:sldId id="591" r:id="rId9"/>
    <p:sldId id="603" r:id="rId10"/>
    <p:sldId id="388" r:id="rId11"/>
    <p:sldId id="389" r:id="rId12"/>
    <p:sldId id="386" r:id="rId13"/>
    <p:sldId id="653" r:id="rId14"/>
    <p:sldId id="662" r:id="rId15"/>
    <p:sldId id="358" r:id="rId16"/>
    <p:sldId id="661" r:id="rId17"/>
    <p:sldId id="594" r:id="rId18"/>
    <p:sldId id="608" r:id="rId19"/>
    <p:sldId id="385" r:id="rId20"/>
    <p:sldId id="387" r:id="rId21"/>
    <p:sldId id="362" r:id="rId22"/>
    <p:sldId id="355" r:id="rId23"/>
    <p:sldId id="669" r:id="rId24"/>
    <p:sldId id="363" r:id="rId25"/>
    <p:sldId id="61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30DC3D9-1487-431A-A62D-ED4367A0E11F}">
          <p14:sldIdLst>
            <p14:sldId id="257"/>
            <p14:sldId id="356"/>
            <p14:sldId id="350"/>
          </p14:sldIdLst>
        </p14:section>
        <p14:section name="Nearshore processes" id="{DDC61E94-9F1C-47B5-A940-069951DDE8F0}">
          <p14:sldIdLst>
            <p14:sldId id="652"/>
            <p14:sldId id="645"/>
            <p14:sldId id="596"/>
            <p14:sldId id="683"/>
            <p14:sldId id="591"/>
            <p14:sldId id="603"/>
          </p14:sldIdLst>
        </p14:section>
        <p14:section name="Reflective versus dissipative coastlines" id="{EA847A6F-137A-4BEE-B75C-8DA68E15F10C}">
          <p14:sldIdLst>
            <p14:sldId id="388"/>
            <p14:sldId id="389"/>
            <p14:sldId id="386"/>
            <p14:sldId id="653"/>
            <p14:sldId id="662"/>
          </p14:sldIdLst>
        </p14:section>
        <p14:section name="Bars and rip currents" id="{D59BE7CD-3B64-42EB-8317-9FD37A5C8928}">
          <p14:sldIdLst>
            <p14:sldId id="358"/>
            <p14:sldId id="661"/>
            <p14:sldId id="594"/>
          </p14:sldIdLst>
        </p14:section>
        <p14:section name="Deltas" id="{661D7044-3B26-419B-A83C-D716610D1BE5}">
          <p14:sldIdLst>
            <p14:sldId id="608"/>
          </p14:sldIdLst>
        </p14:section>
        <p14:section name="Barrier coasts and islands" id="{A6CB4300-170E-47E1-A073-2B567F04B018}">
          <p14:sldIdLst>
            <p14:sldId id="385"/>
            <p14:sldId id="387"/>
            <p14:sldId id="362"/>
            <p14:sldId id="355"/>
            <p14:sldId id="669"/>
            <p14:sldId id="363"/>
            <p14:sldId id="6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7" autoAdjust="0"/>
    <p:restoredTop sz="78141" autoAdjust="0"/>
  </p:normalViewPr>
  <p:slideViewPr>
    <p:cSldViewPr showGuides="1">
      <p:cViewPr varScale="1">
        <p:scale>
          <a:sx n="49" d="100"/>
          <a:sy n="49" d="100"/>
        </p:scale>
        <p:origin x="316" y="4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C4CADF-0323-4CBD-8A3C-0B6C76E68DF5}" type="datetimeFigureOut">
              <a:rPr lang="en-US" smtClean="0"/>
              <a:pPr/>
              <a:t>4/21/2025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E72FD7-F8A2-4866-BAAF-A89EA698B1B7}" type="slidenum">
              <a:rPr lang="en-US" smtClean="0"/>
              <a:pPr/>
              <a:t>‹#›</a:t>
            </a:fld>
            <a:endParaRPr lang="en-US" dirty="0"/>
          </a:p>
        </p:txBody>
      </p:sp>
    </p:spTree>
    <p:extLst>
      <p:ext uri="{BB962C8B-B14F-4D97-AF65-F5344CB8AC3E}">
        <p14:creationId xmlns:p14="http://schemas.microsoft.com/office/powerpoint/2010/main" val="2511409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1</a:t>
            </a:fld>
            <a:endParaRPr lang="en-US" dirty="0"/>
          </a:p>
        </p:txBody>
      </p:sp>
    </p:spTree>
    <p:extLst>
      <p:ext uri="{BB962C8B-B14F-4D97-AF65-F5344CB8AC3E}">
        <p14:creationId xmlns:p14="http://schemas.microsoft.com/office/powerpoint/2010/main" val="1962674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Reflective and dissipative coasts</a:t>
            </a:r>
            <a:br>
              <a:rPr lang="en-US" dirty="0"/>
            </a:br>
            <a:br>
              <a:rPr lang="en-US" dirty="0"/>
            </a:br>
            <a:r>
              <a:rPr lang="en-US" dirty="0"/>
              <a:t>Dissipative beaches are characterized as being high energy beaches with a wide surf zone (300-500 m) including two to three shore normal bars and troughs, and a low-sloping and wide beach face consisting of fine sand.</a:t>
            </a:r>
          </a:p>
          <a:p>
            <a:endParaRPr lang="en-US" dirty="0"/>
          </a:p>
          <a:p>
            <a:r>
              <a:rPr lang="en-US" dirty="0"/>
              <a:t>Reflective beaches are characterized by a relatively steep narrow beach face, composed of coarse sand, and a narrow surf zone. Waves break close to the shore on a reflective beach with little prior loss of energy. Deep water is close inshore.</a:t>
            </a:r>
          </a:p>
        </p:txBody>
      </p:sp>
      <p:sp>
        <p:nvSpPr>
          <p:cNvPr id="4" name="Slide Number Placeholder 3"/>
          <p:cNvSpPr>
            <a:spLocks noGrp="1"/>
          </p:cNvSpPr>
          <p:nvPr>
            <p:ph type="sldNum" sz="quarter" idx="5"/>
          </p:nvPr>
        </p:nvSpPr>
        <p:spPr/>
        <p:txBody>
          <a:bodyPr/>
          <a:lstStyle/>
          <a:p>
            <a:fld id="{6DE72FD7-F8A2-4866-BAAF-A89EA698B1B7}" type="slidenum">
              <a:rPr lang="en-US" smtClean="0"/>
              <a:pPr/>
              <a:t>12</a:t>
            </a:fld>
            <a:endParaRPr lang="en-US" dirty="0"/>
          </a:p>
        </p:txBody>
      </p:sp>
    </p:spTree>
    <p:extLst>
      <p:ext uri="{BB962C8B-B14F-4D97-AF65-F5344CB8AC3E}">
        <p14:creationId xmlns:p14="http://schemas.microsoft.com/office/powerpoint/2010/main" val="3488172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Sneaker waves are more common on reflective coastlines because wave energy can propagate through deep water closer to shore. </a:t>
            </a:r>
          </a:p>
        </p:txBody>
      </p:sp>
      <p:sp>
        <p:nvSpPr>
          <p:cNvPr id="4" name="Slide Number Placeholder 3"/>
          <p:cNvSpPr>
            <a:spLocks noGrp="1"/>
          </p:cNvSpPr>
          <p:nvPr>
            <p:ph type="sldNum" sz="quarter" idx="5"/>
          </p:nvPr>
        </p:nvSpPr>
        <p:spPr/>
        <p:txBody>
          <a:bodyPr/>
          <a:lstStyle/>
          <a:p>
            <a:fld id="{6DE72FD7-F8A2-4866-BAAF-A89EA698B1B7}" type="slidenum">
              <a:rPr lang="en-US" smtClean="0"/>
              <a:pPr/>
              <a:t>13</a:t>
            </a:fld>
            <a:endParaRPr lang="en-US" dirty="0"/>
          </a:p>
        </p:txBody>
      </p:sp>
    </p:spTree>
    <p:extLst>
      <p:ext uri="{BB962C8B-B14F-4D97-AF65-F5344CB8AC3E}">
        <p14:creationId xmlns:p14="http://schemas.microsoft.com/office/powerpoint/2010/main" val="4282188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sandbars with a trough between them in Panama City Beach. This is a dissipative beach</a:t>
            </a:r>
            <a:br>
              <a:rPr lang="en-US" dirty="0"/>
            </a:br>
            <a:br>
              <a:rPr lang="en-US" dirty="0"/>
            </a:br>
            <a:r>
              <a:rPr lang="en-US" dirty="0"/>
              <a:t>https://www.newsherald.com/story/news/environment/2018/06/17/tale-of-two-sandbars-pcb-coastline-somewhat-unusual/11953252007/</a:t>
            </a:r>
          </a:p>
        </p:txBody>
      </p:sp>
      <p:sp>
        <p:nvSpPr>
          <p:cNvPr id="4" name="Slide Number Placeholder 3"/>
          <p:cNvSpPr>
            <a:spLocks noGrp="1"/>
          </p:cNvSpPr>
          <p:nvPr>
            <p:ph type="sldNum" sz="quarter" idx="5"/>
          </p:nvPr>
        </p:nvSpPr>
        <p:spPr/>
        <p:txBody>
          <a:bodyPr/>
          <a:lstStyle/>
          <a:p>
            <a:fld id="{6DE72FD7-F8A2-4866-BAAF-A89EA698B1B7}" type="slidenum">
              <a:rPr lang="en-US" smtClean="0"/>
              <a:pPr/>
              <a:t>14</a:t>
            </a:fld>
            <a:endParaRPr lang="en-US" dirty="0"/>
          </a:p>
        </p:txBody>
      </p:sp>
    </p:spTree>
    <p:extLst>
      <p:ext uri="{BB962C8B-B14F-4D97-AF65-F5344CB8AC3E}">
        <p14:creationId xmlns:p14="http://schemas.microsoft.com/office/powerpoint/2010/main" val="1183104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Panama City Beach from St Andrews St Park pier</a:t>
            </a:r>
          </a:p>
        </p:txBody>
      </p:sp>
      <p:sp>
        <p:nvSpPr>
          <p:cNvPr id="4" name="Slide Number Placeholder 3"/>
          <p:cNvSpPr>
            <a:spLocks noGrp="1"/>
          </p:cNvSpPr>
          <p:nvPr>
            <p:ph type="sldNum" sz="quarter" idx="5"/>
          </p:nvPr>
        </p:nvSpPr>
        <p:spPr/>
        <p:txBody>
          <a:bodyPr/>
          <a:lstStyle/>
          <a:p>
            <a:fld id="{6DE72FD7-F8A2-4866-BAAF-A89EA698B1B7}" type="slidenum">
              <a:rPr lang="en-US" smtClean="0"/>
              <a:pPr/>
              <a:t>15</a:t>
            </a:fld>
            <a:endParaRPr lang="en-US" dirty="0"/>
          </a:p>
        </p:txBody>
      </p:sp>
    </p:spTree>
    <p:extLst>
      <p:ext uri="{BB962C8B-B14F-4D97-AF65-F5344CB8AC3E}">
        <p14:creationId xmlns:p14="http://schemas.microsoft.com/office/powerpoint/2010/main" val="201622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 currents</a:t>
            </a:r>
          </a:p>
        </p:txBody>
      </p:sp>
      <p:sp>
        <p:nvSpPr>
          <p:cNvPr id="4" name="Slide Number Placeholder 3"/>
          <p:cNvSpPr>
            <a:spLocks noGrp="1"/>
          </p:cNvSpPr>
          <p:nvPr>
            <p:ph type="sldNum" sz="quarter" idx="5"/>
          </p:nvPr>
        </p:nvSpPr>
        <p:spPr/>
        <p:txBody>
          <a:bodyPr/>
          <a:lstStyle/>
          <a:p>
            <a:fld id="{6DE72FD7-F8A2-4866-BAAF-A89EA698B1B7}" type="slidenum">
              <a:rPr lang="en-US" smtClean="0"/>
              <a:pPr/>
              <a:t>17</a:t>
            </a:fld>
            <a:endParaRPr lang="en-US" dirty="0"/>
          </a:p>
        </p:txBody>
      </p:sp>
    </p:spTree>
    <p:extLst>
      <p:ext uri="{BB962C8B-B14F-4D97-AF65-F5344CB8AC3E}">
        <p14:creationId xmlns:p14="http://schemas.microsoft.com/office/powerpoint/2010/main" val="336873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Delta types:  river dominated, tide-dominated, wave dominated, and hybrid (mixtures of all of the other three types)</a:t>
            </a:r>
          </a:p>
        </p:txBody>
      </p:sp>
      <p:sp>
        <p:nvSpPr>
          <p:cNvPr id="4" name="Slide Number Placeholder 3"/>
          <p:cNvSpPr>
            <a:spLocks noGrp="1"/>
          </p:cNvSpPr>
          <p:nvPr>
            <p:ph type="sldNum" sz="quarter" idx="5"/>
          </p:nvPr>
        </p:nvSpPr>
        <p:spPr/>
        <p:txBody>
          <a:bodyPr/>
          <a:lstStyle/>
          <a:p>
            <a:fld id="{6DE72FD7-F8A2-4866-BAAF-A89EA698B1B7}" type="slidenum">
              <a:rPr lang="en-US" smtClean="0"/>
              <a:pPr/>
              <a:t>18</a:t>
            </a:fld>
            <a:endParaRPr lang="en-US" dirty="0"/>
          </a:p>
        </p:txBody>
      </p:sp>
    </p:spTree>
    <p:extLst>
      <p:ext uri="{BB962C8B-B14F-4D97-AF65-F5344CB8AC3E}">
        <p14:creationId xmlns:p14="http://schemas.microsoft.com/office/powerpoint/2010/main" val="1145259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Barrier island coasts</a:t>
            </a:r>
          </a:p>
        </p:txBody>
      </p:sp>
      <p:sp>
        <p:nvSpPr>
          <p:cNvPr id="4" name="Slide Number Placeholder 3"/>
          <p:cNvSpPr>
            <a:spLocks noGrp="1"/>
          </p:cNvSpPr>
          <p:nvPr>
            <p:ph type="sldNum" sz="quarter" idx="5"/>
          </p:nvPr>
        </p:nvSpPr>
        <p:spPr/>
        <p:txBody>
          <a:bodyPr/>
          <a:lstStyle/>
          <a:p>
            <a:fld id="{6DE72FD7-F8A2-4866-BAAF-A89EA698B1B7}" type="slidenum">
              <a:rPr lang="en-US" smtClean="0"/>
              <a:pPr/>
              <a:t>19</a:t>
            </a:fld>
            <a:endParaRPr lang="en-US" dirty="0"/>
          </a:p>
        </p:txBody>
      </p:sp>
    </p:spTree>
    <p:extLst>
      <p:ext uri="{BB962C8B-B14F-4D97-AF65-F5344CB8AC3E}">
        <p14:creationId xmlns:p14="http://schemas.microsoft.com/office/powerpoint/2010/main" val="388367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Deltas can have well-developed estuarine habitat, salt marsh and tidal creek networks depending upon the delta type. Tidal deltas typically have the best developed estuarine systems with salt marsh and tidal creeks.</a:t>
            </a:r>
            <a:br>
              <a:rPr lang="en-US" dirty="0"/>
            </a:br>
            <a:br>
              <a:rPr lang="en-US" dirty="0"/>
            </a:br>
            <a:r>
              <a:rPr lang="en-US" dirty="0">
                <a:solidFill>
                  <a:schemeClr val="bg1"/>
                </a:solidFill>
              </a:rPr>
              <a:t>Estuary, salt marsh,  and tidal creeks network</a:t>
            </a:r>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22</a:t>
            </a:fld>
            <a:endParaRPr lang="en-US" dirty="0"/>
          </a:p>
        </p:txBody>
      </p:sp>
    </p:spTree>
    <p:extLst>
      <p:ext uri="{BB962C8B-B14F-4D97-AF65-F5344CB8AC3E}">
        <p14:creationId xmlns:p14="http://schemas.microsoft.com/office/powerpoint/2010/main" val="269196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energy barrier islands of the northern coast of the Netherlands (right) and the Georgia coast (left)</a:t>
            </a:r>
          </a:p>
        </p:txBody>
      </p:sp>
      <p:sp>
        <p:nvSpPr>
          <p:cNvPr id="4" name="Slide Number Placeholder 3"/>
          <p:cNvSpPr>
            <a:spLocks noGrp="1"/>
          </p:cNvSpPr>
          <p:nvPr>
            <p:ph type="sldNum" sz="quarter" idx="5"/>
          </p:nvPr>
        </p:nvSpPr>
        <p:spPr/>
        <p:txBody>
          <a:bodyPr/>
          <a:lstStyle/>
          <a:p>
            <a:fld id="{6DE72FD7-F8A2-4866-BAAF-A89EA698B1B7}" type="slidenum">
              <a:rPr lang="en-US" smtClean="0"/>
              <a:pPr/>
              <a:t>23</a:t>
            </a:fld>
            <a:endParaRPr lang="en-US" dirty="0"/>
          </a:p>
        </p:txBody>
      </p:sp>
    </p:spTree>
    <p:extLst>
      <p:ext uri="{BB962C8B-B14F-4D97-AF65-F5344CB8AC3E}">
        <p14:creationId xmlns:p14="http://schemas.microsoft.com/office/powerpoint/2010/main" val="4231131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Overwash on Shackelford Banks in the Outer Banks, a wave-dominated barrier island</a:t>
            </a:r>
          </a:p>
        </p:txBody>
      </p:sp>
      <p:sp>
        <p:nvSpPr>
          <p:cNvPr id="4" name="Slide Number Placeholder 3"/>
          <p:cNvSpPr>
            <a:spLocks noGrp="1"/>
          </p:cNvSpPr>
          <p:nvPr>
            <p:ph type="sldNum" sz="quarter" idx="5"/>
          </p:nvPr>
        </p:nvSpPr>
        <p:spPr/>
        <p:txBody>
          <a:bodyPr/>
          <a:lstStyle/>
          <a:p>
            <a:fld id="{6DE72FD7-F8A2-4866-BAAF-A89EA698B1B7}" type="slidenum">
              <a:rPr lang="en-US" smtClean="0"/>
              <a:pPr/>
              <a:t>25</a:t>
            </a:fld>
            <a:endParaRPr lang="en-US" dirty="0"/>
          </a:p>
        </p:txBody>
      </p:sp>
    </p:spTree>
    <p:extLst>
      <p:ext uri="{BB962C8B-B14F-4D97-AF65-F5344CB8AC3E}">
        <p14:creationId xmlns:p14="http://schemas.microsoft.com/office/powerpoint/2010/main" val="332783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Identify:</a:t>
            </a:r>
            <a:br>
              <a:rPr lang="en-US" dirty="0"/>
            </a:br>
            <a:r>
              <a:rPr lang="en-US" dirty="0"/>
              <a:t>Continental shelf</a:t>
            </a:r>
            <a:br>
              <a:rPr lang="en-US" dirty="0"/>
            </a:br>
            <a:r>
              <a:rPr lang="en-US" dirty="0"/>
              <a:t>Continental slope</a:t>
            </a:r>
            <a:br>
              <a:rPr lang="en-US" dirty="0"/>
            </a:br>
            <a:r>
              <a:rPr lang="en-US" dirty="0"/>
              <a:t>Abyssal plain</a:t>
            </a:r>
          </a:p>
        </p:txBody>
      </p:sp>
      <p:sp>
        <p:nvSpPr>
          <p:cNvPr id="4" name="Slide Number Placeholder 3"/>
          <p:cNvSpPr>
            <a:spLocks noGrp="1"/>
          </p:cNvSpPr>
          <p:nvPr>
            <p:ph type="sldNum" sz="quarter" idx="10"/>
          </p:nvPr>
        </p:nvSpPr>
        <p:spPr/>
        <p:txBody>
          <a:bodyPr/>
          <a:lstStyle/>
          <a:p>
            <a:fld id="{6DE72FD7-F8A2-4866-BAAF-A89EA698B1B7}" type="slidenum">
              <a:rPr lang="en-US" smtClean="0"/>
              <a:pPr/>
              <a:t>3</a:t>
            </a:fld>
            <a:endParaRPr lang="en-US" dirty="0"/>
          </a:p>
        </p:txBody>
      </p:sp>
    </p:spTree>
    <p:extLst>
      <p:ext uri="{BB962C8B-B14F-4D97-AF65-F5344CB8AC3E}">
        <p14:creationId xmlns:p14="http://schemas.microsoft.com/office/powerpoint/2010/main" val="346541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refraction, Rincon, Santa Barbara. Surfers ride these ‘point breaks’ , that location where the wave starts to build as it contacts the shallow water. Surfers travel in the direction the wave is breaking, in this case, to the right it you were surfing or to the left of the image. The surfer tries to stay at that point where the wave has built up from shallower water but is also continuing to break because of the angle of the wave relative to the shoreline and water depth. </a:t>
            </a:r>
          </a:p>
        </p:txBody>
      </p:sp>
      <p:sp>
        <p:nvSpPr>
          <p:cNvPr id="4" name="Slide Number Placeholder 3"/>
          <p:cNvSpPr>
            <a:spLocks noGrp="1"/>
          </p:cNvSpPr>
          <p:nvPr>
            <p:ph type="sldNum" sz="quarter" idx="5"/>
          </p:nvPr>
        </p:nvSpPr>
        <p:spPr/>
        <p:txBody>
          <a:bodyPr/>
          <a:lstStyle/>
          <a:p>
            <a:fld id="{6DE72FD7-F8A2-4866-BAAF-A89EA698B1B7}" type="slidenum">
              <a:rPr lang="en-US" smtClean="0"/>
              <a:pPr/>
              <a:t>4</a:t>
            </a:fld>
            <a:endParaRPr lang="en-US" dirty="0"/>
          </a:p>
        </p:txBody>
      </p:sp>
    </p:spTree>
    <p:extLst>
      <p:ext uri="{BB962C8B-B14F-4D97-AF65-F5344CB8AC3E}">
        <p14:creationId xmlns:p14="http://schemas.microsoft.com/office/powerpoint/2010/main" val="180562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Longshore drift and sediment transport</a:t>
            </a:r>
            <a:br>
              <a:rPr lang="en-US" dirty="0"/>
            </a:br>
            <a:br>
              <a:rPr lang="en-US" dirty="0"/>
            </a:br>
            <a:r>
              <a:rPr lang="en-US" b="1" dirty="0"/>
              <a:t>Swash</a:t>
            </a:r>
            <a:r>
              <a:rPr lang="en-US" dirty="0"/>
              <a:t> and </a:t>
            </a:r>
            <a:r>
              <a:rPr lang="en-US" b="1" dirty="0"/>
              <a:t>backwash</a:t>
            </a:r>
            <a:r>
              <a:rPr lang="en-US" dirty="0"/>
              <a:t> are terms that describe the movement of water on a beach, influenced by waves approaching the shoreline.</a:t>
            </a:r>
          </a:p>
          <a:p>
            <a:pPr marL="0" indent="0">
              <a:buNone/>
            </a:pPr>
            <a:endParaRPr lang="en-US" dirty="0"/>
          </a:p>
          <a:p>
            <a:pPr marL="0" indent="0">
              <a:buNone/>
            </a:pPr>
            <a:r>
              <a:rPr lang="en-US" dirty="0"/>
              <a:t>This is the movement of water that rushes up the beach after a wave breaks. Swash travels at an angle determined by the wave's direction and energy, carrying sand, pebbles, and debris up the beach. It plays a role in building up the beach profile, especially during calmer weather when waves have lower energy, allowing sand and other materials to accumulate.</a:t>
            </a:r>
          </a:p>
          <a:p>
            <a:pPr marL="0" indent="0">
              <a:buNone/>
            </a:pPr>
            <a:endParaRPr lang="en-US" b="1" dirty="0"/>
          </a:p>
          <a:p>
            <a:pPr marL="0" indent="0">
              <a:buNone/>
            </a:pPr>
            <a:r>
              <a:rPr lang="en-US" dirty="0"/>
              <a:t>After the swash moves up the beach, gravity pulls the water back down toward the sea in a process called backwash. This movement flows perpendicular to the shoreline, regardless of the angle of the swash, and can carry some sand and sediment back down into the ocean. During high-energy conditions, like storms, backwash is often stronger, leading to erosion as it pulls sediment back into the sea.</a:t>
            </a:r>
          </a:p>
          <a:p>
            <a:pPr marL="0" indent="0">
              <a:buNone/>
            </a:pPr>
            <a:endParaRPr lang="en-US" dirty="0"/>
          </a:p>
          <a:p>
            <a:pPr marL="0" indent="0">
              <a:buNone/>
            </a:pPr>
            <a:r>
              <a:rPr lang="en-US" dirty="0"/>
              <a:t>Together, swash and backwash shape beaches by building them up or eroding them, depending on the balance between the two processes and wave conditions.</a:t>
            </a:r>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6</a:t>
            </a:fld>
            <a:endParaRPr lang="en-US" dirty="0"/>
          </a:p>
        </p:txBody>
      </p:sp>
    </p:spTree>
    <p:extLst>
      <p:ext uri="{BB962C8B-B14F-4D97-AF65-F5344CB8AC3E}">
        <p14:creationId xmlns:p14="http://schemas.microsoft.com/office/powerpoint/2010/main" val="17889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Bald Head Island, NC. </a:t>
            </a:r>
            <a:br>
              <a:rPr lang="en-US" dirty="0"/>
            </a:br>
            <a:br>
              <a:rPr lang="en-US" dirty="0"/>
            </a:br>
            <a:r>
              <a:rPr lang="en-US" dirty="0"/>
              <a:t>https://coastalreview.org/2024/07/measure-gives-bald-head-island-ok-to-study-adding-groin/</a:t>
            </a:r>
          </a:p>
        </p:txBody>
      </p:sp>
      <p:sp>
        <p:nvSpPr>
          <p:cNvPr id="4" name="Slide Number Placeholder 3"/>
          <p:cNvSpPr>
            <a:spLocks noGrp="1"/>
          </p:cNvSpPr>
          <p:nvPr>
            <p:ph type="sldNum" sz="quarter" idx="5"/>
          </p:nvPr>
        </p:nvSpPr>
        <p:spPr/>
        <p:txBody>
          <a:bodyPr/>
          <a:lstStyle/>
          <a:p>
            <a:fld id="{6DE72FD7-F8A2-4866-BAAF-A89EA698B1B7}" type="slidenum">
              <a:rPr lang="en-US" smtClean="0"/>
              <a:pPr/>
              <a:t>7</a:t>
            </a:fld>
            <a:endParaRPr lang="en-US" dirty="0"/>
          </a:p>
        </p:txBody>
      </p:sp>
    </p:spTree>
    <p:extLst>
      <p:ext uri="{BB962C8B-B14F-4D97-AF65-F5344CB8AC3E}">
        <p14:creationId xmlns:p14="http://schemas.microsoft.com/office/powerpoint/2010/main" val="2439921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Headland-bay coast. Wave energy is focus on the headland, which erodes and then the sediment is transported </a:t>
            </a:r>
            <a:br>
              <a:rPr lang="en-US" dirty="0"/>
            </a:br>
            <a:br>
              <a:rPr lang="en-US" dirty="0"/>
            </a:br>
            <a:r>
              <a:rPr lang="en-US" b="0" dirty="0"/>
              <a:t>Lenan Head and Dunaff Head, from the summit of Urris Hill on the Inishowen Peninsula, County Donegal in Ireland.</a:t>
            </a:r>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8</a:t>
            </a:fld>
            <a:endParaRPr lang="en-US" dirty="0"/>
          </a:p>
        </p:txBody>
      </p:sp>
    </p:spTree>
    <p:extLst>
      <p:ext uri="{BB962C8B-B14F-4D97-AF65-F5344CB8AC3E}">
        <p14:creationId xmlns:p14="http://schemas.microsoft.com/office/powerpoint/2010/main" val="271870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Wave refraction</a:t>
            </a:r>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9</a:t>
            </a:fld>
            <a:endParaRPr lang="en-US" dirty="0"/>
          </a:p>
        </p:txBody>
      </p:sp>
    </p:spTree>
    <p:extLst>
      <p:ext uri="{BB962C8B-B14F-4D97-AF65-F5344CB8AC3E}">
        <p14:creationId xmlns:p14="http://schemas.microsoft.com/office/powerpoint/2010/main" val="409946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Reflective beach</a:t>
            </a:r>
            <a:br>
              <a:rPr lang="en-US" dirty="0"/>
            </a:br>
            <a:r>
              <a:rPr lang="en-US" dirty="0"/>
              <a:t>https://ozcoasts.org.au/conceptual-diagrams/science-models/beaches/wdb/</a:t>
            </a:r>
          </a:p>
        </p:txBody>
      </p:sp>
      <p:sp>
        <p:nvSpPr>
          <p:cNvPr id="4" name="Slide Number Placeholder 3"/>
          <p:cNvSpPr>
            <a:spLocks noGrp="1"/>
          </p:cNvSpPr>
          <p:nvPr>
            <p:ph type="sldNum" sz="quarter" idx="5"/>
          </p:nvPr>
        </p:nvSpPr>
        <p:spPr/>
        <p:txBody>
          <a:bodyPr/>
          <a:lstStyle/>
          <a:p>
            <a:fld id="{6DE72FD7-F8A2-4866-BAAF-A89EA698B1B7}" type="slidenum">
              <a:rPr lang="en-US" smtClean="0"/>
              <a:pPr/>
              <a:t>10</a:t>
            </a:fld>
            <a:endParaRPr lang="en-US" dirty="0"/>
          </a:p>
        </p:txBody>
      </p:sp>
    </p:spTree>
    <p:extLst>
      <p:ext uri="{BB962C8B-B14F-4D97-AF65-F5344CB8AC3E}">
        <p14:creationId xmlns:p14="http://schemas.microsoft.com/office/powerpoint/2010/main" val="352947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Dissipative https://ozcoasts.org.au/conceptual-diagrams/science-models/beaches/wdb/</a:t>
            </a:r>
          </a:p>
        </p:txBody>
      </p:sp>
      <p:sp>
        <p:nvSpPr>
          <p:cNvPr id="4" name="Slide Number Placeholder 3"/>
          <p:cNvSpPr>
            <a:spLocks noGrp="1"/>
          </p:cNvSpPr>
          <p:nvPr>
            <p:ph type="sldNum" sz="quarter" idx="5"/>
          </p:nvPr>
        </p:nvSpPr>
        <p:spPr/>
        <p:txBody>
          <a:bodyPr/>
          <a:lstStyle/>
          <a:p>
            <a:fld id="{6DE72FD7-F8A2-4866-BAAF-A89EA698B1B7}" type="slidenum">
              <a:rPr lang="en-US" smtClean="0"/>
              <a:pPr/>
              <a:t>11</a:t>
            </a:fld>
            <a:endParaRPr lang="en-US" dirty="0"/>
          </a:p>
        </p:txBody>
      </p:sp>
    </p:spTree>
    <p:extLst>
      <p:ext uri="{BB962C8B-B14F-4D97-AF65-F5344CB8AC3E}">
        <p14:creationId xmlns:p14="http://schemas.microsoft.com/office/powerpoint/2010/main" val="220545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971C2-F34B-4496-A299-7C50B94B8F87}" type="datetimeFigureOut">
              <a:rPr lang="en-US" smtClean="0"/>
              <a:pPr/>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971C2-F34B-4496-A299-7C50B94B8F87}" type="datetimeFigureOut">
              <a:rPr lang="en-US" smtClean="0"/>
              <a:pPr/>
              <a:t>4/21/2025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3942D-F402-4E4A-92A5-66C71B18D6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AXJ2IfAZ9aQ?feature=oembed" TargetMode="Externa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cVjfDdyeO-8?feature=oembed"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0_lCCvIMXfE?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949" y="8709"/>
            <a:ext cx="7391400" cy="1143000"/>
          </a:xfrm>
        </p:spPr>
        <p:txBody>
          <a:bodyPr>
            <a:normAutofit fontScale="90000"/>
          </a:bodyPr>
          <a:lstStyle/>
          <a:p>
            <a:r>
              <a:rPr lang="en-US" dirty="0">
                <a:cs typeface="Arial" pitchFamily="34" charset="0"/>
              </a:rPr>
              <a:t>Coastal landforms and processes</a:t>
            </a:r>
          </a:p>
        </p:txBody>
      </p:sp>
      <p:sp>
        <p:nvSpPr>
          <p:cNvPr id="3" name="Content Placeholder 2"/>
          <p:cNvSpPr>
            <a:spLocks noGrp="1"/>
          </p:cNvSpPr>
          <p:nvPr>
            <p:ph idx="1"/>
          </p:nvPr>
        </p:nvSpPr>
        <p:spPr>
          <a:xfrm>
            <a:off x="165463" y="193476"/>
            <a:ext cx="4343400" cy="6471047"/>
          </a:xfrm>
        </p:spPr>
        <p:txBody>
          <a:bodyPr>
            <a:normAutofit lnSpcReduction="10000"/>
          </a:bodyPr>
          <a:lstStyle/>
          <a:p>
            <a:r>
              <a:rPr lang="en-US" dirty="0">
                <a:latin typeface="+mj-lt"/>
                <a:cs typeface="Arial" pitchFamily="34" charset="0"/>
              </a:rPr>
              <a:t>Coast is contact zone between land, air, and sea. </a:t>
            </a:r>
          </a:p>
          <a:p>
            <a:r>
              <a:rPr lang="en-US" dirty="0">
                <a:latin typeface="+mj-lt"/>
                <a:cs typeface="Arial" pitchFamily="34" charset="0"/>
              </a:rPr>
              <a:t>Dynamic interaction of:</a:t>
            </a:r>
          </a:p>
          <a:p>
            <a:pPr lvl="1"/>
            <a:r>
              <a:rPr lang="en-US" dirty="0">
                <a:latin typeface="+mj-lt"/>
                <a:cs typeface="Arial" pitchFamily="34" charset="0"/>
              </a:rPr>
              <a:t>Tectonics and crustal motion</a:t>
            </a:r>
          </a:p>
          <a:p>
            <a:pPr lvl="1"/>
            <a:r>
              <a:rPr lang="en-US" dirty="0">
                <a:latin typeface="+mj-lt"/>
                <a:cs typeface="Arial" pitchFamily="34" charset="0"/>
              </a:rPr>
              <a:t>Energy supplied by ocean water: tides, waves, ocean currents.</a:t>
            </a:r>
          </a:p>
          <a:p>
            <a:pPr lvl="1"/>
            <a:r>
              <a:rPr lang="en-US" dirty="0">
                <a:latin typeface="+mj-lt"/>
                <a:cs typeface="Arial" pitchFamily="34" charset="0"/>
              </a:rPr>
              <a:t>Sediments and nutrients supplied by erosion from continents via fluvial transport</a:t>
            </a:r>
          </a:p>
        </p:txBody>
      </p:sp>
      <p:pic>
        <p:nvPicPr>
          <p:cNvPr id="7" name="Picture 6" descr="An aerial view of a beach&#10;&#10;Description automatically generated">
            <a:extLst>
              <a:ext uri="{FF2B5EF4-FFF2-40B4-BE49-F238E27FC236}">
                <a16:creationId xmlns:a16="http://schemas.microsoft.com/office/drawing/2014/main" id="{05167CE9-6D70-DCB4-70BE-EFC8629D2F3B}"/>
              </a:ext>
            </a:extLst>
          </p:cNvPr>
          <p:cNvPicPr>
            <a:picLocks noChangeAspect="1"/>
          </p:cNvPicPr>
          <p:nvPr/>
        </p:nvPicPr>
        <p:blipFill>
          <a:blip r:embed="rId3">
            <a:extLst>
              <a:ext uri="{28A0092B-C50C-407E-A947-70E740481C1C}">
                <a14:useLocalDpi xmlns:a14="http://schemas.microsoft.com/office/drawing/2010/main" val="0"/>
              </a:ext>
            </a:extLst>
          </a:blip>
          <a:srcRect l="11195" r="11406"/>
          <a:stretch/>
        </p:blipFill>
        <p:spPr>
          <a:xfrm>
            <a:off x="4632960" y="1123406"/>
            <a:ext cx="7239000" cy="52518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bed&#10;&#10;Description automatically generated">
            <a:extLst>
              <a:ext uri="{FF2B5EF4-FFF2-40B4-BE49-F238E27FC236}">
                <a16:creationId xmlns:a16="http://schemas.microsoft.com/office/drawing/2014/main" id="{7F7219F1-2CFC-67F2-A125-2287191D8E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2109788"/>
            <a:ext cx="5715000" cy="3705225"/>
          </a:xfrm>
        </p:spPr>
      </p:pic>
      <p:pic>
        <p:nvPicPr>
          <p:cNvPr id="7" name="Picture 6" descr="A beach with white sand and blue water&#10;&#10;Description automatically generated">
            <a:extLst>
              <a:ext uri="{FF2B5EF4-FFF2-40B4-BE49-F238E27FC236}">
                <a16:creationId xmlns:a16="http://schemas.microsoft.com/office/drawing/2014/main" id="{760118B0-6EC9-7162-D0DE-36A322B40FC7}"/>
              </a:ext>
            </a:extLst>
          </p:cNvPr>
          <p:cNvPicPr>
            <a:picLocks noChangeAspect="1"/>
          </p:cNvPicPr>
          <p:nvPr/>
        </p:nvPicPr>
        <p:blipFill rotWithShape="1">
          <a:blip r:embed="rId4">
            <a:extLst>
              <a:ext uri="{28A0092B-C50C-407E-A947-70E740481C1C}">
                <a14:useLocalDpi xmlns:a14="http://schemas.microsoft.com/office/drawing/2010/main" val="0"/>
              </a:ext>
            </a:extLst>
          </a:blip>
          <a:srcRect r="9714"/>
          <a:stretch/>
        </p:blipFill>
        <p:spPr>
          <a:xfrm>
            <a:off x="5867400" y="1905000"/>
            <a:ext cx="6019800" cy="4676775"/>
          </a:xfrm>
          <a:prstGeom prst="rect">
            <a:avLst/>
          </a:prstGeom>
        </p:spPr>
      </p:pic>
      <p:sp>
        <p:nvSpPr>
          <p:cNvPr id="2" name="Title 1">
            <a:extLst>
              <a:ext uri="{FF2B5EF4-FFF2-40B4-BE49-F238E27FC236}">
                <a16:creationId xmlns:a16="http://schemas.microsoft.com/office/drawing/2014/main" id="{147C2CFB-09FE-008C-E31F-EC6E7A5B4054}"/>
              </a:ext>
            </a:extLst>
          </p:cNvPr>
          <p:cNvSpPr>
            <a:spLocks noGrp="1"/>
          </p:cNvSpPr>
          <p:nvPr>
            <p:ph type="title"/>
          </p:nvPr>
        </p:nvSpPr>
        <p:spPr>
          <a:xfrm>
            <a:off x="609600" y="274638"/>
            <a:ext cx="10972800" cy="1143000"/>
          </a:xfrm>
        </p:spPr>
        <p:txBody>
          <a:bodyPr/>
          <a:lstStyle/>
          <a:p>
            <a:r>
              <a:rPr lang="en-US" dirty="0"/>
              <a:t>Reflective beach</a:t>
            </a:r>
          </a:p>
        </p:txBody>
      </p:sp>
    </p:spTree>
    <p:extLst>
      <p:ext uri="{BB962C8B-B14F-4D97-AF65-F5344CB8AC3E}">
        <p14:creationId xmlns:p14="http://schemas.microsoft.com/office/powerpoint/2010/main" val="3902043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beach&#10;&#10;Description automatically generated">
            <a:extLst>
              <a:ext uri="{FF2B5EF4-FFF2-40B4-BE49-F238E27FC236}">
                <a16:creationId xmlns:a16="http://schemas.microsoft.com/office/drawing/2014/main" id="{0C68F9E5-649D-3F5F-B3D2-5D70E86359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34" y="2209800"/>
            <a:ext cx="5715000" cy="3705225"/>
          </a:xfrm>
        </p:spPr>
      </p:pic>
      <p:pic>
        <p:nvPicPr>
          <p:cNvPr id="7" name="Picture 6" descr="A high angle view of a beach&#10;&#10;Description automatically generated">
            <a:extLst>
              <a:ext uri="{FF2B5EF4-FFF2-40B4-BE49-F238E27FC236}">
                <a16:creationId xmlns:a16="http://schemas.microsoft.com/office/drawing/2014/main" id="{42D8979F-D439-6CFA-84FF-BD655015C260}"/>
              </a:ext>
            </a:extLst>
          </p:cNvPr>
          <p:cNvPicPr>
            <a:picLocks noChangeAspect="1"/>
          </p:cNvPicPr>
          <p:nvPr/>
        </p:nvPicPr>
        <p:blipFill rotWithShape="1">
          <a:blip r:embed="rId4">
            <a:extLst>
              <a:ext uri="{28A0092B-C50C-407E-A947-70E740481C1C}">
                <a14:useLocalDpi xmlns:a14="http://schemas.microsoft.com/office/drawing/2010/main" val="0"/>
              </a:ext>
            </a:extLst>
          </a:blip>
          <a:srcRect r="4400"/>
          <a:stretch/>
        </p:blipFill>
        <p:spPr>
          <a:xfrm>
            <a:off x="5817818" y="1676400"/>
            <a:ext cx="6374182" cy="4419600"/>
          </a:xfrm>
          <a:prstGeom prst="rect">
            <a:avLst/>
          </a:prstGeom>
        </p:spPr>
      </p:pic>
      <p:sp>
        <p:nvSpPr>
          <p:cNvPr id="2" name="Title 1">
            <a:extLst>
              <a:ext uri="{FF2B5EF4-FFF2-40B4-BE49-F238E27FC236}">
                <a16:creationId xmlns:a16="http://schemas.microsoft.com/office/drawing/2014/main" id="{AF21AE60-32EB-18AB-1C51-AC24FE750DD4}"/>
              </a:ext>
            </a:extLst>
          </p:cNvPr>
          <p:cNvSpPr>
            <a:spLocks noGrp="1"/>
          </p:cNvSpPr>
          <p:nvPr>
            <p:ph type="title"/>
          </p:nvPr>
        </p:nvSpPr>
        <p:spPr>
          <a:xfrm>
            <a:off x="609600" y="274638"/>
            <a:ext cx="10972800" cy="1143000"/>
          </a:xfrm>
        </p:spPr>
        <p:txBody>
          <a:bodyPr/>
          <a:lstStyle/>
          <a:p>
            <a:r>
              <a:rPr lang="en-US" dirty="0"/>
              <a:t>Dissipative beach</a:t>
            </a:r>
          </a:p>
        </p:txBody>
      </p:sp>
    </p:spTree>
    <p:extLst>
      <p:ext uri="{BB962C8B-B14F-4D97-AF65-F5344CB8AC3E}">
        <p14:creationId xmlns:p14="http://schemas.microsoft.com/office/powerpoint/2010/main" val="2831113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of a beach and a beach&#10;&#10;Description automatically generated with medium confidence">
            <a:extLst>
              <a:ext uri="{FF2B5EF4-FFF2-40B4-BE49-F238E27FC236}">
                <a16:creationId xmlns:a16="http://schemas.microsoft.com/office/drawing/2014/main" id="{D579CA26-6867-55C7-7EE0-DD20C94444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0"/>
            <a:ext cx="10896600" cy="6525140"/>
          </a:xfrm>
        </p:spPr>
      </p:pic>
    </p:spTree>
    <p:extLst>
      <p:ext uri="{BB962C8B-B14F-4D97-AF65-F5344CB8AC3E}">
        <p14:creationId xmlns:p14="http://schemas.microsoft.com/office/powerpoint/2010/main" val="1964824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angers of high surf at Hanakapiai Beach on Kauai">
            <a:hlinkClick r:id="" action="ppaction://media"/>
            <a:extLst>
              <a:ext uri="{FF2B5EF4-FFF2-40B4-BE49-F238E27FC236}">
                <a16:creationId xmlns:a16="http://schemas.microsoft.com/office/drawing/2014/main" id="{254E9FBA-4022-9BA6-30C2-E916E85D0805}"/>
              </a:ext>
            </a:extLst>
          </p:cNvPr>
          <p:cNvPicPr>
            <a:picLocks noGrp="1" noRot="1" noChangeAspect="1"/>
          </p:cNvPicPr>
          <p:nvPr>
            <p:ph idx="1"/>
            <a:videoFile r:link="rId1"/>
          </p:nvPr>
        </p:nvPicPr>
        <p:blipFill>
          <a:blip r:embed="rId4"/>
          <a:stretch>
            <a:fillRect/>
          </a:stretch>
        </p:blipFill>
        <p:spPr>
          <a:xfrm>
            <a:off x="152400" y="0"/>
            <a:ext cx="11887200" cy="6710972"/>
          </a:xfrm>
          <a:prstGeom prst="rect">
            <a:avLst/>
          </a:prstGeom>
        </p:spPr>
      </p:pic>
      <p:sp>
        <p:nvSpPr>
          <p:cNvPr id="2" name="Title 1">
            <a:extLst>
              <a:ext uri="{FF2B5EF4-FFF2-40B4-BE49-F238E27FC236}">
                <a16:creationId xmlns:a16="http://schemas.microsoft.com/office/drawing/2014/main" id="{D317F69F-2406-AA3C-84B0-035FE3069A5C}"/>
              </a:ext>
            </a:extLst>
          </p:cNvPr>
          <p:cNvSpPr>
            <a:spLocks noGrp="1"/>
          </p:cNvSpPr>
          <p:nvPr>
            <p:ph type="title"/>
          </p:nvPr>
        </p:nvSpPr>
        <p:spPr>
          <a:xfrm>
            <a:off x="609600" y="274638"/>
            <a:ext cx="10972800" cy="1143000"/>
          </a:xfrm>
        </p:spPr>
        <p:txBody>
          <a:bodyPr/>
          <a:lstStyle/>
          <a:p>
            <a:r>
              <a:rPr lang="en-US" dirty="0">
                <a:solidFill>
                  <a:schemeClr val="bg1"/>
                </a:solidFill>
              </a:rPr>
              <a:t>Sneaker waves on a reflective beach</a:t>
            </a:r>
          </a:p>
        </p:txBody>
      </p:sp>
    </p:spTree>
    <p:extLst>
      <p:ext uri="{BB962C8B-B14F-4D97-AF65-F5344CB8AC3E}">
        <p14:creationId xmlns:p14="http://schemas.microsoft.com/office/powerpoint/2010/main" val="155343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67326-A24B-7C11-ADAB-7C1F0FC36648}"/>
              </a:ext>
            </a:extLst>
          </p:cNvPr>
          <p:cNvSpPr>
            <a:spLocks noGrp="1"/>
          </p:cNvSpPr>
          <p:nvPr>
            <p:ph idx="1"/>
          </p:nvPr>
        </p:nvSpPr>
        <p:spPr/>
        <p:txBody>
          <a:bodyPr/>
          <a:lstStyle/>
          <a:p>
            <a:endParaRPr lang="en-US" dirty="0"/>
          </a:p>
          <a:p>
            <a:pPr marL="0" indent="0">
              <a:buNone/>
            </a:pPr>
            <a:endParaRPr lang="en-US" dirty="0"/>
          </a:p>
          <a:p>
            <a:pPr marL="0" indent="0">
              <a:buNone/>
            </a:pPr>
            <a:endParaRPr lang="en-US" dirty="0"/>
          </a:p>
        </p:txBody>
      </p:sp>
      <p:pic>
        <p:nvPicPr>
          <p:cNvPr id="5" name="Picture 4" descr="A beach with buildings and a pier&#10;&#10;Description automatically generated">
            <a:extLst>
              <a:ext uri="{FF2B5EF4-FFF2-40B4-BE49-F238E27FC236}">
                <a16:creationId xmlns:a16="http://schemas.microsoft.com/office/drawing/2014/main" id="{DCC5B0B0-1DFE-9E3B-CD2D-085ACA39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84" y="0"/>
            <a:ext cx="10526232" cy="6858000"/>
          </a:xfrm>
          <a:prstGeom prst="rect">
            <a:avLst/>
          </a:prstGeom>
        </p:spPr>
      </p:pic>
      <p:sp>
        <p:nvSpPr>
          <p:cNvPr id="2" name="Title 1">
            <a:extLst>
              <a:ext uri="{FF2B5EF4-FFF2-40B4-BE49-F238E27FC236}">
                <a16:creationId xmlns:a16="http://schemas.microsoft.com/office/drawing/2014/main" id="{CE9147A8-A566-C0AD-0657-169B40315A1A}"/>
              </a:ext>
            </a:extLst>
          </p:cNvPr>
          <p:cNvSpPr>
            <a:spLocks noGrp="1"/>
          </p:cNvSpPr>
          <p:nvPr>
            <p:ph type="title"/>
          </p:nvPr>
        </p:nvSpPr>
        <p:spPr>
          <a:xfrm>
            <a:off x="609600" y="274638"/>
            <a:ext cx="10972800" cy="1143000"/>
          </a:xfrm>
        </p:spPr>
        <p:txBody>
          <a:bodyPr/>
          <a:lstStyle/>
          <a:p>
            <a:r>
              <a:rPr lang="en-US" dirty="0">
                <a:solidFill>
                  <a:schemeClr val="bg1"/>
                </a:solidFill>
              </a:rPr>
              <a:t>Sandbars along a dissipative beach</a:t>
            </a:r>
          </a:p>
        </p:txBody>
      </p:sp>
    </p:spTree>
    <p:extLst>
      <p:ext uri="{BB962C8B-B14F-4D97-AF65-F5344CB8AC3E}">
        <p14:creationId xmlns:p14="http://schemas.microsoft.com/office/powerpoint/2010/main" val="317131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each with people swimming in the water&#10;&#10;Description automatically generated">
            <a:extLst>
              <a:ext uri="{FF2B5EF4-FFF2-40B4-BE49-F238E27FC236}">
                <a16:creationId xmlns:a16="http://schemas.microsoft.com/office/drawing/2014/main" id="{156EB841-8D8D-A07E-4539-05D41016EA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76200"/>
            <a:ext cx="10363200" cy="6868279"/>
          </a:xfrm>
        </p:spPr>
      </p:pic>
    </p:spTree>
    <p:extLst>
      <p:ext uri="{BB962C8B-B14F-4D97-AF65-F5344CB8AC3E}">
        <p14:creationId xmlns:p14="http://schemas.microsoft.com/office/powerpoint/2010/main" val="1114745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ird's eye view of a beach&#10;&#10;Description automatically generated">
            <a:extLst>
              <a:ext uri="{FF2B5EF4-FFF2-40B4-BE49-F238E27FC236}">
                <a16:creationId xmlns:a16="http://schemas.microsoft.com/office/drawing/2014/main" id="{9FEB9B1A-02CE-6700-51BC-717B63CF3A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961037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ip Currents in Florida: Here is how to spot a rip current">
            <a:hlinkClick r:id="" action="ppaction://media"/>
            <a:extLst>
              <a:ext uri="{FF2B5EF4-FFF2-40B4-BE49-F238E27FC236}">
                <a16:creationId xmlns:a16="http://schemas.microsoft.com/office/drawing/2014/main" id="{0D15F256-F155-0803-9C9C-B00AC5BC05B4}"/>
              </a:ext>
            </a:extLst>
          </p:cNvPr>
          <p:cNvPicPr>
            <a:picLocks noGrp="1" noRot="1" noChangeAspect="1"/>
          </p:cNvPicPr>
          <p:nvPr>
            <p:ph idx="1"/>
            <a:videoFile r:link="rId1"/>
          </p:nvPr>
        </p:nvPicPr>
        <p:blipFill>
          <a:blip r:embed="rId4"/>
          <a:stretch>
            <a:fillRect/>
          </a:stretch>
        </p:blipFill>
        <p:spPr>
          <a:xfrm>
            <a:off x="0" y="0"/>
            <a:ext cx="11963400" cy="6753992"/>
          </a:xfrm>
          <a:prstGeom prst="rect">
            <a:avLst/>
          </a:prstGeom>
        </p:spPr>
      </p:pic>
    </p:spTree>
    <p:extLst>
      <p:ext uri="{BB962C8B-B14F-4D97-AF65-F5344CB8AC3E}">
        <p14:creationId xmlns:p14="http://schemas.microsoft.com/office/powerpoint/2010/main" val="10978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diagram showing the different types of delta&#10;&#10;Description automatically generated with medium confidence">
            <a:extLst>
              <a:ext uri="{FF2B5EF4-FFF2-40B4-BE49-F238E27FC236}">
                <a16:creationId xmlns:a16="http://schemas.microsoft.com/office/drawing/2014/main" id="{D65CC14E-98A4-B0A6-1BED-318461D1AFC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0203"/>
          <a:stretch/>
        </p:blipFill>
        <p:spPr>
          <a:xfrm>
            <a:off x="733038" y="90299"/>
            <a:ext cx="10849362" cy="6493063"/>
          </a:xfrm>
        </p:spPr>
      </p:pic>
      <p:sp>
        <p:nvSpPr>
          <p:cNvPr id="2" name="Title 1">
            <a:extLst>
              <a:ext uri="{FF2B5EF4-FFF2-40B4-BE49-F238E27FC236}">
                <a16:creationId xmlns:a16="http://schemas.microsoft.com/office/drawing/2014/main" id="{D9D9FCE9-6267-EC9E-5BE0-EA421E192F47}"/>
              </a:ext>
            </a:extLst>
          </p:cNvPr>
          <p:cNvSpPr>
            <a:spLocks noGrp="1"/>
          </p:cNvSpPr>
          <p:nvPr>
            <p:ph type="title"/>
          </p:nvPr>
        </p:nvSpPr>
        <p:spPr>
          <a:xfrm>
            <a:off x="4296262" y="5029200"/>
            <a:ext cx="3599476" cy="1143000"/>
          </a:xfrm>
          <a:solidFill>
            <a:schemeClr val="bg1"/>
          </a:solidFill>
        </p:spPr>
        <p:txBody>
          <a:bodyPr>
            <a:normAutofit fontScale="90000"/>
          </a:bodyPr>
          <a:lstStyle/>
          <a:p>
            <a:r>
              <a:rPr lang="en-US" dirty="0"/>
              <a:t>River delta types</a:t>
            </a:r>
            <a:endParaRPr lang="en-US" dirty="0">
              <a:solidFill>
                <a:schemeClr val="bg1"/>
              </a:solidFill>
            </a:endParaRPr>
          </a:p>
        </p:txBody>
      </p:sp>
    </p:spTree>
    <p:extLst>
      <p:ext uri="{BB962C8B-B14F-4D97-AF65-F5344CB8AC3E}">
        <p14:creationId xmlns:p14="http://schemas.microsoft.com/office/powerpoint/2010/main" val="2888832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states&#10;&#10;Description automatically generated">
            <a:extLst>
              <a:ext uri="{FF2B5EF4-FFF2-40B4-BE49-F238E27FC236}">
                <a16:creationId xmlns:a16="http://schemas.microsoft.com/office/drawing/2014/main" id="{4BD3AD7E-D0CB-00AC-1DF2-EE0BD9C45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95476"/>
            <a:ext cx="5790579" cy="6477000"/>
          </a:xfrm>
          <a:prstGeom prst="rect">
            <a:avLst/>
          </a:prstGeom>
        </p:spPr>
      </p:pic>
      <p:sp>
        <p:nvSpPr>
          <p:cNvPr id="2" name="Title 1">
            <a:extLst>
              <a:ext uri="{FF2B5EF4-FFF2-40B4-BE49-F238E27FC236}">
                <a16:creationId xmlns:a16="http://schemas.microsoft.com/office/drawing/2014/main" id="{270206C6-08E0-626B-56ED-341995A11E50}"/>
              </a:ext>
            </a:extLst>
          </p:cNvPr>
          <p:cNvSpPr>
            <a:spLocks noGrp="1"/>
          </p:cNvSpPr>
          <p:nvPr>
            <p:ph type="title"/>
          </p:nvPr>
        </p:nvSpPr>
        <p:spPr>
          <a:xfrm>
            <a:off x="609600" y="381000"/>
            <a:ext cx="3962400" cy="1143000"/>
          </a:xfrm>
        </p:spPr>
        <p:txBody>
          <a:bodyPr>
            <a:normAutofit fontScale="90000"/>
          </a:bodyPr>
          <a:lstStyle/>
          <a:p>
            <a:r>
              <a:rPr lang="en-US" dirty="0"/>
              <a:t>US barrier islands and beaches</a:t>
            </a:r>
          </a:p>
        </p:txBody>
      </p:sp>
    </p:spTree>
    <p:extLst>
      <p:ext uri="{BB962C8B-B14F-4D97-AF65-F5344CB8AC3E}">
        <p14:creationId xmlns:p14="http://schemas.microsoft.com/office/powerpoint/2010/main" val="286804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64A7FB-4C73-9B85-3EBB-A1DB9452AEB3}"/>
              </a:ext>
            </a:extLst>
          </p:cNvPr>
          <p:cNvPicPr>
            <a:picLocks noGrp="1" noChangeAspect="1"/>
          </p:cNvPicPr>
          <p:nvPr>
            <p:ph idx="1"/>
          </p:nvPr>
        </p:nvPicPr>
        <p:blipFill rotWithShape="1">
          <a:blip r:embed="rId2"/>
          <a:srcRect t="3903"/>
          <a:stretch/>
        </p:blipFill>
        <p:spPr>
          <a:xfrm>
            <a:off x="78440" y="174055"/>
            <a:ext cx="12035120" cy="6509890"/>
          </a:xfrm>
        </p:spPr>
      </p:pic>
      <p:sp>
        <p:nvSpPr>
          <p:cNvPr id="6" name="Rectangle 5">
            <a:extLst>
              <a:ext uri="{FF2B5EF4-FFF2-40B4-BE49-F238E27FC236}">
                <a16:creationId xmlns:a16="http://schemas.microsoft.com/office/drawing/2014/main" id="{5B4CE5FA-B997-E474-178C-0DBB26A92B19}"/>
              </a:ext>
            </a:extLst>
          </p:cNvPr>
          <p:cNvSpPr/>
          <p:nvPr/>
        </p:nvSpPr>
        <p:spPr>
          <a:xfrm>
            <a:off x="7504111" y="6037231"/>
            <a:ext cx="4609449" cy="646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2616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ross-section of a beach&#10;&#10;Description automatically generated">
            <a:extLst>
              <a:ext uri="{FF2B5EF4-FFF2-40B4-BE49-F238E27FC236}">
                <a16:creationId xmlns:a16="http://schemas.microsoft.com/office/drawing/2014/main" id="{1ED05C44-B611-8746-9E39-5094D71773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43000"/>
            <a:ext cx="10556432" cy="6324600"/>
          </a:xfrm>
        </p:spPr>
      </p:pic>
      <p:sp>
        <p:nvSpPr>
          <p:cNvPr id="2" name="Title 1">
            <a:extLst>
              <a:ext uri="{FF2B5EF4-FFF2-40B4-BE49-F238E27FC236}">
                <a16:creationId xmlns:a16="http://schemas.microsoft.com/office/drawing/2014/main" id="{3DCED914-A6F0-F5AF-5F7C-E3C13F0FCDB1}"/>
              </a:ext>
            </a:extLst>
          </p:cNvPr>
          <p:cNvSpPr>
            <a:spLocks noGrp="1"/>
          </p:cNvSpPr>
          <p:nvPr>
            <p:ph type="title"/>
          </p:nvPr>
        </p:nvSpPr>
        <p:spPr>
          <a:xfrm>
            <a:off x="609600" y="274638"/>
            <a:ext cx="10972800" cy="1143000"/>
          </a:xfrm>
        </p:spPr>
        <p:txBody>
          <a:bodyPr>
            <a:normAutofit/>
          </a:bodyPr>
          <a:lstStyle/>
          <a:p>
            <a:r>
              <a:rPr lang="en-US" dirty="0"/>
              <a:t>Cross-section of a typical barrier island</a:t>
            </a:r>
            <a:endParaRPr lang="en-US" dirty="0">
              <a:solidFill>
                <a:schemeClr val="bg1"/>
              </a:solidFill>
            </a:endParaRPr>
          </a:p>
        </p:txBody>
      </p:sp>
    </p:spTree>
    <p:extLst>
      <p:ext uri="{BB962C8B-B14F-4D97-AF65-F5344CB8AC3E}">
        <p14:creationId xmlns:p14="http://schemas.microsoft.com/office/powerpoint/2010/main" val="37670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CF93-FBC1-FA1E-55A5-328C996BBCA1}"/>
              </a:ext>
            </a:extLst>
          </p:cNvPr>
          <p:cNvSpPr>
            <a:spLocks noGrp="1"/>
          </p:cNvSpPr>
          <p:nvPr>
            <p:ph type="title"/>
          </p:nvPr>
        </p:nvSpPr>
        <p:spPr>
          <a:xfrm>
            <a:off x="-2362200" y="253760"/>
            <a:ext cx="10972800" cy="1143000"/>
          </a:xfrm>
        </p:spPr>
        <p:txBody>
          <a:bodyPr>
            <a:normAutofit fontScale="90000"/>
          </a:bodyPr>
          <a:lstStyle/>
          <a:p>
            <a:r>
              <a:rPr lang="en-US" dirty="0"/>
              <a:t>Mixed energy </a:t>
            </a:r>
            <a:br>
              <a:rPr lang="en-US" dirty="0"/>
            </a:br>
            <a:r>
              <a:rPr lang="en-US" dirty="0"/>
              <a:t>barrier island</a:t>
            </a:r>
          </a:p>
        </p:txBody>
      </p:sp>
      <p:sp>
        <p:nvSpPr>
          <p:cNvPr id="3" name="Content Placeholder 2">
            <a:extLst>
              <a:ext uri="{FF2B5EF4-FFF2-40B4-BE49-F238E27FC236}">
                <a16:creationId xmlns:a16="http://schemas.microsoft.com/office/drawing/2014/main" id="{CFBE9C53-4E8C-ED19-FEC2-B574076F0DDD}"/>
              </a:ext>
            </a:extLst>
          </p:cNvPr>
          <p:cNvSpPr>
            <a:spLocks noGrp="1"/>
          </p:cNvSpPr>
          <p:nvPr>
            <p:ph idx="1"/>
          </p:nvPr>
        </p:nvSpPr>
        <p:spPr>
          <a:xfrm>
            <a:off x="609600" y="1600201"/>
            <a:ext cx="5486400" cy="5004039"/>
          </a:xfrm>
        </p:spPr>
        <p:txBody>
          <a:bodyPr>
            <a:normAutofit fontScale="92500"/>
          </a:bodyPr>
          <a:lstStyle/>
          <a:p>
            <a:r>
              <a:rPr lang="en-US" dirty="0"/>
              <a:t>Low wave energy and high tidal range</a:t>
            </a:r>
          </a:p>
          <a:p>
            <a:r>
              <a:rPr lang="en-US" dirty="0"/>
              <a:t>Islands are wide and not very long</a:t>
            </a:r>
          </a:p>
          <a:p>
            <a:r>
              <a:rPr lang="en-US" dirty="0"/>
              <a:t>Separated by tidal inlets</a:t>
            </a:r>
          </a:p>
          <a:p>
            <a:r>
              <a:rPr lang="en-US" dirty="0"/>
              <a:t>Extensive estuaries and salt marshes behind barrier islands</a:t>
            </a:r>
          </a:p>
          <a:p>
            <a:r>
              <a:rPr lang="en-US" dirty="0"/>
              <a:t>Storm surges flow through large and numerous tidal inlets</a:t>
            </a:r>
          </a:p>
        </p:txBody>
      </p:sp>
      <p:pic>
        <p:nvPicPr>
          <p:cNvPr id="5" name="Picture 4" descr="A comparison of a map of the surface of the water&#10;&#10;Description automatically generated with medium confidence">
            <a:extLst>
              <a:ext uri="{FF2B5EF4-FFF2-40B4-BE49-F238E27FC236}">
                <a16:creationId xmlns:a16="http://schemas.microsoft.com/office/drawing/2014/main" id="{C85B3F52-D797-C1F4-DF7B-54E8B657D67D}"/>
              </a:ext>
            </a:extLst>
          </p:cNvPr>
          <p:cNvPicPr>
            <a:picLocks noChangeAspect="1"/>
          </p:cNvPicPr>
          <p:nvPr/>
        </p:nvPicPr>
        <p:blipFill rotWithShape="1">
          <a:blip r:embed="rId2">
            <a:extLst>
              <a:ext uri="{28A0092B-C50C-407E-A947-70E740481C1C}">
                <a14:useLocalDpi xmlns:a14="http://schemas.microsoft.com/office/drawing/2010/main" val="0"/>
              </a:ext>
            </a:extLst>
          </a:blip>
          <a:srcRect t="47777" b="4580"/>
          <a:stretch/>
        </p:blipFill>
        <p:spPr>
          <a:xfrm>
            <a:off x="6705600" y="203440"/>
            <a:ext cx="4674704" cy="6400800"/>
          </a:xfrm>
          <a:prstGeom prst="rect">
            <a:avLst/>
          </a:prstGeom>
        </p:spPr>
      </p:pic>
    </p:spTree>
    <p:extLst>
      <p:ext uri="{BB962C8B-B14F-4D97-AF65-F5344CB8AC3E}">
        <p14:creationId xmlns:p14="http://schemas.microsoft.com/office/powerpoint/2010/main" val="15020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28.163.123.137\Geography\jast239\Desktop\gtmnerr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57150"/>
            <a:ext cx="9220200" cy="6915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2B5482-031F-5637-39C6-E372A283DD7A}"/>
              </a:ext>
            </a:extLst>
          </p:cNvPr>
          <p:cNvSpPr>
            <a:spLocks noGrp="1"/>
          </p:cNvSpPr>
          <p:nvPr>
            <p:ph type="title"/>
          </p:nvPr>
        </p:nvSpPr>
        <p:spPr>
          <a:xfrm>
            <a:off x="609600" y="274638"/>
            <a:ext cx="10972800" cy="1143000"/>
          </a:xfrm>
        </p:spPr>
        <p:txBody>
          <a:bodyPr/>
          <a:lstStyle/>
          <a:p>
            <a:r>
              <a:rPr lang="en-US" dirty="0">
                <a:solidFill>
                  <a:schemeClr val="bg1"/>
                </a:solidFill>
              </a:rPr>
              <a:t>Estuarine salt marsh with tidal inlets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map of the united states&#10;&#10;Description automatically generated">
            <a:extLst>
              <a:ext uri="{FF2B5EF4-FFF2-40B4-BE49-F238E27FC236}">
                <a16:creationId xmlns:a16="http://schemas.microsoft.com/office/drawing/2014/main" id="{27940D37-B072-B430-A342-37E4290C0E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228600"/>
            <a:ext cx="4953000" cy="6399635"/>
          </a:xfrm>
        </p:spPr>
      </p:pic>
      <p:pic>
        <p:nvPicPr>
          <p:cNvPr id="3" name="Picture 2" descr="A map of the islands&#10;&#10;AI-generated content may be incorrect.">
            <a:extLst>
              <a:ext uri="{FF2B5EF4-FFF2-40B4-BE49-F238E27FC236}">
                <a16:creationId xmlns:a16="http://schemas.microsoft.com/office/drawing/2014/main" id="{C0F5D016-BF60-F916-CD4C-1D27BB103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447800"/>
            <a:ext cx="6286500" cy="3448050"/>
          </a:xfrm>
          <a:prstGeom prst="rect">
            <a:avLst/>
          </a:prstGeom>
        </p:spPr>
      </p:pic>
    </p:spTree>
    <p:extLst>
      <p:ext uri="{BB962C8B-B14F-4D97-AF65-F5344CB8AC3E}">
        <p14:creationId xmlns:p14="http://schemas.microsoft.com/office/powerpoint/2010/main" val="561573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07B2-755F-D437-260D-7A948FDF6781}"/>
              </a:ext>
            </a:extLst>
          </p:cNvPr>
          <p:cNvSpPr>
            <a:spLocks noGrp="1"/>
          </p:cNvSpPr>
          <p:nvPr>
            <p:ph type="title"/>
          </p:nvPr>
        </p:nvSpPr>
        <p:spPr>
          <a:xfrm>
            <a:off x="609600" y="274638"/>
            <a:ext cx="5105400" cy="1143000"/>
          </a:xfrm>
        </p:spPr>
        <p:txBody>
          <a:bodyPr>
            <a:normAutofit fontScale="90000"/>
          </a:bodyPr>
          <a:lstStyle/>
          <a:p>
            <a:r>
              <a:rPr lang="en-US" dirty="0"/>
              <a:t>Wave-dominated </a:t>
            </a:r>
            <a:br>
              <a:rPr lang="en-US" dirty="0"/>
            </a:br>
            <a:r>
              <a:rPr lang="en-US" dirty="0"/>
              <a:t>barrier island</a:t>
            </a:r>
          </a:p>
        </p:txBody>
      </p:sp>
      <p:sp>
        <p:nvSpPr>
          <p:cNvPr id="3" name="Content Placeholder 2">
            <a:extLst>
              <a:ext uri="{FF2B5EF4-FFF2-40B4-BE49-F238E27FC236}">
                <a16:creationId xmlns:a16="http://schemas.microsoft.com/office/drawing/2014/main" id="{46961ECC-5CA9-A078-10D0-E5D1735ADD8F}"/>
              </a:ext>
            </a:extLst>
          </p:cNvPr>
          <p:cNvSpPr>
            <a:spLocks noGrp="1"/>
          </p:cNvSpPr>
          <p:nvPr>
            <p:ph idx="1"/>
          </p:nvPr>
        </p:nvSpPr>
        <p:spPr>
          <a:xfrm>
            <a:off x="609600" y="1600201"/>
            <a:ext cx="5181600" cy="4525963"/>
          </a:xfrm>
        </p:spPr>
        <p:txBody>
          <a:bodyPr>
            <a:normAutofit fontScale="92500"/>
          </a:bodyPr>
          <a:lstStyle/>
          <a:p>
            <a:r>
              <a:rPr lang="en-US" dirty="0"/>
              <a:t>High wave energy and low tidal energy</a:t>
            </a:r>
          </a:p>
          <a:p>
            <a:r>
              <a:rPr lang="en-US" dirty="0"/>
              <a:t>Barrier islands are long and narrow</a:t>
            </a:r>
          </a:p>
          <a:p>
            <a:r>
              <a:rPr lang="en-US" dirty="0"/>
              <a:t>Often have large back-barrier lagoons</a:t>
            </a:r>
          </a:p>
          <a:p>
            <a:r>
              <a:rPr lang="en-US" dirty="0"/>
              <a:t>Storm surge and sediments flow over island in a processes know as overwash</a:t>
            </a:r>
          </a:p>
        </p:txBody>
      </p:sp>
      <p:pic>
        <p:nvPicPr>
          <p:cNvPr id="5" name="Picture 4" descr="A comparison of a map of the surface of the water&#10;&#10;Description automatically generated with medium confidence">
            <a:extLst>
              <a:ext uri="{FF2B5EF4-FFF2-40B4-BE49-F238E27FC236}">
                <a16:creationId xmlns:a16="http://schemas.microsoft.com/office/drawing/2014/main" id="{48EF2E45-B3D9-34E4-B4D3-B4D690157E58}"/>
              </a:ext>
            </a:extLst>
          </p:cNvPr>
          <p:cNvPicPr>
            <a:picLocks noChangeAspect="1"/>
          </p:cNvPicPr>
          <p:nvPr/>
        </p:nvPicPr>
        <p:blipFill rotWithShape="1">
          <a:blip r:embed="rId2">
            <a:extLst>
              <a:ext uri="{28A0092B-C50C-407E-A947-70E740481C1C}">
                <a14:useLocalDpi xmlns:a14="http://schemas.microsoft.com/office/drawing/2010/main" val="0"/>
              </a:ext>
            </a:extLst>
          </a:blip>
          <a:srcRect b="52754"/>
          <a:stretch/>
        </p:blipFill>
        <p:spPr>
          <a:xfrm>
            <a:off x="6553200" y="188843"/>
            <a:ext cx="4724400" cy="6415080"/>
          </a:xfrm>
          <a:prstGeom prst="rect">
            <a:avLst/>
          </a:prstGeom>
        </p:spPr>
      </p:pic>
    </p:spTree>
    <p:extLst>
      <p:ext uri="{BB962C8B-B14F-4D97-AF65-F5344CB8AC3E}">
        <p14:creationId xmlns:p14="http://schemas.microsoft.com/office/powerpoint/2010/main" val="282605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724D2B-FD2D-D712-2E6C-CE8B04816BA2}"/>
              </a:ext>
            </a:extLst>
          </p:cNvPr>
          <p:cNvPicPr>
            <a:picLocks noChangeAspect="1"/>
          </p:cNvPicPr>
          <p:nvPr/>
        </p:nvPicPr>
        <p:blipFill>
          <a:blip r:embed="rId3"/>
          <a:stretch>
            <a:fillRect/>
          </a:stretch>
        </p:blipFill>
        <p:spPr>
          <a:xfrm>
            <a:off x="818692" y="83530"/>
            <a:ext cx="10554615" cy="6690940"/>
          </a:xfrm>
          <a:prstGeom prst="rect">
            <a:avLst/>
          </a:prstGeom>
        </p:spPr>
      </p:pic>
    </p:spTree>
    <p:extLst>
      <p:ext uri="{BB962C8B-B14F-4D97-AF65-F5344CB8AC3E}">
        <p14:creationId xmlns:p14="http://schemas.microsoft.com/office/powerpoint/2010/main" val="203536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JAS\Desktop\45N090W.jpg"/>
          <p:cNvPicPr>
            <a:picLocks noChangeAspect="1" noChangeArrowheads="1"/>
          </p:cNvPicPr>
          <p:nvPr/>
        </p:nvPicPr>
        <p:blipFill>
          <a:blip r:embed="rId3" cstate="print"/>
          <a:srcRect/>
          <a:stretch>
            <a:fillRect/>
          </a:stretch>
        </p:blipFill>
        <p:spPr bwMode="auto">
          <a:xfrm>
            <a:off x="2667000" y="0"/>
            <a:ext cx="6858000" cy="6858000"/>
          </a:xfrm>
          <a:prstGeom prst="rect">
            <a:avLst/>
          </a:prstGeom>
          <a:noFill/>
        </p:spPr>
      </p:pic>
      <p:sp>
        <p:nvSpPr>
          <p:cNvPr id="2" name="Title 1">
            <a:extLst>
              <a:ext uri="{FF2B5EF4-FFF2-40B4-BE49-F238E27FC236}">
                <a16:creationId xmlns:a16="http://schemas.microsoft.com/office/drawing/2014/main" id="{9BB34337-2F0D-D6D3-7F9E-E3162CF5725E}"/>
              </a:ext>
            </a:extLst>
          </p:cNvPr>
          <p:cNvSpPr>
            <a:spLocks noGrp="1"/>
          </p:cNvSpPr>
          <p:nvPr>
            <p:ph type="title"/>
          </p:nvPr>
        </p:nvSpPr>
        <p:spPr>
          <a:xfrm>
            <a:off x="381000" y="152400"/>
            <a:ext cx="11658600" cy="1143000"/>
          </a:xfrm>
          <a:solidFill>
            <a:schemeClr val="bg1"/>
          </a:solidFill>
        </p:spPr>
        <p:txBody>
          <a:bodyPr>
            <a:noAutofit/>
          </a:bodyPr>
          <a:lstStyle/>
          <a:p>
            <a:r>
              <a:rPr lang="en-US" sz="3600" dirty="0"/>
              <a:t>Identify: continental shelf, continental slope, abyssal plain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mall island with waves&#10;&#10;Description automatically generated">
            <a:extLst>
              <a:ext uri="{FF2B5EF4-FFF2-40B4-BE49-F238E27FC236}">
                <a16:creationId xmlns:a16="http://schemas.microsoft.com/office/drawing/2014/main" id="{48F5519B-9543-5969-CA71-B7257972A0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2628" y="-39915"/>
            <a:ext cx="10406743" cy="6937829"/>
          </a:xfrm>
        </p:spPr>
      </p:pic>
      <p:sp>
        <p:nvSpPr>
          <p:cNvPr id="2" name="Title 1">
            <a:extLst>
              <a:ext uri="{FF2B5EF4-FFF2-40B4-BE49-F238E27FC236}">
                <a16:creationId xmlns:a16="http://schemas.microsoft.com/office/drawing/2014/main" id="{5B59C262-C062-3C59-8943-7871870904F7}"/>
              </a:ext>
            </a:extLst>
          </p:cNvPr>
          <p:cNvSpPr>
            <a:spLocks noGrp="1"/>
          </p:cNvSpPr>
          <p:nvPr>
            <p:ph type="title"/>
          </p:nvPr>
        </p:nvSpPr>
        <p:spPr>
          <a:xfrm>
            <a:off x="609600" y="274638"/>
            <a:ext cx="10972800" cy="1143000"/>
          </a:xfrm>
        </p:spPr>
        <p:txBody>
          <a:bodyPr/>
          <a:lstStyle/>
          <a:p>
            <a:r>
              <a:rPr lang="en-US" dirty="0">
                <a:solidFill>
                  <a:schemeClr val="bg1"/>
                </a:solidFill>
              </a:rPr>
              <a:t>Wave refraction</a:t>
            </a:r>
          </a:p>
        </p:txBody>
      </p:sp>
    </p:spTree>
    <p:extLst>
      <p:ext uri="{BB962C8B-B14F-4D97-AF65-F5344CB8AC3E}">
        <p14:creationId xmlns:p14="http://schemas.microsoft.com/office/powerpoint/2010/main" val="2465411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ll about SWASH &amp; BACKWASH">
            <a:hlinkClick r:id="" action="ppaction://media"/>
            <a:extLst>
              <a:ext uri="{FF2B5EF4-FFF2-40B4-BE49-F238E27FC236}">
                <a16:creationId xmlns:a16="http://schemas.microsoft.com/office/drawing/2014/main" id="{E0E07052-684E-33BE-0D22-348FFA26DCFB}"/>
              </a:ext>
            </a:extLst>
          </p:cNvPr>
          <p:cNvPicPr>
            <a:picLocks noGrp="1" noRot="1" noChangeAspect="1"/>
          </p:cNvPicPr>
          <p:nvPr>
            <p:ph idx="1"/>
            <a:videoFile r:link="rId1"/>
          </p:nvPr>
        </p:nvPicPr>
        <p:blipFill>
          <a:blip r:embed="rId3"/>
          <a:stretch>
            <a:fillRect/>
          </a:stretch>
        </p:blipFill>
        <p:spPr>
          <a:xfrm>
            <a:off x="152400" y="0"/>
            <a:ext cx="11877684" cy="6705600"/>
          </a:xfrm>
          <a:prstGeom prst="rect">
            <a:avLst/>
          </a:prstGeom>
        </p:spPr>
      </p:pic>
    </p:spTree>
    <p:extLst>
      <p:ext uri="{BB962C8B-B14F-4D97-AF65-F5344CB8AC3E}">
        <p14:creationId xmlns:p14="http://schemas.microsoft.com/office/powerpoint/2010/main" val="378517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layer of sand&#10;&#10;Description automatically generated">
            <a:extLst>
              <a:ext uri="{FF2B5EF4-FFF2-40B4-BE49-F238E27FC236}">
                <a16:creationId xmlns:a16="http://schemas.microsoft.com/office/drawing/2014/main" id="{0A43E814-AB62-05CB-60C9-68A7D70A716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8130"/>
          <a:stretch/>
        </p:blipFill>
        <p:spPr>
          <a:xfrm>
            <a:off x="895350" y="1219200"/>
            <a:ext cx="10401300" cy="5943600"/>
          </a:xfrm>
        </p:spPr>
      </p:pic>
      <p:sp>
        <p:nvSpPr>
          <p:cNvPr id="2" name="Title 1">
            <a:extLst>
              <a:ext uri="{FF2B5EF4-FFF2-40B4-BE49-F238E27FC236}">
                <a16:creationId xmlns:a16="http://schemas.microsoft.com/office/drawing/2014/main" id="{1D84BC6B-3AF1-47C2-0C35-A72A0A82C7A0}"/>
              </a:ext>
            </a:extLst>
          </p:cNvPr>
          <p:cNvSpPr>
            <a:spLocks noGrp="1"/>
          </p:cNvSpPr>
          <p:nvPr>
            <p:ph type="title"/>
          </p:nvPr>
        </p:nvSpPr>
        <p:spPr>
          <a:xfrm>
            <a:off x="609600" y="274638"/>
            <a:ext cx="10972800" cy="1143000"/>
          </a:xfrm>
        </p:spPr>
        <p:txBody>
          <a:bodyPr/>
          <a:lstStyle/>
          <a:p>
            <a:r>
              <a:rPr lang="en-US" dirty="0"/>
              <a:t>Longshore currents</a:t>
            </a:r>
          </a:p>
        </p:txBody>
      </p:sp>
    </p:spTree>
    <p:extLst>
      <p:ext uri="{BB962C8B-B14F-4D97-AF65-F5344CB8AC3E}">
        <p14:creationId xmlns:p14="http://schemas.microsoft.com/office/powerpoint/2010/main" val="1241485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ng shot of a beach&#10;&#10;Description automatically generated">
            <a:extLst>
              <a:ext uri="{FF2B5EF4-FFF2-40B4-BE49-F238E27FC236}">
                <a16:creationId xmlns:a16="http://schemas.microsoft.com/office/drawing/2014/main" id="{5A0EA9E1-AB82-E5DA-0001-4C0811AF69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0"/>
            <a:ext cx="11734800" cy="6600825"/>
          </a:xfrm>
        </p:spPr>
      </p:pic>
    </p:spTree>
    <p:extLst>
      <p:ext uri="{BB962C8B-B14F-4D97-AF65-F5344CB8AC3E}">
        <p14:creationId xmlns:p14="http://schemas.microsoft.com/office/powerpoint/2010/main" val="3818983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29B25F-E6CF-8D83-9167-A1319BD58CAD}"/>
              </a:ext>
            </a:extLst>
          </p:cNvPr>
          <p:cNvPicPr>
            <a:picLocks noGrp="1" noChangeAspect="1"/>
          </p:cNvPicPr>
          <p:nvPr>
            <p:ph idx="1"/>
          </p:nvPr>
        </p:nvPicPr>
        <p:blipFill>
          <a:blip r:embed="rId3"/>
          <a:stretch>
            <a:fillRect/>
          </a:stretch>
        </p:blipFill>
        <p:spPr>
          <a:xfrm>
            <a:off x="685800" y="-13821"/>
            <a:ext cx="10328366" cy="6871821"/>
          </a:xfrm>
        </p:spPr>
      </p:pic>
      <p:sp>
        <p:nvSpPr>
          <p:cNvPr id="2" name="Title 1">
            <a:extLst>
              <a:ext uri="{FF2B5EF4-FFF2-40B4-BE49-F238E27FC236}">
                <a16:creationId xmlns:a16="http://schemas.microsoft.com/office/drawing/2014/main" id="{D91F8686-C3FD-F679-8F24-D9A14EF6A34D}"/>
              </a:ext>
            </a:extLst>
          </p:cNvPr>
          <p:cNvSpPr>
            <a:spLocks noGrp="1"/>
          </p:cNvSpPr>
          <p:nvPr>
            <p:ph type="title"/>
          </p:nvPr>
        </p:nvSpPr>
        <p:spPr>
          <a:xfrm>
            <a:off x="609600" y="274638"/>
            <a:ext cx="10972800" cy="1143000"/>
          </a:xfrm>
        </p:spPr>
        <p:txBody>
          <a:bodyPr/>
          <a:lstStyle/>
          <a:p>
            <a:r>
              <a:rPr lang="en-US" dirty="0">
                <a:solidFill>
                  <a:schemeClr val="bg1"/>
                </a:solidFill>
              </a:rPr>
              <a:t>Headland-bay coast</a:t>
            </a:r>
          </a:p>
        </p:txBody>
      </p:sp>
    </p:spTree>
    <p:extLst>
      <p:ext uri="{BB962C8B-B14F-4D97-AF65-F5344CB8AC3E}">
        <p14:creationId xmlns:p14="http://schemas.microsoft.com/office/powerpoint/2010/main" val="123668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of a wave formation&#10;&#10;Description automatically generated">
            <a:extLst>
              <a:ext uri="{FF2B5EF4-FFF2-40B4-BE49-F238E27FC236}">
                <a16:creationId xmlns:a16="http://schemas.microsoft.com/office/drawing/2014/main" id="{C19E354B-02F2-ABDD-1FDB-8622D7D35D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72658"/>
            <a:ext cx="10134600" cy="6712683"/>
          </a:xfrm>
        </p:spPr>
      </p:pic>
    </p:spTree>
    <p:extLst>
      <p:ext uri="{BB962C8B-B14F-4D97-AF65-F5344CB8AC3E}">
        <p14:creationId xmlns:p14="http://schemas.microsoft.com/office/powerpoint/2010/main" val="2246774239"/>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C00000"/>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1740</TotalTime>
  <Words>870</Words>
  <Application>Microsoft Office PowerPoint</Application>
  <PresentationFormat>Widescreen</PresentationFormat>
  <Paragraphs>75</Paragraphs>
  <Slides>25</Slides>
  <Notes>19</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Coastal landforms and processes</vt:lpstr>
      <vt:lpstr>PowerPoint Presentation</vt:lpstr>
      <vt:lpstr>Identify: continental shelf, continental slope, abyssal plain</vt:lpstr>
      <vt:lpstr>Wave refraction</vt:lpstr>
      <vt:lpstr>PowerPoint Presentation</vt:lpstr>
      <vt:lpstr>Longshore currents</vt:lpstr>
      <vt:lpstr>PowerPoint Presentation</vt:lpstr>
      <vt:lpstr>Headland-bay coast</vt:lpstr>
      <vt:lpstr>PowerPoint Presentation</vt:lpstr>
      <vt:lpstr>Reflective beach</vt:lpstr>
      <vt:lpstr>Dissipative beach</vt:lpstr>
      <vt:lpstr>PowerPoint Presentation</vt:lpstr>
      <vt:lpstr>Sneaker waves on a reflective beach</vt:lpstr>
      <vt:lpstr>Sandbars along a dissipative beach</vt:lpstr>
      <vt:lpstr>PowerPoint Presentation</vt:lpstr>
      <vt:lpstr>PowerPoint Presentation</vt:lpstr>
      <vt:lpstr>PowerPoint Presentation</vt:lpstr>
      <vt:lpstr>River delta types</vt:lpstr>
      <vt:lpstr>US barrier islands and beaches</vt:lpstr>
      <vt:lpstr>Cross-section of a typical barrier island</vt:lpstr>
      <vt:lpstr>Mixed energy  barrier island</vt:lpstr>
      <vt:lpstr>Estuarine salt marsh with tidal inlets</vt:lpstr>
      <vt:lpstr>PowerPoint Presentation</vt:lpstr>
      <vt:lpstr>Wave-dominated  barrier island</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processes and landforms</dc:title>
  <dc:creator>JAS</dc:creator>
  <cp:lastModifiedBy>Stallins, Jon A.</cp:lastModifiedBy>
  <cp:revision>87</cp:revision>
  <dcterms:created xsi:type="dcterms:W3CDTF">2009-08-02T17:51:52Z</dcterms:created>
  <dcterms:modified xsi:type="dcterms:W3CDTF">2025-04-21T21:27:00Z</dcterms:modified>
</cp:coreProperties>
</file>