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7" r:id="rId2"/>
    <p:sldId id="362" r:id="rId3"/>
    <p:sldId id="256" r:id="rId4"/>
    <p:sldId id="366" r:id="rId5"/>
    <p:sldId id="371" r:id="rId6"/>
    <p:sldId id="317" r:id="rId7"/>
    <p:sldId id="260" r:id="rId8"/>
    <p:sldId id="373" r:id="rId9"/>
    <p:sldId id="280" r:id="rId10"/>
    <p:sldId id="279" r:id="rId11"/>
    <p:sldId id="281" r:id="rId12"/>
    <p:sldId id="288" r:id="rId13"/>
    <p:sldId id="365" r:id="rId14"/>
    <p:sldId id="364" r:id="rId15"/>
    <p:sldId id="360" r:id="rId16"/>
    <p:sldId id="290" r:id="rId17"/>
    <p:sldId id="289" r:id="rId18"/>
    <p:sldId id="374" r:id="rId19"/>
    <p:sldId id="367" r:id="rId20"/>
    <p:sldId id="363" r:id="rId21"/>
    <p:sldId id="370" r:id="rId22"/>
    <p:sldId id="284" r:id="rId23"/>
    <p:sldId id="353" r:id="rId24"/>
    <p:sldId id="368" r:id="rId25"/>
    <p:sldId id="346" r:id="rId26"/>
    <p:sldId id="326" r:id="rId27"/>
    <p:sldId id="323" r:id="rId28"/>
    <p:sldId id="318" r:id="rId29"/>
    <p:sldId id="369" r:id="rId30"/>
    <p:sldId id="329" r:id="rId31"/>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521415D9-36F7-43E2-AB2F-B90AF26B5E84}">
      <p14:sectionLst xmlns:p14="http://schemas.microsoft.com/office/powerpoint/2010/main">
        <p14:section name="Intro" id="{7B692A9F-FE96-4C8C-9447-F7E82A9064BD}">
          <p14:sldIdLst>
            <p14:sldId id="267"/>
            <p14:sldId id="362"/>
            <p14:sldId id="256"/>
            <p14:sldId id="366"/>
            <p14:sldId id="371"/>
            <p14:sldId id="317"/>
          </p14:sldIdLst>
        </p14:section>
        <p14:section name="El Nino conditions" id="{DFF6139E-90A4-4B85-96EE-A086E20412E8}">
          <p14:sldIdLst>
            <p14:sldId id="260"/>
            <p14:sldId id="373"/>
            <p14:sldId id="280"/>
          </p14:sldIdLst>
        </p14:section>
        <p14:section name="La Nina conditions" id="{A9DA745C-E7CD-464D-94D5-8FEADD644EBF}">
          <p14:sldIdLst>
            <p14:sldId id="279"/>
            <p14:sldId id="281"/>
          </p14:sldIdLst>
        </p14:section>
        <p14:section name="ENSO impacts" id="{4C35E6D1-1711-485E-9A83-211DD8872426}">
          <p14:sldIdLst>
            <p14:sldId id="288"/>
            <p14:sldId id="365"/>
            <p14:sldId id="364"/>
            <p14:sldId id="360"/>
            <p14:sldId id="290"/>
            <p14:sldId id="289"/>
            <p14:sldId id="374"/>
            <p14:sldId id="367"/>
          </p14:sldIdLst>
        </p14:section>
        <p14:section name="ENSO and hurricanes" id="{EB9796E0-E6C4-425C-97E6-025F4F5CE8EA}">
          <p14:sldIdLst>
            <p14:sldId id="363"/>
            <p14:sldId id="370"/>
            <p14:sldId id="284"/>
          </p14:sldIdLst>
        </p14:section>
        <p14:section name="Current conditions" id="{45D01F40-4D2F-4857-A575-8404774C745D}">
          <p14:sldIdLst>
            <p14:sldId id="353"/>
          </p14:sldIdLst>
        </p14:section>
        <p14:section name="Impacts on ENSO in KY" id="{674DA20C-56BA-47FD-9D60-61DCC5FAC571}">
          <p14:sldIdLst>
            <p14:sldId id="368"/>
          </p14:sldIdLst>
        </p14:section>
        <p14:section name="ENSO and global warming" id="{334EF370-3D1A-40C2-ADB1-F3847BBBB17B}">
          <p14:sldIdLst>
            <p14:sldId id="346"/>
            <p14:sldId id="326"/>
            <p14:sldId id="323"/>
            <p14:sldId id="318"/>
            <p14:sldId id="369"/>
          </p14:sldIdLst>
        </p14:section>
        <p14:section name="Other oscillations" id="{A950D4DA-9C36-4625-9D75-24D32F3F2AB9}">
          <p14:sldIdLst>
            <p14:sldId id="32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87" autoAdjust="0"/>
    <p:restoredTop sz="57516" autoAdjust="0"/>
  </p:normalViewPr>
  <p:slideViewPr>
    <p:cSldViewPr>
      <p:cViewPr varScale="1">
        <p:scale>
          <a:sx n="47" d="100"/>
          <a:sy n="47" d="100"/>
        </p:scale>
        <p:origin x="1944" y="5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469B372-38F0-157A-0D32-E9C56B7D666C}"/>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cs typeface="+mn-cs"/>
              </a:defRPr>
            </a:lvl1pPr>
          </a:lstStyle>
          <a:p>
            <a:pPr>
              <a:defRPr/>
            </a:pPr>
            <a:endParaRPr lang="en-US" dirty="0"/>
          </a:p>
        </p:txBody>
      </p:sp>
      <p:sp>
        <p:nvSpPr>
          <p:cNvPr id="4099" name="Rectangle 3">
            <a:extLst>
              <a:ext uri="{FF2B5EF4-FFF2-40B4-BE49-F238E27FC236}">
                <a16:creationId xmlns:a16="http://schemas.microsoft.com/office/drawing/2014/main" id="{0EF6028E-720A-146C-E434-E435FD19DB1B}"/>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cs typeface="+mn-cs"/>
              </a:defRPr>
            </a:lvl1pPr>
          </a:lstStyle>
          <a:p>
            <a:pPr>
              <a:defRPr/>
            </a:pPr>
            <a:endParaRPr lang="en-US" dirty="0"/>
          </a:p>
        </p:txBody>
      </p:sp>
      <p:sp>
        <p:nvSpPr>
          <p:cNvPr id="46084" name="Rectangle 4">
            <a:extLst>
              <a:ext uri="{FF2B5EF4-FFF2-40B4-BE49-F238E27FC236}">
                <a16:creationId xmlns:a16="http://schemas.microsoft.com/office/drawing/2014/main" id="{578E79F9-927D-A040-C844-DAD90EBA1466}"/>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734EEA14-5CBE-81AE-FB38-E6D0ED2086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a:extLst>
              <a:ext uri="{FF2B5EF4-FFF2-40B4-BE49-F238E27FC236}">
                <a16:creationId xmlns:a16="http://schemas.microsoft.com/office/drawing/2014/main" id="{BA87612D-7595-9343-FDEC-9E273DA04574}"/>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cs typeface="+mn-cs"/>
              </a:defRPr>
            </a:lvl1pPr>
          </a:lstStyle>
          <a:p>
            <a:pPr>
              <a:defRPr/>
            </a:pPr>
            <a:endParaRPr lang="en-US" dirty="0"/>
          </a:p>
        </p:txBody>
      </p:sp>
      <p:sp>
        <p:nvSpPr>
          <p:cNvPr id="4103" name="Rectangle 7">
            <a:extLst>
              <a:ext uri="{FF2B5EF4-FFF2-40B4-BE49-F238E27FC236}">
                <a16:creationId xmlns:a16="http://schemas.microsoft.com/office/drawing/2014/main" id="{4D93E31B-ABE9-E88A-9357-CAE7CF3CC31B}"/>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960AF415-FBCC-4248-B9C4-6A0939EE66D8}"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86AD9800-3C40-15D4-D07A-5F5846A0E3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EA71DA4-7F3D-4033-B9E4-3006989F5FBA}" type="slidenum">
              <a:rPr lang="en-US" altLang="en-US" sz="1200"/>
              <a:pPr/>
              <a:t>1</a:t>
            </a:fld>
            <a:endParaRPr lang="en-US" altLang="en-US" sz="1200" dirty="0"/>
          </a:p>
        </p:txBody>
      </p:sp>
      <p:sp>
        <p:nvSpPr>
          <p:cNvPr id="48131" name="Rectangle 2">
            <a:extLst>
              <a:ext uri="{FF2B5EF4-FFF2-40B4-BE49-F238E27FC236}">
                <a16:creationId xmlns:a16="http://schemas.microsoft.com/office/drawing/2014/main" id="{71919770-55B7-3BC3-3434-E911F53DBC07}"/>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6DE78C41-5EB0-CAD9-E82C-4B9069DD3A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AC883A8E-83AF-3839-C206-98140B56CB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0E6E0F50-73E1-4D90-BC96-98F3CADCC5C8}" type="slidenum">
              <a:rPr lang="en-US" altLang="en-US" sz="1200"/>
              <a:pPr/>
              <a:t>10</a:t>
            </a:fld>
            <a:endParaRPr lang="en-US" altLang="en-US" sz="1200" dirty="0"/>
          </a:p>
        </p:txBody>
      </p:sp>
      <p:sp>
        <p:nvSpPr>
          <p:cNvPr id="51203" name="Rectangle 2">
            <a:extLst>
              <a:ext uri="{FF2B5EF4-FFF2-40B4-BE49-F238E27FC236}">
                <a16:creationId xmlns:a16="http://schemas.microsoft.com/office/drawing/2014/main" id="{4D107A70-1ECB-7191-292D-1DCBE38EFBC8}"/>
              </a:ext>
            </a:extLst>
          </p:cNvPr>
          <p:cNvSpPr>
            <a:spLocks noGrp="1" noRot="1" noChangeAspect="1" noChangeArrowheads="1" noTextEdit="1"/>
          </p:cNvSpPr>
          <p:nvPr>
            <p:ph type="sldImg"/>
          </p:nvPr>
        </p:nvSpPr>
        <p:spPr>
          <a:xfrm>
            <a:off x="381000" y="685800"/>
            <a:ext cx="6096000" cy="3429000"/>
          </a:xfrm>
          <a:ln/>
        </p:spPr>
      </p:sp>
      <p:sp>
        <p:nvSpPr>
          <p:cNvPr id="51204" name="Rectangle 3">
            <a:extLst>
              <a:ext uri="{FF2B5EF4-FFF2-40B4-BE49-F238E27FC236}">
                <a16:creationId xmlns:a16="http://schemas.microsoft.com/office/drawing/2014/main" id="{912E13DE-2207-8A9A-B430-C76C752E41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8AAA240E-C61D-F9C3-E139-08363E6BB033}"/>
              </a:ext>
            </a:extLst>
          </p:cNvPr>
          <p:cNvSpPr>
            <a:spLocks noGrp="1" noRot="1" noChangeAspect="1" noTextEdit="1"/>
          </p:cNvSpPr>
          <p:nvPr>
            <p:ph type="sldImg"/>
          </p:nvPr>
        </p:nvSpPr>
        <p:spPr>
          <a:xfrm>
            <a:off x="381000" y="685800"/>
            <a:ext cx="6096000" cy="3429000"/>
          </a:xfrm>
          <a:ln/>
        </p:spPr>
      </p:sp>
      <p:sp>
        <p:nvSpPr>
          <p:cNvPr id="52227" name="Notes Placeholder 2">
            <a:extLst>
              <a:ext uri="{FF2B5EF4-FFF2-40B4-BE49-F238E27FC236}">
                <a16:creationId xmlns:a16="http://schemas.microsoft.com/office/drawing/2014/main" id="{9EA15E05-7F50-30FF-9262-E9FB5EBF5EE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52228" name="Slide Number Placeholder 3">
            <a:extLst>
              <a:ext uri="{FF2B5EF4-FFF2-40B4-BE49-F238E27FC236}">
                <a16:creationId xmlns:a16="http://schemas.microsoft.com/office/drawing/2014/main" id="{3A2A01B9-6392-28BB-7FA8-1271621A8E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00307C03-4D75-4E0B-A3F6-C1D226AF291A}" type="slidenum">
              <a:rPr lang="en-US" altLang="en-US" sz="1200"/>
              <a:pPr/>
              <a:t>11</a:t>
            </a:fld>
            <a:endParaRPr lang="en-US" alt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7AC9FB82-E7FD-40A2-AF60-DD2EE1429B1F}"/>
              </a:ext>
            </a:extLst>
          </p:cNvPr>
          <p:cNvSpPr>
            <a:spLocks noGrp="1" noRot="1" noChangeAspect="1" noTextEdit="1"/>
          </p:cNvSpPr>
          <p:nvPr>
            <p:ph type="sldImg"/>
          </p:nvPr>
        </p:nvSpPr>
        <p:spPr>
          <a:xfrm>
            <a:off x="381000" y="685800"/>
            <a:ext cx="6096000" cy="3429000"/>
          </a:xfrm>
          <a:ln/>
        </p:spPr>
      </p:sp>
      <p:sp>
        <p:nvSpPr>
          <p:cNvPr id="53251" name="Notes Placeholder 2">
            <a:extLst>
              <a:ext uri="{FF2B5EF4-FFF2-40B4-BE49-F238E27FC236}">
                <a16:creationId xmlns:a16="http://schemas.microsoft.com/office/drawing/2014/main" id="{E1BA47B6-2331-87BB-6090-CB8D5C1126A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3252" name="Slide Number Placeholder 3">
            <a:extLst>
              <a:ext uri="{FF2B5EF4-FFF2-40B4-BE49-F238E27FC236}">
                <a16:creationId xmlns:a16="http://schemas.microsoft.com/office/drawing/2014/main" id="{10A06C55-57E5-9F9A-1705-303EBF17B9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128D6D7B-F7D0-4493-9D40-57BC5D400E15}" type="slidenum">
              <a:rPr lang="en-US" altLang="en-US" sz="1200"/>
              <a:pPr/>
              <a:t>12</a:t>
            </a:fld>
            <a:endParaRPr lang="en-US"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Mavericks in Northern California, just 20 miles south of San Francisco, has local conditions that produce some of the biggest shore break for surfers in the world. </a:t>
            </a:r>
          </a:p>
        </p:txBody>
      </p:sp>
      <p:sp>
        <p:nvSpPr>
          <p:cNvPr id="4" name="Slide Number Placeholder 3"/>
          <p:cNvSpPr>
            <a:spLocks noGrp="1"/>
          </p:cNvSpPr>
          <p:nvPr>
            <p:ph type="sldNum" sz="quarter" idx="5"/>
          </p:nvPr>
        </p:nvSpPr>
        <p:spPr/>
        <p:txBody>
          <a:bodyPr/>
          <a:lstStyle/>
          <a:p>
            <a:fld id="{960AF415-FBCC-4248-B9C4-6A0939EE66D8}" type="slidenum">
              <a:rPr lang="en-US" altLang="en-US" smtClean="0"/>
              <a:pPr/>
              <a:t>13</a:t>
            </a:fld>
            <a:endParaRPr lang="en-US" altLang="en-US" dirty="0"/>
          </a:p>
        </p:txBody>
      </p:sp>
    </p:spTree>
    <p:extLst>
      <p:ext uri="{BB962C8B-B14F-4D97-AF65-F5344CB8AC3E}">
        <p14:creationId xmlns:p14="http://schemas.microsoft.com/office/powerpoint/2010/main" val="2135061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A0A0B-5584-25F5-F20B-01EE1A42A53E}"/>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D1FBF758-1BF0-6B0D-EBC0-4CBE4F7060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EA71DA4-7F3D-4033-B9E4-3006989F5FBA}" type="slidenum">
              <a:rPr lang="en-US" altLang="en-US" sz="1200"/>
              <a:pPr/>
              <a:t>14</a:t>
            </a:fld>
            <a:endParaRPr lang="en-US" altLang="en-US" sz="1200" dirty="0"/>
          </a:p>
        </p:txBody>
      </p:sp>
      <p:sp>
        <p:nvSpPr>
          <p:cNvPr id="48131" name="Rectangle 2">
            <a:extLst>
              <a:ext uri="{FF2B5EF4-FFF2-40B4-BE49-F238E27FC236}">
                <a16:creationId xmlns:a16="http://schemas.microsoft.com/office/drawing/2014/main" id="{FE49452E-2D31-0F13-036E-193F6CDF1AB8}"/>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E24A598C-1C43-D4FE-E554-1131987FE0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https://www.washingtonpost.com/weather/2023/12/15/el-nino-peak-impacts-climate/</a:t>
            </a:r>
            <a:br>
              <a:rPr lang="en-US" altLang="en-US" dirty="0"/>
            </a:br>
            <a:r>
              <a:rPr lang="en-US" altLang="en-US" dirty="0"/>
              <a:t>https://www.weather.gov/news/230706-ElNino</a:t>
            </a:r>
          </a:p>
        </p:txBody>
      </p:sp>
    </p:spTree>
    <p:extLst>
      <p:ext uri="{BB962C8B-B14F-4D97-AF65-F5344CB8AC3E}">
        <p14:creationId xmlns:p14="http://schemas.microsoft.com/office/powerpoint/2010/main" val="22303844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81D2ACC2-B2D0-690F-F01B-5263B18BA7E5}"/>
              </a:ext>
            </a:extLst>
          </p:cNvPr>
          <p:cNvSpPr>
            <a:spLocks noGrp="1" noRot="1" noChangeAspect="1" noTextEdit="1"/>
          </p:cNvSpPr>
          <p:nvPr>
            <p:ph type="sldImg"/>
          </p:nvPr>
        </p:nvSpPr>
        <p:spPr>
          <a:xfrm>
            <a:off x="381000" y="685800"/>
            <a:ext cx="6096000" cy="3429000"/>
          </a:xfrm>
          <a:ln/>
        </p:spPr>
      </p:sp>
      <p:sp>
        <p:nvSpPr>
          <p:cNvPr id="56323" name="Notes Placeholder 2">
            <a:extLst>
              <a:ext uri="{FF2B5EF4-FFF2-40B4-BE49-F238E27FC236}">
                <a16:creationId xmlns:a16="http://schemas.microsoft.com/office/drawing/2014/main" id="{30749429-41E8-9976-C935-D58ACB3C3E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Normal years (left) show cold water upwelling and the blooms of phytoplankton in response to nutrients brought up from the deep. The higher concentrations of chlorophyll in the bottom photo indicate the increased abundance of phytoplankton. They are photosynthetics organisms</a:t>
            </a:r>
          </a:p>
        </p:txBody>
      </p:sp>
      <p:sp>
        <p:nvSpPr>
          <p:cNvPr id="56324" name="Slide Number Placeholder 3">
            <a:extLst>
              <a:ext uri="{FF2B5EF4-FFF2-40B4-BE49-F238E27FC236}">
                <a16:creationId xmlns:a16="http://schemas.microsoft.com/office/drawing/2014/main" id="{0C3E9A36-044F-C1B1-6FC4-30A8CF38B5C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336EF950-4CE2-4C22-846D-0EFE98F6C946}" type="slidenum">
              <a:rPr lang="en-US" altLang="en-US" sz="1200"/>
              <a:pPr/>
              <a:t>16</a:t>
            </a:fld>
            <a:endParaRPr lang="en-US" altLang="en-US" sz="12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2200E6DF-CE51-CDD4-D126-CC838EB35C30}"/>
              </a:ext>
            </a:extLst>
          </p:cNvPr>
          <p:cNvSpPr>
            <a:spLocks noGrp="1" noRot="1" noChangeAspect="1" noTextEdit="1"/>
          </p:cNvSpPr>
          <p:nvPr>
            <p:ph type="sldImg"/>
          </p:nvPr>
        </p:nvSpPr>
        <p:spPr>
          <a:xfrm>
            <a:off x="381000" y="685800"/>
            <a:ext cx="6096000" cy="3429000"/>
          </a:xfrm>
          <a:ln/>
        </p:spPr>
      </p:sp>
      <p:sp>
        <p:nvSpPr>
          <p:cNvPr id="54275" name="Notes Placeholder 2">
            <a:extLst>
              <a:ext uri="{FF2B5EF4-FFF2-40B4-BE49-F238E27FC236}">
                <a16:creationId xmlns:a16="http://schemas.microsoft.com/office/drawing/2014/main" id="{A6E15335-70D0-A346-70EF-55164DE164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54276" name="Slide Number Placeholder 3">
            <a:extLst>
              <a:ext uri="{FF2B5EF4-FFF2-40B4-BE49-F238E27FC236}">
                <a16:creationId xmlns:a16="http://schemas.microsoft.com/office/drawing/2014/main" id="{DD6C3D8F-CC72-2AB2-BB99-059BDDF25C7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6B8539D1-A8E8-4239-877E-DA595E961F08}" type="slidenum">
              <a:rPr lang="en-US" altLang="en-US" sz="1200"/>
              <a:pPr/>
              <a:t>17</a:t>
            </a:fld>
            <a:endParaRPr lang="en-US" altLang="en-US" sz="12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https://www.scmp.com/video/asia/3234592/indonesia-battles-forest-fires-el-nino-expected-cause-severe-dry-season-country</a:t>
            </a:r>
          </a:p>
        </p:txBody>
      </p:sp>
      <p:sp>
        <p:nvSpPr>
          <p:cNvPr id="4" name="Slide Number Placeholder 3"/>
          <p:cNvSpPr>
            <a:spLocks noGrp="1"/>
          </p:cNvSpPr>
          <p:nvPr>
            <p:ph type="sldNum" sz="quarter" idx="5"/>
          </p:nvPr>
        </p:nvSpPr>
        <p:spPr/>
        <p:txBody>
          <a:bodyPr/>
          <a:lstStyle/>
          <a:p>
            <a:fld id="{960AF415-FBCC-4248-B9C4-6A0939EE66D8}" type="slidenum">
              <a:rPr lang="en-US" altLang="en-US" smtClean="0"/>
              <a:pPr/>
              <a:t>18</a:t>
            </a:fld>
            <a:endParaRPr lang="en-US" altLang="en-US" dirty="0"/>
          </a:p>
        </p:txBody>
      </p:sp>
    </p:spTree>
    <p:extLst>
      <p:ext uri="{BB962C8B-B14F-4D97-AF65-F5344CB8AC3E}">
        <p14:creationId xmlns:p14="http://schemas.microsoft.com/office/powerpoint/2010/main" val="1374102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latin typeface="Arial" panose="020B0604020202020204" pitchFamily="34" charset="0"/>
              </a:rPr>
              <a:t>Hurricane tracks for 12 La Nina events (top) and 12 El Nino events from 1950-2001 (left)</a:t>
            </a:r>
            <a:br>
              <a:rPr lang="en-US" altLang="en-US" sz="1200" dirty="0">
                <a:latin typeface="Arial" panose="020B0604020202020204" pitchFamily="34" charset="0"/>
              </a:rPr>
            </a:br>
            <a:r>
              <a:rPr lang="en-US" altLang="en-US" sz="1200" dirty="0">
                <a:latin typeface="Arial" panose="020B0604020202020204" pitchFamily="34" charset="0"/>
              </a:rPr>
              <a:t>1992-2022 hurricane tracks for La Nina and El Nino events (right)</a:t>
            </a:r>
          </a:p>
          <a:p>
            <a:endParaRPr lang="en-US" dirty="0"/>
          </a:p>
        </p:txBody>
      </p:sp>
      <p:sp>
        <p:nvSpPr>
          <p:cNvPr id="4" name="Slide Number Placeholder 3"/>
          <p:cNvSpPr>
            <a:spLocks noGrp="1"/>
          </p:cNvSpPr>
          <p:nvPr>
            <p:ph type="sldNum" sz="quarter" idx="5"/>
          </p:nvPr>
        </p:nvSpPr>
        <p:spPr/>
        <p:txBody>
          <a:bodyPr/>
          <a:lstStyle/>
          <a:p>
            <a:fld id="{960AF415-FBCC-4248-B9C4-6A0939EE66D8}" type="slidenum">
              <a:rPr lang="en-US" altLang="en-US" smtClean="0"/>
              <a:pPr/>
              <a:t>20</a:t>
            </a:fld>
            <a:endParaRPr lang="en-US" altLang="en-US" dirty="0"/>
          </a:p>
        </p:txBody>
      </p:sp>
    </p:spTree>
    <p:extLst>
      <p:ext uri="{BB962C8B-B14F-4D97-AF65-F5344CB8AC3E}">
        <p14:creationId xmlns:p14="http://schemas.microsoft.com/office/powerpoint/2010/main" val="11814560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A57D54CF-C10A-694A-866B-6C84602305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7BF60061-98EB-41F9-8E8E-06F1C74D81BA}" type="slidenum">
              <a:rPr lang="en-US" altLang="en-US" sz="1200"/>
              <a:pPr/>
              <a:t>22</a:t>
            </a:fld>
            <a:endParaRPr lang="en-US" altLang="en-US" sz="1200" dirty="0"/>
          </a:p>
        </p:txBody>
      </p:sp>
      <p:sp>
        <p:nvSpPr>
          <p:cNvPr id="63491" name="Rectangle 2">
            <a:extLst>
              <a:ext uri="{FF2B5EF4-FFF2-40B4-BE49-F238E27FC236}">
                <a16:creationId xmlns:a16="http://schemas.microsoft.com/office/drawing/2014/main" id="{AFB67AB5-7C2F-8D36-BB82-B8510C21A630}"/>
              </a:ext>
            </a:extLst>
          </p:cNvPr>
          <p:cNvSpPr>
            <a:spLocks noGrp="1" noRot="1" noChangeAspect="1" noChangeArrowheads="1" noTextEdit="1"/>
          </p:cNvSpPr>
          <p:nvPr>
            <p:ph type="sldImg"/>
          </p:nvPr>
        </p:nvSpPr>
        <p:spPr>
          <a:xfrm>
            <a:off x="381000" y="685800"/>
            <a:ext cx="6096000" cy="3429000"/>
          </a:xfrm>
          <a:ln/>
        </p:spPr>
      </p:sp>
      <p:sp>
        <p:nvSpPr>
          <p:cNvPr id="63492" name="Rectangle 3">
            <a:extLst>
              <a:ext uri="{FF2B5EF4-FFF2-40B4-BE49-F238E27FC236}">
                <a16:creationId xmlns:a16="http://schemas.microsoft.com/office/drawing/2014/main" id="{80082327-105B-31F9-918F-7B8A8C023B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4EB4D6-CD96-0F9B-5F45-009F1DE38091}"/>
            </a:ext>
          </a:extLst>
        </p:cNvPr>
        <p:cNvGrpSpPr/>
        <p:nvPr/>
      </p:nvGrpSpPr>
      <p:grpSpPr>
        <a:xfrm>
          <a:off x="0" y="0"/>
          <a:ext cx="0" cy="0"/>
          <a:chOff x="0" y="0"/>
          <a:chExt cx="0" cy="0"/>
        </a:xfrm>
      </p:grpSpPr>
      <p:sp>
        <p:nvSpPr>
          <p:cNvPr id="48130" name="Rectangle 7">
            <a:extLst>
              <a:ext uri="{FF2B5EF4-FFF2-40B4-BE49-F238E27FC236}">
                <a16:creationId xmlns:a16="http://schemas.microsoft.com/office/drawing/2014/main" id="{B3CFB01D-CBC3-1F3A-04E6-862CC67F2E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EA71DA4-7F3D-4033-B9E4-3006989F5FBA}" type="slidenum">
              <a:rPr lang="en-US" altLang="en-US" sz="1200"/>
              <a:pPr/>
              <a:t>2</a:t>
            </a:fld>
            <a:endParaRPr lang="en-US" altLang="en-US" sz="1200" dirty="0"/>
          </a:p>
        </p:txBody>
      </p:sp>
      <p:sp>
        <p:nvSpPr>
          <p:cNvPr id="48131" name="Rectangle 2">
            <a:extLst>
              <a:ext uri="{FF2B5EF4-FFF2-40B4-BE49-F238E27FC236}">
                <a16:creationId xmlns:a16="http://schemas.microsoft.com/office/drawing/2014/main" id="{A4BA33EF-0B70-01A6-B8E6-98E437C8BD7D}"/>
              </a:ext>
            </a:extLst>
          </p:cNvPr>
          <p:cNvSpPr>
            <a:spLocks noGrp="1" noRot="1" noChangeAspect="1" noChangeArrowheads="1" noTextEdit="1"/>
          </p:cNvSpPr>
          <p:nvPr>
            <p:ph type="sldImg"/>
          </p:nvPr>
        </p:nvSpPr>
        <p:spPr>
          <a:xfrm>
            <a:off x="381000" y="685800"/>
            <a:ext cx="6096000" cy="3429000"/>
          </a:xfrm>
          <a:ln/>
        </p:spPr>
      </p:sp>
      <p:sp>
        <p:nvSpPr>
          <p:cNvPr id="48132" name="Rectangle 3">
            <a:extLst>
              <a:ext uri="{FF2B5EF4-FFF2-40B4-BE49-F238E27FC236}">
                <a16:creationId xmlns:a16="http://schemas.microsoft.com/office/drawing/2014/main" id="{3D891828-4BE6-1FDD-DA0D-A69DD22A45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https://www.washingtonpost.com/weather/2023/12/15/el-nino-peak-impacts-climate/</a:t>
            </a:r>
            <a:br>
              <a:rPr lang="en-US" altLang="en-US" dirty="0"/>
            </a:br>
            <a:r>
              <a:rPr lang="en-US" altLang="en-US" dirty="0"/>
              <a:t>https://www.weather.gov/news/230706-ElNino</a:t>
            </a:r>
          </a:p>
        </p:txBody>
      </p:sp>
    </p:spTree>
    <p:extLst>
      <p:ext uri="{BB962C8B-B14F-4D97-AF65-F5344CB8AC3E}">
        <p14:creationId xmlns:p14="http://schemas.microsoft.com/office/powerpoint/2010/main" val="1453047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https://www.cpc.ncep.noaa.gov/products/analysis_monitoring/lanina/enso_evolution-status-fcsts-web.pdf</a:t>
            </a:r>
          </a:p>
        </p:txBody>
      </p:sp>
      <p:sp>
        <p:nvSpPr>
          <p:cNvPr id="4" name="Slide Number Placeholder 3"/>
          <p:cNvSpPr>
            <a:spLocks noGrp="1"/>
          </p:cNvSpPr>
          <p:nvPr>
            <p:ph type="sldNum" sz="quarter" idx="5"/>
          </p:nvPr>
        </p:nvSpPr>
        <p:spPr/>
        <p:txBody>
          <a:bodyPr/>
          <a:lstStyle/>
          <a:p>
            <a:fld id="{960AF415-FBCC-4248-B9C4-6A0939EE66D8}" type="slidenum">
              <a:rPr lang="en-US" altLang="en-US" smtClean="0"/>
              <a:pPr/>
              <a:t>23</a:t>
            </a:fld>
            <a:endParaRPr lang="en-US" altLang="en-US" dirty="0"/>
          </a:p>
        </p:txBody>
      </p:sp>
    </p:spTree>
    <p:extLst>
      <p:ext uri="{BB962C8B-B14F-4D97-AF65-F5344CB8AC3E}">
        <p14:creationId xmlns:p14="http://schemas.microsoft.com/office/powerpoint/2010/main" val="3504139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https://www.climate.gov/news-features/featured-images/el-ni%C3%B1o-and-la-ni%C3%B1a-affect-spring-tornadoes-and-hailstorms</a:t>
            </a:r>
          </a:p>
          <a:p>
            <a:endParaRPr lang="en-US" dirty="0"/>
          </a:p>
          <a:p>
            <a:r>
              <a:rPr lang="en-US" dirty="0"/>
              <a:t>https://www.weather.gov/lmk/enso_info</a:t>
            </a:r>
          </a:p>
        </p:txBody>
      </p:sp>
      <p:sp>
        <p:nvSpPr>
          <p:cNvPr id="4" name="Slide Number Placeholder 3"/>
          <p:cNvSpPr>
            <a:spLocks noGrp="1"/>
          </p:cNvSpPr>
          <p:nvPr>
            <p:ph type="sldNum" sz="quarter" idx="5"/>
          </p:nvPr>
        </p:nvSpPr>
        <p:spPr/>
        <p:txBody>
          <a:bodyPr/>
          <a:lstStyle/>
          <a:p>
            <a:fld id="{960AF415-FBCC-4248-B9C4-6A0939EE66D8}" type="slidenum">
              <a:rPr lang="en-US" altLang="en-US" smtClean="0"/>
              <a:pPr/>
              <a:t>24</a:t>
            </a:fld>
            <a:endParaRPr lang="en-US" altLang="en-US" dirty="0"/>
          </a:p>
        </p:txBody>
      </p:sp>
    </p:spTree>
    <p:extLst>
      <p:ext uri="{BB962C8B-B14F-4D97-AF65-F5344CB8AC3E}">
        <p14:creationId xmlns:p14="http://schemas.microsoft.com/office/powerpoint/2010/main" val="3038820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9EF0D9FE-4D00-2376-BD3E-DDC5D2490467}"/>
              </a:ext>
            </a:extLst>
          </p:cNvPr>
          <p:cNvSpPr>
            <a:spLocks noGrp="1" noRot="1" noChangeAspect="1" noTextEdit="1"/>
          </p:cNvSpPr>
          <p:nvPr>
            <p:ph type="sldImg"/>
          </p:nvPr>
        </p:nvSpPr>
        <p:spPr>
          <a:xfrm>
            <a:off x="381000" y="685800"/>
            <a:ext cx="6096000" cy="3429000"/>
          </a:xfrm>
          <a:ln/>
        </p:spPr>
      </p:sp>
      <p:sp>
        <p:nvSpPr>
          <p:cNvPr id="72707" name="Notes Placeholder 2">
            <a:extLst>
              <a:ext uri="{FF2B5EF4-FFF2-40B4-BE49-F238E27FC236}">
                <a16:creationId xmlns:a16="http://schemas.microsoft.com/office/drawing/2014/main" id="{EBEF1371-F115-0CE5-698E-7924F7C78FB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Geoducks of the Pacific Northwest coast can live for 140 years.</a:t>
            </a:r>
            <a:br>
              <a:rPr lang="en-US" altLang="en-US" dirty="0"/>
            </a:br>
            <a:br>
              <a:rPr lang="en-US" altLang="en-US" dirty="0"/>
            </a:br>
            <a:endParaRPr lang="en-US" altLang="en-US" dirty="0"/>
          </a:p>
        </p:txBody>
      </p:sp>
      <p:sp>
        <p:nvSpPr>
          <p:cNvPr id="72708" name="Slide Number Placeholder 3">
            <a:extLst>
              <a:ext uri="{FF2B5EF4-FFF2-40B4-BE49-F238E27FC236}">
                <a16:creationId xmlns:a16="http://schemas.microsoft.com/office/drawing/2014/main" id="{D1145D20-A0D2-7B76-5246-24401A333DB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9B99CE52-AABC-4111-9DDF-6D46BCC0DA66}" type="slidenum">
              <a:rPr lang="en-US" altLang="en-US" sz="1200"/>
              <a:pPr/>
              <a:t>25</a:t>
            </a:fld>
            <a:endParaRPr lang="en-US" altLang="en-US" sz="1200"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4D5A8F36-380A-38F6-DAB1-8AF3B28EB145}"/>
              </a:ext>
            </a:extLst>
          </p:cNvPr>
          <p:cNvSpPr>
            <a:spLocks noGrp="1" noRot="1" noChangeAspect="1" noTextEdit="1"/>
          </p:cNvSpPr>
          <p:nvPr>
            <p:ph type="sldImg"/>
          </p:nvPr>
        </p:nvSpPr>
        <p:spPr>
          <a:xfrm>
            <a:off x="381000" y="685800"/>
            <a:ext cx="6096000" cy="3429000"/>
          </a:xfrm>
          <a:ln/>
        </p:spPr>
      </p:sp>
      <p:sp>
        <p:nvSpPr>
          <p:cNvPr id="71683" name="Notes Placeholder 2">
            <a:extLst>
              <a:ext uri="{FF2B5EF4-FFF2-40B4-BE49-F238E27FC236}">
                <a16:creationId xmlns:a16="http://schemas.microsoft.com/office/drawing/2014/main" id="{01BD0C6F-5588-7894-F1F4-4FAB6C4D530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X-ray showing yearly growth rings in a species of clams that have a lifespan of 20 years</a:t>
            </a:r>
          </a:p>
        </p:txBody>
      </p:sp>
      <p:sp>
        <p:nvSpPr>
          <p:cNvPr id="71684" name="Slide Number Placeholder 3">
            <a:extLst>
              <a:ext uri="{FF2B5EF4-FFF2-40B4-BE49-F238E27FC236}">
                <a16:creationId xmlns:a16="http://schemas.microsoft.com/office/drawing/2014/main" id="{16E102F7-6142-2ED8-F2FE-2E3FEBF78E8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D38DA755-67F5-4F50-BF0A-97F9933CBC2F}" type="slidenum">
              <a:rPr lang="en-US" altLang="en-US" sz="1200"/>
              <a:pPr/>
              <a:t>26</a:t>
            </a:fld>
            <a:endParaRPr lang="en-US" altLang="en-US" sz="1200"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DD20ACC9-5E86-082F-449E-3E75DC68E786}"/>
              </a:ext>
            </a:extLst>
          </p:cNvPr>
          <p:cNvSpPr>
            <a:spLocks noGrp="1" noRot="1" noChangeAspect="1" noTextEdit="1"/>
          </p:cNvSpPr>
          <p:nvPr>
            <p:ph type="sldImg"/>
          </p:nvPr>
        </p:nvSpPr>
        <p:spPr>
          <a:xfrm>
            <a:off x="381000" y="685800"/>
            <a:ext cx="6096000" cy="3429000"/>
          </a:xfrm>
          <a:ln/>
        </p:spPr>
      </p:sp>
      <p:sp>
        <p:nvSpPr>
          <p:cNvPr id="3" name="Notes Placeholder 2">
            <a:extLst>
              <a:ext uri="{FF2B5EF4-FFF2-40B4-BE49-F238E27FC236}">
                <a16:creationId xmlns:a16="http://schemas.microsoft.com/office/drawing/2014/main" id="{C08E8DF6-020C-A285-E408-9E74230C8D3C}"/>
              </a:ext>
            </a:extLst>
          </p:cNvPr>
          <p:cNvSpPr>
            <a:spLocks noGrp="1"/>
          </p:cNvSpPr>
          <p:nvPr>
            <p:ph type="body" idx="1"/>
          </p:nvPr>
        </p:nvSpPr>
        <p:spPr/>
        <p:txBody>
          <a:bodyPr>
            <a:normAutofit/>
          </a:bodyPr>
          <a:lstStyle/>
          <a:p>
            <a:pPr>
              <a:defRPr/>
            </a:pPr>
            <a:r>
              <a:rPr lang="en-US" altLang="en-US" sz="1200" dirty="0"/>
              <a:t>ENSO fluctuations occurred 50 million years ago based on fossil record</a:t>
            </a:r>
            <a:br>
              <a:rPr lang="en-US" altLang="en-US" sz="1200" dirty="0"/>
            </a:br>
            <a:br>
              <a:rPr lang="en-US" altLang="en-US" sz="1200" dirty="0"/>
            </a:br>
            <a:r>
              <a:rPr lang="en-US" dirty="0"/>
              <a:t>The scholars who made this statement investigated shells of the bivalve species </a:t>
            </a:r>
            <a:r>
              <a:rPr lang="en-US" i="1" dirty="0"/>
              <a:t>Cucullaea raea</a:t>
            </a:r>
            <a:r>
              <a:rPr lang="en-US" dirty="0"/>
              <a:t> and </a:t>
            </a:r>
            <a:r>
              <a:rPr lang="en-US" i="1" dirty="0"/>
              <a:t>Eurhomalea antarctica</a:t>
            </a:r>
            <a:r>
              <a:rPr lang="en-US" dirty="0"/>
              <a:t> that are 50 million years old. Like trees, clams form growth rings. They measured their width and examined them for growth rhythms. Whether clams grow depends on the availability of food and heat.  That means the change from "good" and "poor" environmental conditions at that time is reflected in the width of the growth rings. The clam shells showed the same three to six year rhythm associated with ENSO today</a:t>
            </a:r>
          </a:p>
          <a:p>
            <a:pPr>
              <a:defRPr/>
            </a:pPr>
            <a:endParaRPr lang="en-US" dirty="0"/>
          </a:p>
          <a:p>
            <a:pPr>
              <a:defRPr/>
            </a:pPr>
            <a:endParaRPr lang="en-US" dirty="0"/>
          </a:p>
        </p:txBody>
      </p:sp>
      <p:sp>
        <p:nvSpPr>
          <p:cNvPr id="70660" name="Slide Number Placeholder 3">
            <a:extLst>
              <a:ext uri="{FF2B5EF4-FFF2-40B4-BE49-F238E27FC236}">
                <a16:creationId xmlns:a16="http://schemas.microsoft.com/office/drawing/2014/main" id="{AD1EAB34-49E3-F9B8-88D8-3F7A50A8C5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C524AD38-631C-4913-9F23-D81756E4E536}" type="slidenum">
              <a:rPr lang="en-US" altLang="en-US" sz="1200"/>
              <a:pPr/>
              <a:t>27</a:t>
            </a:fld>
            <a:endParaRPr lang="en-US" altLang="en-US" sz="12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275E3E4E-A559-596B-7123-4E89DBF4BE22}"/>
              </a:ext>
            </a:extLst>
          </p:cNvPr>
          <p:cNvSpPr>
            <a:spLocks noGrp="1" noRot="1" noChangeAspect="1" noTextEdit="1"/>
          </p:cNvSpPr>
          <p:nvPr>
            <p:ph type="sldImg"/>
          </p:nvPr>
        </p:nvSpPr>
        <p:spPr>
          <a:xfrm>
            <a:off x="381000" y="685800"/>
            <a:ext cx="6096000" cy="3429000"/>
          </a:xfrm>
          <a:ln/>
        </p:spPr>
      </p:sp>
      <p:sp>
        <p:nvSpPr>
          <p:cNvPr id="80899" name="Notes Placeholder 2">
            <a:extLst>
              <a:ext uri="{FF2B5EF4-FFF2-40B4-BE49-F238E27FC236}">
                <a16:creationId xmlns:a16="http://schemas.microsoft.com/office/drawing/2014/main" id="{B7F57661-2853-E45A-5E3F-7DE5567D91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80900" name="Slide Number Placeholder 3">
            <a:extLst>
              <a:ext uri="{FF2B5EF4-FFF2-40B4-BE49-F238E27FC236}">
                <a16:creationId xmlns:a16="http://schemas.microsoft.com/office/drawing/2014/main" id="{9DC5616D-F33F-9D01-79AC-163E064109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44C3E09A-BD0D-475F-9A54-BB4C44504B55}" type="slidenum">
              <a:rPr lang="en-US" altLang="en-US" sz="1200"/>
              <a:pPr/>
              <a:t>30</a:t>
            </a:fld>
            <a:endParaRPr lang="en-US"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DAB88A54-E8D9-27D8-84C3-325D5B9BA9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49462CBD-BC73-44AF-9F02-605FC3808CCF}" type="slidenum">
              <a:rPr lang="en-US" altLang="en-US" sz="1200"/>
              <a:pPr/>
              <a:t>3</a:t>
            </a:fld>
            <a:endParaRPr lang="en-US" altLang="en-US" sz="1200" dirty="0"/>
          </a:p>
        </p:txBody>
      </p:sp>
      <p:sp>
        <p:nvSpPr>
          <p:cNvPr id="47107" name="Rectangle 2">
            <a:extLst>
              <a:ext uri="{FF2B5EF4-FFF2-40B4-BE49-F238E27FC236}">
                <a16:creationId xmlns:a16="http://schemas.microsoft.com/office/drawing/2014/main" id="{F6FD4CF5-A04B-72B1-C971-8A6DC1339889}"/>
              </a:ext>
            </a:extLst>
          </p:cNvPr>
          <p:cNvSpPr>
            <a:spLocks noGrp="1" noRot="1" noChangeAspect="1" noChangeArrowheads="1" noTextEdit="1"/>
          </p:cNvSpPr>
          <p:nvPr>
            <p:ph type="sldImg"/>
          </p:nvPr>
        </p:nvSpPr>
        <p:spPr>
          <a:xfrm>
            <a:off x="381000" y="685800"/>
            <a:ext cx="6096000" cy="3429000"/>
          </a:xfrm>
          <a:ln/>
        </p:spPr>
      </p:sp>
      <p:sp>
        <p:nvSpPr>
          <p:cNvPr id="47108" name="Rectangle 3">
            <a:extLst>
              <a:ext uri="{FF2B5EF4-FFF2-40B4-BE49-F238E27FC236}">
                <a16:creationId xmlns:a16="http://schemas.microsoft.com/office/drawing/2014/main" id="{4D7E7C85-D9B9-BB45-5171-8A01C22697A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https://youtu.be/WPA-KpldDVc?si=rFWTtSk2nfVGzJWg</a:t>
            </a:r>
          </a:p>
        </p:txBody>
      </p:sp>
      <p:sp>
        <p:nvSpPr>
          <p:cNvPr id="4" name="Slide Number Placeholder 3"/>
          <p:cNvSpPr>
            <a:spLocks noGrp="1"/>
          </p:cNvSpPr>
          <p:nvPr>
            <p:ph type="sldNum" sz="quarter" idx="5"/>
          </p:nvPr>
        </p:nvSpPr>
        <p:spPr/>
        <p:txBody>
          <a:bodyPr/>
          <a:lstStyle/>
          <a:p>
            <a:fld id="{960AF415-FBCC-4248-B9C4-6A0939EE66D8}" type="slidenum">
              <a:rPr lang="en-US" altLang="en-US" smtClean="0"/>
              <a:pPr/>
              <a:t>4</a:t>
            </a:fld>
            <a:endParaRPr lang="en-US" altLang="en-US" dirty="0"/>
          </a:p>
        </p:txBody>
      </p:sp>
    </p:spTree>
    <p:extLst>
      <p:ext uri="{BB962C8B-B14F-4D97-AF65-F5344CB8AC3E}">
        <p14:creationId xmlns:p14="http://schemas.microsoft.com/office/powerpoint/2010/main" val="1667959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https://ggweather.com/enso/oni.htm</a:t>
            </a:r>
          </a:p>
        </p:txBody>
      </p:sp>
      <p:sp>
        <p:nvSpPr>
          <p:cNvPr id="4" name="Slide Number Placeholder 3"/>
          <p:cNvSpPr>
            <a:spLocks noGrp="1"/>
          </p:cNvSpPr>
          <p:nvPr>
            <p:ph type="sldNum" sz="quarter" idx="5"/>
          </p:nvPr>
        </p:nvSpPr>
        <p:spPr/>
        <p:txBody>
          <a:bodyPr/>
          <a:lstStyle/>
          <a:p>
            <a:fld id="{960AF415-FBCC-4248-B9C4-6A0939EE66D8}" type="slidenum">
              <a:rPr lang="en-US" altLang="en-US" smtClean="0"/>
              <a:pPr/>
              <a:t>5</a:t>
            </a:fld>
            <a:endParaRPr lang="en-US" altLang="en-US" dirty="0"/>
          </a:p>
        </p:txBody>
      </p:sp>
    </p:spTree>
    <p:extLst>
      <p:ext uri="{BB962C8B-B14F-4D97-AF65-F5344CB8AC3E}">
        <p14:creationId xmlns:p14="http://schemas.microsoft.com/office/powerpoint/2010/main" val="1880354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Think of Walker circulation as in between a La Nina and an El Nino</a:t>
            </a:r>
            <a:endParaRPr lang="en-US" dirty="0"/>
          </a:p>
        </p:txBody>
      </p:sp>
      <p:sp>
        <p:nvSpPr>
          <p:cNvPr id="4" name="Slide Number Placeholder 3"/>
          <p:cNvSpPr>
            <a:spLocks noGrp="1"/>
          </p:cNvSpPr>
          <p:nvPr>
            <p:ph type="sldNum" sz="quarter" idx="5"/>
          </p:nvPr>
        </p:nvSpPr>
        <p:spPr/>
        <p:txBody>
          <a:bodyPr/>
          <a:lstStyle/>
          <a:p>
            <a:fld id="{960AF415-FBCC-4248-B9C4-6A0939EE66D8}" type="slidenum">
              <a:rPr lang="en-US" altLang="en-US" smtClean="0"/>
              <a:pPr/>
              <a:t>6</a:t>
            </a:fld>
            <a:endParaRPr lang="en-US" altLang="en-US" dirty="0"/>
          </a:p>
        </p:txBody>
      </p:sp>
    </p:spTree>
    <p:extLst>
      <p:ext uri="{BB962C8B-B14F-4D97-AF65-F5344CB8AC3E}">
        <p14:creationId xmlns:p14="http://schemas.microsoft.com/office/powerpoint/2010/main" val="449236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EFE06D50-A7CA-4128-7986-E2E188AA77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57DECF3A-E215-474C-B177-565D9864998E}" type="slidenum">
              <a:rPr lang="en-US" altLang="en-US" sz="1200"/>
              <a:pPr/>
              <a:t>7</a:t>
            </a:fld>
            <a:endParaRPr lang="en-US" altLang="en-US" sz="1200" dirty="0"/>
          </a:p>
        </p:txBody>
      </p:sp>
      <p:sp>
        <p:nvSpPr>
          <p:cNvPr id="49155" name="Rectangle 2">
            <a:extLst>
              <a:ext uri="{FF2B5EF4-FFF2-40B4-BE49-F238E27FC236}">
                <a16:creationId xmlns:a16="http://schemas.microsoft.com/office/drawing/2014/main" id="{3E24F852-D692-2AFE-072A-7432A0E58CAD}"/>
              </a:ext>
            </a:extLst>
          </p:cNvPr>
          <p:cNvSpPr>
            <a:spLocks noGrp="1" noRot="1" noChangeAspect="1" noChangeArrowheads="1" noTextEdit="1"/>
          </p:cNvSpPr>
          <p:nvPr>
            <p:ph type="sldImg"/>
          </p:nvPr>
        </p:nvSpPr>
        <p:spPr>
          <a:xfrm>
            <a:off x="381000" y="685800"/>
            <a:ext cx="6096000" cy="3429000"/>
          </a:xfrm>
          <a:ln/>
        </p:spPr>
      </p:sp>
      <p:sp>
        <p:nvSpPr>
          <p:cNvPr id="49156" name="Rectangle 3">
            <a:extLst>
              <a:ext uri="{FF2B5EF4-FFF2-40B4-BE49-F238E27FC236}">
                <a16:creationId xmlns:a16="http://schemas.microsoft.com/office/drawing/2014/main" id="{F1D2C1AF-5D8A-666B-753E-034FB63E81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F57B1-F83D-A6AB-10BF-9FE6BF9C3F8B}"/>
            </a:ext>
          </a:extLst>
        </p:cNvPr>
        <p:cNvGrpSpPr/>
        <p:nvPr/>
      </p:nvGrpSpPr>
      <p:grpSpPr>
        <a:xfrm>
          <a:off x="0" y="0"/>
          <a:ext cx="0" cy="0"/>
          <a:chOff x="0" y="0"/>
          <a:chExt cx="0" cy="0"/>
        </a:xfrm>
      </p:grpSpPr>
      <p:sp>
        <p:nvSpPr>
          <p:cNvPr id="49154" name="Rectangle 7">
            <a:extLst>
              <a:ext uri="{FF2B5EF4-FFF2-40B4-BE49-F238E27FC236}">
                <a16:creationId xmlns:a16="http://schemas.microsoft.com/office/drawing/2014/main" id="{2B9435C7-86D0-1CD2-315A-FDF6AA42DD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57DECF3A-E215-474C-B177-565D9864998E}" type="slidenum">
              <a:rPr lang="en-US" altLang="en-US" sz="1200"/>
              <a:pPr/>
              <a:t>8</a:t>
            </a:fld>
            <a:endParaRPr lang="en-US" altLang="en-US" sz="1200" dirty="0"/>
          </a:p>
        </p:txBody>
      </p:sp>
      <p:sp>
        <p:nvSpPr>
          <p:cNvPr id="49155" name="Rectangle 2">
            <a:extLst>
              <a:ext uri="{FF2B5EF4-FFF2-40B4-BE49-F238E27FC236}">
                <a16:creationId xmlns:a16="http://schemas.microsoft.com/office/drawing/2014/main" id="{FE3C468A-4EA3-749A-0539-5D02D7FE4F6E}"/>
              </a:ext>
            </a:extLst>
          </p:cNvPr>
          <p:cNvSpPr>
            <a:spLocks noGrp="1" noRot="1" noChangeAspect="1" noChangeArrowheads="1" noTextEdit="1"/>
          </p:cNvSpPr>
          <p:nvPr>
            <p:ph type="sldImg"/>
          </p:nvPr>
        </p:nvSpPr>
        <p:spPr>
          <a:xfrm>
            <a:off x="381000" y="685800"/>
            <a:ext cx="6096000" cy="3429000"/>
          </a:xfrm>
          <a:ln/>
        </p:spPr>
      </p:sp>
      <p:sp>
        <p:nvSpPr>
          <p:cNvPr id="49156" name="Rectangle 3">
            <a:extLst>
              <a:ext uri="{FF2B5EF4-FFF2-40B4-BE49-F238E27FC236}">
                <a16:creationId xmlns:a16="http://schemas.microsoft.com/office/drawing/2014/main" id="{2EEC6C1A-20BB-6EEC-CF01-92A4B7B574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104205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ED4E0284-58A7-3037-932C-EF22B4B6B410}"/>
              </a:ext>
            </a:extLst>
          </p:cNvPr>
          <p:cNvSpPr>
            <a:spLocks noGrp="1" noRot="1" noChangeAspect="1" noTextEdit="1"/>
          </p:cNvSpPr>
          <p:nvPr>
            <p:ph type="sldImg"/>
          </p:nvPr>
        </p:nvSpPr>
        <p:spPr>
          <a:xfrm>
            <a:off x="381000" y="685800"/>
            <a:ext cx="6096000" cy="3429000"/>
          </a:xfrm>
          <a:ln/>
        </p:spPr>
      </p:sp>
      <p:sp>
        <p:nvSpPr>
          <p:cNvPr id="50179" name="Notes Placeholder 2">
            <a:extLst>
              <a:ext uri="{FF2B5EF4-FFF2-40B4-BE49-F238E27FC236}">
                <a16:creationId xmlns:a16="http://schemas.microsoft.com/office/drawing/2014/main" id="{2161EF4C-3F71-6302-4959-FF7F390C45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
        <p:nvSpPr>
          <p:cNvPr id="50180" name="Slide Number Placeholder 3">
            <a:extLst>
              <a:ext uri="{FF2B5EF4-FFF2-40B4-BE49-F238E27FC236}">
                <a16:creationId xmlns:a16="http://schemas.microsoft.com/office/drawing/2014/main" id="{5B94D70A-6FD8-1D15-682E-BB3057C7EB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FACE88CF-92B7-4A9D-A462-C2B109EB8F20}" type="slidenum">
              <a:rPr lang="en-US" altLang="en-US" sz="1200"/>
              <a:pPr/>
              <a:t>9</a:t>
            </a:fld>
            <a:endParaRPr lang="en-US"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C018397-210F-6970-B765-C5790FE8B73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48D4EA13-0B32-9CC3-E1ED-952C307DDAB3}"/>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C4CCB66-245C-F820-FE45-CB83A540F203}"/>
              </a:ext>
            </a:extLst>
          </p:cNvPr>
          <p:cNvSpPr>
            <a:spLocks noGrp="1" noChangeArrowheads="1"/>
          </p:cNvSpPr>
          <p:nvPr>
            <p:ph type="sldNum" sz="quarter" idx="12"/>
          </p:nvPr>
        </p:nvSpPr>
        <p:spPr>
          <a:ln/>
        </p:spPr>
        <p:txBody>
          <a:bodyPr/>
          <a:lstStyle>
            <a:lvl1pPr>
              <a:defRPr/>
            </a:lvl1pPr>
          </a:lstStyle>
          <a:p>
            <a:fld id="{B518B1FB-FCA5-43DC-A43E-21582E9CCD1B}" type="slidenum">
              <a:rPr lang="en-US" altLang="en-US"/>
              <a:pPr/>
              <a:t>‹#›</a:t>
            </a:fld>
            <a:endParaRPr lang="en-US" altLang="en-US" dirty="0"/>
          </a:p>
        </p:txBody>
      </p:sp>
    </p:spTree>
    <p:extLst>
      <p:ext uri="{BB962C8B-B14F-4D97-AF65-F5344CB8AC3E}">
        <p14:creationId xmlns:p14="http://schemas.microsoft.com/office/powerpoint/2010/main" val="424897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90CE89-F877-18A4-18D0-907CE1DEF5B2}"/>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0589FFBE-4AAA-24E4-490A-01419CE3D824}"/>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C4308031-4F64-9F17-E7A0-F2A40DDC6072}"/>
              </a:ext>
            </a:extLst>
          </p:cNvPr>
          <p:cNvSpPr>
            <a:spLocks noGrp="1" noChangeArrowheads="1"/>
          </p:cNvSpPr>
          <p:nvPr>
            <p:ph type="sldNum" sz="quarter" idx="12"/>
          </p:nvPr>
        </p:nvSpPr>
        <p:spPr>
          <a:ln/>
        </p:spPr>
        <p:txBody>
          <a:bodyPr/>
          <a:lstStyle>
            <a:lvl1pPr>
              <a:defRPr/>
            </a:lvl1pPr>
          </a:lstStyle>
          <a:p>
            <a:fld id="{0E41ACF4-59F7-4BA1-8FC6-69FC866555C1}" type="slidenum">
              <a:rPr lang="en-US" altLang="en-US"/>
              <a:pPr/>
              <a:t>‹#›</a:t>
            </a:fld>
            <a:endParaRPr lang="en-US" altLang="en-US" dirty="0"/>
          </a:p>
        </p:txBody>
      </p:sp>
    </p:spTree>
    <p:extLst>
      <p:ext uri="{BB962C8B-B14F-4D97-AF65-F5344CB8AC3E}">
        <p14:creationId xmlns:p14="http://schemas.microsoft.com/office/powerpoint/2010/main" val="3698498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A09F04E-60F8-3C55-84CB-A8492523FFD5}"/>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742CDDA3-30C2-CC9F-AD7A-EA9C8FF840A6}"/>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DC4C6770-75CD-AB70-1A10-6CD9D1F6808F}"/>
              </a:ext>
            </a:extLst>
          </p:cNvPr>
          <p:cNvSpPr>
            <a:spLocks noGrp="1" noChangeArrowheads="1"/>
          </p:cNvSpPr>
          <p:nvPr>
            <p:ph type="sldNum" sz="quarter" idx="12"/>
          </p:nvPr>
        </p:nvSpPr>
        <p:spPr>
          <a:ln/>
        </p:spPr>
        <p:txBody>
          <a:bodyPr/>
          <a:lstStyle>
            <a:lvl1pPr>
              <a:defRPr/>
            </a:lvl1pPr>
          </a:lstStyle>
          <a:p>
            <a:fld id="{95C5D3C6-0F54-460D-96DA-3DEE80BA4F3C}" type="slidenum">
              <a:rPr lang="en-US" altLang="en-US"/>
              <a:pPr/>
              <a:t>‹#›</a:t>
            </a:fld>
            <a:endParaRPr lang="en-US" altLang="en-US" dirty="0"/>
          </a:p>
        </p:txBody>
      </p:sp>
    </p:spTree>
    <p:extLst>
      <p:ext uri="{BB962C8B-B14F-4D97-AF65-F5344CB8AC3E}">
        <p14:creationId xmlns:p14="http://schemas.microsoft.com/office/powerpoint/2010/main" val="15795561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45F5C24-95EA-B76D-46AD-E400081A040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9DA7ECEC-5675-AFD7-DF40-8437D06FCB19}"/>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D2E5076E-335D-E072-502C-0A26ECE56001}"/>
              </a:ext>
            </a:extLst>
          </p:cNvPr>
          <p:cNvSpPr>
            <a:spLocks noGrp="1" noChangeArrowheads="1"/>
          </p:cNvSpPr>
          <p:nvPr>
            <p:ph type="sldNum" sz="quarter" idx="12"/>
          </p:nvPr>
        </p:nvSpPr>
        <p:spPr>
          <a:ln/>
        </p:spPr>
        <p:txBody>
          <a:bodyPr/>
          <a:lstStyle>
            <a:lvl1pPr>
              <a:defRPr/>
            </a:lvl1pPr>
          </a:lstStyle>
          <a:p>
            <a:fld id="{F13AF314-36A3-48D8-9788-F713ED76EAF1}" type="slidenum">
              <a:rPr lang="en-US" altLang="en-US"/>
              <a:pPr/>
              <a:t>‹#›</a:t>
            </a:fld>
            <a:endParaRPr lang="en-US" altLang="en-US" dirty="0"/>
          </a:p>
        </p:txBody>
      </p:sp>
    </p:spTree>
    <p:extLst>
      <p:ext uri="{BB962C8B-B14F-4D97-AF65-F5344CB8AC3E}">
        <p14:creationId xmlns:p14="http://schemas.microsoft.com/office/powerpoint/2010/main" val="33605789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8A4FEA-C578-5C85-C84D-E176A7870E88}"/>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FE306674-E11C-C53F-2705-E1BE380C2CAC}"/>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09E321CD-DCB5-63A7-F5F0-33175F37D25E}"/>
              </a:ext>
            </a:extLst>
          </p:cNvPr>
          <p:cNvSpPr>
            <a:spLocks noGrp="1" noChangeArrowheads="1"/>
          </p:cNvSpPr>
          <p:nvPr>
            <p:ph type="sldNum" sz="quarter" idx="12"/>
          </p:nvPr>
        </p:nvSpPr>
        <p:spPr>
          <a:ln/>
        </p:spPr>
        <p:txBody>
          <a:bodyPr/>
          <a:lstStyle>
            <a:lvl1pPr>
              <a:defRPr/>
            </a:lvl1pPr>
          </a:lstStyle>
          <a:p>
            <a:fld id="{FD30996A-D622-440A-9DED-FAD447447A90}" type="slidenum">
              <a:rPr lang="en-US" altLang="en-US"/>
              <a:pPr/>
              <a:t>‹#›</a:t>
            </a:fld>
            <a:endParaRPr lang="en-US" altLang="en-US" dirty="0"/>
          </a:p>
        </p:txBody>
      </p:sp>
    </p:spTree>
    <p:extLst>
      <p:ext uri="{BB962C8B-B14F-4D97-AF65-F5344CB8AC3E}">
        <p14:creationId xmlns:p14="http://schemas.microsoft.com/office/powerpoint/2010/main" val="2744332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756E4B2-87B4-20A4-88E5-AFD60E3215CC}"/>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a:extLst>
              <a:ext uri="{FF2B5EF4-FFF2-40B4-BE49-F238E27FC236}">
                <a16:creationId xmlns:a16="http://schemas.microsoft.com/office/drawing/2014/main" id="{FA94CCE3-B0DB-2CC6-5572-D24B85E124B1}"/>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a:extLst>
              <a:ext uri="{FF2B5EF4-FFF2-40B4-BE49-F238E27FC236}">
                <a16:creationId xmlns:a16="http://schemas.microsoft.com/office/drawing/2014/main" id="{A4AF49B7-2636-9C34-49C0-D697806DF47A}"/>
              </a:ext>
            </a:extLst>
          </p:cNvPr>
          <p:cNvSpPr>
            <a:spLocks noGrp="1" noChangeArrowheads="1"/>
          </p:cNvSpPr>
          <p:nvPr>
            <p:ph type="sldNum" sz="quarter" idx="12"/>
          </p:nvPr>
        </p:nvSpPr>
        <p:spPr>
          <a:ln/>
        </p:spPr>
        <p:txBody>
          <a:bodyPr/>
          <a:lstStyle>
            <a:lvl1pPr>
              <a:defRPr/>
            </a:lvl1pPr>
          </a:lstStyle>
          <a:p>
            <a:fld id="{F7FE1082-CCB8-4711-A2C0-EB56EC7E1CA9}" type="slidenum">
              <a:rPr lang="en-US" altLang="en-US"/>
              <a:pPr/>
              <a:t>‹#›</a:t>
            </a:fld>
            <a:endParaRPr lang="en-US" altLang="en-US" dirty="0"/>
          </a:p>
        </p:txBody>
      </p:sp>
    </p:spTree>
    <p:extLst>
      <p:ext uri="{BB962C8B-B14F-4D97-AF65-F5344CB8AC3E}">
        <p14:creationId xmlns:p14="http://schemas.microsoft.com/office/powerpoint/2010/main" val="4167537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87ADB4B-8398-75BF-DF3C-681700B19714}"/>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8B67DCF7-A0CA-BAC0-3E37-BCF93DFDC18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229DD50B-D794-7F11-E26A-4AA10747998E}"/>
              </a:ext>
            </a:extLst>
          </p:cNvPr>
          <p:cNvSpPr>
            <a:spLocks noGrp="1" noChangeArrowheads="1"/>
          </p:cNvSpPr>
          <p:nvPr>
            <p:ph type="sldNum" sz="quarter" idx="12"/>
          </p:nvPr>
        </p:nvSpPr>
        <p:spPr>
          <a:ln/>
        </p:spPr>
        <p:txBody>
          <a:bodyPr/>
          <a:lstStyle>
            <a:lvl1pPr>
              <a:defRPr/>
            </a:lvl1pPr>
          </a:lstStyle>
          <a:p>
            <a:fld id="{612BF2FF-C967-4F9B-93C5-8ECBC168AB09}" type="slidenum">
              <a:rPr lang="en-US" altLang="en-US"/>
              <a:pPr/>
              <a:t>‹#›</a:t>
            </a:fld>
            <a:endParaRPr lang="en-US" altLang="en-US" dirty="0"/>
          </a:p>
        </p:txBody>
      </p:sp>
    </p:spTree>
    <p:extLst>
      <p:ext uri="{BB962C8B-B14F-4D97-AF65-F5344CB8AC3E}">
        <p14:creationId xmlns:p14="http://schemas.microsoft.com/office/powerpoint/2010/main" val="1835341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F786779-5377-87F3-228B-F79B89B8A82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a:extLst>
              <a:ext uri="{FF2B5EF4-FFF2-40B4-BE49-F238E27FC236}">
                <a16:creationId xmlns:a16="http://schemas.microsoft.com/office/drawing/2014/main" id="{B02E9CAF-F549-4554-939B-493D26C19E7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a:extLst>
              <a:ext uri="{FF2B5EF4-FFF2-40B4-BE49-F238E27FC236}">
                <a16:creationId xmlns:a16="http://schemas.microsoft.com/office/drawing/2014/main" id="{1D0F444A-7BFD-642B-7644-79D091AC674E}"/>
              </a:ext>
            </a:extLst>
          </p:cNvPr>
          <p:cNvSpPr>
            <a:spLocks noGrp="1" noChangeArrowheads="1"/>
          </p:cNvSpPr>
          <p:nvPr>
            <p:ph type="sldNum" sz="quarter" idx="12"/>
          </p:nvPr>
        </p:nvSpPr>
        <p:spPr>
          <a:ln/>
        </p:spPr>
        <p:txBody>
          <a:bodyPr/>
          <a:lstStyle>
            <a:lvl1pPr>
              <a:defRPr/>
            </a:lvl1pPr>
          </a:lstStyle>
          <a:p>
            <a:fld id="{20D8C939-9915-47EC-804D-6C37FFEBA0D0}" type="slidenum">
              <a:rPr lang="en-US" altLang="en-US"/>
              <a:pPr/>
              <a:t>‹#›</a:t>
            </a:fld>
            <a:endParaRPr lang="en-US" altLang="en-US" dirty="0"/>
          </a:p>
        </p:txBody>
      </p:sp>
    </p:spTree>
    <p:extLst>
      <p:ext uri="{BB962C8B-B14F-4D97-AF65-F5344CB8AC3E}">
        <p14:creationId xmlns:p14="http://schemas.microsoft.com/office/powerpoint/2010/main" val="3995022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73CCC4A-259D-6485-952A-B7A912DDD5FE}"/>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a:extLst>
              <a:ext uri="{FF2B5EF4-FFF2-40B4-BE49-F238E27FC236}">
                <a16:creationId xmlns:a16="http://schemas.microsoft.com/office/drawing/2014/main" id="{12284D81-AA76-09B4-686C-470BA72E93D0}"/>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a:extLst>
              <a:ext uri="{FF2B5EF4-FFF2-40B4-BE49-F238E27FC236}">
                <a16:creationId xmlns:a16="http://schemas.microsoft.com/office/drawing/2014/main" id="{52FD027F-1A7C-3A90-B2B8-C382C048B674}"/>
              </a:ext>
            </a:extLst>
          </p:cNvPr>
          <p:cNvSpPr>
            <a:spLocks noGrp="1" noChangeArrowheads="1"/>
          </p:cNvSpPr>
          <p:nvPr>
            <p:ph type="sldNum" sz="quarter" idx="12"/>
          </p:nvPr>
        </p:nvSpPr>
        <p:spPr>
          <a:ln/>
        </p:spPr>
        <p:txBody>
          <a:bodyPr/>
          <a:lstStyle>
            <a:lvl1pPr>
              <a:defRPr/>
            </a:lvl1pPr>
          </a:lstStyle>
          <a:p>
            <a:fld id="{0D51FD38-E861-433E-8D46-B426B4E0D474}" type="slidenum">
              <a:rPr lang="en-US" altLang="en-US"/>
              <a:pPr/>
              <a:t>‹#›</a:t>
            </a:fld>
            <a:endParaRPr lang="en-US" altLang="en-US" dirty="0"/>
          </a:p>
        </p:txBody>
      </p:sp>
    </p:spTree>
    <p:extLst>
      <p:ext uri="{BB962C8B-B14F-4D97-AF65-F5344CB8AC3E}">
        <p14:creationId xmlns:p14="http://schemas.microsoft.com/office/powerpoint/2010/main" val="3799300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B1F17C4-20AE-B4BD-DC3F-FC124DB2B8ED}"/>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a:extLst>
              <a:ext uri="{FF2B5EF4-FFF2-40B4-BE49-F238E27FC236}">
                <a16:creationId xmlns:a16="http://schemas.microsoft.com/office/drawing/2014/main" id="{9C1982DE-D124-773D-00D8-BE3B85C7752F}"/>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a:extLst>
              <a:ext uri="{FF2B5EF4-FFF2-40B4-BE49-F238E27FC236}">
                <a16:creationId xmlns:a16="http://schemas.microsoft.com/office/drawing/2014/main" id="{8435B9BB-66B6-40DA-1D6D-E48228C19589}"/>
              </a:ext>
            </a:extLst>
          </p:cNvPr>
          <p:cNvSpPr>
            <a:spLocks noGrp="1" noChangeArrowheads="1"/>
          </p:cNvSpPr>
          <p:nvPr>
            <p:ph type="sldNum" sz="quarter" idx="12"/>
          </p:nvPr>
        </p:nvSpPr>
        <p:spPr>
          <a:ln/>
        </p:spPr>
        <p:txBody>
          <a:bodyPr/>
          <a:lstStyle>
            <a:lvl1pPr>
              <a:defRPr/>
            </a:lvl1pPr>
          </a:lstStyle>
          <a:p>
            <a:fld id="{0A0176BA-D152-4398-919A-003D27E3E2AD}" type="slidenum">
              <a:rPr lang="en-US" altLang="en-US"/>
              <a:pPr/>
              <a:t>‹#›</a:t>
            </a:fld>
            <a:endParaRPr lang="en-US" altLang="en-US" dirty="0"/>
          </a:p>
        </p:txBody>
      </p:sp>
    </p:spTree>
    <p:extLst>
      <p:ext uri="{BB962C8B-B14F-4D97-AF65-F5344CB8AC3E}">
        <p14:creationId xmlns:p14="http://schemas.microsoft.com/office/powerpoint/2010/main" val="2762892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DC553F7-0108-DDDB-6E9F-E1FC2421B129}"/>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BFAD0F08-956D-ADAB-D810-B5D22359256A}"/>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835D89EA-AB18-5C90-59D1-2447691DED9D}"/>
              </a:ext>
            </a:extLst>
          </p:cNvPr>
          <p:cNvSpPr>
            <a:spLocks noGrp="1" noChangeArrowheads="1"/>
          </p:cNvSpPr>
          <p:nvPr>
            <p:ph type="sldNum" sz="quarter" idx="12"/>
          </p:nvPr>
        </p:nvSpPr>
        <p:spPr>
          <a:ln/>
        </p:spPr>
        <p:txBody>
          <a:bodyPr/>
          <a:lstStyle>
            <a:lvl1pPr>
              <a:defRPr/>
            </a:lvl1pPr>
          </a:lstStyle>
          <a:p>
            <a:fld id="{5FBF334B-EE90-4178-AE16-253133C76F7F}" type="slidenum">
              <a:rPr lang="en-US" altLang="en-US"/>
              <a:pPr/>
              <a:t>‹#›</a:t>
            </a:fld>
            <a:endParaRPr lang="en-US" altLang="en-US" dirty="0"/>
          </a:p>
        </p:txBody>
      </p:sp>
    </p:spTree>
    <p:extLst>
      <p:ext uri="{BB962C8B-B14F-4D97-AF65-F5344CB8AC3E}">
        <p14:creationId xmlns:p14="http://schemas.microsoft.com/office/powerpoint/2010/main" val="3191013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CE9CFC5-40D0-5622-6A65-151C401519F1}"/>
              </a:ext>
            </a:extLst>
          </p:cNvPr>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a:extLst>
              <a:ext uri="{FF2B5EF4-FFF2-40B4-BE49-F238E27FC236}">
                <a16:creationId xmlns:a16="http://schemas.microsoft.com/office/drawing/2014/main" id="{EA877D3D-8A61-9D1A-D456-BDC047AE862B}"/>
              </a:ext>
            </a:extLst>
          </p:cNvPr>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a:extLst>
              <a:ext uri="{FF2B5EF4-FFF2-40B4-BE49-F238E27FC236}">
                <a16:creationId xmlns:a16="http://schemas.microsoft.com/office/drawing/2014/main" id="{35E8EFDE-955E-5E75-421A-15517AD1FC73}"/>
              </a:ext>
            </a:extLst>
          </p:cNvPr>
          <p:cNvSpPr>
            <a:spLocks noGrp="1" noChangeArrowheads="1"/>
          </p:cNvSpPr>
          <p:nvPr>
            <p:ph type="sldNum" sz="quarter" idx="12"/>
          </p:nvPr>
        </p:nvSpPr>
        <p:spPr>
          <a:ln/>
        </p:spPr>
        <p:txBody>
          <a:bodyPr/>
          <a:lstStyle>
            <a:lvl1pPr>
              <a:defRPr/>
            </a:lvl1pPr>
          </a:lstStyle>
          <a:p>
            <a:fld id="{AC05241E-D434-40DA-8FA0-F31904F3F0F2}" type="slidenum">
              <a:rPr lang="en-US" altLang="en-US"/>
              <a:pPr/>
              <a:t>‹#›</a:t>
            </a:fld>
            <a:endParaRPr lang="en-US" altLang="en-US" dirty="0"/>
          </a:p>
        </p:txBody>
      </p:sp>
    </p:spTree>
    <p:extLst>
      <p:ext uri="{BB962C8B-B14F-4D97-AF65-F5344CB8AC3E}">
        <p14:creationId xmlns:p14="http://schemas.microsoft.com/office/powerpoint/2010/main" val="1469979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270FF61-A860-BE4A-2740-A507D5A79620}"/>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6802E1F9-1676-7528-38E4-993FEEA4BA3C}"/>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6212F94-B6C6-8C79-BF2F-135865A1890B}"/>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mn-cs"/>
              </a:defRPr>
            </a:lvl1pPr>
          </a:lstStyle>
          <a:p>
            <a:pPr>
              <a:defRPr/>
            </a:pPr>
            <a:endParaRPr lang="en-US" dirty="0"/>
          </a:p>
        </p:txBody>
      </p:sp>
      <p:sp>
        <p:nvSpPr>
          <p:cNvPr id="1029" name="Rectangle 5">
            <a:extLst>
              <a:ext uri="{FF2B5EF4-FFF2-40B4-BE49-F238E27FC236}">
                <a16:creationId xmlns:a16="http://schemas.microsoft.com/office/drawing/2014/main" id="{D0A8F309-BC38-C7C7-08F3-A1C4D3F2A019}"/>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cs typeface="+mn-cs"/>
              </a:defRPr>
            </a:lvl1pPr>
          </a:lstStyle>
          <a:p>
            <a:pPr>
              <a:defRPr/>
            </a:pPr>
            <a:endParaRPr lang="en-US" dirty="0"/>
          </a:p>
        </p:txBody>
      </p:sp>
      <p:sp>
        <p:nvSpPr>
          <p:cNvPr id="1030" name="Rectangle 6">
            <a:extLst>
              <a:ext uri="{FF2B5EF4-FFF2-40B4-BE49-F238E27FC236}">
                <a16:creationId xmlns:a16="http://schemas.microsoft.com/office/drawing/2014/main" id="{95553C41-E65F-D19C-1FAC-32C1AB580493}"/>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B66E8AD0-9310-48A6-910B-3423EC2B5073}" type="slidenum">
              <a:rPr lang="en-US" altLang="en-US"/>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www.youtube.com/embed/gwJVEXLFv60?feature=oembed" TargetMode="External"/><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ideo" Target="https://www.youtube.com/embed/C0Dd4Hl4_eQ?feature=oembed" TargetMode="Externa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video" Target="https://www.youtube.com/embed/47dVCtcY1xU?feature=oembed" TargetMode="External"/><Relationship Id="rId5" Type="http://schemas.openxmlformats.org/officeDocument/2006/relationships/image" Target="../media/image12.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xml"/><Relationship Id="rId1" Type="http://schemas.openxmlformats.org/officeDocument/2006/relationships/video" Target="https://www.youtube.com/embed/IfyU2w1Uhu4?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cmp.com/video/asia/3234592/indonesia-battles-forest-fires-el-nino-expected-cause-severe-dry-season-countr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video" Target="https://www.youtube.com/embed/qGmBQ46s4Ms?feature=oembe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Gyrciu_Rjnc?feature=oembed"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WPA-KpldDVc?feature=oembed" TargetMode="Externa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cover">
            <a:extLst>
              <a:ext uri="{FF2B5EF4-FFF2-40B4-BE49-F238E27FC236}">
                <a16:creationId xmlns:a16="http://schemas.microsoft.com/office/drawing/2014/main" id="{433E22B5-89B1-D393-2742-25D3244704A3}"/>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736237" y="304800"/>
            <a:ext cx="4419599" cy="5833460"/>
          </a:xfrm>
        </p:spPr>
      </p:pic>
      <p:pic>
        <p:nvPicPr>
          <p:cNvPr id="4099" name="Picture 4" descr="Image result for el nino 2016 godzilla">
            <a:extLst>
              <a:ext uri="{FF2B5EF4-FFF2-40B4-BE49-F238E27FC236}">
                <a16:creationId xmlns:a16="http://schemas.microsoft.com/office/drawing/2014/main" id="{8892E14B-BDBB-C34D-E655-008138D2DF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914400"/>
            <a:ext cx="6000750" cy="4364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3">
            <a:extLst>
              <a:ext uri="{FF2B5EF4-FFF2-40B4-BE49-F238E27FC236}">
                <a16:creationId xmlns:a16="http://schemas.microsoft.com/office/drawing/2014/main" id="{EA51022F-135F-E1FB-FED3-88CF459CC931}"/>
              </a:ext>
            </a:extLst>
          </p:cNvPr>
          <p:cNvSpPr txBox="1">
            <a:spLocks noChangeArrowheads="1"/>
          </p:cNvSpPr>
          <p:nvPr/>
        </p:nvSpPr>
        <p:spPr bwMode="auto">
          <a:xfrm>
            <a:off x="1981200" y="6248400"/>
            <a:ext cx="1658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dirty="0">
                <a:latin typeface="Arial" panose="020B0604020202020204" pitchFamily="34" charset="0"/>
              </a:rPr>
              <a:t>1992-1993</a:t>
            </a:r>
          </a:p>
        </p:txBody>
      </p:sp>
      <p:sp>
        <p:nvSpPr>
          <p:cNvPr id="4101" name="TextBox 4">
            <a:extLst>
              <a:ext uri="{FF2B5EF4-FFF2-40B4-BE49-F238E27FC236}">
                <a16:creationId xmlns:a16="http://schemas.microsoft.com/office/drawing/2014/main" id="{4738EED7-6D27-BBED-9748-9B31694D21A9}"/>
              </a:ext>
            </a:extLst>
          </p:cNvPr>
          <p:cNvSpPr txBox="1">
            <a:spLocks noChangeArrowheads="1"/>
          </p:cNvSpPr>
          <p:nvPr/>
        </p:nvSpPr>
        <p:spPr bwMode="auto">
          <a:xfrm>
            <a:off x="7924800" y="5309062"/>
            <a:ext cx="1658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dirty="0">
                <a:latin typeface="Arial" panose="020B0604020202020204" pitchFamily="34" charset="0"/>
              </a:rPr>
              <a:t>2015-2016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34B5E2CC-81D4-D54F-BE59-2213C58F5524}"/>
              </a:ext>
            </a:extLst>
          </p:cNvPr>
          <p:cNvSpPr>
            <a:spLocks noGrp="1" noChangeArrowheads="1"/>
          </p:cNvSpPr>
          <p:nvPr>
            <p:ph type="title"/>
          </p:nvPr>
        </p:nvSpPr>
        <p:spPr>
          <a:xfrm>
            <a:off x="2209800" y="152400"/>
            <a:ext cx="7772400" cy="1143000"/>
          </a:xfrm>
        </p:spPr>
        <p:txBody>
          <a:bodyPr/>
          <a:lstStyle/>
          <a:p>
            <a:pPr eaLnBrk="1" hangingPunct="1"/>
            <a:r>
              <a:rPr lang="en-US" altLang="en-US" dirty="0"/>
              <a:t>La Nina</a:t>
            </a:r>
          </a:p>
        </p:txBody>
      </p:sp>
      <p:sp>
        <p:nvSpPr>
          <p:cNvPr id="8195" name="Content Placeholder 5">
            <a:extLst>
              <a:ext uri="{FF2B5EF4-FFF2-40B4-BE49-F238E27FC236}">
                <a16:creationId xmlns:a16="http://schemas.microsoft.com/office/drawing/2014/main" id="{0A7B19C8-7439-55B6-0809-F4675F76F4A5}"/>
              </a:ext>
            </a:extLst>
          </p:cNvPr>
          <p:cNvSpPr>
            <a:spLocks noGrp="1"/>
          </p:cNvSpPr>
          <p:nvPr>
            <p:ph idx="1"/>
          </p:nvPr>
        </p:nvSpPr>
        <p:spPr>
          <a:xfrm>
            <a:off x="609600" y="1524000"/>
            <a:ext cx="10972800" cy="4114800"/>
          </a:xfrm>
        </p:spPr>
        <p:txBody>
          <a:bodyPr/>
          <a:lstStyle/>
          <a:p>
            <a:pPr eaLnBrk="1" hangingPunct="1"/>
            <a:r>
              <a:rPr lang="en-US" altLang="en-US" dirty="0">
                <a:latin typeface="+mj-lt"/>
                <a:cs typeface="Arial" panose="020B0604020202020204" pitchFamily="34" charset="0"/>
              </a:rPr>
              <a:t>Amplification of normal circulation</a:t>
            </a:r>
          </a:p>
          <a:p>
            <a:pPr lvl="1" eaLnBrk="1" hangingPunct="1"/>
            <a:r>
              <a:rPr lang="en-US" altLang="en-US" dirty="0">
                <a:latin typeface="+mj-lt"/>
                <a:cs typeface="Arial" panose="020B0604020202020204" pitchFamily="34" charset="0"/>
              </a:rPr>
              <a:t>Easterly tradewinds grow stronger (E to W)</a:t>
            </a:r>
          </a:p>
          <a:p>
            <a:pPr lvl="1" eaLnBrk="1" hangingPunct="1"/>
            <a:r>
              <a:rPr lang="en-US" altLang="en-US" dirty="0">
                <a:latin typeface="+mj-lt"/>
                <a:cs typeface="Arial" panose="020B0604020202020204" pitchFamily="34" charset="0"/>
              </a:rPr>
              <a:t>More warm water piles up in western Pacific</a:t>
            </a:r>
          </a:p>
          <a:p>
            <a:pPr lvl="1" eaLnBrk="1" hangingPunct="1"/>
            <a:r>
              <a:rPr lang="en-US" altLang="en-US" dirty="0">
                <a:latin typeface="+mj-lt"/>
                <a:cs typeface="Arial" panose="020B0604020202020204" pitchFamily="34" charset="0"/>
              </a:rPr>
              <a:t>Lower pressure, more wet and unstable in western Pacific</a:t>
            </a:r>
          </a:p>
          <a:p>
            <a:pPr lvl="1" eaLnBrk="1" hangingPunct="1"/>
            <a:r>
              <a:rPr lang="en-US" altLang="en-US" dirty="0">
                <a:latin typeface="+mj-lt"/>
                <a:cs typeface="Arial" panose="020B0604020202020204" pitchFamily="34" charset="0"/>
              </a:rPr>
              <a:t>STHP in eastern Pacific grows stronger, cooler and drier conditions</a:t>
            </a:r>
          </a:p>
          <a:p>
            <a:pPr lvl="1" eaLnBrk="1" hangingPunct="1"/>
            <a:r>
              <a:rPr lang="en-US" altLang="en-US" dirty="0">
                <a:latin typeface="+mj-lt"/>
                <a:cs typeface="Arial" panose="020B0604020202020204" pitchFamily="34" charset="0"/>
              </a:rPr>
              <a:t>Greater upwelling in eastern Pacific</a:t>
            </a:r>
          </a:p>
        </p:txBody>
      </p:sp>
      <p:sp>
        <p:nvSpPr>
          <p:cNvPr id="8196" name="TextBox 3">
            <a:extLst>
              <a:ext uri="{FF2B5EF4-FFF2-40B4-BE49-F238E27FC236}">
                <a16:creationId xmlns:a16="http://schemas.microsoft.com/office/drawing/2014/main" id="{5F94405C-3C53-C139-2F9E-5CCCF203C4E1}"/>
              </a:ext>
            </a:extLst>
          </p:cNvPr>
          <p:cNvSpPr txBox="1">
            <a:spLocks noChangeArrowheads="1"/>
          </p:cNvSpPr>
          <p:nvPr/>
        </p:nvSpPr>
        <p:spPr bwMode="auto">
          <a:xfrm>
            <a:off x="1676401" y="6248401"/>
            <a:ext cx="7461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dirty="0">
                <a:latin typeface="Arial" panose="020B0604020202020204" pitchFamily="34" charset="0"/>
              </a:rPr>
              <a:t>Drawing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Documents and Settings\Tony Stallins\Desktop\new-1.jpg">
            <a:extLst>
              <a:ext uri="{FF2B5EF4-FFF2-40B4-BE49-F238E27FC236}">
                <a16:creationId xmlns:a16="http://schemas.microsoft.com/office/drawing/2014/main" id="{4606AD06-B591-7D86-CF76-D408A49155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7" t="2698" b="53539"/>
          <a:stretch>
            <a:fillRect/>
          </a:stretch>
        </p:blipFill>
        <p:spPr bwMode="auto">
          <a:xfrm>
            <a:off x="1143000" y="1082484"/>
            <a:ext cx="10134600" cy="562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2">
            <a:extLst>
              <a:ext uri="{FF2B5EF4-FFF2-40B4-BE49-F238E27FC236}">
                <a16:creationId xmlns:a16="http://schemas.microsoft.com/office/drawing/2014/main" id="{F0D00784-E776-220F-FD2D-6422463BD37B}"/>
              </a:ext>
            </a:extLst>
          </p:cNvPr>
          <p:cNvSpPr>
            <a:spLocks noGrp="1" noChangeArrowheads="1"/>
          </p:cNvSpPr>
          <p:nvPr>
            <p:ph type="title"/>
          </p:nvPr>
        </p:nvSpPr>
        <p:spPr>
          <a:xfrm>
            <a:off x="2209800" y="152400"/>
            <a:ext cx="7772400" cy="1143000"/>
          </a:xfrm>
        </p:spPr>
        <p:txBody>
          <a:bodyPr/>
          <a:lstStyle/>
          <a:p>
            <a:pPr eaLnBrk="1" hangingPunct="1"/>
            <a:r>
              <a:rPr lang="en-US" altLang="en-US" dirty="0"/>
              <a:t>La Nina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DF8939DD-8737-D240-18EE-B07C218CB8D2}"/>
              </a:ext>
            </a:extLst>
          </p:cNvPr>
          <p:cNvSpPr>
            <a:spLocks noGrp="1"/>
          </p:cNvSpPr>
          <p:nvPr>
            <p:ph type="title"/>
          </p:nvPr>
        </p:nvSpPr>
        <p:spPr>
          <a:xfrm>
            <a:off x="304800" y="304800"/>
            <a:ext cx="11430000" cy="1143000"/>
          </a:xfrm>
        </p:spPr>
        <p:txBody>
          <a:bodyPr/>
          <a:lstStyle/>
          <a:p>
            <a:pPr eaLnBrk="1" hangingPunct="1"/>
            <a:r>
              <a:rPr lang="en-US" altLang="en-US" sz="3600" dirty="0">
                <a:cs typeface="Arial" panose="020B0604020202020204" pitchFamily="34" charset="0"/>
              </a:rPr>
              <a:t>El Nino: High winds and waves, heavy rainfall, mudslides in California and South American coasts</a:t>
            </a:r>
          </a:p>
        </p:txBody>
      </p:sp>
      <p:pic>
        <p:nvPicPr>
          <p:cNvPr id="4" name="Online Media 3" title="Unexpected flash floods in San Diego destroys homes, roads">
            <a:hlinkClick r:id="" action="ppaction://media"/>
            <a:extLst>
              <a:ext uri="{FF2B5EF4-FFF2-40B4-BE49-F238E27FC236}">
                <a16:creationId xmlns:a16="http://schemas.microsoft.com/office/drawing/2014/main" id="{025A3DAC-95A2-DB63-843D-026880E2347E}"/>
              </a:ext>
            </a:extLst>
          </p:cNvPr>
          <p:cNvPicPr>
            <a:picLocks noRot="1" noChangeAspect="1"/>
          </p:cNvPicPr>
          <p:nvPr>
            <a:videoFile r:link="rId1"/>
          </p:nvPr>
        </p:nvPicPr>
        <p:blipFill>
          <a:blip r:embed="rId4"/>
          <a:stretch>
            <a:fillRect/>
          </a:stretch>
        </p:blipFill>
        <p:spPr>
          <a:xfrm>
            <a:off x="1573212" y="1676400"/>
            <a:ext cx="9045575" cy="51067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TEASER: 'Biggest Mavericks Swell In Years' - Mavericks Awards">
            <a:hlinkClick r:id="" action="ppaction://media"/>
            <a:extLst>
              <a:ext uri="{FF2B5EF4-FFF2-40B4-BE49-F238E27FC236}">
                <a16:creationId xmlns:a16="http://schemas.microsoft.com/office/drawing/2014/main" id="{D9D1DB21-9951-EA3E-CD41-DA0ECFC38AB7}"/>
              </a:ext>
            </a:extLst>
          </p:cNvPr>
          <p:cNvPicPr>
            <a:picLocks noGrp="1" noRot="1" noChangeAspect="1"/>
          </p:cNvPicPr>
          <p:nvPr>
            <p:ph/>
            <a:videoFile r:link="rId1"/>
          </p:nvPr>
        </p:nvPicPr>
        <p:blipFill>
          <a:blip r:embed="rId4"/>
          <a:stretch>
            <a:fillRect/>
          </a:stretch>
        </p:blipFill>
        <p:spPr>
          <a:xfrm>
            <a:off x="1772" y="0"/>
            <a:ext cx="12037828" cy="6795611"/>
          </a:xfrm>
          <a:prstGeom prst="rect">
            <a:avLst/>
          </a:prstGeom>
        </p:spPr>
      </p:pic>
    </p:spTree>
    <p:extLst>
      <p:ext uri="{BB962C8B-B14F-4D97-AF65-F5344CB8AC3E}">
        <p14:creationId xmlns:p14="http://schemas.microsoft.com/office/powerpoint/2010/main" val="6699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78231-B8E9-77AA-CF17-1ABF4D80A3E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2EA09C9-D267-9476-BF14-2D4D94A22122}"/>
              </a:ext>
            </a:extLst>
          </p:cNvPr>
          <p:cNvPicPr>
            <a:picLocks noChangeAspect="1"/>
          </p:cNvPicPr>
          <p:nvPr/>
        </p:nvPicPr>
        <p:blipFill>
          <a:blip r:embed="rId4"/>
          <a:stretch>
            <a:fillRect/>
          </a:stretch>
        </p:blipFill>
        <p:spPr>
          <a:xfrm>
            <a:off x="381000" y="450046"/>
            <a:ext cx="5410200" cy="5389784"/>
          </a:xfrm>
          <a:prstGeom prst="rect">
            <a:avLst/>
          </a:prstGeom>
          <a:ln>
            <a:solidFill>
              <a:schemeClr val="accent1"/>
            </a:solidFill>
          </a:ln>
        </p:spPr>
      </p:pic>
      <p:sp>
        <p:nvSpPr>
          <p:cNvPr id="4" name="TextBox 3">
            <a:extLst>
              <a:ext uri="{FF2B5EF4-FFF2-40B4-BE49-F238E27FC236}">
                <a16:creationId xmlns:a16="http://schemas.microsoft.com/office/drawing/2014/main" id="{DEC5F4F6-E65C-25E2-B7EA-929C01A11504}"/>
              </a:ext>
            </a:extLst>
          </p:cNvPr>
          <p:cNvSpPr txBox="1">
            <a:spLocks noChangeArrowheads="1"/>
          </p:cNvSpPr>
          <p:nvPr/>
        </p:nvSpPr>
        <p:spPr bwMode="auto">
          <a:xfrm>
            <a:off x="1371600" y="5943600"/>
            <a:ext cx="29241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dirty="0">
                <a:latin typeface="Arial" panose="020B0604020202020204" pitchFamily="34" charset="0"/>
              </a:rPr>
              <a:t>June 2023 - present</a:t>
            </a:r>
          </a:p>
        </p:txBody>
      </p:sp>
      <p:pic>
        <p:nvPicPr>
          <p:cNvPr id="2" name="Online Media 1" title="Rogue wave hits California beach">
            <a:hlinkClick r:id="" action="ppaction://media"/>
            <a:extLst>
              <a:ext uri="{FF2B5EF4-FFF2-40B4-BE49-F238E27FC236}">
                <a16:creationId xmlns:a16="http://schemas.microsoft.com/office/drawing/2014/main" id="{ED2353CE-F333-6FF3-B3B4-0E14D94C3C63}"/>
              </a:ext>
            </a:extLst>
          </p:cNvPr>
          <p:cNvPicPr>
            <a:picLocks noRot="1" noChangeAspect="1"/>
          </p:cNvPicPr>
          <p:nvPr>
            <a:videoFile r:link="rId1"/>
          </p:nvPr>
        </p:nvPicPr>
        <p:blipFill>
          <a:blip r:embed="rId5"/>
          <a:stretch>
            <a:fillRect/>
          </a:stretch>
        </p:blipFill>
        <p:spPr>
          <a:xfrm>
            <a:off x="22225" y="0"/>
            <a:ext cx="12147550" cy="6858000"/>
          </a:xfrm>
          <a:prstGeom prst="rect">
            <a:avLst/>
          </a:prstGeom>
        </p:spPr>
      </p:pic>
    </p:spTree>
    <p:extLst>
      <p:ext uri="{BB962C8B-B14F-4D97-AF65-F5344CB8AC3E}">
        <p14:creationId xmlns:p14="http://schemas.microsoft.com/office/powerpoint/2010/main" val="492669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2A2EBF6B-463E-5E21-B80F-128D9F2731BC}"/>
              </a:ext>
            </a:extLst>
          </p:cNvPr>
          <p:cNvSpPr>
            <a:spLocks noGrp="1"/>
          </p:cNvSpPr>
          <p:nvPr>
            <p:ph type="title"/>
          </p:nvPr>
        </p:nvSpPr>
        <p:spPr>
          <a:xfrm>
            <a:off x="609600" y="0"/>
            <a:ext cx="10363200" cy="1143000"/>
          </a:xfrm>
        </p:spPr>
        <p:txBody>
          <a:bodyPr/>
          <a:lstStyle/>
          <a:p>
            <a:r>
              <a:rPr lang="en-US" altLang="en-US" dirty="0"/>
              <a:t>El Nino:  Coastal erosion in California</a:t>
            </a:r>
          </a:p>
        </p:txBody>
      </p:sp>
      <p:pic>
        <p:nvPicPr>
          <p:cNvPr id="3" name="Online Media 2" title="El Niño Cliff Erosion Puts Calif. Homes at Risk">
            <a:hlinkClick r:id="" action="ppaction://media"/>
            <a:extLst>
              <a:ext uri="{FF2B5EF4-FFF2-40B4-BE49-F238E27FC236}">
                <a16:creationId xmlns:a16="http://schemas.microsoft.com/office/drawing/2014/main" id="{91191921-94B8-8336-9F8C-3B71237ACAAA}"/>
              </a:ext>
            </a:extLst>
          </p:cNvPr>
          <p:cNvPicPr>
            <a:picLocks noGrp="1" noRot="1" noChangeAspect="1"/>
          </p:cNvPicPr>
          <p:nvPr>
            <p:ph idx="1"/>
            <a:videoFile r:link="rId1"/>
          </p:nvPr>
        </p:nvPicPr>
        <p:blipFill>
          <a:blip r:embed="rId3"/>
          <a:stretch>
            <a:fillRect/>
          </a:stretch>
        </p:blipFill>
        <p:spPr>
          <a:xfrm>
            <a:off x="999875" y="1097280"/>
            <a:ext cx="9582650" cy="5410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C9134E5-5615-1D47-08AC-C4E603F167A2}"/>
              </a:ext>
            </a:extLst>
          </p:cNvPr>
          <p:cNvSpPr>
            <a:spLocks noGrp="1"/>
          </p:cNvSpPr>
          <p:nvPr>
            <p:ph type="title"/>
          </p:nvPr>
        </p:nvSpPr>
        <p:spPr>
          <a:xfrm>
            <a:off x="5047680" y="381000"/>
            <a:ext cx="6781800" cy="1143000"/>
          </a:xfrm>
        </p:spPr>
        <p:txBody>
          <a:bodyPr/>
          <a:lstStyle/>
          <a:p>
            <a:r>
              <a:rPr lang="en-US" altLang="en-US" sz="3200" dirty="0">
                <a:cs typeface="Arial" panose="020B0604020202020204" pitchFamily="34" charset="0"/>
              </a:rPr>
              <a:t>El Nino: Weak cold-water upwelling and alteration of marine food webs in Eastern Pacific</a:t>
            </a:r>
          </a:p>
        </p:txBody>
      </p:sp>
      <p:pic>
        <p:nvPicPr>
          <p:cNvPr id="14339" name="Picture 5" descr="C:\Documents and Settings\Tony Stallins\Desktop\v06n03_297.jpg">
            <a:extLst>
              <a:ext uri="{FF2B5EF4-FFF2-40B4-BE49-F238E27FC236}">
                <a16:creationId xmlns:a16="http://schemas.microsoft.com/office/drawing/2014/main" id="{3D5CA8F9-3E75-B430-C0EF-3514C71C5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1891" y="2133600"/>
            <a:ext cx="6473377"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C:\Documents and Settings\Tony Stallins\Desktop\tehuantepec_tmo_2005004.jpg">
            <a:extLst>
              <a:ext uri="{FF2B5EF4-FFF2-40B4-BE49-F238E27FC236}">
                <a16:creationId xmlns:a16="http://schemas.microsoft.com/office/drawing/2014/main" id="{0E88E6F3-DDC3-9610-A884-2012EC60B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69433"/>
            <a:ext cx="44958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D916FC63-9C20-5C4B-F263-3C2CD14EEF02}"/>
              </a:ext>
            </a:extLst>
          </p:cNvPr>
          <p:cNvSpPr>
            <a:spLocks noGrp="1"/>
          </p:cNvSpPr>
          <p:nvPr>
            <p:ph type="title"/>
          </p:nvPr>
        </p:nvSpPr>
        <p:spPr>
          <a:xfrm>
            <a:off x="114300" y="-68580"/>
            <a:ext cx="11963400" cy="1143000"/>
          </a:xfrm>
        </p:spPr>
        <p:txBody>
          <a:bodyPr/>
          <a:lstStyle/>
          <a:p>
            <a:r>
              <a:rPr lang="en-US" altLang="en-US" sz="3600" dirty="0">
                <a:solidFill>
                  <a:schemeClr val="tx1"/>
                </a:solidFill>
                <a:cs typeface="Arial" panose="020B0604020202020204" pitchFamily="34" charset="0"/>
              </a:rPr>
              <a:t>El Nino: Drought and forest fires in southeast Asia</a:t>
            </a:r>
          </a:p>
        </p:txBody>
      </p:sp>
      <p:pic>
        <p:nvPicPr>
          <p:cNvPr id="12291" name="Picture 1">
            <a:extLst>
              <a:ext uri="{FF2B5EF4-FFF2-40B4-BE49-F238E27FC236}">
                <a16:creationId xmlns:a16="http://schemas.microsoft.com/office/drawing/2014/main" id="{44F7E816-5972-D2D9-3409-5BA040191E0B}"/>
              </a:ext>
            </a:extLst>
          </p:cNvPr>
          <p:cNvPicPr>
            <a:picLocks noChangeAspect="1"/>
          </p:cNvPicPr>
          <p:nvPr/>
        </p:nvPicPr>
        <p:blipFill>
          <a:blip r:embed="rId3">
            <a:extLst>
              <a:ext uri="{28A0092B-C50C-407E-A947-70E740481C1C}">
                <a14:useLocalDpi xmlns:a14="http://schemas.microsoft.com/office/drawing/2010/main" val="0"/>
              </a:ext>
            </a:extLst>
          </a:blip>
          <a:srcRect b="22733"/>
          <a:stretch>
            <a:fillRect/>
          </a:stretch>
        </p:blipFill>
        <p:spPr bwMode="auto">
          <a:xfrm>
            <a:off x="1676400" y="841468"/>
            <a:ext cx="8534400" cy="601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hlinkClick r:id="rId3"/>
            <a:extLst>
              <a:ext uri="{FF2B5EF4-FFF2-40B4-BE49-F238E27FC236}">
                <a16:creationId xmlns:a16="http://schemas.microsoft.com/office/drawing/2014/main" id="{BFAD5706-94EB-7B4C-5EE5-EB5C91011114}"/>
              </a:ext>
            </a:extLst>
          </p:cNvPr>
          <p:cNvPicPr>
            <a:picLocks noGrp="1" noChangeAspect="1"/>
          </p:cNvPicPr>
          <p:nvPr>
            <p:ph idx="1"/>
          </p:nvPr>
        </p:nvPicPr>
        <p:blipFill>
          <a:blip r:embed="rId4"/>
          <a:stretch>
            <a:fillRect/>
          </a:stretch>
        </p:blipFill>
        <p:spPr>
          <a:xfrm>
            <a:off x="457200" y="152400"/>
            <a:ext cx="11049000" cy="6263446"/>
          </a:xfrm>
        </p:spPr>
      </p:pic>
    </p:spTree>
    <p:extLst>
      <p:ext uri="{BB962C8B-B14F-4D97-AF65-F5344CB8AC3E}">
        <p14:creationId xmlns:p14="http://schemas.microsoft.com/office/powerpoint/2010/main" val="37230285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Severe El Nino drought hits Indonesian island of Bali">
            <a:hlinkClick r:id="" action="ppaction://media"/>
            <a:extLst>
              <a:ext uri="{FF2B5EF4-FFF2-40B4-BE49-F238E27FC236}">
                <a16:creationId xmlns:a16="http://schemas.microsoft.com/office/drawing/2014/main" id="{4CA9AE16-E9B7-A381-E7CD-C1C1C6BE33F5}"/>
              </a:ext>
            </a:extLst>
          </p:cNvPr>
          <p:cNvPicPr>
            <a:picLocks noGrp="1" noRot="1" noChangeAspect="1"/>
          </p:cNvPicPr>
          <p:nvPr>
            <p:ph idx="1"/>
            <a:videoFile r:link="rId1"/>
          </p:nvPr>
        </p:nvPicPr>
        <p:blipFill>
          <a:blip r:embed="rId3"/>
          <a:stretch>
            <a:fillRect/>
          </a:stretch>
        </p:blipFill>
        <p:spPr>
          <a:xfrm>
            <a:off x="14344" y="152400"/>
            <a:ext cx="11796656" cy="6660190"/>
          </a:xfrm>
          <a:prstGeom prst="rect">
            <a:avLst/>
          </a:prstGeom>
        </p:spPr>
      </p:pic>
    </p:spTree>
    <p:extLst>
      <p:ext uri="{BB962C8B-B14F-4D97-AF65-F5344CB8AC3E}">
        <p14:creationId xmlns:p14="http://schemas.microsoft.com/office/powerpoint/2010/main" val="279035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AE5F8-BC94-4534-B123-7B3A515153F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67C6055-9A5E-1305-BCD4-DABBE9DBEAC0}"/>
              </a:ext>
            </a:extLst>
          </p:cNvPr>
          <p:cNvPicPr>
            <a:picLocks noChangeAspect="1"/>
          </p:cNvPicPr>
          <p:nvPr/>
        </p:nvPicPr>
        <p:blipFill>
          <a:blip r:embed="rId3"/>
          <a:stretch>
            <a:fillRect/>
          </a:stretch>
        </p:blipFill>
        <p:spPr>
          <a:xfrm>
            <a:off x="381000" y="450046"/>
            <a:ext cx="5410200" cy="5389784"/>
          </a:xfrm>
          <a:prstGeom prst="rect">
            <a:avLst/>
          </a:prstGeom>
          <a:ln>
            <a:solidFill>
              <a:schemeClr val="accent1"/>
            </a:solidFill>
          </a:ln>
        </p:spPr>
      </p:pic>
      <p:sp>
        <p:nvSpPr>
          <p:cNvPr id="4" name="TextBox 3">
            <a:extLst>
              <a:ext uri="{FF2B5EF4-FFF2-40B4-BE49-F238E27FC236}">
                <a16:creationId xmlns:a16="http://schemas.microsoft.com/office/drawing/2014/main" id="{E7EB18CB-243F-44CE-6342-FE94FC4938D3}"/>
              </a:ext>
            </a:extLst>
          </p:cNvPr>
          <p:cNvSpPr txBox="1">
            <a:spLocks noChangeArrowheads="1"/>
          </p:cNvSpPr>
          <p:nvPr/>
        </p:nvSpPr>
        <p:spPr bwMode="auto">
          <a:xfrm>
            <a:off x="1371600" y="5943600"/>
            <a:ext cx="25827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r>
              <a:rPr lang="en-US" altLang="en-US" dirty="0">
                <a:latin typeface="Arial" panose="020B0604020202020204" pitchFamily="34" charset="0"/>
              </a:rPr>
              <a:t>June 2023 - 2024</a:t>
            </a:r>
          </a:p>
        </p:txBody>
      </p:sp>
      <p:pic>
        <p:nvPicPr>
          <p:cNvPr id="5" name="Picture 4" descr="A colorful map of the earth&#10;&#10;Description automatically generated">
            <a:extLst>
              <a:ext uri="{FF2B5EF4-FFF2-40B4-BE49-F238E27FC236}">
                <a16:creationId xmlns:a16="http://schemas.microsoft.com/office/drawing/2014/main" id="{4CD9F51B-911F-DFDA-9A37-D63B48F5F50C}"/>
              </a:ext>
            </a:extLst>
          </p:cNvPr>
          <p:cNvPicPr>
            <a:picLocks noChangeAspect="1"/>
          </p:cNvPicPr>
          <p:nvPr/>
        </p:nvPicPr>
        <p:blipFill rotWithShape="1">
          <a:blip r:embed="rId4">
            <a:extLst>
              <a:ext uri="{28A0092B-C50C-407E-A947-70E740481C1C}">
                <a14:useLocalDpi xmlns:a14="http://schemas.microsoft.com/office/drawing/2010/main" val="0"/>
              </a:ext>
            </a:extLst>
          </a:blip>
          <a:srcRect l="21472" r="22065"/>
          <a:stretch/>
        </p:blipFill>
        <p:spPr>
          <a:xfrm>
            <a:off x="6130066" y="440185"/>
            <a:ext cx="5410200" cy="5389784"/>
          </a:xfrm>
          <a:prstGeom prst="rect">
            <a:avLst/>
          </a:prstGeom>
        </p:spPr>
      </p:pic>
    </p:spTree>
    <p:extLst>
      <p:ext uri="{BB962C8B-B14F-4D97-AF65-F5344CB8AC3E}">
        <p14:creationId xmlns:p14="http://schemas.microsoft.com/office/powerpoint/2010/main" val="11120038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Hurricane track, El Nino/La Nina">
            <a:extLst>
              <a:ext uri="{FF2B5EF4-FFF2-40B4-BE49-F238E27FC236}">
                <a16:creationId xmlns:a16="http://schemas.microsoft.com/office/drawing/2014/main" id="{10C53194-D462-8BFC-61B7-CCA18DD5EE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489"/>
          <a:stretch/>
        </p:blipFill>
        <p:spPr bwMode="auto">
          <a:xfrm>
            <a:off x="559994" y="228600"/>
            <a:ext cx="4828934"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Hurricane track, El Nino/La Nina">
            <a:extLst>
              <a:ext uri="{FF2B5EF4-FFF2-40B4-BE49-F238E27FC236}">
                <a16:creationId xmlns:a16="http://schemas.microsoft.com/office/drawing/2014/main" id="{FE7F3D7E-C82C-70A2-B9D8-E95D011152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0" b="50352"/>
          <a:stretch/>
        </p:blipFill>
        <p:spPr bwMode="auto">
          <a:xfrm>
            <a:off x="381000" y="3352800"/>
            <a:ext cx="518692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 map of the world&#10;&#10;Description automatically generated">
            <a:extLst>
              <a:ext uri="{FF2B5EF4-FFF2-40B4-BE49-F238E27FC236}">
                <a16:creationId xmlns:a16="http://schemas.microsoft.com/office/drawing/2014/main" id="{74C7379F-A2E1-9FF2-E02A-D810736EF1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342900"/>
            <a:ext cx="5534132" cy="6172200"/>
          </a:xfrm>
          <a:prstGeom prst="rect">
            <a:avLst/>
          </a:prstGeom>
        </p:spPr>
      </p:pic>
      <p:sp>
        <p:nvSpPr>
          <p:cNvPr id="8" name="Rectangle 7">
            <a:extLst>
              <a:ext uri="{FF2B5EF4-FFF2-40B4-BE49-F238E27FC236}">
                <a16:creationId xmlns:a16="http://schemas.microsoft.com/office/drawing/2014/main" id="{7F9A2B6F-0CA6-83EA-BCEE-F55618BDB51A}"/>
              </a:ext>
            </a:extLst>
          </p:cNvPr>
          <p:cNvSpPr/>
          <p:nvPr/>
        </p:nvSpPr>
        <p:spPr>
          <a:xfrm>
            <a:off x="4191000" y="228600"/>
            <a:ext cx="53340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12C49E5E-0656-F9D5-CC86-EE8DE5E53343}"/>
              </a:ext>
            </a:extLst>
          </p:cNvPr>
          <p:cNvSpPr/>
          <p:nvPr/>
        </p:nvSpPr>
        <p:spPr>
          <a:xfrm>
            <a:off x="4267200" y="3458584"/>
            <a:ext cx="53340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979782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El Nino Animation">
            <a:hlinkClick r:id="" action="ppaction://media"/>
            <a:extLst>
              <a:ext uri="{FF2B5EF4-FFF2-40B4-BE49-F238E27FC236}">
                <a16:creationId xmlns:a16="http://schemas.microsoft.com/office/drawing/2014/main" id="{2D179788-D34D-5CCC-1431-E00B60E03329}"/>
              </a:ext>
            </a:extLst>
          </p:cNvPr>
          <p:cNvPicPr>
            <a:picLocks noGrp="1" noRot="1" noChangeAspect="1"/>
          </p:cNvPicPr>
          <p:nvPr>
            <p:ph idx="1"/>
            <a:videoFile r:link="rId1"/>
          </p:nvPr>
        </p:nvPicPr>
        <p:blipFill>
          <a:blip r:embed="rId3"/>
          <a:stretch>
            <a:fillRect/>
          </a:stretch>
        </p:blipFill>
        <p:spPr>
          <a:xfrm>
            <a:off x="1600200" y="0"/>
            <a:ext cx="8991600" cy="6743700"/>
          </a:xfrm>
          <a:prstGeom prst="rect">
            <a:avLst/>
          </a:prstGeom>
        </p:spPr>
      </p:pic>
    </p:spTree>
    <p:extLst>
      <p:ext uri="{BB962C8B-B14F-4D97-AF65-F5344CB8AC3E}">
        <p14:creationId xmlns:p14="http://schemas.microsoft.com/office/powerpoint/2010/main" val="3664386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009E74D-6997-A8E7-26B5-64109FDB52D7}"/>
              </a:ext>
            </a:extLst>
          </p:cNvPr>
          <p:cNvSpPr>
            <a:spLocks noGrp="1" noChangeArrowheads="1"/>
          </p:cNvSpPr>
          <p:nvPr>
            <p:ph type="title"/>
          </p:nvPr>
        </p:nvSpPr>
        <p:spPr>
          <a:xfrm>
            <a:off x="152400" y="304800"/>
            <a:ext cx="11734800" cy="1143000"/>
          </a:xfrm>
        </p:spPr>
        <p:txBody>
          <a:bodyPr/>
          <a:lstStyle/>
          <a:p>
            <a:pPr eaLnBrk="1" hangingPunct="1"/>
            <a:r>
              <a:rPr lang="en-US" altLang="en-US" sz="4000" dirty="0"/>
              <a:t>ENSO impacts on hurricane activity in U.S.</a:t>
            </a:r>
          </a:p>
        </p:txBody>
      </p:sp>
      <p:sp>
        <p:nvSpPr>
          <p:cNvPr id="22531" name="Rectangle 3">
            <a:extLst>
              <a:ext uri="{FF2B5EF4-FFF2-40B4-BE49-F238E27FC236}">
                <a16:creationId xmlns:a16="http://schemas.microsoft.com/office/drawing/2014/main" id="{ECEC5FB8-65A1-296C-2F4B-0A4D302C0A3E}"/>
              </a:ext>
            </a:extLst>
          </p:cNvPr>
          <p:cNvSpPr>
            <a:spLocks noGrp="1" noChangeArrowheads="1"/>
          </p:cNvSpPr>
          <p:nvPr>
            <p:ph type="body" idx="1"/>
          </p:nvPr>
        </p:nvSpPr>
        <p:spPr>
          <a:xfrm>
            <a:off x="609600" y="1828800"/>
            <a:ext cx="10820400" cy="4114800"/>
          </a:xfrm>
        </p:spPr>
        <p:txBody>
          <a:bodyPr/>
          <a:lstStyle/>
          <a:p>
            <a:pPr eaLnBrk="1" hangingPunct="1"/>
            <a:r>
              <a:rPr lang="en-US" altLang="en-US" sz="3600" dirty="0">
                <a:latin typeface="+mj-lt"/>
              </a:rPr>
              <a:t>Fewer hurricanes and fewer landfalling hurricanes in Atlantic/Caribbean with El Nino</a:t>
            </a:r>
          </a:p>
          <a:p>
            <a:pPr lvl="1" eaLnBrk="1" hangingPunct="1"/>
            <a:r>
              <a:rPr lang="en-US" altLang="en-US" dirty="0">
                <a:latin typeface="+mj-lt"/>
              </a:rPr>
              <a:t>Reversal of tradewinds and strong more southerly subtropical jet weaken hurricanes through increased wind shear</a:t>
            </a:r>
          </a:p>
          <a:p>
            <a:pPr eaLnBrk="1" hangingPunct="1"/>
            <a:r>
              <a:rPr lang="en-US" altLang="en-US" sz="3600" dirty="0">
                <a:latin typeface="+mj-lt"/>
              </a:rPr>
              <a:t>More hurricanes and more landfalling hurricanes in Atlantic/Caribbean with La Nina</a:t>
            </a:r>
          </a:p>
          <a:p>
            <a:pPr lvl="1" eaLnBrk="1" hangingPunct="1"/>
            <a:r>
              <a:rPr lang="en-US" altLang="en-US" dirty="0">
                <a:latin typeface="+mj-lt"/>
              </a:rPr>
              <a:t>Tradewinds blowing from east to west favor hurricane development.</a:t>
            </a:r>
          </a:p>
          <a:p>
            <a:pPr lvl="1" eaLnBrk="1" hangingPunct="1"/>
            <a:r>
              <a:rPr lang="en-US" altLang="en-US" dirty="0">
                <a:latin typeface="+mj-lt"/>
              </a:rPr>
              <a:t>Subtropical jet stream further north</a:t>
            </a:r>
          </a:p>
          <a:p>
            <a:pPr lvl="1" eaLnBrk="1" hangingPunct="1"/>
            <a:endParaRPr lang="en-US" altLang="en-US" sz="2400" dirty="0">
              <a:latin typeface="+mj-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4">
            <a:extLst>
              <a:ext uri="{FF2B5EF4-FFF2-40B4-BE49-F238E27FC236}">
                <a16:creationId xmlns:a16="http://schemas.microsoft.com/office/drawing/2014/main" id="{E9BF9DBD-A631-C5EC-436C-F4673B2A64D9}"/>
              </a:ext>
            </a:extLst>
          </p:cNvPr>
          <p:cNvSpPr>
            <a:spLocks noGrp="1" noChangeArrowheads="1"/>
          </p:cNvSpPr>
          <p:nvPr>
            <p:ph type="title"/>
          </p:nvPr>
        </p:nvSpPr>
        <p:spPr>
          <a:xfrm>
            <a:off x="914399" y="381000"/>
            <a:ext cx="10363200" cy="1143000"/>
          </a:xfrm>
        </p:spPr>
        <p:txBody>
          <a:bodyPr/>
          <a:lstStyle/>
          <a:p>
            <a:pPr eaLnBrk="1" hangingPunct="1"/>
            <a:r>
              <a:rPr lang="en-US" altLang="en-US" sz="3600" dirty="0"/>
              <a:t>Current ENSO conditions</a:t>
            </a:r>
          </a:p>
        </p:txBody>
      </p:sp>
      <p:pic>
        <p:nvPicPr>
          <p:cNvPr id="4" name="Content Placeholder 3">
            <a:extLst>
              <a:ext uri="{FF2B5EF4-FFF2-40B4-BE49-F238E27FC236}">
                <a16:creationId xmlns:a16="http://schemas.microsoft.com/office/drawing/2014/main" id="{222E4DCC-8392-7FA9-1689-37D99E395082}"/>
              </a:ext>
            </a:extLst>
          </p:cNvPr>
          <p:cNvPicPr>
            <a:picLocks noGrp="1" noChangeAspect="1"/>
          </p:cNvPicPr>
          <p:nvPr>
            <p:ph idx="1"/>
          </p:nvPr>
        </p:nvPicPr>
        <p:blipFill>
          <a:blip r:embed="rId3"/>
          <a:stretch>
            <a:fillRect/>
          </a:stretch>
        </p:blipFill>
        <p:spPr>
          <a:xfrm>
            <a:off x="914399" y="1828800"/>
            <a:ext cx="10869166" cy="3855849"/>
          </a:xfr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map of the united states&#10;&#10;Description automatically generated">
            <a:extLst>
              <a:ext uri="{FF2B5EF4-FFF2-40B4-BE49-F238E27FC236}">
                <a16:creationId xmlns:a16="http://schemas.microsoft.com/office/drawing/2014/main" id="{43F26449-ECB7-B60B-C3A8-F6E8763C68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55592" y="304800"/>
            <a:ext cx="7748016" cy="6248400"/>
          </a:xfrm>
        </p:spPr>
      </p:pic>
      <p:sp>
        <p:nvSpPr>
          <p:cNvPr id="9" name="Title 1">
            <a:extLst>
              <a:ext uri="{FF2B5EF4-FFF2-40B4-BE49-F238E27FC236}">
                <a16:creationId xmlns:a16="http://schemas.microsoft.com/office/drawing/2014/main" id="{5AD60D1B-EA7A-4CCE-2E31-F5F94658F3FA}"/>
              </a:ext>
            </a:extLst>
          </p:cNvPr>
          <p:cNvSpPr>
            <a:spLocks noGrp="1"/>
          </p:cNvSpPr>
          <p:nvPr>
            <p:ph type="title"/>
          </p:nvPr>
        </p:nvSpPr>
        <p:spPr>
          <a:xfrm>
            <a:off x="210312" y="762000"/>
            <a:ext cx="4114800" cy="1143000"/>
          </a:xfrm>
        </p:spPr>
        <p:txBody>
          <a:bodyPr/>
          <a:lstStyle/>
          <a:p>
            <a:r>
              <a:rPr lang="en-US" dirty="0"/>
              <a:t>Impacts of ENSO in Kentucky</a:t>
            </a:r>
          </a:p>
        </p:txBody>
      </p:sp>
      <p:sp>
        <p:nvSpPr>
          <p:cNvPr id="10" name="Content Placeholder 2">
            <a:extLst>
              <a:ext uri="{FF2B5EF4-FFF2-40B4-BE49-F238E27FC236}">
                <a16:creationId xmlns:a16="http://schemas.microsoft.com/office/drawing/2014/main" id="{E1AE3DEF-542D-A353-3B28-B6BC982192F0}"/>
              </a:ext>
            </a:extLst>
          </p:cNvPr>
          <p:cNvSpPr txBox="1">
            <a:spLocks/>
          </p:cNvSpPr>
          <p:nvPr/>
        </p:nvSpPr>
        <p:spPr bwMode="auto">
          <a:xfrm>
            <a:off x="533400" y="2367643"/>
            <a:ext cx="3581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sz="2800" kern="0" dirty="0"/>
              <a:t>Effects from El Niño and La Niña tend to be small across the Ohio Valley. </a:t>
            </a:r>
          </a:p>
          <a:p>
            <a:r>
              <a:rPr lang="en-US" sz="2800" kern="0" dirty="0"/>
              <a:t>Slight increase in spring severe thunderstorm activity under La Nina</a:t>
            </a:r>
          </a:p>
        </p:txBody>
      </p:sp>
    </p:spTree>
    <p:extLst>
      <p:ext uri="{BB962C8B-B14F-4D97-AF65-F5344CB8AC3E}">
        <p14:creationId xmlns:p14="http://schemas.microsoft.com/office/powerpoint/2010/main" val="38330010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www.worldblaze.in/wp-content/uploads/2015/11/Geoducks.jpg">
            <a:extLst>
              <a:ext uri="{FF2B5EF4-FFF2-40B4-BE49-F238E27FC236}">
                <a16:creationId xmlns:a16="http://schemas.microsoft.com/office/drawing/2014/main" id="{19F0B1F7-3301-86F4-6B94-4E18003A3A9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81187" y="1524000"/>
            <a:ext cx="8429625" cy="5181600"/>
          </a:xfrm>
          <a:noFill/>
        </p:spPr>
      </p:pic>
      <p:sp>
        <p:nvSpPr>
          <p:cNvPr id="2" name="Title 1">
            <a:extLst>
              <a:ext uri="{FF2B5EF4-FFF2-40B4-BE49-F238E27FC236}">
                <a16:creationId xmlns:a16="http://schemas.microsoft.com/office/drawing/2014/main" id="{B1CE1C5A-B6E4-8B5E-90AF-CF27372C1114}"/>
              </a:ext>
            </a:extLst>
          </p:cNvPr>
          <p:cNvSpPr>
            <a:spLocks noGrp="1"/>
          </p:cNvSpPr>
          <p:nvPr>
            <p:ph type="title"/>
          </p:nvPr>
        </p:nvSpPr>
        <p:spPr>
          <a:xfrm>
            <a:off x="2286000" y="152400"/>
            <a:ext cx="7772400" cy="1143000"/>
          </a:xfrm>
        </p:spPr>
        <p:txBody>
          <a:bodyPr/>
          <a:lstStyle/>
          <a:p>
            <a:r>
              <a:rPr lang="en-US" altLang="en-US" dirty="0"/>
              <a:t>Does human-caused global warming cause El Nino?</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C:\Users\JAS\Desktop\geoduck_cross-section.jpg">
            <a:extLst>
              <a:ext uri="{FF2B5EF4-FFF2-40B4-BE49-F238E27FC236}">
                <a16:creationId xmlns:a16="http://schemas.microsoft.com/office/drawing/2014/main" id="{716D9773-6960-69B1-65B4-CFC386CB4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57200"/>
            <a:ext cx="8077200"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4" descr="http://www.asnailsodyssey.com/IMAGES/CLAM/Gall&amp;Gall1982.gif">
            <a:extLst>
              <a:ext uri="{FF2B5EF4-FFF2-40B4-BE49-F238E27FC236}">
                <a16:creationId xmlns:a16="http://schemas.microsoft.com/office/drawing/2014/main" id="{2457775A-842F-2A0D-1D2D-87BD38AC72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28601"/>
            <a:ext cx="25527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descr="C:\Users\JAS\Desktop\Capture.PNG">
            <a:extLst>
              <a:ext uri="{FF2B5EF4-FFF2-40B4-BE49-F238E27FC236}">
                <a16:creationId xmlns:a16="http://schemas.microsoft.com/office/drawing/2014/main" id="{47280D11-A185-5D82-7A03-56A8A34E62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61426"/>
            <a:ext cx="9998447" cy="6952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a:extLst>
              <a:ext uri="{FF2B5EF4-FFF2-40B4-BE49-F238E27FC236}">
                <a16:creationId xmlns:a16="http://schemas.microsoft.com/office/drawing/2014/main" id="{B0021704-784F-8C4A-BF9B-48CECDBB34FF}"/>
              </a:ext>
            </a:extLst>
          </p:cNvPr>
          <p:cNvSpPr>
            <a:spLocks noGrp="1"/>
          </p:cNvSpPr>
          <p:nvPr>
            <p:ph type="title"/>
          </p:nvPr>
        </p:nvSpPr>
        <p:spPr>
          <a:xfrm>
            <a:off x="356508" y="289178"/>
            <a:ext cx="5992584" cy="1143000"/>
          </a:xfrm>
        </p:spPr>
        <p:txBody>
          <a:bodyPr/>
          <a:lstStyle/>
          <a:p>
            <a:r>
              <a:rPr lang="en-US" altLang="en-US" dirty="0"/>
              <a:t>ENSO and </a:t>
            </a:r>
            <a:br>
              <a:rPr lang="en-US" altLang="en-US" dirty="0"/>
            </a:br>
            <a:r>
              <a:rPr lang="en-US" altLang="en-US" dirty="0"/>
              <a:t>global warming</a:t>
            </a:r>
          </a:p>
        </p:txBody>
      </p:sp>
      <p:sp>
        <p:nvSpPr>
          <p:cNvPr id="44035" name="Content Placeholder 2">
            <a:extLst>
              <a:ext uri="{FF2B5EF4-FFF2-40B4-BE49-F238E27FC236}">
                <a16:creationId xmlns:a16="http://schemas.microsoft.com/office/drawing/2014/main" id="{26086B54-4C7B-06C1-6816-A65C67AF018D}"/>
              </a:ext>
            </a:extLst>
          </p:cNvPr>
          <p:cNvSpPr>
            <a:spLocks noGrp="1"/>
          </p:cNvSpPr>
          <p:nvPr>
            <p:ph idx="1"/>
          </p:nvPr>
        </p:nvSpPr>
        <p:spPr>
          <a:xfrm>
            <a:off x="356509" y="1938364"/>
            <a:ext cx="5467276" cy="4614836"/>
          </a:xfrm>
        </p:spPr>
        <p:txBody>
          <a:bodyPr/>
          <a:lstStyle/>
          <a:p>
            <a:r>
              <a:rPr lang="en-US" altLang="en-US" sz="3000" dirty="0"/>
              <a:t>ENSO is a natural cycle and is not caused by global warming</a:t>
            </a:r>
          </a:p>
          <a:p>
            <a:r>
              <a:rPr lang="en-US" altLang="en-US" sz="3000" dirty="0"/>
              <a:t>However, there are interactions between ENSO and greenhouse gas emissions</a:t>
            </a:r>
          </a:p>
          <a:p>
            <a:r>
              <a:rPr lang="en-US" altLang="en-US" sz="3000" dirty="0"/>
              <a:t>Impacts are still under study – but leaning toward more extreme El Ninos in the future</a:t>
            </a:r>
          </a:p>
        </p:txBody>
      </p:sp>
      <p:pic>
        <p:nvPicPr>
          <p:cNvPr id="44036" name="Content Placeholder 3">
            <a:extLst>
              <a:ext uri="{FF2B5EF4-FFF2-40B4-BE49-F238E27FC236}">
                <a16:creationId xmlns:a16="http://schemas.microsoft.com/office/drawing/2014/main" id="{9E78A478-222D-9899-D170-611785900EDB}"/>
              </a:ext>
            </a:extLst>
          </p:cNvPr>
          <p:cNvPicPr>
            <a:picLocks noChangeAspect="1"/>
          </p:cNvPicPr>
          <p:nvPr/>
        </p:nvPicPr>
        <p:blipFill>
          <a:blip r:embed="rId2">
            <a:extLst>
              <a:ext uri="{28A0092B-C50C-407E-A947-70E740481C1C}">
                <a14:useLocalDpi xmlns:a14="http://schemas.microsoft.com/office/drawing/2010/main" val="0"/>
              </a:ext>
            </a:extLst>
          </a:blip>
          <a:srcRect b="51724"/>
          <a:stretch>
            <a:fillRect/>
          </a:stretch>
        </p:blipFill>
        <p:spPr bwMode="auto">
          <a:xfrm>
            <a:off x="5823785" y="8588"/>
            <a:ext cx="6262077" cy="1649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1">
            <a:extLst>
              <a:ext uri="{FF2B5EF4-FFF2-40B4-BE49-F238E27FC236}">
                <a16:creationId xmlns:a16="http://schemas.microsoft.com/office/drawing/2014/main" id="{30A6AA80-D227-BA7A-4157-04933372292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2868" y="1844927"/>
            <a:ext cx="6162994"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28DF9E9-D671-4C76-C2F0-A8ED800B7519}"/>
              </a:ext>
            </a:extLst>
          </p:cNvPr>
          <p:cNvPicPr>
            <a:picLocks noChangeAspect="1"/>
          </p:cNvPicPr>
          <p:nvPr/>
        </p:nvPicPr>
        <p:blipFill>
          <a:blip r:embed="rId4"/>
          <a:srcRect l="27500" t="19171" r="21250" b="41764"/>
          <a:stretch/>
        </p:blipFill>
        <p:spPr>
          <a:xfrm>
            <a:off x="5992584" y="4382005"/>
            <a:ext cx="6093278" cy="246740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C64EC36-3800-7C0D-7325-2BA5C022C363}"/>
              </a:ext>
            </a:extLst>
          </p:cNvPr>
          <p:cNvSpPr>
            <a:spLocks noGrp="1"/>
          </p:cNvSpPr>
          <p:nvPr>
            <p:ph idx="1"/>
          </p:nvPr>
        </p:nvSpPr>
        <p:spPr>
          <a:xfrm>
            <a:off x="381000" y="1905000"/>
            <a:ext cx="6553200" cy="4191000"/>
          </a:xfrm>
        </p:spPr>
        <p:txBody>
          <a:bodyPr/>
          <a:lstStyle/>
          <a:p>
            <a:r>
              <a:rPr lang="en-US" dirty="0"/>
              <a:t>2023-2024 El Nino saw the biggest annual increase in global CO2 concentrations on record</a:t>
            </a:r>
            <a:endParaRPr lang="en-US" altLang="en-US" dirty="0"/>
          </a:p>
          <a:p>
            <a:r>
              <a:rPr lang="en-US" altLang="en-US" dirty="0"/>
              <a:t>El Nino causes release of carbon dioxide from:</a:t>
            </a:r>
          </a:p>
          <a:p>
            <a:pPr lvl="1"/>
            <a:r>
              <a:rPr lang="en-US" altLang="en-US" dirty="0"/>
              <a:t>Fires in Indonesia and southeast Asia</a:t>
            </a:r>
          </a:p>
          <a:p>
            <a:pPr lvl="1"/>
            <a:r>
              <a:rPr lang="en-US" altLang="en-US" dirty="0"/>
              <a:t>Decreased plant growth and uptake of carbon dioxide where droughts occur</a:t>
            </a:r>
          </a:p>
          <a:p>
            <a:endParaRPr lang="en-US" dirty="0"/>
          </a:p>
        </p:txBody>
      </p:sp>
      <p:pic>
        <p:nvPicPr>
          <p:cNvPr id="5" name="Picture 4">
            <a:extLst>
              <a:ext uri="{FF2B5EF4-FFF2-40B4-BE49-F238E27FC236}">
                <a16:creationId xmlns:a16="http://schemas.microsoft.com/office/drawing/2014/main" id="{A0BA2DEC-2A18-C10D-C748-D239136B0F76}"/>
              </a:ext>
            </a:extLst>
          </p:cNvPr>
          <p:cNvPicPr>
            <a:picLocks noChangeAspect="1"/>
          </p:cNvPicPr>
          <p:nvPr/>
        </p:nvPicPr>
        <p:blipFill>
          <a:blip r:embed="rId2"/>
          <a:stretch>
            <a:fillRect/>
          </a:stretch>
        </p:blipFill>
        <p:spPr>
          <a:xfrm>
            <a:off x="7255990" y="353786"/>
            <a:ext cx="4930567" cy="6027942"/>
          </a:xfrm>
          <a:prstGeom prst="rect">
            <a:avLst/>
          </a:prstGeom>
        </p:spPr>
      </p:pic>
      <p:sp>
        <p:nvSpPr>
          <p:cNvPr id="2" name="Title 1">
            <a:extLst>
              <a:ext uri="{FF2B5EF4-FFF2-40B4-BE49-F238E27FC236}">
                <a16:creationId xmlns:a16="http://schemas.microsoft.com/office/drawing/2014/main" id="{A06FC7EB-7030-936F-854C-94C2609A34F8}"/>
              </a:ext>
            </a:extLst>
          </p:cNvPr>
          <p:cNvSpPr>
            <a:spLocks noGrp="1"/>
          </p:cNvSpPr>
          <p:nvPr>
            <p:ph type="title"/>
          </p:nvPr>
        </p:nvSpPr>
        <p:spPr>
          <a:xfrm>
            <a:off x="661308" y="429986"/>
            <a:ext cx="5992584" cy="1143000"/>
          </a:xfrm>
        </p:spPr>
        <p:txBody>
          <a:bodyPr/>
          <a:lstStyle/>
          <a:p>
            <a:r>
              <a:rPr lang="en-US" altLang="en-US" dirty="0"/>
              <a:t>El Nino increases warming</a:t>
            </a:r>
          </a:p>
        </p:txBody>
      </p:sp>
    </p:spTree>
    <p:extLst>
      <p:ext uri="{BB962C8B-B14F-4D97-AF65-F5344CB8AC3E}">
        <p14:creationId xmlns:p14="http://schemas.microsoft.com/office/powerpoint/2010/main" val="341325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a:extLst>
              <a:ext uri="{FF2B5EF4-FFF2-40B4-BE49-F238E27FC236}">
                <a16:creationId xmlns:a16="http://schemas.microsoft.com/office/drawing/2014/main" id="{E0B02CD8-69D0-1D53-9364-90CC91BB9178}"/>
              </a:ext>
            </a:extLst>
          </p:cNvPr>
          <p:cNvSpPr>
            <a:spLocks noGrp="1" noChangeArrowheads="1"/>
          </p:cNvSpPr>
          <p:nvPr>
            <p:ph type="title"/>
          </p:nvPr>
        </p:nvSpPr>
        <p:spPr>
          <a:xfrm>
            <a:off x="2209800" y="152400"/>
            <a:ext cx="7772400" cy="1143000"/>
          </a:xfrm>
        </p:spPr>
        <p:txBody>
          <a:bodyPr/>
          <a:lstStyle/>
          <a:p>
            <a:pPr eaLnBrk="1" hangingPunct="1"/>
            <a:r>
              <a:rPr lang="en-US" altLang="en-US" sz="4000" dirty="0"/>
              <a:t> Southern Oscillation</a:t>
            </a:r>
          </a:p>
        </p:txBody>
      </p:sp>
      <p:sp>
        <p:nvSpPr>
          <p:cNvPr id="3075" name="Rectangle 4">
            <a:extLst>
              <a:ext uri="{FF2B5EF4-FFF2-40B4-BE49-F238E27FC236}">
                <a16:creationId xmlns:a16="http://schemas.microsoft.com/office/drawing/2014/main" id="{F9F16245-4CCA-48AF-55FA-E868A544B6E3}"/>
              </a:ext>
            </a:extLst>
          </p:cNvPr>
          <p:cNvSpPr>
            <a:spLocks noGrp="1" noChangeArrowheads="1"/>
          </p:cNvSpPr>
          <p:nvPr>
            <p:ph type="body" idx="1"/>
          </p:nvPr>
        </p:nvSpPr>
        <p:spPr>
          <a:xfrm>
            <a:off x="609600" y="1371600"/>
            <a:ext cx="10972800" cy="4114800"/>
          </a:xfrm>
        </p:spPr>
        <p:txBody>
          <a:bodyPr/>
          <a:lstStyle/>
          <a:p>
            <a:pPr eaLnBrk="1" hangingPunct="1">
              <a:lnSpc>
                <a:spcPct val="90000"/>
              </a:lnSpc>
            </a:pPr>
            <a:r>
              <a:rPr lang="en-US" altLang="en-US" sz="2800" dirty="0">
                <a:latin typeface="+mj-lt"/>
              </a:rPr>
              <a:t>Naturally occurring cyclical change in Pacific ocean and wind circulation patterns</a:t>
            </a:r>
          </a:p>
          <a:p>
            <a:pPr eaLnBrk="1" hangingPunct="1">
              <a:lnSpc>
                <a:spcPct val="90000"/>
              </a:lnSpc>
            </a:pPr>
            <a:r>
              <a:rPr lang="en-US" altLang="en-US" sz="2800" dirty="0">
                <a:latin typeface="+mj-lt"/>
              </a:rPr>
              <a:t>Two endpoints of oscillation, La Nina and El Nino</a:t>
            </a:r>
          </a:p>
          <a:p>
            <a:pPr marL="342900" lvl="1" indent="-342900" eaLnBrk="1" hangingPunct="1">
              <a:lnSpc>
                <a:spcPct val="90000"/>
              </a:lnSpc>
              <a:buFontTx/>
              <a:buChar char="•"/>
            </a:pPr>
            <a:r>
              <a:rPr lang="en-US" altLang="en-US" dirty="0">
                <a:latin typeface="+mj-lt"/>
              </a:rPr>
              <a:t>Cycles between endpoints every 2-7 years, a temporal scale larger than seasons</a:t>
            </a:r>
          </a:p>
          <a:p>
            <a:pPr eaLnBrk="1" hangingPunct="1">
              <a:lnSpc>
                <a:spcPct val="90000"/>
              </a:lnSpc>
            </a:pPr>
            <a:r>
              <a:rPr lang="en-US" altLang="en-US" sz="2800" dirty="0">
                <a:latin typeface="+mj-lt"/>
              </a:rPr>
              <a:t>Natural event occurring for 50 million years ago</a:t>
            </a:r>
          </a:p>
          <a:p>
            <a:pPr eaLnBrk="1" hangingPunct="1">
              <a:lnSpc>
                <a:spcPct val="90000"/>
              </a:lnSpc>
            </a:pPr>
            <a:r>
              <a:rPr lang="en-US" altLang="en-US" sz="2800" dirty="0">
                <a:latin typeface="+mj-lt"/>
              </a:rPr>
              <a:t>Global warming does not cause the Southern Oscillation, but growing evidence for their interaction</a:t>
            </a:r>
          </a:p>
          <a:p>
            <a:pPr eaLnBrk="1" hangingPunct="1">
              <a:lnSpc>
                <a:spcPct val="90000"/>
              </a:lnSpc>
            </a:pPr>
            <a:r>
              <a:rPr lang="en-US" altLang="en-US" sz="2800" dirty="0">
                <a:latin typeface="+mj-lt"/>
              </a:rPr>
              <a:t>Also referred to as ENSO (El Nino – Southern Oscillation)</a:t>
            </a:r>
          </a:p>
          <a:p>
            <a:pPr eaLnBrk="1" hangingPunct="1">
              <a:lnSpc>
                <a:spcPct val="90000"/>
              </a:lnSpc>
            </a:pPr>
            <a:r>
              <a:rPr lang="en-US" altLang="en-US" sz="2800" dirty="0">
                <a:latin typeface="+mj-lt"/>
              </a:rPr>
              <a:t>Has global teleconnections: strong El Nino and La Nina events shape weather around the globe</a:t>
            </a:r>
          </a:p>
          <a:p>
            <a:pPr eaLnBrk="1" hangingPunct="1">
              <a:lnSpc>
                <a:spcPct val="90000"/>
              </a:lnSpc>
            </a:pPr>
            <a:endParaRPr lang="en-US" altLang="en-US" sz="2400" dirty="0">
              <a:latin typeface="+mj-l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a:extLst>
              <a:ext uri="{FF2B5EF4-FFF2-40B4-BE49-F238E27FC236}">
                <a16:creationId xmlns:a16="http://schemas.microsoft.com/office/drawing/2014/main" id="{BD21B098-2244-737F-7AB6-5DC947BFEC2A}"/>
              </a:ext>
            </a:extLst>
          </p:cNvPr>
          <p:cNvSpPr>
            <a:spLocks noGrp="1"/>
          </p:cNvSpPr>
          <p:nvPr>
            <p:ph type="title"/>
          </p:nvPr>
        </p:nvSpPr>
        <p:spPr>
          <a:xfrm>
            <a:off x="195943" y="381000"/>
            <a:ext cx="11963400" cy="1143000"/>
          </a:xfrm>
        </p:spPr>
        <p:txBody>
          <a:bodyPr/>
          <a:lstStyle/>
          <a:p>
            <a:r>
              <a:rPr lang="en-US" altLang="en-US" dirty="0"/>
              <a:t>ENSO is one of several atmospheric oscillations</a:t>
            </a:r>
          </a:p>
        </p:txBody>
      </p:sp>
      <p:sp>
        <p:nvSpPr>
          <p:cNvPr id="45059" name="Content Placeholder 2">
            <a:extLst>
              <a:ext uri="{FF2B5EF4-FFF2-40B4-BE49-F238E27FC236}">
                <a16:creationId xmlns:a16="http://schemas.microsoft.com/office/drawing/2014/main" id="{FF608304-9DFE-02AE-9B3C-59043D05EAF5}"/>
              </a:ext>
            </a:extLst>
          </p:cNvPr>
          <p:cNvSpPr>
            <a:spLocks noGrp="1"/>
          </p:cNvSpPr>
          <p:nvPr>
            <p:ph idx="1"/>
          </p:nvPr>
        </p:nvSpPr>
        <p:spPr>
          <a:xfrm>
            <a:off x="914400" y="1752600"/>
            <a:ext cx="10363200" cy="4114800"/>
          </a:xfrm>
        </p:spPr>
        <p:txBody>
          <a:bodyPr/>
          <a:lstStyle/>
          <a:p>
            <a:r>
              <a:rPr lang="en-US" altLang="en-US" dirty="0"/>
              <a:t>You don’t have to know what names and these oscillations or how they change weather and climate, just be aware that ENSO is just one of several. </a:t>
            </a:r>
          </a:p>
          <a:p>
            <a:pPr lvl="1"/>
            <a:r>
              <a:rPr lang="en-US" altLang="en-US" dirty="0"/>
              <a:t>Madden-Julian Oscillation</a:t>
            </a:r>
          </a:p>
          <a:p>
            <a:pPr lvl="1"/>
            <a:r>
              <a:rPr lang="en-US" altLang="en-US" dirty="0"/>
              <a:t>Pacific Decadal Oscillation</a:t>
            </a:r>
          </a:p>
          <a:p>
            <a:pPr lvl="1"/>
            <a:r>
              <a:rPr lang="en-US" altLang="en-US" dirty="0"/>
              <a:t>North Atlantic Oscillation</a:t>
            </a:r>
          </a:p>
          <a:p>
            <a:pPr lvl="1"/>
            <a:r>
              <a:rPr lang="en-US" altLang="en-US" dirty="0"/>
              <a:t>Arctic Oscillation</a:t>
            </a:r>
          </a:p>
          <a:p>
            <a:pPr lvl="1"/>
            <a:r>
              <a:rPr lang="en-US" altLang="en-US" dirty="0"/>
              <a:t>Modokai El Nino</a:t>
            </a:r>
          </a:p>
          <a:p>
            <a:endParaRPr lang="en-US"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El Nino - What is it?">
            <a:hlinkClick r:id="" action="ppaction://media"/>
            <a:extLst>
              <a:ext uri="{FF2B5EF4-FFF2-40B4-BE49-F238E27FC236}">
                <a16:creationId xmlns:a16="http://schemas.microsoft.com/office/drawing/2014/main" id="{D782CAC5-378E-51AD-3A78-C6412AA8EDAB}"/>
              </a:ext>
            </a:extLst>
          </p:cNvPr>
          <p:cNvPicPr>
            <a:picLocks noGrp="1" noRot="1" noChangeAspect="1"/>
          </p:cNvPicPr>
          <p:nvPr>
            <p:ph idx="1"/>
            <a:videoFile r:link="rId1"/>
          </p:nvPr>
        </p:nvPicPr>
        <p:blipFill>
          <a:blip r:embed="rId4"/>
          <a:stretch>
            <a:fillRect/>
          </a:stretch>
        </p:blipFill>
        <p:spPr>
          <a:xfrm>
            <a:off x="0" y="0"/>
            <a:ext cx="12147022" cy="6858000"/>
          </a:xfrm>
          <a:prstGeom prst="rect">
            <a:avLst/>
          </a:prstGeom>
        </p:spPr>
      </p:pic>
    </p:spTree>
    <p:extLst>
      <p:ext uri="{BB962C8B-B14F-4D97-AF65-F5344CB8AC3E}">
        <p14:creationId xmlns:p14="http://schemas.microsoft.com/office/powerpoint/2010/main" val="219854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aph with lines and numbers&#10;&#10;Description automatically generated">
            <a:extLst>
              <a:ext uri="{FF2B5EF4-FFF2-40B4-BE49-F238E27FC236}">
                <a16:creationId xmlns:a16="http://schemas.microsoft.com/office/drawing/2014/main" id="{116F6D87-0B6D-D9B4-9BDC-A18D4F8D369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698" y="914400"/>
            <a:ext cx="11866603" cy="4718957"/>
          </a:xfrm>
        </p:spPr>
      </p:pic>
    </p:spTree>
    <p:extLst>
      <p:ext uri="{BB962C8B-B14F-4D97-AF65-F5344CB8AC3E}">
        <p14:creationId xmlns:p14="http://schemas.microsoft.com/office/powerpoint/2010/main" val="3569311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5C29B37A-E608-0708-6994-25A6240CCE87}"/>
              </a:ext>
            </a:extLst>
          </p:cNvPr>
          <p:cNvSpPr>
            <a:spLocks noGrp="1"/>
          </p:cNvSpPr>
          <p:nvPr>
            <p:ph type="title"/>
          </p:nvPr>
        </p:nvSpPr>
        <p:spPr>
          <a:xfrm>
            <a:off x="914400" y="342900"/>
            <a:ext cx="4537506" cy="1143000"/>
          </a:xfrm>
        </p:spPr>
        <p:txBody>
          <a:bodyPr/>
          <a:lstStyle/>
          <a:p>
            <a:r>
              <a:rPr lang="en-US" altLang="en-US" dirty="0"/>
              <a:t>Normal conditions</a:t>
            </a:r>
          </a:p>
        </p:txBody>
      </p:sp>
      <p:sp>
        <p:nvSpPr>
          <p:cNvPr id="5123" name="Content Placeholder 2">
            <a:extLst>
              <a:ext uri="{FF2B5EF4-FFF2-40B4-BE49-F238E27FC236}">
                <a16:creationId xmlns:a16="http://schemas.microsoft.com/office/drawing/2014/main" id="{41FBA89B-C450-FD9A-9508-5F9EE8D17BDE}"/>
              </a:ext>
            </a:extLst>
          </p:cNvPr>
          <p:cNvSpPr>
            <a:spLocks noGrp="1"/>
          </p:cNvSpPr>
          <p:nvPr>
            <p:ph idx="1"/>
          </p:nvPr>
        </p:nvSpPr>
        <p:spPr>
          <a:xfrm>
            <a:off x="304800" y="1747157"/>
            <a:ext cx="5334000" cy="4114800"/>
          </a:xfrm>
        </p:spPr>
        <p:txBody>
          <a:bodyPr/>
          <a:lstStyle/>
          <a:p>
            <a:r>
              <a:rPr lang="en-US" altLang="en-US" dirty="0">
                <a:latin typeface="+mj-lt"/>
                <a:cs typeface="Arial" panose="020B0604020202020204" pitchFamily="34" charset="0"/>
              </a:rPr>
              <a:t>West Pacific </a:t>
            </a:r>
          </a:p>
          <a:p>
            <a:pPr lvl="1"/>
            <a:r>
              <a:rPr lang="en-US" altLang="en-US" dirty="0">
                <a:latin typeface="+mj-lt"/>
                <a:cs typeface="Arial" panose="020B0604020202020204" pitchFamily="34" charset="0"/>
              </a:rPr>
              <a:t>Warm ocean water</a:t>
            </a:r>
          </a:p>
          <a:p>
            <a:pPr lvl="1"/>
            <a:r>
              <a:rPr lang="en-US" altLang="en-US" dirty="0">
                <a:latin typeface="+mj-lt"/>
                <a:cs typeface="Arial" panose="020B0604020202020204" pitchFamily="34" charset="0"/>
              </a:rPr>
              <a:t>Low pressure</a:t>
            </a:r>
          </a:p>
          <a:p>
            <a:pPr lvl="1"/>
            <a:r>
              <a:rPr lang="en-US" altLang="en-US" dirty="0">
                <a:latin typeface="+mj-lt"/>
                <a:cs typeface="Arial" panose="020B0604020202020204" pitchFamily="34" charset="0"/>
              </a:rPr>
              <a:t>Unstable atmospheric conditions</a:t>
            </a:r>
          </a:p>
          <a:p>
            <a:r>
              <a:rPr lang="en-US" altLang="en-US" dirty="0">
                <a:latin typeface="+mj-lt"/>
                <a:cs typeface="Arial" panose="020B0604020202020204" pitchFamily="34" charset="0"/>
              </a:rPr>
              <a:t>East Pacific</a:t>
            </a:r>
          </a:p>
          <a:p>
            <a:pPr lvl="1"/>
            <a:r>
              <a:rPr lang="en-US" altLang="en-US" dirty="0">
                <a:latin typeface="+mj-lt"/>
                <a:cs typeface="Arial" panose="020B0604020202020204" pitchFamily="34" charset="0"/>
              </a:rPr>
              <a:t>Cold water upwelling</a:t>
            </a:r>
          </a:p>
          <a:p>
            <a:pPr lvl="1"/>
            <a:r>
              <a:rPr lang="en-US" altLang="en-US" dirty="0">
                <a:latin typeface="+mj-lt"/>
                <a:cs typeface="Arial" panose="020B0604020202020204" pitchFamily="34" charset="0"/>
              </a:rPr>
              <a:t>High pressure</a:t>
            </a:r>
          </a:p>
          <a:p>
            <a:pPr lvl="1"/>
            <a:r>
              <a:rPr lang="en-US" altLang="en-US" dirty="0">
                <a:latin typeface="+mj-lt"/>
                <a:cs typeface="Arial" panose="020B0604020202020204" pitchFamily="34" charset="0"/>
              </a:rPr>
              <a:t>Stable atmospheric conditions</a:t>
            </a:r>
          </a:p>
          <a:p>
            <a:pPr lvl="1"/>
            <a:endParaRPr lang="en-US" altLang="en-US" dirty="0">
              <a:latin typeface="+mj-lt"/>
            </a:endParaRPr>
          </a:p>
        </p:txBody>
      </p:sp>
      <p:pic>
        <p:nvPicPr>
          <p:cNvPr id="2" name="Picture 1" descr="A diagram of the ground and the ground condition&#10;&#10;Description automatically generated with medium confidence">
            <a:extLst>
              <a:ext uri="{FF2B5EF4-FFF2-40B4-BE49-F238E27FC236}">
                <a16:creationId xmlns:a16="http://schemas.microsoft.com/office/drawing/2014/main" id="{8457BB69-34DD-F541-F863-AA46B57105E9}"/>
              </a:ext>
            </a:extLst>
          </p:cNvPr>
          <p:cNvPicPr>
            <a:picLocks noChangeAspect="1"/>
          </p:cNvPicPr>
          <p:nvPr/>
        </p:nvPicPr>
        <p:blipFill rotWithShape="1">
          <a:blip r:embed="rId3">
            <a:extLst>
              <a:ext uri="{28A0092B-C50C-407E-A947-70E740481C1C}">
                <a14:useLocalDpi xmlns:a14="http://schemas.microsoft.com/office/drawing/2010/main" val="0"/>
              </a:ext>
            </a:extLst>
          </a:blip>
          <a:srcRect l="2450" t="15400" r="50909" b="12511"/>
          <a:stretch/>
        </p:blipFill>
        <p:spPr>
          <a:xfrm>
            <a:off x="5451906" y="914400"/>
            <a:ext cx="6740094" cy="520881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5F9EA059-E09F-FB1D-1A5A-082E252A7D86}"/>
              </a:ext>
            </a:extLst>
          </p:cNvPr>
          <p:cNvSpPr>
            <a:spLocks noGrp="1" noChangeArrowheads="1"/>
          </p:cNvSpPr>
          <p:nvPr>
            <p:ph type="title"/>
          </p:nvPr>
        </p:nvSpPr>
        <p:spPr>
          <a:xfrm>
            <a:off x="0" y="152400"/>
            <a:ext cx="5562600" cy="1143000"/>
          </a:xfrm>
        </p:spPr>
        <p:txBody>
          <a:bodyPr/>
          <a:lstStyle/>
          <a:p>
            <a:pPr eaLnBrk="1" hangingPunct="1"/>
            <a:r>
              <a:rPr lang="en-US" altLang="en-US" dirty="0"/>
              <a:t>El Nino</a:t>
            </a:r>
          </a:p>
        </p:txBody>
      </p:sp>
      <p:sp>
        <p:nvSpPr>
          <p:cNvPr id="6147" name="Content Placeholder 5">
            <a:extLst>
              <a:ext uri="{FF2B5EF4-FFF2-40B4-BE49-F238E27FC236}">
                <a16:creationId xmlns:a16="http://schemas.microsoft.com/office/drawing/2014/main" id="{686CCCCE-F6A2-66A2-0B1F-5596969CD5FE}"/>
              </a:ext>
            </a:extLst>
          </p:cNvPr>
          <p:cNvSpPr>
            <a:spLocks noGrp="1"/>
          </p:cNvSpPr>
          <p:nvPr>
            <p:ph idx="1"/>
          </p:nvPr>
        </p:nvSpPr>
        <p:spPr>
          <a:xfrm>
            <a:off x="609600" y="1524000"/>
            <a:ext cx="4343400" cy="4114800"/>
          </a:xfrm>
        </p:spPr>
        <p:txBody>
          <a:bodyPr/>
          <a:lstStyle/>
          <a:p>
            <a:pPr eaLnBrk="1" hangingPunct="1"/>
            <a:r>
              <a:rPr lang="en-US" altLang="en-US" sz="2800" dirty="0">
                <a:latin typeface="+mj-lt"/>
                <a:cs typeface="Arial" panose="020B0604020202020204" pitchFamily="34" charset="0"/>
              </a:rPr>
              <a:t>El Nino tends to produce greater global changes in weather and climate than La Nina</a:t>
            </a:r>
          </a:p>
          <a:p>
            <a:pPr eaLnBrk="1" hangingPunct="1"/>
            <a:r>
              <a:rPr lang="en-US" altLang="en-US" sz="2800" dirty="0">
                <a:latin typeface="+mj-lt"/>
                <a:cs typeface="Arial" panose="020B0604020202020204" pitchFamily="34" charset="0"/>
              </a:rPr>
              <a:t>Across the Pacific, El Nino begins when tradewinds slow and reverse direction from neutral conditions – they shift from east to west to west to east. </a:t>
            </a:r>
          </a:p>
          <a:p>
            <a:pPr eaLnBrk="1" hangingPunct="1"/>
            <a:endParaRPr lang="en-US" altLang="en-US" sz="2800" dirty="0">
              <a:latin typeface="+mj-lt"/>
            </a:endParaRPr>
          </a:p>
        </p:txBody>
      </p:sp>
      <p:pic>
        <p:nvPicPr>
          <p:cNvPr id="4" name="Picture 3" descr="A diagram of the ground and the ground condition&#10;&#10;Description automatically generated with medium confidence">
            <a:extLst>
              <a:ext uri="{FF2B5EF4-FFF2-40B4-BE49-F238E27FC236}">
                <a16:creationId xmlns:a16="http://schemas.microsoft.com/office/drawing/2014/main" id="{9F4C0431-1274-DF0F-3B87-532C7D441302}"/>
              </a:ext>
            </a:extLst>
          </p:cNvPr>
          <p:cNvPicPr>
            <a:picLocks noChangeAspect="1"/>
          </p:cNvPicPr>
          <p:nvPr/>
        </p:nvPicPr>
        <p:blipFill rotWithShape="1">
          <a:blip r:embed="rId3">
            <a:extLst>
              <a:ext uri="{28A0092B-C50C-407E-A947-70E740481C1C}">
                <a14:useLocalDpi xmlns:a14="http://schemas.microsoft.com/office/drawing/2010/main" val="0"/>
              </a:ext>
            </a:extLst>
          </a:blip>
          <a:srcRect l="50354" t="9930" r="3546" b="14119"/>
          <a:stretch/>
        </p:blipFill>
        <p:spPr>
          <a:xfrm>
            <a:off x="4953000" y="510103"/>
            <a:ext cx="7086600" cy="583779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3CBC9-F01E-1DD6-90EA-0E27D360A83E}"/>
            </a:ext>
          </a:extLst>
        </p:cNvPr>
        <p:cNvGrpSpPr/>
        <p:nvPr/>
      </p:nvGrpSpPr>
      <p:grpSpPr>
        <a:xfrm>
          <a:off x="0" y="0"/>
          <a:ext cx="0" cy="0"/>
          <a:chOff x="0" y="0"/>
          <a:chExt cx="0" cy="0"/>
        </a:xfrm>
      </p:grpSpPr>
      <p:sp>
        <p:nvSpPr>
          <p:cNvPr id="6147" name="Content Placeholder 5">
            <a:extLst>
              <a:ext uri="{FF2B5EF4-FFF2-40B4-BE49-F238E27FC236}">
                <a16:creationId xmlns:a16="http://schemas.microsoft.com/office/drawing/2014/main" id="{1A77576E-CF5B-9979-7923-548333ACD8CC}"/>
              </a:ext>
            </a:extLst>
          </p:cNvPr>
          <p:cNvSpPr>
            <a:spLocks noGrp="1"/>
          </p:cNvSpPr>
          <p:nvPr>
            <p:ph idx="1"/>
          </p:nvPr>
        </p:nvSpPr>
        <p:spPr>
          <a:xfrm>
            <a:off x="285750" y="1524000"/>
            <a:ext cx="4991100" cy="4114800"/>
          </a:xfrm>
        </p:spPr>
        <p:txBody>
          <a:bodyPr/>
          <a:lstStyle/>
          <a:p>
            <a:pPr eaLnBrk="1" hangingPunct="1"/>
            <a:r>
              <a:rPr lang="en-US" altLang="en-US" sz="2800" dirty="0">
                <a:latin typeface="+mj-lt"/>
                <a:cs typeface="Arial" panose="020B0604020202020204" pitchFamily="34" charset="0"/>
              </a:rPr>
              <a:t>In the Eastern Pacific </a:t>
            </a:r>
          </a:p>
          <a:p>
            <a:pPr lvl="1" eaLnBrk="1" hangingPunct="1"/>
            <a:r>
              <a:rPr lang="en-US" altLang="en-US" sz="2400" dirty="0">
                <a:latin typeface="+mj-lt"/>
                <a:cs typeface="Arial" panose="020B0604020202020204" pitchFamily="34" charset="0"/>
              </a:rPr>
              <a:t>Upwelling ceases</a:t>
            </a:r>
          </a:p>
          <a:p>
            <a:pPr lvl="1" eaLnBrk="1" hangingPunct="1"/>
            <a:r>
              <a:rPr lang="en-US" altLang="en-US" sz="2400" dirty="0">
                <a:latin typeface="+mj-lt"/>
                <a:cs typeface="Arial" panose="020B0604020202020204" pitchFamily="34" charset="0"/>
              </a:rPr>
              <a:t>Warmer surface water</a:t>
            </a:r>
          </a:p>
          <a:p>
            <a:pPr lvl="1" eaLnBrk="1" hangingPunct="1"/>
            <a:r>
              <a:rPr lang="en-US" altLang="en-US" sz="2400" dirty="0">
                <a:latin typeface="+mj-lt"/>
                <a:cs typeface="Arial" panose="020B0604020202020204" pitchFamily="34" charset="0"/>
              </a:rPr>
              <a:t>STHP weakens</a:t>
            </a:r>
          </a:p>
          <a:p>
            <a:pPr lvl="1" eaLnBrk="1" hangingPunct="1"/>
            <a:r>
              <a:rPr lang="en-US" altLang="en-US" sz="2400" dirty="0">
                <a:latin typeface="+mj-lt"/>
                <a:cs typeface="Arial" panose="020B0604020202020204" pitchFamily="34" charset="0"/>
              </a:rPr>
              <a:t>Wet and unstable conditions develop</a:t>
            </a:r>
          </a:p>
          <a:p>
            <a:pPr eaLnBrk="1" hangingPunct="1"/>
            <a:r>
              <a:rPr lang="en-US" altLang="en-US" sz="2800" dirty="0">
                <a:latin typeface="+mj-lt"/>
                <a:cs typeface="Arial" panose="020B0604020202020204" pitchFamily="34" charset="0"/>
              </a:rPr>
              <a:t>Western Pacific</a:t>
            </a:r>
          </a:p>
          <a:p>
            <a:pPr lvl="1" eaLnBrk="1" hangingPunct="1"/>
            <a:r>
              <a:rPr lang="en-US" altLang="en-US" sz="2400" dirty="0">
                <a:latin typeface="+mj-lt"/>
                <a:cs typeface="Arial" panose="020B0604020202020204" pitchFamily="34" charset="0"/>
              </a:rPr>
              <a:t>Cooler surface water </a:t>
            </a:r>
          </a:p>
          <a:p>
            <a:pPr lvl="1" eaLnBrk="1" hangingPunct="1"/>
            <a:r>
              <a:rPr lang="en-US" altLang="en-US" sz="2400" dirty="0">
                <a:latin typeface="+mj-lt"/>
                <a:cs typeface="Arial" panose="020B0604020202020204" pitchFamily="34" charset="0"/>
              </a:rPr>
              <a:t>Low pressure weakens</a:t>
            </a:r>
          </a:p>
          <a:p>
            <a:pPr lvl="1" eaLnBrk="1" hangingPunct="1"/>
            <a:r>
              <a:rPr lang="en-US" altLang="en-US" sz="2400" dirty="0">
                <a:latin typeface="+mj-lt"/>
                <a:cs typeface="Arial" panose="020B0604020202020204" pitchFamily="34" charset="0"/>
              </a:rPr>
              <a:t>Drier and stable conditions</a:t>
            </a:r>
          </a:p>
          <a:p>
            <a:pPr eaLnBrk="1" hangingPunct="1"/>
            <a:endParaRPr lang="en-US" altLang="en-US" sz="2800" dirty="0">
              <a:latin typeface="+mj-lt"/>
            </a:endParaRPr>
          </a:p>
        </p:txBody>
      </p:sp>
      <p:pic>
        <p:nvPicPr>
          <p:cNvPr id="3" name="Picture 2" descr="A diagram of the ground and the ground condition&#10;&#10;Description automatically generated with medium confidence">
            <a:extLst>
              <a:ext uri="{FF2B5EF4-FFF2-40B4-BE49-F238E27FC236}">
                <a16:creationId xmlns:a16="http://schemas.microsoft.com/office/drawing/2014/main" id="{61DE0888-226F-72EE-975B-2B5C3957A082}"/>
              </a:ext>
            </a:extLst>
          </p:cNvPr>
          <p:cNvPicPr>
            <a:picLocks noChangeAspect="1"/>
          </p:cNvPicPr>
          <p:nvPr/>
        </p:nvPicPr>
        <p:blipFill rotWithShape="1">
          <a:blip r:embed="rId3">
            <a:extLst>
              <a:ext uri="{28A0092B-C50C-407E-A947-70E740481C1C}">
                <a14:useLocalDpi xmlns:a14="http://schemas.microsoft.com/office/drawing/2010/main" val="0"/>
              </a:ext>
            </a:extLst>
          </a:blip>
          <a:srcRect l="50354" t="9930" r="3546" b="14119"/>
          <a:stretch/>
        </p:blipFill>
        <p:spPr>
          <a:xfrm>
            <a:off x="4953000" y="510103"/>
            <a:ext cx="7086600" cy="5837794"/>
          </a:xfrm>
          <a:prstGeom prst="rect">
            <a:avLst/>
          </a:prstGeom>
        </p:spPr>
      </p:pic>
      <p:sp>
        <p:nvSpPr>
          <p:cNvPr id="5" name="Rectangle 2">
            <a:extLst>
              <a:ext uri="{FF2B5EF4-FFF2-40B4-BE49-F238E27FC236}">
                <a16:creationId xmlns:a16="http://schemas.microsoft.com/office/drawing/2014/main" id="{7394EA99-2725-E2CB-1DC5-8E38FDE5DE20}"/>
              </a:ext>
            </a:extLst>
          </p:cNvPr>
          <p:cNvSpPr>
            <a:spLocks noGrp="1" noChangeArrowheads="1"/>
          </p:cNvSpPr>
          <p:nvPr>
            <p:ph type="title"/>
          </p:nvPr>
        </p:nvSpPr>
        <p:spPr>
          <a:xfrm>
            <a:off x="0" y="152400"/>
            <a:ext cx="5562600" cy="1143000"/>
          </a:xfrm>
        </p:spPr>
        <p:txBody>
          <a:bodyPr/>
          <a:lstStyle/>
          <a:p>
            <a:pPr eaLnBrk="1" hangingPunct="1"/>
            <a:r>
              <a:rPr lang="en-US" altLang="en-US" dirty="0"/>
              <a:t>El Nino</a:t>
            </a:r>
          </a:p>
        </p:txBody>
      </p:sp>
    </p:spTree>
    <p:extLst>
      <p:ext uri="{BB962C8B-B14F-4D97-AF65-F5344CB8AC3E}">
        <p14:creationId xmlns:p14="http://schemas.microsoft.com/office/powerpoint/2010/main" val="3761514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Documents and Settings\Tony Stallins\Desktop\new-1.jpg">
            <a:extLst>
              <a:ext uri="{FF2B5EF4-FFF2-40B4-BE49-F238E27FC236}">
                <a16:creationId xmlns:a16="http://schemas.microsoft.com/office/drawing/2014/main" id="{0948826A-10EA-D467-44D0-A9D097175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307" t="51237" b="10449"/>
          <a:stretch>
            <a:fillRect/>
          </a:stretch>
        </p:blipFill>
        <p:spPr bwMode="auto">
          <a:xfrm>
            <a:off x="495300" y="1244064"/>
            <a:ext cx="11201400" cy="544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a:extLst>
              <a:ext uri="{FF2B5EF4-FFF2-40B4-BE49-F238E27FC236}">
                <a16:creationId xmlns:a16="http://schemas.microsoft.com/office/drawing/2014/main" id="{154DECD3-23FB-D975-E03C-0417590131EA}"/>
              </a:ext>
            </a:extLst>
          </p:cNvPr>
          <p:cNvSpPr>
            <a:spLocks noGrp="1" noChangeArrowheads="1"/>
          </p:cNvSpPr>
          <p:nvPr>
            <p:ph type="title"/>
          </p:nvPr>
        </p:nvSpPr>
        <p:spPr>
          <a:xfrm>
            <a:off x="2209800" y="152400"/>
            <a:ext cx="7772400" cy="1143000"/>
          </a:xfrm>
        </p:spPr>
        <p:txBody>
          <a:bodyPr/>
          <a:lstStyle/>
          <a:p>
            <a:pPr eaLnBrk="1" hangingPunct="1"/>
            <a:r>
              <a:rPr lang="en-US" altLang="en-US" dirty="0"/>
              <a:t>El Nino</a:t>
            </a:r>
          </a:p>
        </p:txBody>
      </p:sp>
    </p:spTree>
  </p:cSld>
  <p:clrMapOvr>
    <a:masterClrMapping/>
  </p:clrMapOvr>
</p:sld>
</file>

<file path=ppt/theme/theme1.xml><?xml version="1.0" encoding="utf-8"?>
<a:theme xmlns:a="http://schemas.openxmlformats.org/drawingml/2006/main" name="Default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ustom 6">
      <a:majorFont>
        <a:latin typeface="Calibri Light"/>
        <a:ea typeface=""/>
        <a:cs typeface=""/>
      </a:majorFont>
      <a:minorFont>
        <a:latin typeface="Calibr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943</TotalTime>
  <Words>980</Words>
  <Application>Microsoft Office PowerPoint</Application>
  <PresentationFormat>Widescreen</PresentationFormat>
  <Paragraphs>116</Paragraphs>
  <Slides>30</Slides>
  <Notes>25</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Calibri Light</vt:lpstr>
      <vt:lpstr>Times New Roman</vt:lpstr>
      <vt:lpstr>Default Design</vt:lpstr>
      <vt:lpstr>PowerPoint Presentation</vt:lpstr>
      <vt:lpstr>PowerPoint Presentation</vt:lpstr>
      <vt:lpstr> Southern Oscillation</vt:lpstr>
      <vt:lpstr>PowerPoint Presentation</vt:lpstr>
      <vt:lpstr>PowerPoint Presentation</vt:lpstr>
      <vt:lpstr>Normal conditions</vt:lpstr>
      <vt:lpstr>El Nino</vt:lpstr>
      <vt:lpstr>El Nino</vt:lpstr>
      <vt:lpstr>El Nino</vt:lpstr>
      <vt:lpstr>La Nina</vt:lpstr>
      <vt:lpstr>La Nina</vt:lpstr>
      <vt:lpstr>El Nino: High winds and waves, heavy rainfall, mudslides in California and South American coasts</vt:lpstr>
      <vt:lpstr>PowerPoint Presentation</vt:lpstr>
      <vt:lpstr>PowerPoint Presentation</vt:lpstr>
      <vt:lpstr>El Nino:  Coastal erosion in California</vt:lpstr>
      <vt:lpstr>El Nino: Weak cold-water upwelling and alteration of marine food webs in Eastern Pacific</vt:lpstr>
      <vt:lpstr>El Nino: Drought and forest fires in southeast Asia</vt:lpstr>
      <vt:lpstr>PowerPoint Presentation</vt:lpstr>
      <vt:lpstr>PowerPoint Presentation</vt:lpstr>
      <vt:lpstr>PowerPoint Presentation</vt:lpstr>
      <vt:lpstr>PowerPoint Presentation</vt:lpstr>
      <vt:lpstr>ENSO impacts on hurricane activity in U.S.</vt:lpstr>
      <vt:lpstr>Current ENSO conditions</vt:lpstr>
      <vt:lpstr>Impacts of ENSO in Kentucky</vt:lpstr>
      <vt:lpstr>Does human-caused global warming cause El Nino?</vt:lpstr>
      <vt:lpstr>PowerPoint Presentation</vt:lpstr>
      <vt:lpstr>PowerPoint Presentation</vt:lpstr>
      <vt:lpstr>ENSO and  global warming</vt:lpstr>
      <vt:lpstr>El Nino increases warming</vt:lpstr>
      <vt:lpstr>ENSO is one of several atmospheric oscillations</vt:lpstr>
    </vt:vector>
  </TitlesOfParts>
  <Company>Academic Computing and Network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jstallins</dc:creator>
  <cp:lastModifiedBy>Stallins, Jon A.</cp:lastModifiedBy>
  <cp:revision>128</cp:revision>
  <dcterms:created xsi:type="dcterms:W3CDTF">2001-10-16T14:57:14Z</dcterms:created>
  <dcterms:modified xsi:type="dcterms:W3CDTF">2025-02-24T19:06:45Z</dcterms:modified>
</cp:coreProperties>
</file>