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92" r:id="rId2"/>
    <p:sldId id="358" r:id="rId3"/>
    <p:sldId id="348" r:id="rId4"/>
    <p:sldId id="312" r:id="rId5"/>
    <p:sldId id="257" r:id="rId6"/>
    <p:sldId id="258" r:id="rId7"/>
    <p:sldId id="289" r:id="rId8"/>
    <p:sldId id="350" r:id="rId9"/>
    <p:sldId id="359" r:id="rId10"/>
    <p:sldId id="360" r:id="rId11"/>
    <p:sldId id="364" r:id="rId12"/>
    <p:sldId id="260" r:id="rId13"/>
    <p:sldId id="349" r:id="rId14"/>
    <p:sldId id="262" r:id="rId15"/>
    <p:sldId id="272" r:id="rId16"/>
    <p:sldId id="316" r:id="rId17"/>
    <p:sldId id="301" r:id="rId18"/>
    <p:sldId id="282" r:id="rId19"/>
    <p:sldId id="264" r:id="rId20"/>
    <p:sldId id="261" r:id="rId21"/>
    <p:sldId id="265" r:id="rId22"/>
    <p:sldId id="283" r:id="rId23"/>
    <p:sldId id="273" r:id="rId24"/>
    <p:sldId id="353" r:id="rId25"/>
    <p:sldId id="352" r:id="rId26"/>
    <p:sldId id="363" r:id="rId27"/>
    <p:sldId id="309" r:id="rId28"/>
    <p:sldId id="310" r:id="rId29"/>
    <p:sldId id="355" r:id="rId30"/>
    <p:sldId id="354" r:id="rId31"/>
    <p:sldId id="303" r:id="rId32"/>
    <p:sldId id="347" r:id="rId33"/>
    <p:sldId id="288" r:id="rId34"/>
    <p:sldId id="322" r:id="rId35"/>
    <p:sldId id="329" r:id="rId36"/>
    <p:sldId id="361" r:id="rId37"/>
    <p:sldId id="362" r:id="rId38"/>
    <p:sldId id="259" r:id="rId39"/>
    <p:sldId id="341" r:id="rId40"/>
    <p:sldId id="376" r:id="rId41"/>
    <p:sldId id="384" r:id="rId42"/>
    <p:sldId id="366" r:id="rId43"/>
    <p:sldId id="351" r:id="rId44"/>
    <p:sldId id="374" r:id="rId45"/>
    <p:sldId id="370" r:id="rId46"/>
    <p:sldId id="369" r:id="rId47"/>
    <p:sldId id="381" r:id="rId48"/>
    <p:sldId id="377" r:id="rId49"/>
    <p:sldId id="383" r:id="rId50"/>
    <p:sldId id="368" r:id="rId51"/>
    <p:sldId id="371" r:id="rId52"/>
    <p:sldId id="378" r:id="rId53"/>
    <p:sldId id="373" r:id="rId54"/>
    <p:sldId id="372" r:id="rId55"/>
    <p:sldId id="365" r:id="rId56"/>
    <p:sldId id="379" r:id="rId57"/>
    <p:sldId id="380" r:id="rId58"/>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68" autoAdjust="0"/>
    <p:restoredTop sz="80940" autoAdjust="0"/>
  </p:normalViewPr>
  <p:slideViewPr>
    <p:cSldViewPr>
      <p:cViewPr varScale="1">
        <p:scale>
          <a:sx n="66" d="100"/>
          <a:sy n="66" d="100"/>
        </p:scale>
        <p:origin x="178" y="6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E55204D-A6D7-F09F-EBEB-AA79B1DC0616}"/>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23555" name="Rectangle 3">
            <a:extLst>
              <a:ext uri="{FF2B5EF4-FFF2-40B4-BE49-F238E27FC236}">
                <a16:creationId xmlns:a16="http://schemas.microsoft.com/office/drawing/2014/main" id="{B86D935D-CDBB-F612-7ADC-E83A2883A1E3}"/>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2052" name="Rectangle 4">
            <a:extLst>
              <a:ext uri="{FF2B5EF4-FFF2-40B4-BE49-F238E27FC236}">
                <a16:creationId xmlns:a16="http://schemas.microsoft.com/office/drawing/2014/main" id="{6E0106FD-E008-FBAF-25A0-B482598C9520}"/>
              </a:ext>
            </a:extLst>
          </p:cNvPr>
          <p:cNvSpPr>
            <a:spLocks noGrp="1" noRot="1" noChangeAspect="1" noChangeArrowheads="1" noTextEdit="1"/>
          </p:cNvSpPr>
          <p:nvPr>
            <p:ph type="sldImg" idx="2"/>
          </p:nvPr>
        </p:nvSpPr>
        <p:spPr bwMode="auto">
          <a:xfrm>
            <a:off x="407988" y="696913"/>
            <a:ext cx="6196012"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a:extLst>
              <a:ext uri="{FF2B5EF4-FFF2-40B4-BE49-F238E27FC236}">
                <a16:creationId xmlns:a16="http://schemas.microsoft.com/office/drawing/2014/main" id="{ABFDBB85-B6F1-C917-4042-6B68B6AA1BA6}"/>
              </a:ext>
            </a:extLst>
          </p:cNvPr>
          <p:cNvSpPr>
            <a:spLocks noGrp="1" noChangeArrowheads="1"/>
          </p:cNvSpPr>
          <p:nvPr>
            <p:ph type="body" sz="quarter" idx="3"/>
          </p:nvPr>
        </p:nvSpPr>
        <p:spPr bwMode="auto">
          <a:xfrm>
            <a:off x="701675" y="4416425"/>
            <a:ext cx="5608638" cy="4183063"/>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a:extLst>
              <a:ext uri="{FF2B5EF4-FFF2-40B4-BE49-F238E27FC236}">
                <a16:creationId xmlns:a16="http://schemas.microsoft.com/office/drawing/2014/main" id="{7E22820D-A78C-FD6B-0979-CCC34FAB0E4D}"/>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23559" name="Rectangle 7">
            <a:extLst>
              <a:ext uri="{FF2B5EF4-FFF2-40B4-BE49-F238E27FC236}">
                <a16:creationId xmlns:a16="http://schemas.microsoft.com/office/drawing/2014/main" id="{1D94543A-E765-4A27-C0D3-B774FDAAA820}"/>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eaLnBrk="1" hangingPunct="1">
              <a:defRPr sz="1200"/>
            </a:lvl1pPr>
          </a:lstStyle>
          <a:p>
            <a:pPr>
              <a:defRPr/>
            </a:pPr>
            <a:fld id="{2D567142-59F5-482B-9816-9B813F66CBD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C2CA1308-2AF0-7F09-3090-A656F75A6D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4E435C-DDBA-4455-A2A9-D49D0D86EBC1}" type="slidenum">
              <a:rPr lang="en-US" altLang="en-US" smtClean="0"/>
              <a:pPr>
                <a:spcBef>
                  <a:spcPct val="0"/>
                </a:spcBef>
              </a:pPr>
              <a:t>1</a:t>
            </a:fld>
            <a:endParaRPr lang="en-US" altLang="en-US" dirty="0"/>
          </a:p>
        </p:txBody>
      </p:sp>
      <p:sp>
        <p:nvSpPr>
          <p:cNvPr id="5123" name="Rectangle 2">
            <a:extLst>
              <a:ext uri="{FF2B5EF4-FFF2-40B4-BE49-F238E27FC236}">
                <a16:creationId xmlns:a16="http://schemas.microsoft.com/office/drawing/2014/main" id="{EC626BE5-E5E7-D311-E2FF-B82DA8A467FB}"/>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B5566168-C8C7-822B-4BA7-2A88AFEA42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http://www-news.uchicago.edu/releases/05/050601.fultzlab.shtml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This image on the right shows a close-up of the "weather patterns" forming in Earth's atmosphere in a laboratory. The "weather patterns" are forming in a large tank of water, which slowly spins in simulation of the Earth's rotation. The bucket of ice at the center represents the Earth's polar region, which is cooling the air, which, like water, is a fluid. Green and red dye are introduced into the water so that observers may see the formation of swirling vortices that cause Earth's weather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72A7AF92-16B6-8F31-FCD7-1D5F860353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D674F5-594C-4279-A31B-11B08843979D}" type="slidenum">
              <a:rPr lang="en-US" altLang="en-US" smtClean="0"/>
              <a:pPr>
                <a:spcBef>
                  <a:spcPct val="0"/>
                </a:spcBef>
              </a:pPr>
              <a:t>15</a:t>
            </a:fld>
            <a:endParaRPr lang="en-US" altLang="en-US" dirty="0"/>
          </a:p>
        </p:txBody>
      </p:sp>
      <p:sp>
        <p:nvSpPr>
          <p:cNvPr id="27651" name="Rectangle 2">
            <a:extLst>
              <a:ext uri="{FF2B5EF4-FFF2-40B4-BE49-F238E27FC236}">
                <a16:creationId xmlns:a16="http://schemas.microsoft.com/office/drawing/2014/main" id="{ADD6F182-46EF-44FA-102F-F3A15B3D06EC}"/>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80107CA-936E-9878-3E33-E1DB9681F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Desert conditions are enhanced by the descending warming air of the STHP systems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4275DDF-7648-C501-6592-A01C3571815C}"/>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70F75A0F-58EC-C32C-2C08-1454549A03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9700" name="Slide Number Placeholder 3">
            <a:extLst>
              <a:ext uri="{FF2B5EF4-FFF2-40B4-BE49-F238E27FC236}">
                <a16:creationId xmlns:a16="http://schemas.microsoft.com/office/drawing/2014/main" id="{B8B55DB1-6E3C-354D-D079-84847B947C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963909-1028-4157-B580-585FEFC39821}" type="slidenum">
              <a:rPr lang="en-US" altLang="en-US" smtClean="0"/>
              <a:pPr>
                <a:spcBef>
                  <a:spcPct val="0"/>
                </a:spcBef>
              </a:pPr>
              <a:t>16</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0743FDB-6BD5-7B05-826B-9C1E6369B7D5}"/>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79B3541A-6E2A-4705-0428-392CC38A3F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3796" name="Slide Number Placeholder 3">
            <a:extLst>
              <a:ext uri="{FF2B5EF4-FFF2-40B4-BE49-F238E27FC236}">
                <a16:creationId xmlns:a16="http://schemas.microsoft.com/office/drawing/2014/main" id="{D9833F8E-B14F-9B73-6012-9A6A8E017E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86BDCA-9C95-41AC-BBE2-D2D1492F6E58}" type="slidenum">
              <a:rPr lang="en-US" altLang="en-US" smtClean="0"/>
              <a:pPr>
                <a:spcBef>
                  <a:spcPct val="0"/>
                </a:spcBef>
              </a:pPr>
              <a:t>17</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7B23DCC-C3DE-65D7-5AD3-1156672F3C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80AD3B-62F1-4FCD-A0E4-06F8B06FAAFB}" type="slidenum">
              <a:rPr lang="en-US" altLang="en-US" smtClean="0"/>
              <a:pPr>
                <a:spcBef>
                  <a:spcPct val="0"/>
                </a:spcBef>
              </a:pPr>
              <a:t>18</a:t>
            </a:fld>
            <a:endParaRPr lang="en-US" altLang="en-US" dirty="0"/>
          </a:p>
        </p:txBody>
      </p:sp>
      <p:sp>
        <p:nvSpPr>
          <p:cNvPr id="31747" name="Rectangle 2">
            <a:extLst>
              <a:ext uri="{FF2B5EF4-FFF2-40B4-BE49-F238E27FC236}">
                <a16:creationId xmlns:a16="http://schemas.microsoft.com/office/drawing/2014/main" id="{F34A3565-B7DD-6EF6-E257-EC4FEBE81A6D}"/>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BF1BBCD3-EAFB-F9B1-F344-C9C4F0DBA2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is a map showing air pressure in mb and wind flow at the surface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044B971-FCF9-5783-9B85-28C6EFBAFB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5AAA29-A717-43B9-BDAF-C3201EF83F7C}" type="slidenum">
              <a:rPr lang="en-US" altLang="en-US" smtClean="0"/>
              <a:pPr>
                <a:spcBef>
                  <a:spcPct val="0"/>
                </a:spcBef>
              </a:pPr>
              <a:t>19</a:t>
            </a:fld>
            <a:endParaRPr lang="en-US" altLang="en-US" dirty="0"/>
          </a:p>
        </p:txBody>
      </p:sp>
      <p:sp>
        <p:nvSpPr>
          <p:cNvPr id="35843" name="Rectangle 2">
            <a:extLst>
              <a:ext uri="{FF2B5EF4-FFF2-40B4-BE49-F238E27FC236}">
                <a16:creationId xmlns:a16="http://schemas.microsoft.com/office/drawing/2014/main" id="{523F645C-DE97-F39C-302C-04B76A1A895E}"/>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695C7B60-9CD2-9A90-9855-DF45793104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Wind flow, aloft and at the surface is in general westerly across the US. Hence it is faster to travel when going from west to east, whether by bike or plane.  The predominant wind flow in the lower 48 states is westerly.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56889110-C275-F205-99FE-F13780ED9E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C7D567-7C86-405B-8FB5-97ADFFAB60BB}" type="slidenum">
              <a:rPr lang="en-US" altLang="en-US" smtClean="0"/>
              <a:pPr>
                <a:spcBef>
                  <a:spcPct val="0"/>
                </a:spcBef>
              </a:pPr>
              <a:t>20</a:t>
            </a:fld>
            <a:endParaRPr lang="en-US" altLang="en-US" dirty="0"/>
          </a:p>
        </p:txBody>
      </p:sp>
      <p:sp>
        <p:nvSpPr>
          <p:cNvPr id="37891" name="Rectangle 2">
            <a:extLst>
              <a:ext uri="{FF2B5EF4-FFF2-40B4-BE49-F238E27FC236}">
                <a16:creationId xmlns:a16="http://schemas.microsoft.com/office/drawing/2014/main" id="{8EBF7DB0-78DC-B169-BB4F-9620A0660209}"/>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FE476BA2-4C2A-9775-C3BE-4C83070635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Polar highs are areas of high atmospheric pressure, around the north and south poles; the south polar high being the stronger one because land gains and loses heat more effectively than sea, which the north has much less of</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Photo is an interior dry valley of Antarctica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9F6280CF-D81B-DCC8-BE95-4B397BC992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C2EA07-C392-42A1-B93F-38E7931122FD}" type="slidenum">
              <a:rPr lang="en-US" altLang="en-US" smtClean="0"/>
              <a:pPr>
                <a:spcBef>
                  <a:spcPct val="0"/>
                </a:spcBef>
              </a:pPr>
              <a:t>21</a:t>
            </a:fld>
            <a:endParaRPr lang="en-US" altLang="en-US" dirty="0"/>
          </a:p>
        </p:txBody>
      </p:sp>
      <p:sp>
        <p:nvSpPr>
          <p:cNvPr id="39939" name="Rectangle 2">
            <a:extLst>
              <a:ext uri="{FF2B5EF4-FFF2-40B4-BE49-F238E27FC236}">
                <a16:creationId xmlns:a16="http://schemas.microsoft.com/office/drawing/2014/main" id="{246B312F-79C6-CD2C-CBA0-64C266F30290}"/>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68132D06-2B10-B8BF-C3DD-4C1A1EAF5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20DBF704-C886-73B2-7358-E441223339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266FC3-BCA7-4F00-B448-5857DADF9846}" type="slidenum">
              <a:rPr lang="en-US" altLang="en-US" smtClean="0"/>
              <a:pPr>
                <a:spcBef>
                  <a:spcPct val="0"/>
                </a:spcBef>
              </a:pPr>
              <a:t>22</a:t>
            </a:fld>
            <a:endParaRPr lang="en-US" altLang="en-US" dirty="0"/>
          </a:p>
        </p:txBody>
      </p:sp>
      <p:sp>
        <p:nvSpPr>
          <p:cNvPr id="41987" name="Rectangle 2">
            <a:extLst>
              <a:ext uri="{FF2B5EF4-FFF2-40B4-BE49-F238E27FC236}">
                <a16:creationId xmlns:a16="http://schemas.microsoft.com/office/drawing/2014/main" id="{3808E1BC-3B84-B901-8027-64097FFFCAA9}"/>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8E283A5A-1F29-E8EF-1942-C3BE10F2E5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https://www.noaa.gov/jetstream/global/jet-stream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B438E32D-17B5-B5EA-5CA7-4841B686F3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397129-5014-4AF9-B62C-140C2A331C97}" type="slidenum">
              <a:rPr lang="en-US" altLang="en-US" smtClean="0"/>
              <a:pPr>
                <a:spcBef>
                  <a:spcPct val="0"/>
                </a:spcBef>
              </a:pPr>
              <a:t>23</a:t>
            </a:fld>
            <a:endParaRPr lang="en-US" altLang="en-US" dirty="0"/>
          </a:p>
        </p:txBody>
      </p:sp>
      <p:sp>
        <p:nvSpPr>
          <p:cNvPr id="44035" name="Rectangle 2">
            <a:extLst>
              <a:ext uri="{FF2B5EF4-FFF2-40B4-BE49-F238E27FC236}">
                <a16:creationId xmlns:a16="http://schemas.microsoft.com/office/drawing/2014/main" id="{AA98726D-69BD-D220-E14E-95408C8ED8BA}"/>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25BF3938-ECB7-12EB-EC73-99D1866F31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Rossby waves are the large planetary waves the form along the polar front and mark the shifting position of the polar jet stream.</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Zonal flow left, azonal flow right.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523BE98-6875-AC59-1D3F-D4C15FD5CC59}"/>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F3E8FF69-1580-51D0-BDA4-4C1A92F3C4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Rossby waves in the polar jet stream</a:t>
            </a:r>
          </a:p>
        </p:txBody>
      </p:sp>
      <p:sp>
        <p:nvSpPr>
          <p:cNvPr id="46084" name="Slide Number Placeholder 3">
            <a:extLst>
              <a:ext uri="{FF2B5EF4-FFF2-40B4-BE49-F238E27FC236}">
                <a16:creationId xmlns:a16="http://schemas.microsoft.com/office/drawing/2014/main" id="{3F7D0A45-95B2-626F-C451-F10065E4BF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E0C5D3-C092-440C-9BB5-BD73EB177307}" type="slidenum">
              <a:rPr lang="en-US" altLang="en-US" smtClean="0"/>
              <a:pPr/>
              <a:t>24</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DB67CCB1-8C37-4867-E165-27CFEC4E442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04A339E4-7E42-A8B6-EBAD-9BDBC4032E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172" name="Slide Number Placeholder 3">
            <a:extLst>
              <a:ext uri="{FF2B5EF4-FFF2-40B4-BE49-F238E27FC236}">
                <a16:creationId xmlns:a16="http://schemas.microsoft.com/office/drawing/2014/main" id="{FF2E12CD-D107-B302-272A-280BF68C72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E3B753-D871-4C6C-8C8A-BF672116E7A1}" type="slidenum">
              <a:rPr lang="en-US" altLang="en-US" smtClean="0"/>
              <a:pPr>
                <a:spcBef>
                  <a:spcPct val="0"/>
                </a:spcBef>
              </a:pPr>
              <a:t>4</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EED72C54-EF0A-21FE-A14C-DB174FB8C601}"/>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48B863C2-4F69-A900-A0E3-46B7C96B21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https://www.netweather.tv/charts-and-data/global-jetstream#current/wind/surface/level/orthographic=-87.46,80.99,512</a:t>
            </a:r>
          </a:p>
        </p:txBody>
      </p:sp>
      <p:sp>
        <p:nvSpPr>
          <p:cNvPr id="48132" name="Slide Number Placeholder 3">
            <a:extLst>
              <a:ext uri="{FF2B5EF4-FFF2-40B4-BE49-F238E27FC236}">
                <a16:creationId xmlns:a16="http://schemas.microsoft.com/office/drawing/2014/main" id="{F3536C25-F352-5840-388F-247178AE77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B71202-1D62-4B1B-B566-8A9F5164508F}" type="slidenum">
              <a:rPr lang="en-US" altLang="en-US" smtClean="0"/>
              <a:pPr/>
              <a:t>25</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jet stream, like all the other features of the global circulation system moves north and south throughout the year in tandem with the shift back and forth with incoming radiation. </a:t>
            </a:r>
          </a:p>
        </p:txBody>
      </p:sp>
      <p:sp>
        <p:nvSpPr>
          <p:cNvPr id="4" name="Slide Number Placeholder 3"/>
          <p:cNvSpPr>
            <a:spLocks noGrp="1"/>
          </p:cNvSpPr>
          <p:nvPr>
            <p:ph type="sldNum" sz="quarter" idx="5"/>
          </p:nvPr>
        </p:nvSpPr>
        <p:spPr/>
        <p:txBody>
          <a:bodyPr/>
          <a:lstStyle/>
          <a:p>
            <a:pPr>
              <a:defRPr/>
            </a:pPr>
            <a:fld id="{2D567142-59F5-482B-9816-9B813F66CBDE}" type="slidenum">
              <a:rPr lang="en-US" altLang="en-US" smtClean="0"/>
              <a:pPr>
                <a:defRPr/>
              </a:pPr>
              <a:t>26</a:t>
            </a:fld>
            <a:endParaRPr lang="en-US" altLang="en-US" dirty="0"/>
          </a:p>
        </p:txBody>
      </p:sp>
    </p:spTree>
    <p:extLst>
      <p:ext uri="{BB962C8B-B14F-4D97-AF65-F5344CB8AC3E}">
        <p14:creationId xmlns:p14="http://schemas.microsoft.com/office/powerpoint/2010/main" val="3925189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193187C6-DA7D-0E2B-A38D-2562794237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896F58-1EC4-43BF-83FD-975E18544E0E}" type="slidenum">
              <a:rPr lang="en-US" altLang="en-US" smtClean="0"/>
              <a:pPr>
                <a:spcBef>
                  <a:spcPct val="0"/>
                </a:spcBef>
              </a:pPr>
              <a:t>27</a:t>
            </a:fld>
            <a:endParaRPr lang="en-US" altLang="en-US" dirty="0"/>
          </a:p>
        </p:txBody>
      </p:sp>
      <p:sp>
        <p:nvSpPr>
          <p:cNvPr id="52227" name="Rectangle 2">
            <a:extLst>
              <a:ext uri="{FF2B5EF4-FFF2-40B4-BE49-F238E27FC236}">
                <a16:creationId xmlns:a16="http://schemas.microsoft.com/office/drawing/2014/main" id="{464A4D80-4EBC-E43F-F8FE-61A854F0911D}"/>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27B909E2-50F9-D2CB-B05D-156B150C8C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Changeable weather with frontal passage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A2F0882-4014-407E-4C7D-325FAA816B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6837DC-FFA2-4EB8-88A8-62D08CF374E2}" type="slidenum">
              <a:rPr lang="en-US" altLang="en-US" smtClean="0"/>
              <a:pPr>
                <a:spcBef>
                  <a:spcPct val="0"/>
                </a:spcBef>
              </a:pPr>
              <a:t>28</a:t>
            </a:fld>
            <a:endParaRPr lang="en-US" altLang="en-US" dirty="0"/>
          </a:p>
        </p:txBody>
      </p:sp>
      <p:sp>
        <p:nvSpPr>
          <p:cNvPr id="54275" name="Rectangle 2">
            <a:extLst>
              <a:ext uri="{FF2B5EF4-FFF2-40B4-BE49-F238E27FC236}">
                <a16:creationId xmlns:a16="http://schemas.microsoft.com/office/drawing/2014/main" id="{F7280628-E865-C196-1230-FDD03F32480F}"/>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6C888619-4B14-C455-7147-D8655379E7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https://eoimages.gsfc.nasa.gov/images/imagerecords/52000/52297/GOES_cyclone_20110927_lrg.mov</a:t>
            </a:r>
          </a:p>
        </p:txBody>
      </p:sp>
      <p:sp>
        <p:nvSpPr>
          <p:cNvPr id="4" name="Slide Number Placeholder 3"/>
          <p:cNvSpPr>
            <a:spLocks noGrp="1"/>
          </p:cNvSpPr>
          <p:nvPr>
            <p:ph type="sldNum" sz="quarter" idx="5"/>
          </p:nvPr>
        </p:nvSpPr>
        <p:spPr/>
        <p:txBody>
          <a:bodyPr/>
          <a:lstStyle/>
          <a:p>
            <a:pPr>
              <a:defRPr/>
            </a:pPr>
            <a:fld id="{2D567142-59F5-482B-9816-9B813F66CBDE}" type="slidenum">
              <a:rPr lang="en-US" altLang="en-US" smtClean="0"/>
              <a:pPr>
                <a:defRPr/>
              </a:pPr>
              <a:t>29</a:t>
            </a:fld>
            <a:endParaRPr lang="en-US" altLang="en-US" dirty="0"/>
          </a:p>
        </p:txBody>
      </p:sp>
    </p:spTree>
    <p:extLst>
      <p:ext uri="{BB962C8B-B14F-4D97-AF65-F5344CB8AC3E}">
        <p14:creationId xmlns:p14="http://schemas.microsoft.com/office/powerpoint/2010/main" val="1920685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32A41D89-E6D6-3938-6D41-16B7AE12B10C}"/>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6DF4CA85-5E65-75BA-1C44-14E71E62B1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8372" name="Slide Number Placeholder 3">
            <a:extLst>
              <a:ext uri="{FF2B5EF4-FFF2-40B4-BE49-F238E27FC236}">
                <a16:creationId xmlns:a16="http://schemas.microsoft.com/office/drawing/2014/main" id="{6A24B5FE-7E7A-46D0-A28D-1D8E9DF31F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601ECD-5BE4-48AE-81C7-A00BE227AA2C}" type="slidenum">
              <a:rPr lang="en-US" altLang="en-US" smtClean="0"/>
              <a:pPr>
                <a:spcBef>
                  <a:spcPct val="0"/>
                </a:spcBef>
              </a:pPr>
              <a:t>31</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A4B8CE98-6369-45FC-A331-6CE7F726D7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20AF69-B5CC-49D8-8E1A-92BB202C6A08}" type="slidenum">
              <a:rPr lang="en-US" altLang="en-US" smtClean="0"/>
              <a:pPr>
                <a:spcBef>
                  <a:spcPct val="0"/>
                </a:spcBef>
              </a:pPr>
              <a:t>33</a:t>
            </a:fld>
            <a:endParaRPr lang="en-US" altLang="en-US" dirty="0"/>
          </a:p>
        </p:txBody>
      </p:sp>
      <p:sp>
        <p:nvSpPr>
          <p:cNvPr id="61443" name="Rectangle 2">
            <a:extLst>
              <a:ext uri="{FF2B5EF4-FFF2-40B4-BE49-F238E27FC236}">
                <a16:creationId xmlns:a16="http://schemas.microsoft.com/office/drawing/2014/main" id="{D17670D3-1414-DA68-3C9A-C9A11E5F17E6}"/>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6603B0C-EC30-C244-9D88-1FB295410D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Why does it shift?  Zone of most intense solar radiation and net radiation surplus shifts throughout the year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4200415-AB79-55DE-683D-5082C63B89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7A0A2E-F266-44DB-9753-CFED9DF9159B}" type="slidenum">
              <a:rPr lang="en-US" altLang="en-US" smtClean="0"/>
              <a:pPr>
                <a:spcBef>
                  <a:spcPct val="0"/>
                </a:spcBef>
              </a:pPr>
              <a:t>34</a:t>
            </a:fld>
            <a:endParaRPr lang="en-US" altLang="en-US" dirty="0"/>
          </a:p>
        </p:txBody>
      </p:sp>
      <p:sp>
        <p:nvSpPr>
          <p:cNvPr id="63491" name="Rectangle 2">
            <a:extLst>
              <a:ext uri="{FF2B5EF4-FFF2-40B4-BE49-F238E27FC236}">
                <a16:creationId xmlns:a16="http://schemas.microsoft.com/office/drawing/2014/main" id="{C4743A58-5DBB-ACFD-ABA0-1A5BE612DE36}"/>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37A4BB1E-0257-82AE-4D2E-960CB7C1CF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DEC9299-DE04-502A-F94B-4A16B2021985}"/>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267B526B-6320-46C9-6325-159C8EE7EC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Summer wet and winter wet</a:t>
            </a:r>
          </a:p>
          <a:p>
            <a:r>
              <a:rPr lang="en-US" altLang="en-US" dirty="0">
                <a:latin typeface="Arial" panose="020B0604020202020204" pitchFamily="34" charset="0"/>
              </a:rPr>
              <a:t>Ample precipitation all seasons </a:t>
            </a:r>
          </a:p>
          <a:p>
            <a:r>
              <a:rPr lang="en-US" altLang="en-US" dirty="0">
                <a:latin typeface="Arial" panose="020B0604020202020204" pitchFamily="34" charset="0"/>
              </a:rPr>
              <a:t>Weaker influence of STHP</a:t>
            </a:r>
          </a:p>
          <a:p>
            <a:r>
              <a:rPr lang="en-US" altLang="en-US" dirty="0">
                <a:latin typeface="Arial" panose="020B0604020202020204" pitchFamily="34" charset="0"/>
              </a:rPr>
              <a:t>Greater year-round influence of polar front</a:t>
            </a:r>
          </a:p>
          <a:p>
            <a:endParaRPr lang="en-US" altLang="en-US" dirty="0">
              <a:latin typeface="Arial" panose="020B0604020202020204" pitchFamily="34" charset="0"/>
            </a:endParaRPr>
          </a:p>
        </p:txBody>
      </p:sp>
      <p:sp>
        <p:nvSpPr>
          <p:cNvPr id="65540" name="Slide Number Placeholder 3">
            <a:extLst>
              <a:ext uri="{FF2B5EF4-FFF2-40B4-BE49-F238E27FC236}">
                <a16:creationId xmlns:a16="http://schemas.microsoft.com/office/drawing/2014/main" id="{E4421260-3C02-E12A-21C5-D2854A828C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31E63A-0090-4224-88C8-2E2420BD4C13}" type="slidenum">
              <a:rPr lang="en-US" altLang="en-US" smtClean="0"/>
              <a:pPr>
                <a:spcBef>
                  <a:spcPct val="0"/>
                </a:spcBef>
              </a:pPr>
              <a:t>35</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93138480-EF80-4B41-A9FA-5EB3C28169A3}" type="slidenum">
              <a:rPr lang="en-US" smtClean="0"/>
              <a:pPr/>
              <a:t>36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D5940DE-1FF5-0E36-AA99-781D512EAF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2448F92-5DCF-485F-87C7-6B21D0825E7E}" type="slidenum">
              <a:rPr lang="en-US" altLang="en-US" smtClean="0"/>
              <a:pPr>
                <a:spcBef>
                  <a:spcPct val="0"/>
                </a:spcBef>
              </a:pPr>
              <a:t>5</a:t>
            </a:fld>
            <a:endParaRPr lang="en-US" altLang="en-US" dirty="0"/>
          </a:p>
        </p:txBody>
      </p:sp>
      <p:sp>
        <p:nvSpPr>
          <p:cNvPr id="9219" name="Rectangle 2">
            <a:extLst>
              <a:ext uri="{FF2B5EF4-FFF2-40B4-BE49-F238E27FC236}">
                <a16:creationId xmlns:a16="http://schemas.microsoft.com/office/drawing/2014/main" id="{2617854E-E4EA-A169-CE68-173F5C95A96B}"/>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391BD16E-210C-7075-4DF7-301348B1E4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Note convective cell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dirty="0"/>
          </a:p>
        </p:txBody>
      </p:sp>
      <p:sp>
        <p:nvSpPr>
          <p:cNvPr id="66564" name="Slide Number Placeholder 3"/>
          <p:cNvSpPr>
            <a:spLocks noGrp="1"/>
          </p:cNvSpPr>
          <p:nvPr>
            <p:ph type="sldNum" sz="quarter" idx="5"/>
          </p:nvPr>
        </p:nvSpPr>
        <p:spPr>
          <a:noFill/>
        </p:spPr>
        <p:txBody>
          <a:bodyPr/>
          <a:lstStyle/>
          <a:p>
            <a:fld id="{6D99F88D-2446-472A-B821-9B8E03CC58F8}" type="slidenum">
              <a:rPr lang="en-US" smtClean="0"/>
              <a:pPr/>
              <a:t>37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US" dirty="0"/>
          </a:p>
        </p:txBody>
      </p:sp>
      <p:sp>
        <p:nvSpPr>
          <p:cNvPr id="67588" name="Slide Number Placeholder 3"/>
          <p:cNvSpPr>
            <a:spLocks noGrp="1"/>
          </p:cNvSpPr>
          <p:nvPr>
            <p:ph type="sldNum" sz="quarter" idx="5"/>
          </p:nvPr>
        </p:nvSpPr>
        <p:spPr>
          <a:noFill/>
        </p:spPr>
        <p:txBody>
          <a:bodyPr/>
          <a:lstStyle/>
          <a:p>
            <a:fld id="{AB465FA1-1F40-474F-9186-37E0FFEA1A23}" type="slidenum">
              <a:rPr lang="en-US" smtClean="0"/>
              <a:pPr/>
              <a:t>38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6FE9F49C-7207-0F55-0EFD-2683742029FB}"/>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668D94BE-858A-CBFB-03C0-C651BE067D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7588" name="Slide Number Placeholder 3">
            <a:extLst>
              <a:ext uri="{FF2B5EF4-FFF2-40B4-BE49-F238E27FC236}">
                <a16:creationId xmlns:a16="http://schemas.microsoft.com/office/drawing/2014/main" id="{F89A48C0-9739-99FB-2359-6823AFAB42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ADDF94-A485-41FB-9AF7-F09512C3354F}" type="slidenum">
              <a:rPr lang="en-US" altLang="en-US" smtClean="0"/>
              <a:pPr>
                <a:spcBef>
                  <a:spcPct val="0"/>
                </a:spcBef>
              </a:pPr>
              <a:t>39</a:t>
            </a:fld>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stratospheric polar vortex is a high-altitude wind circulation that forms around the Arctic in winter. </a:t>
            </a:r>
          </a:p>
        </p:txBody>
      </p:sp>
      <p:sp>
        <p:nvSpPr>
          <p:cNvPr id="4" name="Slide Number Placeholder 3"/>
          <p:cNvSpPr>
            <a:spLocks noGrp="1"/>
          </p:cNvSpPr>
          <p:nvPr>
            <p:ph type="sldNum" sz="quarter" idx="5"/>
          </p:nvPr>
        </p:nvSpPr>
        <p:spPr/>
        <p:txBody>
          <a:bodyPr/>
          <a:lstStyle/>
          <a:p>
            <a:pPr>
              <a:defRPr/>
            </a:pPr>
            <a:fld id="{2D567142-59F5-482B-9816-9B813F66CBDE}" type="slidenum">
              <a:rPr lang="en-US" altLang="en-US" smtClean="0"/>
              <a:pPr>
                <a:defRPr/>
              </a:pPr>
              <a:t>42</a:t>
            </a:fld>
            <a:endParaRPr lang="en-US" altLang="en-US" dirty="0"/>
          </a:p>
        </p:txBody>
      </p:sp>
    </p:spTree>
    <p:extLst>
      <p:ext uri="{BB962C8B-B14F-4D97-AF65-F5344CB8AC3E}">
        <p14:creationId xmlns:p14="http://schemas.microsoft.com/office/powerpoint/2010/main" val="3672875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62B49CA7-2AC9-424E-00C5-A1A9A8B1B7CF}"/>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0E793F7A-EE97-E3C9-9F03-5BC0C29E79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https://www.climate.gov/news-features/understanding-climate/understanding-arctic-polar-vortex</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 polar vortex is in the stratosphere, not the troposphere. However, changes in the polar vortex can create Rossby wave patterns that can bring exceptionally cold Arctic air far south.</a:t>
            </a:r>
          </a:p>
        </p:txBody>
      </p:sp>
      <p:sp>
        <p:nvSpPr>
          <p:cNvPr id="50180" name="Slide Number Placeholder 3">
            <a:extLst>
              <a:ext uri="{FF2B5EF4-FFF2-40B4-BE49-F238E27FC236}">
                <a16:creationId xmlns:a16="http://schemas.microsoft.com/office/drawing/2014/main" id="{5D480BA1-D1B2-DA38-9FCA-2CF632DA2E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3BD097-72AB-4280-A2C4-CFFF9CAB02E3}" type="slidenum">
              <a:rPr lang="en-US" altLang="en-US" smtClean="0"/>
              <a:pPr/>
              <a:t>43</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553D7-A82E-4B8D-89CB-319D22A7F363}" type="slidenum">
              <a:rPr lang="en-US" smtClean="0"/>
              <a:t>45</a:t>
            </a:fld>
            <a:endParaRPr lang="en-US"/>
          </a:p>
        </p:txBody>
      </p:sp>
    </p:spTree>
    <p:extLst>
      <p:ext uri="{BB962C8B-B14F-4D97-AF65-F5344CB8AC3E}">
        <p14:creationId xmlns:p14="http://schemas.microsoft.com/office/powerpoint/2010/main" val="3431790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https://www.washingtonpost.com/weather/2025/01/30/polar-vortex-disruptions-warming-extreme-cold/</a:t>
            </a:r>
          </a:p>
          <a:p>
            <a:r>
              <a:rPr lang="en-US" dirty="0"/>
              <a:t>https://www.washingtonpost.com/weather/2025/02/17/polar-vortex-subzero-cold-forecast-snow-ice-storm/</a:t>
            </a:r>
          </a:p>
        </p:txBody>
      </p:sp>
      <p:sp>
        <p:nvSpPr>
          <p:cNvPr id="4" name="Slide Number Placeholder 3"/>
          <p:cNvSpPr>
            <a:spLocks noGrp="1"/>
          </p:cNvSpPr>
          <p:nvPr>
            <p:ph type="sldNum" sz="quarter" idx="5"/>
          </p:nvPr>
        </p:nvSpPr>
        <p:spPr/>
        <p:txBody>
          <a:bodyPr/>
          <a:lstStyle/>
          <a:p>
            <a:fld id="{347553D7-A82E-4B8D-89CB-319D22A7F363}" type="slidenum">
              <a:rPr lang="en-US" smtClean="0"/>
              <a:t>46</a:t>
            </a:fld>
            <a:endParaRPr lang="en-US"/>
          </a:p>
        </p:txBody>
      </p:sp>
    </p:spTree>
    <p:extLst>
      <p:ext uri="{BB962C8B-B14F-4D97-AF65-F5344CB8AC3E}">
        <p14:creationId xmlns:p14="http://schemas.microsoft.com/office/powerpoint/2010/main" val="4143787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https://www.nytimes.com/interactive/2024/us/atmospheric-river-california-west-tracker.html</a:t>
            </a:r>
          </a:p>
          <a:p>
            <a:endParaRPr lang="en-US" dirty="0"/>
          </a:p>
        </p:txBody>
      </p:sp>
      <p:sp>
        <p:nvSpPr>
          <p:cNvPr id="4" name="Slide Number Placeholder 3"/>
          <p:cNvSpPr>
            <a:spLocks noGrp="1"/>
          </p:cNvSpPr>
          <p:nvPr>
            <p:ph type="sldNum" sz="quarter" idx="5"/>
          </p:nvPr>
        </p:nvSpPr>
        <p:spPr/>
        <p:txBody>
          <a:bodyPr/>
          <a:lstStyle/>
          <a:p>
            <a:fld id="{347553D7-A82E-4B8D-89CB-319D22A7F363}" type="slidenum">
              <a:rPr lang="en-US" smtClean="0"/>
              <a:t>51</a:t>
            </a:fld>
            <a:endParaRPr lang="en-US"/>
          </a:p>
        </p:txBody>
      </p:sp>
    </p:spTree>
    <p:extLst>
      <p:ext uri="{BB962C8B-B14F-4D97-AF65-F5344CB8AC3E}">
        <p14:creationId xmlns:p14="http://schemas.microsoft.com/office/powerpoint/2010/main" val="1818188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https://www.ces.fau.edu/nasa/resources/global-ocean-conveyor.php</a:t>
            </a:r>
          </a:p>
        </p:txBody>
      </p:sp>
      <p:sp>
        <p:nvSpPr>
          <p:cNvPr id="4" name="Slide Number Placeholder 3"/>
          <p:cNvSpPr>
            <a:spLocks noGrp="1"/>
          </p:cNvSpPr>
          <p:nvPr>
            <p:ph type="sldNum" sz="quarter" idx="5"/>
          </p:nvPr>
        </p:nvSpPr>
        <p:spPr/>
        <p:txBody>
          <a:bodyPr/>
          <a:lstStyle/>
          <a:p>
            <a:fld id="{347553D7-A82E-4B8D-89CB-319D22A7F363}" type="slidenum">
              <a:rPr lang="en-US" smtClean="0"/>
              <a:t>52</a:t>
            </a:fld>
            <a:endParaRPr lang="en-US"/>
          </a:p>
        </p:txBody>
      </p:sp>
    </p:spTree>
    <p:extLst>
      <p:ext uri="{BB962C8B-B14F-4D97-AF65-F5344CB8AC3E}">
        <p14:creationId xmlns:p14="http://schemas.microsoft.com/office/powerpoint/2010/main" val="3295433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22176482-F08E-9D24-BD53-D632580E21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B10966-5F86-471F-B05B-2B49B2AC187B}" type="slidenum">
              <a:rPr lang="en-US" altLang="en-US" smtClean="0"/>
              <a:pPr>
                <a:spcBef>
                  <a:spcPct val="0"/>
                </a:spcBef>
              </a:pPr>
              <a:t>6</a:t>
            </a:fld>
            <a:endParaRPr lang="en-US" altLang="en-US" dirty="0"/>
          </a:p>
        </p:txBody>
      </p:sp>
      <p:sp>
        <p:nvSpPr>
          <p:cNvPr id="11267" name="Rectangle 2">
            <a:extLst>
              <a:ext uri="{FF2B5EF4-FFF2-40B4-BE49-F238E27FC236}">
                <a16:creationId xmlns:a16="http://schemas.microsoft.com/office/drawing/2014/main" id="{4F3F7B0E-6B25-096C-5A1E-C2749B29E62A}"/>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4591BA17-30FD-E9C8-86C2-2FD2A4C837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Spin it like a basketball.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Describe basic difference between high and low pressure:</a:t>
            </a:r>
          </a:p>
          <a:p>
            <a:pPr eaLnBrk="1" hangingPunct="1"/>
            <a:r>
              <a:rPr lang="en-US" altLang="en-US" dirty="0">
                <a:latin typeface="Arial" panose="020B0604020202020204" pitchFamily="34" charset="0"/>
              </a:rPr>
              <a:t>Low – rising air, instability, greater chance of clouds and precipitation</a:t>
            </a:r>
          </a:p>
          <a:p>
            <a:pPr eaLnBrk="1" hangingPunct="1"/>
            <a:r>
              <a:rPr lang="en-US" altLang="en-US" dirty="0">
                <a:latin typeface="Arial" panose="020B0604020202020204" pitchFamily="34" charset="0"/>
              </a:rPr>
              <a:t>High – descending air, stability, less likely chance of clouds and precipitation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Name winds according to where they come from ---- the westerlies.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A6A99944-E345-A675-F7D4-3B1BC81423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A3FF51-2267-4D3A-964A-D44D77C9385D}" type="slidenum">
              <a:rPr lang="en-US" altLang="en-US" smtClean="0"/>
              <a:pPr>
                <a:spcBef>
                  <a:spcPct val="0"/>
                </a:spcBef>
              </a:pPr>
              <a:t>7</a:t>
            </a:fld>
            <a:endParaRPr lang="en-US" altLang="en-US" dirty="0"/>
          </a:p>
        </p:txBody>
      </p:sp>
      <p:sp>
        <p:nvSpPr>
          <p:cNvPr id="13315" name="Rectangle 2">
            <a:extLst>
              <a:ext uri="{FF2B5EF4-FFF2-40B4-BE49-F238E27FC236}">
                <a16:creationId xmlns:a16="http://schemas.microsoft.com/office/drawing/2014/main" id="{5FAAD678-8E04-E2F5-AD67-51826165B396}"/>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AA616AD5-FF0C-E7AF-7A91-F334C817C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With tilt.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Belts become cells.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Wind field break up.</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Features are semi-permanent --- they persist, they may shift and weaken, but they are predictable components of the atmospheric circulation.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03A3A73-47A7-5BC3-0209-0F2CD7143D53}"/>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68A3BDAB-CDAA-376A-9B45-9209CA73E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1. Hadley cell</a:t>
            </a:r>
            <a:br>
              <a:rPr lang="en-US" altLang="en-US" dirty="0">
                <a:latin typeface="Arial" panose="020B0604020202020204" pitchFamily="34" charset="0"/>
              </a:rPr>
            </a:br>
            <a:r>
              <a:rPr lang="en-US" altLang="en-US" dirty="0">
                <a:latin typeface="Arial" panose="020B0604020202020204" pitchFamily="34" charset="0"/>
              </a:rPr>
              <a:t>2. Ferrel cell</a:t>
            </a:r>
          </a:p>
          <a:p>
            <a:r>
              <a:rPr lang="en-US" altLang="en-US" dirty="0">
                <a:latin typeface="Arial" panose="020B0604020202020204" pitchFamily="34" charset="0"/>
              </a:rPr>
              <a:t>3. Polar cell</a:t>
            </a:r>
          </a:p>
        </p:txBody>
      </p:sp>
      <p:sp>
        <p:nvSpPr>
          <p:cNvPr id="15364" name="Slide Number Placeholder 3">
            <a:extLst>
              <a:ext uri="{FF2B5EF4-FFF2-40B4-BE49-F238E27FC236}">
                <a16:creationId xmlns:a16="http://schemas.microsoft.com/office/drawing/2014/main" id="{7F9F5B72-F793-41C3-4EA6-ADA9C054CE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4FD5DB-C760-4B53-A07E-A0637C36F175}" type="slidenum">
              <a:rPr lang="en-US" altLang="en-US" smtClean="0"/>
              <a:pPr/>
              <a:t>8</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352CEF4-6BEB-E6C1-92B4-2FA7666FAB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EDA7B5-6B80-4F12-BEFA-C3B306D1283B}" type="slidenum">
              <a:rPr lang="en-US" altLang="en-US" smtClean="0"/>
              <a:pPr>
                <a:spcBef>
                  <a:spcPct val="0"/>
                </a:spcBef>
              </a:pPr>
              <a:t>12</a:t>
            </a:fld>
            <a:endParaRPr lang="en-US" altLang="en-US" dirty="0"/>
          </a:p>
        </p:txBody>
      </p:sp>
      <p:sp>
        <p:nvSpPr>
          <p:cNvPr id="21507" name="Rectangle 2">
            <a:extLst>
              <a:ext uri="{FF2B5EF4-FFF2-40B4-BE49-F238E27FC236}">
                <a16:creationId xmlns:a16="http://schemas.microsoft.com/office/drawing/2014/main" id="{49DE550E-5867-9B38-1C22-6933471914A7}"/>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E156F8AC-FAC8-1029-B6AC-D731F95DE5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606A88B-5A67-23E0-455B-01D9ABC3D2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EEDCD4-23B4-40EC-83F7-6ABC3478C6E1}" type="slidenum">
              <a:rPr lang="en-US" altLang="en-US" smtClean="0"/>
              <a:pPr>
                <a:spcBef>
                  <a:spcPct val="0"/>
                </a:spcBef>
              </a:pPr>
              <a:t>13</a:t>
            </a:fld>
            <a:endParaRPr lang="en-US" altLang="en-US" dirty="0"/>
          </a:p>
        </p:txBody>
      </p:sp>
      <p:sp>
        <p:nvSpPr>
          <p:cNvPr id="23555" name="Rectangle 2">
            <a:extLst>
              <a:ext uri="{FF2B5EF4-FFF2-40B4-BE49-F238E27FC236}">
                <a16:creationId xmlns:a16="http://schemas.microsoft.com/office/drawing/2014/main" id="{A4941E39-A024-56E4-B226-6325A1D7034D}"/>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8623252A-299B-42FD-1AD3-F064ED5771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https://www.noaa.gov/jetstream/tropical/convergence-zone</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ITF – Intertropical front, the same thing as the ITCZ</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60FA163-74F1-9F32-F708-3C83A86DCA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0C277B-3B38-450B-805B-F95F633EDC91}" type="slidenum">
              <a:rPr lang="en-US" altLang="en-US" smtClean="0"/>
              <a:pPr>
                <a:spcBef>
                  <a:spcPct val="0"/>
                </a:spcBef>
              </a:pPr>
              <a:t>14</a:t>
            </a:fld>
            <a:endParaRPr lang="en-US" altLang="en-US" dirty="0"/>
          </a:p>
        </p:txBody>
      </p:sp>
      <p:sp>
        <p:nvSpPr>
          <p:cNvPr id="25603" name="Rectangle 2">
            <a:extLst>
              <a:ext uri="{FF2B5EF4-FFF2-40B4-BE49-F238E27FC236}">
                <a16:creationId xmlns:a16="http://schemas.microsoft.com/office/drawing/2014/main" id="{4E3CA80D-2162-855E-E5A7-DAE59C6EECA4}"/>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93381100-E57E-7EA0-2007-94B57F30E9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Horse latitudes</a:t>
            </a:r>
          </a:p>
          <a:p>
            <a:pPr eaLnBrk="1" hangingPunct="1"/>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4000EE-FC0E-0AFA-D201-0E1265F6F09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695DB36-7B2D-3520-287B-FCC89C8599E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8346310-B6A9-CB8B-28A4-D11A68D78425}"/>
              </a:ext>
            </a:extLst>
          </p:cNvPr>
          <p:cNvSpPr>
            <a:spLocks noGrp="1" noChangeArrowheads="1"/>
          </p:cNvSpPr>
          <p:nvPr>
            <p:ph type="sldNum" sz="quarter" idx="12"/>
          </p:nvPr>
        </p:nvSpPr>
        <p:spPr>
          <a:ln/>
        </p:spPr>
        <p:txBody>
          <a:bodyPr/>
          <a:lstStyle>
            <a:lvl1pPr>
              <a:defRPr/>
            </a:lvl1pPr>
          </a:lstStyle>
          <a:p>
            <a:pPr>
              <a:defRPr/>
            </a:pPr>
            <a:fld id="{44E50B12-5AB5-4322-8121-44090A328766}" type="slidenum">
              <a:rPr lang="en-US" altLang="en-US"/>
              <a:pPr>
                <a:defRPr/>
              </a:pPr>
              <a:t>‹#›</a:t>
            </a:fld>
            <a:endParaRPr lang="en-US" altLang="en-US" dirty="0"/>
          </a:p>
        </p:txBody>
      </p:sp>
    </p:spTree>
    <p:extLst>
      <p:ext uri="{BB962C8B-B14F-4D97-AF65-F5344CB8AC3E}">
        <p14:creationId xmlns:p14="http://schemas.microsoft.com/office/powerpoint/2010/main" val="4043961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761533-FC6C-B101-FC06-C66A36C409B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7BD5FCF-C170-71D0-3731-5B382B5DE4B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0189F79-AF1F-66A6-3E82-7E1C4C2D32BF}"/>
              </a:ext>
            </a:extLst>
          </p:cNvPr>
          <p:cNvSpPr>
            <a:spLocks noGrp="1" noChangeArrowheads="1"/>
          </p:cNvSpPr>
          <p:nvPr>
            <p:ph type="sldNum" sz="quarter" idx="12"/>
          </p:nvPr>
        </p:nvSpPr>
        <p:spPr>
          <a:ln/>
        </p:spPr>
        <p:txBody>
          <a:bodyPr/>
          <a:lstStyle>
            <a:lvl1pPr>
              <a:defRPr/>
            </a:lvl1pPr>
          </a:lstStyle>
          <a:p>
            <a:pPr>
              <a:defRPr/>
            </a:pPr>
            <a:fld id="{12A7F516-8B0C-4FE6-BC79-C8516368B743}" type="slidenum">
              <a:rPr lang="en-US" altLang="en-US"/>
              <a:pPr>
                <a:defRPr/>
              </a:pPr>
              <a:t>‹#›</a:t>
            </a:fld>
            <a:endParaRPr lang="en-US" altLang="en-US" dirty="0"/>
          </a:p>
        </p:txBody>
      </p:sp>
    </p:spTree>
    <p:extLst>
      <p:ext uri="{BB962C8B-B14F-4D97-AF65-F5344CB8AC3E}">
        <p14:creationId xmlns:p14="http://schemas.microsoft.com/office/powerpoint/2010/main" val="117599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EC2893-A3E1-2DD7-A76C-7646A9CB1C0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A77CCDB-4688-3FD4-177E-E922E370777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C657138-2FCE-8FF8-DEEC-4E7C89FB6AE9}"/>
              </a:ext>
            </a:extLst>
          </p:cNvPr>
          <p:cNvSpPr>
            <a:spLocks noGrp="1" noChangeArrowheads="1"/>
          </p:cNvSpPr>
          <p:nvPr>
            <p:ph type="sldNum" sz="quarter" idx="12"/>
          </p:nvPr>
        </p:nvSpPr>
        <p:spPr>
          <a:ln/>
        </p:spPr>
        <p:txBody>
          <a:bodyPr/>
          <a:lstStyle>
            <a:lvl1pPr>
              <a:defRPr/>
            </a:lvl1pPr>
          </a:lstStyle>
          <a:p>
            <a:pPr>
              <a:defRPr/>
            </a:pPr>
            <a:fld id="{AEFC3163-0FAC-40CC-A420-132C4C423AF4}" type="slidenum">
              <a:rPr lang="en-US" altLang="en-US"/>
              <a:pPr>
                <a:defRPr/>
              </a:pPr>
              <a:t>‹#›</a:t>
            </a:fld>
            <a:endParaRPr lang="en-US" altLang="en-US" dirty="0"/>
          </a:p>
        </p:txBody>
      </p:sp>
    </p:spTree>
    <p:extLst>
      <p:ext uri="{BB962C8B-B14F-4D97-AF65-F5344CB8AC3E}">
        <p14:creationId xmlns:p14="http://schemas.microsoft.com/office/powerpoint/2010/main" val="889410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6AF7D96-1E57-6C0E-38B9-1E85AFB5A6A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4584B4B8-55C1-FA7F-50B0-66E7753E228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0AA5F952-F7FF-35ED-51CD-7A053AE8B696}"/>
              </a:ext>
            </a:extLst>
          </p:cNvPr>
          <p:cNvSpPr>
            <a:spLocks noGrp="1" noChangeArrowheads="1"/>
          </p:cNvSpPr>
          <p:nvPr>
            <p:ph type="sldNum" sz="quarter" idx="12"/>
          </p:nvPr>
        </p:nvSpPr>
        <p:spPr>
          <a:ln/>
        </p:spPr>
        <p:txBody>
          <a:bodyPr/>
          <a:lstStyle>
            <a:lvl1pPr>
              <a:defRPr/>
            </a:lvl1pPr>
          </a:lstStyle>
          <a:p>
            <a:pPr>
              <a:defRPr/>
            </a:pPr>
            <a:fld id="{30C21BBA-E81A-4673-B0E3-C4B80410EABB}" type="slidenum">
              <a:rPr lang="en-US" altLang="en-US"/>
              <a:pPr>
                <a:defRPr/>
              </a:pPr>
              <a:t>‹#›</a:t>
            </a:fld>
            <a:endParaRPr lang="en-US" altLang="en-US" dirty="0"/>
          </a:p>
        </p:txBody>
      </p:sp>
    </p:spTree>
    <p:extLst>
      <p:ext uri="{BB962C8B-B14F-4D97-AF65-F5344CB8AC3E}">
        <p14:creationId xmlns:p14="http://schemas.microsoft.com/office/powerpoint/2010/main" val="2667670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2C5D83D-AA11-7FCC-2597-952DCA38F78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74B2B75C-71EE-7837-7501-986B4479E80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E96F5018-F9DF-DFA9-061E-0141A7D816AD}"/>
              </a:ext>
            </a:extLst>
          </p:cNvPr>
          <p:cNvSpPr>
            <a:spLocks noGrp="1" noChangeArrowheads="1"/>
          </p:cNvSpPr>
          <p:nvPr>
            <p:ph type="sldNum" sz="quarter" idx="12"/>
          </p:nvPr>
        </p:nvSpPr>
        <p:spPr>
          <a:ln/>
        </p:spPr>
        <p:txBody>
          <a:bodyPr/>
          <a:lstStyle>
            <a:lvl1pPr>
              <a:defRPr/>
            </a:lvl1pPr>
          </a:lstStyle>
          <a:p>
            <a:pPr>
              <a:defRPr/>
            </a:pPr>
            <a:fld id="{1F9506FB-E2FC-4655-88F4-3B7CC7309193}" type="slidenum">
              <a:rPr lang="en-US" altLang="en-US"/>
              <a:pPr>
                <a:defRPr/>
              </a:pPr>
              <a:t>‹#›</a:t>
            </a:fld>
            <a:endParaRPr lang="en-US" altLang="en-US" dirty="0"/>
          </a:p>
        </p:txBody>
      </p:sp>
    </p:spTree>
    <p:extLst>
      <p:ext uri="{BB962C8B-B14F-4D97-AF65-F5344CB8AC3E}">
        <p14:creationId xmlns:p14="http://schemas.microsoft.com/office/powerpoint/2010/main" val="355392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70FCD5-04FC-50F9-B1E4-4CC6A983DFE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0C86D32-4B3B-A9EE-D7A3-9E7C9A6A12A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44DB6A20-FA49-7546-AC4D-513F6F82A078}"/>
              </a:ext>
            </a:extLst>
          </p:cNvPr>
          <p:cNvSpPr>
            <a:spLocks noGrp="1" noChangeArrowheads="1"/>
          </p:cNvSpPr>
          <p:nvPr>
            <p:ph type="sldNum" sz="quarter" idx="12"/>
          </p:nvPr>
        </p:nvSpPr>
        <p:spPr>
          <a:ln/>
        </p:spPr>
        <p:txBody>
          <a:bodyPr/>
          <a:lstStyle>
            <a:lvl1pPr>
              <a:defRPr/>
            </a:lvl1pPr>
          </a:lstStyle>
          <a:p>
            <a:pPr>
              <a:defRPr/>
            </a:pPr>
            <a:fld id="{55A2B3D8-27AD-4439-B44E-FDDDA7B5490E}" type="slidenum">
              <a:rPr lang="en-US" altLang="en-US"/>
              <a:pPr>
                <a:defRPr/>
              </a:pPr>
              <a:t>‹#›</a:t>
            </a:fld>
            <a:endParaRPr lang="en-US" altLang="en-US" dirty="0"/>
          </a:p>
        </p:txBody>
      </p:sp>
    </p:spTree>
    <p:extLst>
      <p:ext uri="{BB962C8B-B14F-4D97-AF65-F5344CB8AC3E}">
        <p14:creationId xmlns:p14="http://schemas.microsoft.com/office/powerpoint/2010/main" val="194303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0DF7324-2F16-C440-86BE-6417EDAC019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383FE4E-C566-BBD6-9F26-8D1D85DFB85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B885146-6FBF-E4EF-1901-B9C5124A7A57}"/>
              </a:ext>
            </a:extLst>
          </p:cNvPr>
          <p:cNvSpPr>
            <a:spLocks noGrp="1" noChangeArrowheads="1"/>
          </p:cNvSpPr>
          <p:nvPr>
            <p:ph type="sldNum" sz="quarter" idx="12"/>
          </p:nvPr>
        </p:nvSpPr>
        <p:spPr>
          <a:ln/>
        </p:spPr>
        <p:txBody>
          <a:bodyPr/>
          <a:lstStyle>
            <a:lvl1pPr>
              <a:defRPr/>
            </a:lvl1pPr>
          </a:lstStyle>
          <a:p>
            <a:pPr>
              <a:defRPr/>
            </a:pPr>
            <a:fld id="{63CA068B-F425-4A3F-BB8F-A4926C94C1DB}" type="slidenum">
              <a:rPr lang="en-US" altLang="en-US"/>
              <a:pPr>
                <a:defRPr/>
              </a:pPr>
              <a:t>‹#›</a:t>
            </a:fld>
            <a:endParaRPr lang="en-US" altLang="en-US" dirty="0"/>
          </a:p>
        </p:txBody>
      </p:sp>
    </p:spTree>
    <p:extLst>
      <p:ext uri="{BB962C8B-B14F-4D97-AF65-F5344CB8AC3E}">
        <p14:creationId xmlns:p14="http://schemas.microsoft.com/office/powerpoint/2010/main" val="37923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14E69A-25B2-3373-C8CA-B8E6E96FBDF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E35F9E2-DF20-97F8-64DA-DEFD4FC7D97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3C852595-DB68-66F2-CB63-2819CC48BC1C}"/>
              </a:ext>
            </a:extLst>
          </p:cNvPr>
          <p:cNvSpPr>
            <a:spLocks noGrp="1" noChangeArrowheads="1"/>
          </p:cNvSpPr>
          <p:nvPr>
            <p:ph type="sldNum" sz="quarter" idx="12"/>
          </p:nvPr>
        </p:nvSpPr>
        <p:spPr>
          <a:ln/>
        </p:spPr>
        <p:txBody>
          <a:bodyPr/>
          <a:lstStyle>
            <a:lvl1pPr>
              <a:defRPr/>
            </a:lvl1pPr>
          </a:lstStyle>
          <a:p>
            <a:pPr>
              <a:defRPr/>
            </a:pPr>
            <a:fld id="{FFD71997-DF97-49A6-B84A-7C8DB1615A14}" type="slidenum">
              <a:rPr lang="en-US" altLang="en-US"/>
              <a:pPr>
                <a:defRPr/>
              </a:pPr>
              <a:t>‹#›</a:t>
            </a:fld>
            <a:endParaRPr lang="en-US" altLang="en-US" dirty="0"/>
          </a:p>
        </p:txBody>
      </p:sp>
    </p:spTree>
    <p:extLst>
      <p:ext uri="{BB962C8B-B14F-4D97-AF65-F5344CB8AC3E}">
        <p14:creationId xmlns:p14="http://schemas.microsoft.com/office/powerpoint/2010/main" val="417423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421371-E379-743C-1275-82CD83A342B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DD4F7406-9F16-3E76-CCAC-B3351DEF7F0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C846BF52-6D35-56C9-B000-6EA6820570BF}"/>
              </a:ext>
            </a:extLst>
          </p:cNvPr>
          <p:cNvSpPr>
            <a:spLocks noGrp="1" noChangeArrowheads="1"/>
          </p:cNvSpPr>
          <p:nvPr>
            <p:ph type="sldNum" sz="quarter" idx="12"/>
          </p:nvPr>
        </p:nvSpPr>
        <p:spPr>
          <a:ln/>
        </p:spPr>
        <p:txBody>
          <a:bodyPr/>
          <a:lstStyle>
            <a:lvl1pPr>
              <a:defRPr/>
            </a:lvl1pPr>
          </a:lstStyle>
          <a:p>
            <a:pPr>
              <a:defRPr/>
            </a:pPr>
            <a:fld id="{BE9034A9-18B4-48FC-85E1-C487FC932604}" type="slidenum">
              <a:rPr lang="en-US" altLang="en-US"/>
              <a:pPr>
                <a:defRPr/>
              </a:pPr>
              <a:t>‹#›</a:t>
            </a:fld>
            <a:endParaRPr lang="en-US" altLang="en-US" dirty="0"/>
          </a:p>
        </p:txBody>
      </p:sp>
    </p:spTree>
    <p:extLst>
      <p:ext uri="{BB962C8B-B14F-4D97-AF65-F5344CB8AC3E}">
        <p14:creationId xmlns:p14="http://schemas.microsoft.com/office/powerpoint/2010/main" val="428848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B2E04DA-5F3F-1B0C-EBE7-0122BB5621E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1468B3D1-59DD-7CC2-F314-C1045A44693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5FD9DBC1-9778-B576-2D39-07F85C42AD98}"/>
              </a:ext>
            </a:extLst>
          </p:cNvPr>
          <p:cNvSpPr>
            <a:spLocks noGrp="1" noChangeArrowheads="1"/>
          </p:cNvSpPr>
          <p:nvPr>
            <p:ph type="sldNum" sz="quarter" idx="12"/>
          </p:nvPr>
        </p:nvSpPr>
        <p:spPr>
          <a:ln/>
        </p:spPr>
        <p:txBody>
          <a:bodyPr/>
          <a:lstStyle>
            <a:lvl1pPr>
              <a:defRPr/>
            </a:lvl1pPr>
          </a:lstStyle>
          <a:p>
            <a:pPr>
              <a:defRPr/>
            </a:pPr>
            <a:fld id="{1833DF20-2E07-4AF5-B8B7-4B934E23D0C9}" type="slidenum">
              <a:rPr lang="en-US" altLang="en-US"/>
              <a:pPr>
                <a:defRPr/>
              </a:pPr>
              <a:t>‹#›</a:t>
            </a:fld>
            <a:endParaRPr lang="en-US" altLang="en-US" dirty="0"/>
          </a:p>
        </p:txBody>
      </p:sp>
    </p:spTree>
    <p:extLst>
      <p:ext uri="{BB962C8B-B14F-4D97-AF65-F5344CB8AC3E}">
        <p14:creationId xmlns:p14="http://schemas.microsoft.com/office/powerpoint/2010/main" val="115472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AF704C-55A7-99D2-251C-D99055F52B2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6AF25DB8-A6A9-7152-9E55-2B578E6A02F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AC8B5330-8D22-5966-F7A3-59E8C71E2AE0}"/>
              </a:ext>
            </a:extLst>
          </p:cNvPr>
          <p:cNvSpPr>
            <a:spLocks noGrp="1" noChangeArrowheads="1"/>
          </p:cNvSpPr>
          <p:nvPr>
            <p:ph type="sldNum" sz="quarter" idx="12"/>
          </p:nvPr>
        </p:nvSpPr>
        <p:spPr>
          <a:ln/>
        </p:spPr>
        <p:txBody>
          <a:bodyPr/>
          <a:lstStyle>
            <a:lvl1pPr>
              <a:defRPr/>
            </a:lvl1pPr>
          </a:lstStyle>
          <a:p>
            <a:pPr>
              <a:defRPr/>
            </a:pPr>
            <a:fld id="{44EE9BD3-BFE1-4DFA-B8C1-FC9D27F25900}" type="slidenum">
              <a:rPr lang="en-US" altLang="en-US"/>
              <a:pPr>
                <a:defRPr/>
              </a:pPr>
              <a:t>‹#›</a:t>
            </a:fld>
            <a:endParaRPr lang="en-US" altLang="en-US" dirty="0"/>
          </a:p>
        </p:txBody>
      </p:sp>
    </p:spTree>
    <p:extLst>
      <p:ext uri="{BB962C8B-B14F-4D97-AF65-F5344CB8AC3E}">
        <p14:creationId xmlns:p14="http://schemas.microsoft.com/office/powerpoint/2010/main" val="233042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AD80D9E-9022-B597-DDCA-3BE5C9AC6F6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1B090A8F-66BE-18FF-5BD3-BBFEB2889A9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F4D6BC5-5DC8-675F-21EA-ED43741970F7}"/>
              </a:ext>
            </a:extLst>
          </p:cNvPr>
          <p:cNvSpPr>
            <a:spLocks noGrp="1" noChangeArrowheads="1"/>
          </p:cNvSpPr>
          <p:nvPr>
            <p:ph type="sldNum" sz="quarter" idx="12"/>
          </p:nvPr>
        </p:nvSpPr>
        <p:spPr>
          <a:ln/>
        </p:spPr>
        <p:txBody>
          <a:bodyPr/>
          <a:lstStyle>
            <a:lvl1pPr>
              <a:defRPr/>
            </a:lvl1pPr>
          </a:lstStyle>
          <a:p>
            <a:pPr>
              <a:defRPr/>
            </a:pPr>
            <a:fld id="{BF21FB44-5CD9-4B1C-94C0-0C8CF6072C19}" type="slidenum">
              <a:rPr lang="en-US" altLang="en-US"/>
              <a:pPr>
                <a:defRPr/>
              </a:pPr>
              <a:t>‹#›</a:t>
            </a:fld>
            <a:endParaRPr lang="en-US" altLang="en-US" dirty="0"/>
          </a:p>
        </p:txBody>
      </p:sp>
    </p:spTree>
    <p:extLst>
      <p:ext uri="{BB962C8B-B14F-4D97-AF65-F5344CB8AC3E}">
        <p14:creationId xmlns:p14="http://schemas.microsoft.com/office/powerpoint/2010/main" val="274442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F8AB6D-FA08-A7CC-E733-4A74629E93C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1D8169E1-34E0-1C0D-2079-54C6D57000B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956ECD7-52A8-7DB3-53C2-21EBC0389985}"/>
              </a:ext>
            </a:extLst>
          </p:cNvPr>
          <p:cNvSpPr>
            <a:spLocks noGrp="1" noChangeArrowheads="1"/>
          </p:cNvSpPr>
          <p:nvPr>
            <p:ph type="sldNum" sz="quarter" idx="12"/>
          </p:nvPr>
        </p:nvSpPr>
        <p:spPr>
          <a:ln/>
        </p:spPr>
        <p:txBody>
          <a:bodyPr/>
          <a:lstStyle>
            <a:lvl1pPr>
              <a:defRPr/>
            </a:lvl1pPr>
          </a:lstStyle>
          <a:p>
            <a:pPr>
              <a:defRPr/>
            </a:pPr>
            <a:fld id="{28F35857-2723-4FF8-A466-1281EE90DE4A}" type="slidenum">
              <a:rPr lang="en-US" altLang="en-US"/>
              <a:pPr>
                <a:defRPr/>
              </a:pPr>
              <a:t>‹#›</a:t>
            </a:fld>
            <a:endParaRPr lang="en-US" altLang="en-US" dirty="0"/>
          </a:p>
        </p:txBody>
      </p:sp>
    </p:spTree>
    <p:extLst>
      <p:ext uri="{BB962C8B-B14F-4D97-AF65-F5344CB8AC3E}">
        <p14:creationId xmlns:p14="http://schemas.microsoft.com/office/powerpoint/2010/main" val="43023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8AA92CA-E810-5C62-B659-B4186E4F4E4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180605A-0323-217E-93E8-3A87158832DF}"/>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C217979-597E-8175-37EA-451FB506CA0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dirty="0"/>
          </a:p>
        </p:txBody>
      </p:sp>
      <p:sp>
        <p:nvSpPr>
          <p:cNvPr id="1029" name="Rectangle 5">
            <a:extLst>
              <a:ext uri="{FF2B5EF4-FFF2-40B4-BE49-F238E27FC236}">
                <a16:creationId xmlns:a16="http://schemas.microsoft.com/office/drawing/2014/main" id="{DF7286F9-E570-33CE-9DB5-BC34FFD3BEF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dirty="0"/>
          </a:p>
        </p:txBody>
      </p:sp>
      <p:sp>
        <p:nvSpPr>
          <p:cNvPr id="1030" name="Rectangle 6">
            <a:extLst>
              <a:ext uri="{FF2B5EF4-FFF2-40B4-BE49-F238E27FC236}">
                <a16:creationId xmlns:a16="http://schemas.microsoft.com/office/drawing/2014/main" id="{6517E52B-616D-CE5B-CE1B-F7F141086DF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C95BEA6-39E9-4BB8-BA5B-68A036F3D3A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Light" panose="020F0302020204030204" pitchFamily="34" charset="0"/>
        </a:defRPr>
      </a:lvl2pPr>
      <a:lvl3pPr algn="ctr" rtl="0" eaLnBrk="0" fontAlgn="base" hangingPunct="0">
        <a:spcBef>
          <a:spcPct val="0"/>
        </a:spcBef>
        <a:spcAft>
          <a:spcPct val="0"/>
        </a:spcAft>
        <a:defRPr sz="4400">
          <a:solidFill>
            <a:schemeClr val="tx2"/>
          </a:solidFill>
          <a:latin typeface="Calibri Light" panose="020F0302020204030204" pitchFamily="34" charset="0"/>
        </a:defRPr>
      </a:lvl3pPr>
      <a:lvl4pPr algn="ctr" rtl="0" eaLnBrk="0" fontAlgn="base" hangingPunct="0">
        <a:spcBef>
          <a:spcPct val="0"/>
        </a:spcBef>
        <a:spcAft>
          <a:spcPct val="0"/>
        </a:spcAft>
        <a:defRPr sz="4400">
          <a:solidFill>
            <a:schemeClr val="tx2"/>
          </a:solidFill>
          <a:latin typeface="Calibri Light" panose="020F0302020204030204" pitchFamily="34" charset="0"/>
        </a:defRPr>
      </a:lvl4pPr>
      <a:lvl5pPr algn="ctr" rtl="0" eaLnBrk="0" fontAlgn="base" hangingPunct="0">
        <a:spcBef>
          <a:spcPct val="0"/>
        </a:spcBef>
        <a:spcAft>
          <a:spcPct val="0"/>
        </a:spcAft>
        <a:defRPr sz="4400">
          <a:solidFill>
            <a:schemeClr val="tx2"/>
          </a:solidFill>
          <a:latin typeface="Calibri Light" panose="020F03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xqM83_og1Fc?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earth.nullschool.net/#current/wind/surface/level/orthographi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2.xml"/><Relationship Id="rId1" Type="http://schemas.openxmlformats.org/officeDocument/2006/relationships/video" Target="https://www.youtube.com/embed/uWdKVpQ94Ns?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t9GdAXScGh0?feature=oembed" TargetMode="Externa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hyperlink" Target="https://www.netweather.tv/charts-and-data/global-jetstream#current/wind/surface/level/orthographic=-87.46,80.99,51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hyperlink" Target="https://eoimages.gsfc.nasa.gov/images/imagerecords/52000/52297/GOES_cyclone_20110927_lrg.m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ideo" Target="https://www.youtube.com/embed/4794mgJLTbU?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wpc.ncep.noaa.gov/basicwx/day0-7loop.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www.youtube.com/embed/TtIrFvWoY8E?feature=oembed"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washingtonpost.com/weather/2025/02/20/atmospheric-river-washington-oregon-rain-snow-forecast/"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nytimes.com/interactive/2024/us/atmospheric-river-california-west-tracker.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video" Target="https://www.youtube.com/embed/LkRQjTdTvFE?feature=oembed"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C:\Documents and Settings\Jon Anthony Stallins\Desktop\c.jpg">
            <a:extLst>
              <a:ext uri="{FF2B5EF4-FFF2-40B4-BE49-F238E27FC236}">
                <a16:creationId xmlns:a16="http://schemas.microsoft.com/office/drawing/2014/main" id="{456938EF-7B58-2A7D-72D2-1A12686E7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5"/>
          <a:stretch>
            <a:fillRect/>
          </a:stretch>
        </p:blipFill>
        <p:spPr bwMode="auto">
          <a:xfrm>
            <a:off x="3276600" y="-19291"/>
            <a:ext cx="54864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6">
            <a:extLst>
              <a:ext uri="{FF2B5EF4-FFF2-40B4-BE49-F238E27FC236}">
                <a16:creationId xmlns:a16="http://schemas.microsoft.com/office/drawing/2014/main" id="{9EDC5225-2D18-24A2-185C-BC4F7E135227}"/>
              </a:ext>
            </a:extLst>
          </p:cNvPr>
          <p:cNvSpPr>
            <a:spLocks noChangeArrowheads="1"/>
          </p:cNvSpPr>
          <p:nvPr/>
        </p:nvSpPr>
        <p:spPr bwMode="auto">
          <a:xfrm>
            <a:off x="1554163" y="6370638"/>
            <a:ext cx="853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endParaRPr lang="en-US" altLang="en-US" sz="1800"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17D02B-1B22-B5B3-AB37-3A08358E5D05}"/>
              </a:ext>
            </a:extLst>
          </p:cNvPr>
          <p:cNvSpPr>
            <a:spLocks noGrp="1"/>
          </p:cNvSpPr>
          <p:nvPr>
            <p:ph idx="1"/>
          </p:nvPr>
        </p:nvSpPr>
        <p:spPr>
          <a:xfrm>
            <a:off x="609600" y="381000"/>
            <a:ext cx="5943600" cy="5745163"/>
          </a:xfrm>
        </p:spPr>
        <p:txBody>
          <a:bodyPr/>
          <a:lstStyle/>
          <a:p>
            <a:r>
              <a:rPr lang="en-US" altLang="en-US" sz="3200" dirty="0"/>
              <a:t>All of these features of global atmospheric circulation shift throughout the year with the seasons</a:t>
            </a:r>
          </a:p>
          <a:p>
            <a:r>
              <a:rPr lang="en-US" altLang="en-US" dirty="0"/>
              <a:t>What features you live near creates your patterns of weather and climate</a:t>
            </a:r>
            <a:endParaRPr lang="en-US" altLang="en-US" sz="3200" dirty="0"/>
          </a:p>
          <a:p>
            <a:r>
              <a:rPr lang="en-US" altLang="en-US" sz="3200" dirty="0"/>
              <a:t>Global atmospheric circulation redistributes heat from the tropics to the poles</a:t>
            </a:r>
          </a:p>
          <a:p>
            <a:endParaRPr lang="en-US" dirty="0"/>
          </a:p>
        </p:txBody>
      </p:sp>
      <p:pic>
        <p:nvPicPr>
          <p:cNvPr id="4" name="Picture 4" descr="earthcells">
            <a:extLst>
              <a:ext uri="{FF2B5EF4-FFF2-40B4-BE49-F238E27FC236}">
                <a16:creationId xmlns:a16="http://schemas.microsoft.com/office/drawing/2014/main" id="{17E231E5-DC0F-CDC2-C956-AAF76E1EF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65" b="13686"/>
          <a:stretch>
            <a:fillRect/>
          </a:stretch>
        </p:blipFill>
        <p:spPr bwMode="auto">
          <a:xfrm>
            <a:off x="6096000" y="285750"/>
            <a:ext cx="5934075" cy="59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618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is global circulation? | Part Two | The three cells">
            <a:hlinkClick r:id="" action="ppaction://media"/>
            <a:extLst>
              <a:ext uri="{FF2B5EF4-FFF2-40B4-BE49-F238E27FC236}">
                <a16:creationId xmlns:a16="http://schemas.microsoft.com/office/drawing/2014/main" id="{DA6EB26F-EBEC-0B7E-36AE-7F267F0E1947}"/>
              </a:ext>
            </a:extLst>
          </p:cNvPr>
          <p:cNvPicPr>
            <a:picLocks noGrp="1" noRot="1" noChangeAspect="1"/>
          </p:cNvPicPr>
          <p:nvPr>
            <p:ph idx="1"/>
            <a:videoFile r:link="rId1"/>
          </p:nvPr>
        </p:nvPicPr>
        <p:blipFill>
          <a:blip r:embed="rId3"/>
          <a:stretch>
            <a:fillRect/>
          </a:stretch>
        </p:blipFill>
        <p:spPr>
          <a:xfrm>
            <a:off x="381000" y="152400"/>
            <a:ext cx="11353800" cy="6409839"/>
          </a:xfrm>
          <a:prstGeom prst="rect">
            <a:avLst/>
          </a:prstGeom>
        </p:spPr>
      </p:pic>
    </p:spTree>
    <p:extLst>
      <p:ext uri="{BB962C8B-B14F-4D97-AF65-F5344CB8AC3E}">
        <p14:creationId xmlns:p14="http://schemas.microsoft.com/office/powerpoint/2010/main" val="345288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 satellite view of the earth&#10;&#10;Description automatically generated">
            <a:extLst>
              <a:ext uri="{FF2B5EF4-FFF2-40B4-BE49-F238E27FC236}">
                <a16:creationId xmlns:a16="http://schemas.microsoft.com/office/drawing/2014/main" id="{7A484DA7-5A7D-2E6F-C844-194642659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40697"/>
            <a:ext cx="121920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a:extLst>
              <a:ext uri="{FF2B5EF4-FFF2-40B4-BE49-F238E27FC236}">
                <a16:creationId xmlns:a16="http://schemas.microsoft.com/office/drawing/2014/main" id="{A5A3C2C0-BC20-7F46-4E18-45337AA495C2}"/>
              </a:ext>
            </a:extLst>
          </p:cNvPr>
          <p:cNvSpPr>
            <a:spLocks noGrp="1" noChangeArrowheads="1"/>
          </p:cNvSpPr>
          <p:nvPr>
            <p:ph type="title"/>
          </p:nvPr>
        </p:nvSpPr>
        <p:spPr>
          <a:xfrm>
            <a:off x="1676400" y="-71438"/>
            <a:ext cx="8839200" cy="1143001"/>
          </a:xfrm>
        </p:spPr>
        <p:txBody>
          <a:bodyPr/>
          <a:lstStyle/>
          <a:p>
            <a:pPr eaLnBrk="1" hangingPunct="1"/>
            <a:r>
              <a:rPr lang="en-US" altLang="en-US" dirty="0"/>
              <a:t>Intertropical convergence zone (ITCZ)</a:t>
            </a:r>
          </a:p>
        </p:txBody>
      </p:sp>
      <p:grpSp>
        <p:nvGrpSpPr>
          <p:cNvPr id="5" name="Group 4">
            <a:extLst>
              <a:ext uri="{FF2B5EF4-FFF2-40B4-BE49-F238E27FC236}">
                <a16:creationId xmlns:a16="http://schemas.microsoft.com/office/drawing/2014/main" id="{DD0A108A-564D-6FB2-4BED-B6DD298E77E0}"/>
              </a:ext>
            </a:extLst>
          </p:cNvPr>
          <p:cNvGrpSpPr/>
          <p:nvPr/>
        </p:nvGrpSpPr>
        <p:grpSpPr>
          <a:xfrm>
            <a:off x="0" y="3886200"/>
            <a:ext cx="3314700" cy="2895600"/>
            <a:chOff x="0" y="3886200"/>
            <a:chExt cx="3314700" cy="2895600"/>
          </a:xfrm>
        </p:grpSpPr>
        <p:pic>
          <p:nvPicPr>
            <p:cNvPr id="3" name="Picture 2">
              <a:extLst>
                <a:ext uri="{FF2B5EF4-FFF2-40B4-BE49-F238E27FC236}">
                  <a16:creationId xmlns:a16="http://schemas.microsoft.com/office/drawing/2014/main" id="{46BBA909-7564-3AF4-0D26-0AFA3556FAE7}"/>
                </a:ext>
              </a:extLst>
            </p:cNvPr>
            <p:cNvPicPr>
              <a:picLocks noChangeAspect="1"/>
            </p:cNvPicPr>
            <p:nvPr/>
          </p:nvPicPr>
          <p:blipFill>
            <a:blip r:embed="rId4"/>
            <a:stretch>
              <a:fillRect/>
            </a:stretch>
          </p:blipFill>
          <p:spPr>
            <a:xfrm>
              <a:off x="38100" y="3886200"/>
              <a:ext cx="3276600" cy="2833910"/>
            </a:xfrm>
            <a:prstGeom prst="rect">
              <a:avLst/>
            </a:prstGeom>
          </p:spPr>
        </p:pic>
        <p:sp>
          <p:nvSpPr>
            <p:cNvPr id="4" name="Rectangle 3">
              <a:extLst>
                <a:ext uri="{FF2B5EF4-FFF2-40B4-BE49-F238E27FC236}">
                  <a16:creationId xmlns:a16="http://schemas.microsoft.com/office/drawing/2014/main" id="{8678EF86-E54B-7104-8BC0-AFDED17B5D17}"/>
                </a:ext>
              </a:extLst>
            </p:cNvPr>
            <p:cNvSpPr/>
            <p:nvPr/>
          </p:nvSpPr>
          <p:spPr>
            <a:xfrm>
              <a:off x="0" y="6538210"/>
              <a:ext cx="1219200" cy="2435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23506571-5213-A24A-8780-D15C404B6967}"/>
              </a:ext>
            </a:extLst>
          </p:cNvPr>
          <p:cNvSpPr>
            <a:spLocks noGrp="1" noChangeArrowheads="1"/>
          </p:cNvSpPr>
          <p:nvPr>
            <p:ph type="title"/>
          </p:nvPr>
        </p:nvSpPr>
        <p:spPr>
          <a:xfrm>
            <a:off x="4800600" y="-71438"/>
            <a:ext cx="5715000" cy="1143001"/>
          </a:xfrm>
        </p:spPr>
        <p:txBody>
          <a:bodyPr/>
          <a:lstStyle/>
          <a:p>
            <a:pPr eaLnBrk="1" hangingPunct="1"/>
            <a:r>
              <a:rPr lang="en-US" altLang="en-US" dirty="0"/>
              <a:t>ITCZ</a:t>
            </a:r>
          </a:p>
        </p:txBody>
      </p:sp>
      <p:sp>
        <p:nvSpPr>
          <p:cNvPr id="22531" name="Rectangle 6">
            <a:extLst>
              <a:ext uri="{FF2B5EF4-FFF2-40B4-BE49-F238E27FC236}">
                <a16:creationId xmlns:a16="http://schemas.microsoft.com/office/drawing/2014/main" id="{F8587BA6-296F-6BB5-3C78-EDE46873B101}"/>
              </a:ext>
            </a:extLst>
          </p:cNvPr>
          <p:cNvSpPr>
            <a:spLocks noGrp="1" noChangeArrowheads="1"/>
          </p:cNvSpPr>
          <p:nvPr>
            <p:ph type="body" idx="1"/>
          </p:nvPr>
        </p:nvSpPr>
        <p:spPr>
          <a:xfrm>
            <a:off x="358130" y="152400"/>
            <a:ext cx="3832464" cy="6263481"/>
          </a:xfrm>
        </p:spPr>
        <p:txBody>
          <a:bodyPr/>
          <a:lstStyle/>
          <a:p>
            <a:pPr eaLnBrk="1" hangingPunct="1"/>
            <a:r>
              <a:rPr lang="en-US" altLang="en-US" sz="2800" dirty="0"/>
              <a:t>Semi-continuous belt of low air pressure around equator</a:t>
            </a:r>
          </a:p>
          <a:p>
            <a:pPr eaLnBrk="1" hangingPunct="1"/>
            <a:r>
              <a:rPr lang="en-US" altLang="en-US" sz="2800" dirty="0"/>
              <a:t>Forms from surface heating and  convergence of trade winds</a:t>
            </a:r>
          </a:p>
          <a:p>
            <a:pPr eaLnBrk="1" hangingPunct="1"/>
            <a:r>
              <a:rPr lang="en-US" altLang="en-US" sz="2800" dirty="0"/>
              <a:t>Associated with clouds and rain</a:t>
            </a:r>
          </a:p>
          <a:p>
            <a:pPr eaLnBrk="1" hangingPunct="1"/>
            <a:r>
              <a:rPr lang="en-US" altLang="en-US" sz="2800" dirty="0"/>
              <a:t>Shifts north and south each year with the seasons</a:t>
            </a:r>
          </a:p>
          <a:p>
            <a:pPr eaLnBrk="1" hangingPunct="1"/>
            <a:r>
              <a:rPr lang="en-US" altLang="en-US" sz="2800" dirty="0">
                <a:hlinkClick r:id="rId3"/>
              </a:rPr>
              <a:t>Current global position</a:t>
            </a:r>
            <a:endParaRPr lang="en-US" altLang="en-US" sz="2800" dirty="0"/>
          </a:p>
        </p:txBody>
      </p:sp>
      <p:pic>
        <p:nvPicPr>
          <p:cNvPr id="5" name="Picture 4" descr="A map of the united states&#10;&#10;AI-generated content may be incorrect.">
            <a:extLst>
              <a:ext uri="{FF2B5EF4-FFF2-40B4-BE49-F238E27FC236}">
                <a16:creationId xmlns:a16="http://schemas.microsoft.com/office/drawing/2014/main" id="{DE1C584F-A79C-431D-AE00-A361B4592B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464" y="1071563"/>
            <a:ext cx="7956351" cy="578643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B7E7E1E-0BB1-39D1-24AF-091F84594ABE}"/>
              </a:ext>
            </a:extLst>
          </p:cNvPr>
          <p:cNvSpPr>
            <a:spLocks noGrp="1" noChangeArrowheads="1"/>
          </p:cNvSpPr>
          <p:nvPr>
            <p:ph type="title"/>
          </p:nvPr>
        </p:nvSpPr>
        <p:spPr>
          <a:xfrm>
            <a:off x="611529" y="-34925"/>
            <a:ext cx="10972800" cy="1143000"/>
          </a:xfrm>
        </p:spPr>
        <p:txBody>
          <a:bodyPr/>
          <a:lstStyle/>
          <a:p>
            <a:pPr eaLnBrk="1" hangingPunct="1"/>
            <a:r>
              <a:rPr lang="en-US" altLang="en-US" dirty="0"/>
              <a:t>Subtropical high pressure</a:t>
            </a:r>
          </a:p>
        </p:txBody>
      </p:sp>
      <p:sp>
        <p:nvSpPr>
          <p:cNvPr id="24579" name="Rectangle 3">
            <a:extLst>
              <a:ext uri="{FF2B5EF4-FFF2-40B4-BE49-F238E27FC236}">
                <a16:creationId xmlns:a16="http://schemas.microsoft.com/office/drawing/2014/main" id="{48E9A7CA-260C-7839-BDEA-DDC4A2D0B31B}"/>
              </a:ext>
            </a:extLst>
          </p:cNvPr>
          <p:cNvSpPr>
            <a:spLocks noGrp="1" noChangeArrowheads="1"/>
          </p:cNvSpPr>
          <p:nvPr>
            <p:ph type="body" idx="1"/>
          </p:nvPr>
        </p:nvSpPr>
        <p:spPr>
          <a:xfrm>
            <a:off x="609600" y="1087819"/>
            <a:ext cx="10972800" cy="4525963"/>
          </a:xfrm>
        </p:spPr>
        <p:txBody>
          <a:bodyPr/>
          <a:lstStyle/>
          <a:p>
            <a:pPr eaLnBrk="1" hangingPunct="1">
              <a:lnSpc>
                <a:spcPct val="90000"/>
              </a:lnSpc>
            </a:pPr>
            <a:r>
              <a:rPr lang="en-US" altLang="en-US" sz="2800" dirty="0"/>
              <a:t>Semi-permanent high pressures along 20 - 35 degrees N and S latitude</a:t>
            </a:r>
          </a:p>
          <a:p>
            <a:pPr eaLnBrk="1" hangingPunct="1">
              <a:lnSpc>
                <a:spcPct val="90000"/>
              </a:lnSpc>
            </a:pPr>
            <a:r>
              <a:rPr lang="en-US" altLang="en-US" sz="2800" dirty="0"/>
              <a:t>Correspond to major hot deserts of the world</a:t>
            </a:r>
          </a:p>
        </p:txBody>
      </p:sp>
      <p:pic>
        <p:nvPicPr>
          <p:cNvPr id="24580" name="Picture 4" descr="global pressure systems">
            <a:extLst>
              <a:ext uri="{FF2B5EF4-FFF2-40B4-BE49-F238E27FC236}">
                <a16:creationId xmlns:a16="http://schemas.microsoft.com/office/drawing/2014/main" id="{5E02E185-33A4-74C3-3349-A8EBC7CC9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000"/>
          <a:stretch>
            <a:fillRect/>
          </a:stretch>
        </p:blipFill>
        <p:spPr bwMode="auto">
          <a:xfrm>
            <a:off x="5748337" y="2389187"/>
            <a:ext cx="639445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global pressure systems">
            <a:extLst>
              <a:ext uri="{FF2B5EF4-FFF2-40B4-BE49-F238E27FC236}">
                <a16:creationId xmlns:a16="http://schemas.microsoft.com/office/drawing/2014/main" id="{3F7B0BA1-8A99-333A-22DB-87C1A6CE4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0000"/>
          <a:stretch>
            <a:fillRect/>
          </a:stretch>
        </p:blipFill>
        <p:spPr bwMode="auto">
          <a:xfrm>
            <a:off x="49213" y="2389187"/>
            <a:ext cx="60325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C0B839E-846E-4A1A-74FE-6B97CB28170B}"/>
              </a:ext>
            </a:extLst>
          </p:cNvPr>
          <p:cNvSpPr/>
          <p:nvPr/>
        </p:nvSpPr>
        <p:spPr>
          <a:xfrm>
            <a:off x="949325" y="4400550"/>
            <a:ext cx="381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a:extLst>
              <a:ext uri="{FF2B5EF4-FFF2-40B4-BE49-F238E27FC236}">
                <a16:creationId xmlns:a16="http://schemas.microsoft.com/office/drawing/2014/main" id="{E5228877-1EED-DCA0-FEE6-B29ABF806190}"/>
              </a:ext>
            </a:extLst>
          </p:cNvPr>
          <p:cNvSpPr/>
          <p:nvPr/>
        </p:nvSpPr>
        <p:spPr>
          <a:xfrm>
            <a:off x="2547938" y="4381500"/>
            <a:ext cx="381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BFACB397-E2A5-6443-8D70-18E002ED53A5}"/>
              </a:ext>
            </a:extLst>
          </p:cNvPr>
          <p:cNvSpPr/>
          <p:nvPr/>
        </p:nvSpPr>
        <p:spPr>
          <a:xfrm>
            <a:off x="1524000" y="5260975"/>
            <a:ext cx="381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ectangle 8">
            <a:extLst>
              <a:ext uri="{FF2B5EF4-FFF2-40B4-BE49-F238E27FC236}">
                <a16:creationId xmlns:a16="http://schemas.microsoft.com/office/drawing/2014/main" id="{8E9F4E3B-D428-4CA9-5CF5-43D285C26743}"/>
              </a:ext>
            </a:extLst>
          </p:cNvPr>
          <p:cNvSpPr/>
          <p:nvPr/>
        </p:nvSpPr>
        <p:spPr>
          <a:xfrm>
            <a:off x="2876550" y="5257800"/>
            <a:ext cx="304800" cy="376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Rectangle 9">
            <a:extLst>
              <a:ext uri="{FF2B5EF4-FFF2-40B4-BE49-F238E27FC236}">
                <a16:creationId xmlns:a16="http://schemas.microsoft.com/office/drawing/2014/main" id="{B3EDBC03-D561-E8FE-4109-6FADE099DC9B}"/>
              </a:ext>
            </a:extLst>
          </p:cNvPr>
          <p:cNvSpPr/>
          <p:nvPr/>
        </p:nvSpPr>
        <p:spPr>
          <a:xfrm>
            <a:off x="4270375" y="54102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4C8F3E2E-D4F6-B878-36C3-D83D4DF3D0B7}"/>
              </a:ext>
            </a:extLst>
          </p:cNvPr>
          <p:cNvSpPr/>
          <p:nvPr/>
        </p:nvSpPr>
        <p:spPr>
          <a:xfrm>
            <a:off x="6445250" y="4179888"/>
            <a:ext cx="381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F09D7E97-C208-065A-8CA4-BA573B5393A1}"/>
              </a:ext>
            </a:extLst>
          </p:cNvPr>
          <p:cNvSpPr/>
          <p:nvPr/>
        </p:nvSpPr>
        <p:spPr>
          <a:xfrm>
            <a:off x="8197850" y="4381500"/>
            <a:ext cx="381000"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Rectangle 12">
            <a:extLst>
              <a:ext uri="{FF2B5EF4-FFF2-40B4-BE49-F238E27FC236}">
                <a16:creationId xmlns:a16="http://schemas.microsoft.com/office/drawing/2014/main" id="{C4858642-D174-B25E-0073-EF04CB8D4888}"/>
              </a:ext>
            </a:extLst>
          </p:cNvPr>
          <p:cNvSpPr/>
          <p:nvPr/>
        </p:nvSpPr>
        <p:spPr>
          <a:xfrm>
            <a:off x="7207250" y="5367338"/>
            <a:ext cx="381000" cy="3476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4" name="Rectangle 13">
            <a:extLst>
              <a:ext uri="{FF2B5EF4-FFF2-40B4-BE49-F238E27FC236}">
                <a16:creationId xmlns:a16="http://schemas.microsoft.com/office/drawing/2014/main" id="{3A23228A-C826-28C6-3070-79DBC5A45A54}"/>
              </a:ext>
            </a:extLst>
          </p:cNvPr>
          <p:cNvSpPr/>
          <p:nvPr/>
        </p:nvSpPr>
        <p:spPr>
          <a:xfrm>
            <a:off x="8610600" y="5334000"/>
            <a:ext cx="327025" cy="3381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5" name="Rectangle 14">
            <a:extLst>
              <a:ext uri="{FF2B5EF4-FFF2-40B4-BE49-F238E27FC236}">
                <a16:creationId xmlns:a16="http://schemas.microsoft.com/office/drawing/2014/main" id="{DB51BAD6-9744-D467-2F90-5B1C5F6338C8}"/>
              </a:ext>
            </a:extLst>
          </p:cNvPr>
          <p:cNvSpPr/>
          <p:nvPr/>
        </p:nvSpPr>
        <p:spPr>
          <a:xfrm>
            <a:off x="11134725" y="5424488"/>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 map of the world&#10;&#10;Description automatically generated">
            <a:extLst>
              <a:ext uri="{FF2B5EF4-FFF2-40B4-BE49-F238E27FC236}">
                <a16:creationId xmlns:a16="http://schemas.microsoft.com/office/drawing/2014/main" id="{3578528B-95BC-DE50-BB12-281358995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381000"/>
            <a:ext cx="118491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6243AA70-BE07-22B1-6B46-E27AE9C8E780}"/>
              </a:ext>
            </a:extLst>
          </p:cNvPr>
          <p:cNvSpPr>
            <a:spLocks noGrp="1" noChangeArrowheads="1"/>
          </p:cNvSpPr>
          <p:nvPr>
            <p:ph type="title"/>
          </p:nvPr>
        </p:nvSpPr>
        <p:spPr>
          <a:xfrm>
            <a:off x="609600" y="52388"/>
            <a:ext cx="10972800" cy="1143000"/>
          </a:xfrm>
        </p:spPr>
        <p:txBody>
          <a:bodyPr/>
          <a:lstStyle/>
          <a:p>
            <a:r>
              <a:rPr lang="en-US" altLang="en-US" dirty="0"/>
              <a:t>Atlantic and Pacific STHP</a:t>
            </a:r>
          </a:p>
        </p:txBody>
      </p:sp>
      <p:grpSp>
        <p:nvGrpSpPr>
          <p:cNvPr id="4" name="Group 3">
            <a:extLst>
              <a:ext uri="{FF2B5EF4-FFF2-40B4-BE49-F238E27FC236}">
                <a16:creationId xmlns:a16="http://schemas.microsoft.com/office/drawing/2014/main" id="{5B3D0B15-EC89-BE40-210D-5BD7FB0CF837}"/>
              </a:ext>
            </a:extLst>
          </p:cNvPr>
          <p:cNvGrpSpPr/>
          <p:nvPr/>
        </p:nvGrpSpPr>
        <p:grpSpPr>
          <a:xfrm>
            <a:off x="1096963" y="1339850"/>
            <a:ext cx="9998075" cy="5211763"/>
            <a:chOff x="1096963" y="1339850"/>
            <a:chExt cx="9998075" cy="5211763"/>
          </a:xfrm>
        </p:grpSpPr>
        <p:pic>
          <p:nvPicPr>
            <p:cNvPr id="28675" name="Picture 2" descr="C:\Documents and Settings\Tony Stallins\Desktop\pacific_bermunda_highs.jpg">
              <a:extLst>
                <a:ext uri="{FF2B5EF4-FFF2-40B4-BE49-F238E27FC236}">
                  <a16:creationId xmlns:a16="http://schemas.microsoft.com/office/drawing/2014/main" id="{C4FC307E-4ABE-98E1-26D1-DB403AF89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963" y="1339850"/>
              <a:ext cx="999807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0EA5DEC-B24D-522E-8BDB-B2D497D5DE97}"/>
                </a:ext>
              </a:extLst>
            </p:cNvPr>
            <p:cNvSpPr/>
            <p:nvPr/>
          </p:nvSpPr>
          <p:spPr>
            <a:xfrm>
              <a:off x="8229600" y="4572000"/>
              <a:ext cx="685800" cy="304800"/>
            </a:xfrm>
            <a:prstGeom prst="rect">
              <a:avLst/>
            </a:prstGeom>
            <a:solidFill>
              <a:srgbClr val="E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63C98DB-90F3-BD45-8787-D2DC743E4A68}"/>
                </a:ext>
              </a:extLst>
            </p:cNvPr>
            <p:cNvSpPr/>
            <p:nvPr/>
          </p:nvSpPr>
          <p:spPr>
            <a:xfrm>
              <a:off x="8941442" y="5632218"/>
              <a:ext cx="1802757" cy="463781"/>
            </a:xfrm>
            <a:prstGeom prst="rect">
              <a:avLst/>
            </a:prstGeom>
            <a:solidFill>
              <a:srgbClr val="E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5D06B798-A150-8A1A-C843-8127849948BA}"/>
              </a:ext>
            </a:extLst>
          </p:cNvPr>
          <p:cNvSpPr/>
          <p:nvPr/>
        </p:nvSpPr>
        <p:spPr>
          <a:xfrm>
            <a:off x="1447801" y="5647651"/>
            <a:ext cx="1802757" cy="463781"/>
          </a:xfrm>
          <a:prstGeom prst="rect">
            <a:avLst/>
          </a:prstGeom>
          <a:solidFill>
            <a:srgbClr val="E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ocuments and Settings\Tony Stallins\Desktop\new-2.jpg">
            <a:extLst>
              <a:ext uri="{FF2B5EF4-FFF2-40B4-BE49-F238E27FC236}">
                <a16:creationId xmlns:a16="http://schemas.microsoft.com/office/drawing/2014/main" id="{D65D5248-0A8F-968F-C99C-67DF14040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15" t="17612" r="139" b="2237"/>
          <a:stretch>
            <a:fillRect/>
          </a:stretch>
        </p:blipFill>
        <p:spPr bwMode="auto">
          <a:xfrm rot="-164939">
            <a:off x="4913313" y="609600"/>
            <a:ext cx="7040562"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185E009C-EB79-6234-8A49-85CD6CAA8CBD}"/>
              </a:ext>
            </a:extLst>
          </p:cNvPr>
          <p:cNvSpPr>
            <a:spLocks noGrp="1"/>
          </p:cNvSpPr>
          <p:nvPr>
            <p:ph idx="1"/>
          </p:nvPr>
        </p:nvSpPr>
        <p:spPr>
          <a:xfrm>
            <a:off x="304800" y="652463"/>
            <a:ext cx="4502150" cy="4525962"/>
          </a:xfrm>
        </p:spPr>
        <p:txBody>
          <a:bodyPr/>
          <a:lstStyle/>
          <a:p>
            <a:pPr eaLnBrk="1" hangingPunct="1">
              <a:spcBef>
                <a:spcPct val="0"/>
              </a:spcBef>
              <a:defRPr/>
            </a:pPr>
            <a:r>
              <a:rPr lang="en-US" altLang="en-US" sz="2800" dirty="0">
                <a:latin typeface="+mj-lt"/>
              </a:rPr>
              <a:t>The Atlantic STHP can bring drought conditions to the southeastern US when it moves closer to the North American continent. </a:t>
            </a:r>
          </a:p>
          <a:p>
            <a:pPr eaLnBrk="1" hangingPunct="1">
              <a:spcBef>
                <a:spcPct val="0"/>
              </a:spcBef>
              <a:defRPr/>
            </a:pPr>
            <a:endParaRPr lang="en-US" altLang="en-US" sz="2800" dirty="0">
              <a:latin typeface="+mj-lt"/>
            </a:endParaRPr>
          </a:p>
          <a:p>
            <a:pPr eaLnBrk="1" hangingPunct="1">
              <a:spcBef>
                <a:spcPct val="0"/>
              </a:spcBef>
              <a:defRPr/>
            </a:pPr>
            <a:r>
              <a:rPr lang="en-US" altLang="en-US" sz="2800" dirty="0">
                <a:latin typeface="+mj-lt"/>
              </a:rPr>
              <a:t>The Atlantic STHP can bring rainfall is its location is sufficiently offshore from North America to allow its winds to pick up moisture and become unstable.</a:t>
            </a:r>
            <a:endParaRPr lang="en-US" sz="2800" dirty="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ECBEE78A-3374-F89A-049A-05F9C1309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45" t="35001" r="1823" b="6667"/>
          <a:stretch>
            <a:fillRect/>
          </a:stretch>
        </p:blipFill>
        <p:spPr bwMode="auto">
          <a:xfrm>
            <a:off x="457200" y="409575"/>
            <a:ext cx="110490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9CD066F-6AA5-82A1-7BEF-66CB5C938F6E}"/>
              </a:ext>
            </a:extLst>
          </p:cNvPr>
          <p:cNvSpPr>
            <a:spLocks noGrp="1" noChangeArrowheads="1"/>
          </p:cNvSpPr>
          <p:nvPr>
            <p:ph type="title"/>
          </p:nvPr>
        </p:nvSpPr>
        <p:spPr>
          <a:xfrm>
            <a:off x="609600" y="274638"/>
            <a:ext cx="4953000" cy="1143000"/>
          </a:xfrm>
        </p:spPr>
        <p:txBody>
          <a:bodyPr/>
          <a:lstStyle/>
          <a:p>
            <a:pPr eaLnBrk="1" hangingPunct="1"/>
            <a:r>
              <a:rPr lang="en-US" altLang="en-US" dirty="0"/>
              <a:t>The tradewinds and the westerlies</a:t>
            </a:r>
          </a:p>
        </p:txBody>
      </p:sp>
      <p:sp>
        <p:nvSpPr>
          <p:cNvPr id="34819" name="Rectangle 3">
            <a:extLst>
              <a:ext uri="{FF2B5EF4-FFF2-40B4-BE49-F238E27FC236}">
                <a16:creationId xmlns:a16="http://schemas.microsoft.com/office/drawing/2014/main" id="{E8C5F2B5-EAC2-5401-48BA-CA4A65CC42F9}"/>
              </a:ext>
            </a:extLst>
          </p:cNvPr>
          <p:cNvSpPr>
            <a:spLocks noGrp="1" noChangeArrowheads="1"/>
          </p:cNvSpPr>
          <p:nvPr>
            <p:ph type="body" idx="1"/>
          </p:nvPr>
        </p:nvSpPr>
        <p:spPr>
          <a:xfrm>
            <a:off x="366713" y="1798638"/>
            <a:ext cx="5410200" cy="4525962"/>
          </a:xfrm>
        </p:spPr>
        <p:txBody>
          <a:bodyPr/>
          <a:lstStyle/>
          <a:p>
            <a:pPr eaLnBrk="1" hangingPunct="1"/>
            <a:r>
              <a:rPr lang="en-US" altLang="en-US" sz="2800" dirty="0"/>
              <a:t>Air descending out of the STHP becomes the tradewinds and the westerlies</a:t>
            </a:r>
          </a:p>
          <a:p>
            <a:pPr eaLnBrk="1" hangingPunct="1"/>
            <a:r>
              <a:rPr lang="en-US" altLang="en-US" sz="2800" dirty="0"/>
              <a:t>The northern hemisphere tradewinds are called the northeast tradewinds and move in a generally east-southeast direction</a:t>
            </a:r>
          </a:p>
          <a:p>
            <a:pPr eaLnBrk="1" hangingPunct="1"/>
            <a:r>
              <a:rPr lang="en-US" altLang="en-US" sz="2800" dirty="0"/>
              <a:t>The northern hemisphere westerlies blow from west to east</a:t>
            </a:r>
          </a:p>
        </p:txBody>
      </p:sp>
      <p:pic>
        <p:nvPicPr>
          <p:cNvPr id="34820" name="Picture 4" descr="hadley_cells">
            <a:extLst>
              <a:ext uri="{FF2B5EF4-FFF2-40B4-BE49-F238E27FC236}">
                <a16:creationId xmlns:a16="http://schemas.microsoft.com/office/drawing/2014/main" id="{ECDF5C28-6F90-0B41-B4B7-6C5B131FD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92"/>
          <a:stretch>
            <a:fillRect/>
          </a:stretch>
        </p:blipFill>
        <p:spPr bwMode="auto">
          <a:xfrm>
            <a:off x="5545138" y="533400"/>
            <a:ext cx="6646862"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Weather in a tank">
            <a:hlinkClick r:id="" action="ppaction://media"/>
            <a:extLst>
              <a:ext uri="{FF2B5EF4-FFF2-40B4-BE49-F238E27FC236}">
                <a16:creationId xmlns:a16="http://schemas.microsoft.com/office/drawing/2014/main" id="{A88DD0EB-EAC7-65CD-2A1F-FCA81079AB12}"/>
              </a:ext>
            </a:extLst>
          </p:cNvPr>
          <p:cNvPicPr>
            <a:picLocks noGrp="1" noRot="1" noChangeAspect="1"/>
          </p:cNvPicPr>
          <p:nvPr>
            <p:ph/>
            <a:videoFile r:link="rId1"/>
          </p:nvPr>
        </p:nvPicPr>
        <p:blipFill>
          <a:blip r:embed="rId3"/>
          <a:stretch>
            <a:fillRect/>
          </a:stretch>
        </p:blipFill>
        <p:spPr>
          <a:xfrm>
            <a:off x="359656" y="0"/>
            <a:ext cx="11472688" cy="6477000"/>
          </a:xfrm>
          <a:prstGeom prst="rect">
            <a:avLst/>
          </a:prstGeom>
        </p:spPr>
      </p:pic>
    </p:spTree>
    <p:extLst>
      <p:ext uri="{BB962C8B-B14F-4D97-AF65-F5344CB8AC3E}">
        <p14:creationId xmlns:p14="http://schemas.microsoft.com/office/powerpoint/2010/main" val="60592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DEF1379-A7F1-D101-961F-C03A1E05DD06}"/>
              </a:ext>
            </a:extLst>
          </p:cNvPr>
          <p:cNvSpPr>
            <a:spLocks noGrp="1" noChangeArrowheads="1"/>
          </p:cNvSpPr>
          <p:nvPr>
            <p:ph type="title"/>
          </p:nvPr>
        </p:nvSpPr>
        <p:spPr>
          <a:xfrm>
            <a:off x="-9525" y="304800"/>
            <a:ext cx="5183188" cy="1143000"/>
          </a:xfrm>
        </p:spPr>
        <p:txBody>
          <a:bodyPr/>
          <a:lstStyle/>
          <a:p>
            <a:pPr eaLnBrk="1" hangingPunct="1"/>
            <a:r>
              <a:rPr lang="en-US" altLang="en-US" dirty="0"/>
              <a:t>Polar highs</a:t>
            </a:r>
          </a:p>
        </p:txBody>
      </p:sp>
      <p:sp>
        <p:nvSpPr>
          <p:cNvPr id="32771" name="Rectangle 3">
            <a:extLst>
              <a:ext uri="{FF2B5EF4-FFF2-40B4-BE49-F238E27FC236}">
                <a16:creationId xmlns:a16="http://schemas.microsoft.com/office/drawing/2014/main" id="{BB296873-D0C5-EE56-385F-FFC706A029F0}"/>
              </a:ext>
            </a:extLst>
          </p:cNvPr>
          <p:cNvSpPr>
            <a:spLocks noGrp="1" noChangeArrowheads="1"/>
          </p:cNvSpPr>
          <p:nvPr>
            <p:ph type="body" idx="1"/>
          </p:nvPr>
        </p:nvSpPr>
        <p:spPr>
          <a:xfrm>
            <a:off x="457200" y="1600200"/>
            <a:ext cx="5334000" cy="4525963"/>
          </a:xfrm>
        </p:spPr>
        <p:txBody>
          <a:bodyPr/>
          <a:lstStyle/>
          <a:p>
            <a:pPr eaLnBrk="1" hangingPunct="1">
              <a:defRPr/>
            </a:pPr>
            <a:r>
              <a:rPr lang="en-US" altLang="en-US" dirty="0">
                <a:latin typeface="+mj-lt"/>
              </a:rPr>
              <a:t>A cold high pressure over the north and south poles</a:t>
            </a:r>
          </a:p>
          <a:p>
            <a:pPr eaLnBrk="1" hangingPunct="1">
              <a:defRPr/>
            </a:pPr>
            <a:r>
              <a:rPr lang="en-US" altLang="en-US" dirty="0">
                <a:latin typeface="+mj-lt"/>
              </a:rPr>
              <a:t>Dry conditions, the areas under them are sometimes referred to as polar deserts</a:t>
            </a:r>
          </a:p>
          <a:p>
            <a:pPr eaLnBrk="1" hangingPunct="1">
              <a:defRPr/>
            </a:pPr>
            <a:r>
              <a:rPr lang="en-US" altLang="en-US" dirty="0">
                <a:latin typeface="+mj-lt"/>
              </a:rPr>
              <a:t>Descending air forms the polar easterlies</a:t>
            </a:r>
          </a:p>
        </p:txBody>
      </p:sp>
      <p:pic>
        <p:nvPicPr>
          <p:cNvPr id="36868" name="Picture 2" descr="A snowy mountain range in the distance&#10;&#10;Description automatically generated">
            <a:extLst>
              <a:ext uri="{FF2B5EF4-FFF2-40B4-BE49-F238E27FC236}">
                <a16:creationId xmlns:a16="http://schemas.microsoft.com/office/drawing/2014/main" id="{C1312CAA-F0BD-9167-07D3-B95ACA096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764" b="9068"/>
          <a:stretch>
            <a:fillRect/>
          </a:stretch>
        </p:blipFill>
        <p:spPr bwMode="auto">
          <a:xfrm>
            <a:off x="5907088" y="3429000"/>
            <a:ext cx="5983287"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earthcells">
            <a:extLst>
              <a:ext uri="{FF2B5EF4-FFF2-40B4-BE49-F238E27FC236}">
                <a16:creationId xmlns:a16="http://schemas.microsoft.com/office/drawing/2014/main" id="{EB4D431A-8AE7-6C2D-FC9A-338E7B440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73" t="2264" r="29224" b="71463"/>
          <a:stretch>
            <a:fillRect/>
          </a:stretch>
        </p:blipFill>
        <p:spPr bwMode="auto">
          <a:xfrm>
            <a:off x="5907088" y="6350"/>
            <a:ext cx="59436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36E29C80-64B8-78B5-8032-401C30F81EBE}"/>
              </a:ext>
            </a:extLst>
          </p:cNvPr>
          <p:cNvSpPr>
            <a:spLocks noGrp="1" noChangeArrowheads="1"/>
          </p:cNvSpPr>
          <p:nvPr>
            <p:ph type="title"/>
          </p:nvPr>
        </p:nvSpPr>
        <p:spPr/>
        <p:txBody>
          <a:bodyPr/>
          <a:lstStyle/>
          <a:p>
            <a:pPr eaLnBrk="1" hangingPunct="1"/>
            <a:r>
              <a:rPr lang="en-US" altLang="en-US" dirty="0"/>
              <a:t>Polar front</a:t>
            </a:r>
          </a:p>
        </p:txBody>
      </p:sp>
      <p:sp>
        <p:nvSpPr>
          <p:cNvPr id="34819" name="Rectangle 3">
            <a:extLst>
              <a:ext uri="{FF2B5EF4-FFF2-40B4-BE49-F238E27FC236}">
                <a16:creationId xmlns:a16="http://schemas.microsoft.com/office/drawing/2014/main" id="{47DF7E22-F6CD-5922-4E88-62981497C199}"/>
              </a:ext>
            </a:extLst>
          </p:cNvPr>
          <p:cNvSpPr>
            <a:spLocks noGrp="1" noChangeArrowheads="1"/>
          </p:cNvSpPr>
          <p:nvPr>
            <p:ph type="body" idx="1"/>
          </p:nvPr>
        </p:nvSpPr>
        <p:spPr>
          <a:xfrm>
            <a:off x="381000" y="1524000"/>
            <a:ext cx="11430000" cy="4525963"/>
          </a:xfrm>
        </p:spPr>
        <p:txBody>
          <a:bodyPr/>
          <a:lstStyle/>
          <a:p>
            <a:pPr eaLnBrk="1" hangingPunct="1">
              <a:defRPr/>
            </a:pPr>
            <a:r>
              <a:rPr lang="en-US" altLang="en-US" sz="3600" dirty="0"/>
              <a:t>Position where two major winds collide, the westerlies and the polar easterlies</a:t>
            </a:r>
          </a:p>
          <a:p>
            <a:pPr marL="0" indent="0" eaLnBrk="1" hangingPunct="1">
              <a:buFontTx/>
              <a:buNone/>
              <a:defRPr/>
            </a:pPr>
            <a:endParaRPr lang="en-US" altLang="en-US" dirty="0"/>
          </a:p>
        </p:txBody>
      </p:sp>
      <p:pic>
        <p:nvPicPr>
          <p:cNvPr id="38916" name="Picture 4" descr="earthcells">
            <a:extLst>
              <a:ext uri="{FF2B5EF4-FFF2-40B4-BE49-F238E27FC236}">
                <a16:creationId xmlns:a16="http://schemas.microsoft.com/office/drawing/2014/main" id="{59A5F5AA-A558-78DB-3433-1D0C75623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91" t="8304" r="3622" b="63426"/>
          <a:stretch>
            <a:fillRect/>
          </a:stretch>
        </p:blipFill>
        <p:spPr bwMode="auto">
          <a:xfrm>
            <a:off x="381000" y="2667000"/>
            <a:ext cx="10972800"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agburt08_08">
            <a:extLst>
              <a:ext uri="{FF2B5EF4-FFF2-40B4-BE49-F238E27FC236}">
                <a16:creationId xmlns:a16="http://schemas.microsoft.com/office/drawing/2014/main" id="{49EA4BD9-1037-3E6E-C2F5-EEDD2430C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438400"/>
            <a:ext cx="6842125"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6B45D901-16D4-DFFB-9599-9389AF42BEDA}"/>
              </a:ext>
            </a:extLst>
          </p:cNvPr>
          <p:cNvSpPr txBox="1">
            <a:spLocks noChangeArrowheads="1"/>
          </p:cNvSpPr>
          <p:nvPr/>
        </p:nvSpPr>
        <p:spPr bwMode="auto">
          <a:xfrm>
            <a:off x="0" y="457200"/>
            <a:ext cx="11582400" cy="4525963"/>
          </a:xfrm>
          <a:prstGeom prst="rect">
            <a:avLst/>
          </a:prstGeom>
          <a:noFill/>
          <a:ln w="9525">
            <a:noFill/>
            <a:miter lim="800000"/>
            <a:headEnd/>
            <a:tailEnd/>
          </a:ln>
        </p:spPr>
        <p:txBody>
          <a:bodyPr/>
          <a:lstStyle/>
          <a:p>
            <a:pPr marL="742950" lvl="1" indent="-285750" eaLnBrk="1" hangingPunct="1">
              <a:spcBef>
                <a:spcPct val="20000"/>
              </a:spcBef>
              <a:buFont typeface="Arial" pitchFamily="34" charset="0"/>
              <a:buChar char="•"/>
              <a:defRPr/>
            </a:pPr>
            <a:r>
              <a:rPr lang="en-US" sz="3200" kern="0" dirty="0">
                <a:latin typeface="+mn-lt"/>
              </a:rPr>
              <a:t>Polar front is characterized by very changeable weather</a:t>
            </a:r>
          </a:p>
          <a:p>
            <a:pPr marL="742950" lvl="1" indent="-285750" eaLnBrk="1" hangingPunct="1">
              <a:spcBef>
                <a:spcPct val="20000"/>
              </a:spcBef>
              <a:buFont typeface="Arial" pitchFamily="34" charset="0"/>
              <a:buChar char="•"/>
              <a:defRPr/>
            </a:pPr>
            <a:r>
              <a:rPr lang="en-US" sz="3200" kern="0" dirty="0">
                <a:latin typeface="+mn-lt"/>
              </a:rPr>
              <a:t>It marks the boundary between warm and cold air masses </a:t>
            </a:r>
          </a:p>
          <a:p>
            <a:pPr marL="742950" lvl="1" indent="-285750" eaLnBrk="1" hangingPunct="1">
              <a:spcBef>
                <a:spcPct val="20000"/>
              </a:spcBef>
              <a:buFont typeface="Arial" pitchFamily="34" charset="0"/>
              <a:buChar char="•"/>
              <a:defRPr/>
            </a:pPr>
            <a:r>
              <a:rPr lang="en-US" sz="3200" kern="0" dirty="0">
                <a:latin typeface="+mn-lt"/>
              </a:rPr>
              <a:t>Coincides with the position of the polar jet stream</a:t>
            </a:r>
          </a:p>
        </p:txBody>
      </p:sp>
      <p:pic>
        <p:nvPicPr>
          <p:cNvPr id="40964" name="Picture 5" descr="C:\Documents and Settings\Tony Stallins\Desktop\Rossby2.jpg">
            <a:extLst>
              <a:ext uri="{FF2B5EF4-FFF2-40B4-BE49-F238E27FC236}">
                <a16:creationId xmlns:a16="http://schemas.microsoft.com/office/drawing/2014/main" id="{E924A7AA-F9BE-4185-CB0D-7FC8DBF8F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7150" y="2382838"/>
            <a:ext cx="43878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E8DCE8E-20C2-1376-3092-AC5EA51EB38A}"/>
              </a:ext>
            </a:extLst>
          </p:cNvPr>
          <p:cNvSpPr>
            <a:spLocks noGrp="1" noChangeArrowheads="1"/>
          </p:cNvSpPr>
          <p:nvPr>
            <p:ph type="title"/>
          </p:nvPr>
        </p:nvSpPr>
        <p:spPr/>
        <p:txBody>
          <a:bodyPr/>
          <a:lstStyle/>
          <a:p>
            <a:pPr eaLnBrk="1" hangingPunct="1"/>
            <a:r>
              <a:rPr lang="en-US" altLang="en-US" dirty="0"/>
              <a:t>Rossby waves in the polar jet stream</a:t>
            </a:r>
          </a:p>
        </p:txBody>
      </p:sp>
      <p:pic>
        <p:nvPicPr>
          <p:cNvPr id="43011" name="Picture 2" descr="C:\Documents and Settings\Tony Stallins\Desktop\new-1.jpg">
            <a:extLst>
              <a:ext uri="{FF2B5EF4-FFF2-40B4-BE49-F238E27FC236}">
                <a16:creationId xmlns:a16="http://schemas.microsoft.com/office/drawing/2014/main" id="{34EFAE4F-CF8E-FDDD-3D1F-8320F2A15B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19" r="2573" b="47615"/>
          <a:stretch/>
        </p:blipFill>
        <p:spPr bwMode="auto">
          <a:xfrm>
            <a:off x="152400" y="1291430"/>
            <a:ext cx="11747942" cy="510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ossby Waves (planetary waves)">
            <a:hlinkClick r:id="" action="ppaction://media"/>
            <a:extLst>
              <a:ext uri="{FF2B5EF4-FFF2-40B4-BE49-F238E27FC236}">
                <a16:creationId xmlns:a16="http://schemas.microsoft.com/office/drawing/2014/main" id="{D51FAC73-139C-3382-2942-F6BAB5FC9D29}"/>
              </a:ext>
            </a:extLst>
          </p:cNvPr>
          <p:cNvPicPr>
            <a:picLocks noGrp="1" noRot="1" noChangeAspect="1"/>
          </p:cNvPicPr>
          <p:nvPr>
            <p:ph idx="1"/>
            <a:videoFile r:link="rId1"/>
          </p:nvPr>
        </p:nvPicPr>
        <p:blipFill>
          <a:blip r:embed="rId4"/>
          <a:stretch>
            <a:fillRect/>
          </a:stretch>
        </p:blipFill>
        <p:spPr>
          <a:xfrm>
            <a:off x="228600" y="115888"/>
            <a:ext cx="11734800" cy="66262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A5E0FA51-F157-FA16-793C-5F3103E50C05}"/>
              </a:ext>
            </a:extLst>
          </p:cNvPr>
          <p:cNvSpPr>
            <a:spLocks noGrp="1" noChangeArrowheads="1"/>
          </p:cNvSpPr>
          <p:nvPr>
            <p:ph type="title"/>
          </p:nvPr>
        </p:nvSpPr>
        <p:spPr>
          <a:xfrm>
            <a:off x="609600" y="-30163"/>
            <a:ext cx="10972800" cy="1143001"/>
          </a:xfrm>
        </p:spPr>
        <p:txBody>
          <a:bodyPr/>
          <a:lstStyle/>
          <a:p>
            <a:r>
              <a:rPr lang="en-US" altLang="en-US" dirty="0"/>
              <a:t>Current polar jet stream position</a:t>
            </a:r>
          </a:p>
        </p:txBody>
      </p:sp>
      <p:pic>
        <p:nvPicPr>
          <p:cNvPr id="47107" name="Content Placeholder 5">
            <a:hlinkClick r:id="rId3"/>
            <a:extLst>
              <a:ext uri="{FF2B5EF4-FFF2-40B4-BE49-F238E27FC236}">
                <a16:creationId xmlns:a16="http://schemas.microsoft.com/office/drawing/2014/main" id="{73414559-2F95-1548-C0F9-EEF39A8260F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143000" y="914400"/>
            <a:ext cx="10287000" cy="5686425"/>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 with a blue and orange line&#10;&#10;AI-generated content may be incorrect.">
            <a:extLst>
              <a:ext uri="{FF2B5EF4-FFF2-40B4-BE49-F238E27FC236}">
                <a16:creationId xmlns:a16="http://schemas.microsoft.com/office/drawing/2014/main" id="{F1B15085-B12F-9C24-69D5-606032B1E2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422334"/>
            <a:ext cx="8957358" cy="6013331"/>
          </a:xfrm>
        </p:spPr>
      </p:pic>
    </p:spTree>
    <p:extLst>
      <p:ext uri="{BB962C8B-B14F-4D97-AF65-F5344CB8AC3E}">
        <p14:creationId xmlns:p14="http://schemas.microsoft.com/office/powerpoint/2010/main" val="150888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B4ACA94-7CA8-D12F-AB28-AE51042EE5BA}"/>
              </a:ext>
            </a:extLst>
          </p:cNvPr>
          <p:cNvSpPr>
            <a:spLocks noGrp="1" noChangeArrowheads="1"/>
          </p:cNvSpPr>
          <p:nvPr>
            <p:ph type="title"/>
          </p:nvPr>
        </p:nvSpPr>
        <p:spPr/>
        <p:txBody>
          <a:bodyPr/>
          <a:lstStyle/>
          <a:p>
            <a:pPr eaLnBrk="1" hangingPunct="1"/>
            <a:r>
              <a:rPr lang="en-US" altLang="en-US" sz="4000" dirty="0"/>
              <a:t>Midlatitude cyclones, low pressure systems that travel along the polar front</a:t>
            </a:r>
          </a:p>
        </p:txBody>
      </p:sp>
      <p:pic>
        <p:nvPicPr>
          <p:cNvPr id="51203" name="Picture 5" descr="midcyclone">
            <a:extLst>
              <a:ext uri="{FF2B5EF4-FFF2-40B4-BE49-F238E27FC236}">
                <a16:creationId xmlns:a16="http://schemas.microsoft.com/office/drawing/2014/main" id="{A3577CD8-29C5-BEE2-01F9-76A97FCC0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600200"/>
            <a:ext cx="6980238"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A621BFD-1114-9BC8-36C9-84CD85523A5F}"/>
              </a:ext>
            </a:extLst>
          </p:cNvPr>
          <p:cNvSpPr>
            <a:spLocks noGrp="1" noChangeArrowheads="1"/>
          </p:cNvSpPr>
          <p:nvPr>
            <p:ph type="title"/>
          </p:nvPr>
        </p:nvSpPr>
        <p:spPr>
          <a:xfrm>
            <a:off x="1981200" y="0"/>
            <a:ext cx="8229600" cy="1143000"/>
          </a:xfrm>
        </p:spPr>
        <p:txBody>
          <a:bodyPr/>
          <a:lstStyle/>
          <a:p>
            <a:pPr eaLnBrk="1" hangingPunct="1"/>
            <a:r>
              <a:rPr lang="en-US" altLang="en-US" dirty="0"/>
              <a:t>Midlatitude cyclones</a:t>
            </a:r>
          </a:p>
        </p:txBody>
      </p:sp>
      <p:pic>
        <p:nvPicPr>
          <p:cNvPr id="53251" name="Picture 5" descr="93infrared">
            <a:extLst>
              <a:ext uri="{FF2B5EF4-FFF2-40B4-BE49-F238E27FC236}">
                <a16:creationId xmlns:a16="http://schemas.microsoft.com/office/drawing/2014/main" id="{60FDC034-521A-CE25-C2BD-3346E3702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20" r="12701"/>
          <a:stretch>
            <a:fillRect/>
          </a:stretch>
        </p:blipFill>
        <p:spPr bwMode="auto">
          <a:xfrm>
            <a:off x="1676400" y="1181100"/>
            <a:ext cx="4419600"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2" descr="C:\Documents and Settings\Tony Stallins\Desktop\cyclo.gif">
            <a:extLst>
              <a:ext uri="{FF2B5EF4-FFF2-40B4-BE49-F238E27FC236}">
                <a16:creationId xmlns:a16="http://schemas.microsoft.com/office/drawing/2014/main" id="{467F7734-D302-6771-5C05-EF2A4EA28F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463" r="3526"/>
          <a:stretch>
            <a:fillRect/>
          </a:stretch>
        </p:blipFill>
        <p:spPr bwMode="auto">
          <a:xfrm>
            <a:off x="6248400" y="1219200"/>
            <a:ext cx="41179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6" descr="C:\Documents and Settings\Jon Anthony Stallins\Desktop\image7.jpg">
            <a:extLst>
              <a:ext uri="{FF2B5EF4-FFF2-40B4-BE49-F238E27FC236}">
                <a16:creationId xmlns:a16="http://schemas.microsoft.com/office/drawing/2014/main" id="{76EF1528-31B7-800E-4032-8CCCFCA32B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300" y="3805238"/>
            <a:ext cx="40259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3EAAF28D-5B98-FCF6-8318-5A32BF777F4B}"/>
              </a:ext>
            </a:extLst>
          </p:cNvPr>
          <p:cNvPicPr>
            <a:picLocks noChangeAspect="1"/>
          </p:cNvPicPr>
          <p:nvPr/>
        </p:nvPicPr>
        <p:blipFill>
          <a:blip r:embed="rId4"/>
          <a:stretch>
            <a:fillRect/>
          </a:stretch>
        </p:blipFill>
        <p:spPr>
          <a:xfrm>
            <a:off x="28936" y="243012"/>
            <a:ext cx="12105423" cy="63101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eso-to Planetary Scale Processes in a Global Ultra-High Resolution Climate Model">
            <a:hlinkClick r:id="" action="ppaction://media"/>
            <a:extLst>
              <a:ext uri="{FF2B5EF4-FFF2-40B4-BE49-F238E27FC236}">
                <a16:creationId xmlns:a16="http://schemas.microsoft.com/office/drawing/2014/main" id="{1EB1001F-92C3-D565-FAAE-F016F3CF78CA}"/>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ap of the united states&#10;&#10;AI-generated content may be incorrect.">
            <a:hlinkClick r:id="rId2"/>
            <a:extLst>
              <a:ext uri="{FF2B5EF4-FFF2-40B4-BE49-F238E27FC236}">
                <a16:creationId xmlns:a16="http://schemas.microsoft.com/office/drawing/2014/main" id="{F9E3C9AB-611D-4CBA-15A5-595ABB29C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75168"/>
            <a:ext cx="9296400" cy="6707663"/>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AB439836-C6B6-8598-C1FB-DC0C4F336AE2}"/>
              </a:ext>
            </a:extLst>
          </p:cNvPr>
          <p:cNvSpPr>
            <a:spLocks noGrp="1" noChangeArrowheads="1"/>
          </p:cNvSpPr>
          <p:nvPr>
            <p:ph type="title"/>
          </p:nvPr>
        </p:nvSpPr>
        <p:spPr/>
        <p:txBody>
          <a:bodyPr/>
          <a:lstStyle/>
          <a:p>
            <a:r>
              <a:rPr lang="en-US" altLang="en-US" dirty="0"/>
              <a:t>Subtropical jet stream</a:t>
            </a:r>
          </a:p>
        </p:txBody>
      </p:sp>
      <p:pic>
        <p:nvPicPr>
          <p:cNvPr id="57347" name="Picture 2" descr="C:\Documents and Settings\Tony Stallins\Desktop\jet_stream.jpg">
            <a:extLst>
              <a:ext uri="{FF2B5EF4-FFF2-40B4-BE49-F238E27FC236}">
                <a16:creationId xmlns:a16="http://schemas.microsoft.com/office/drawing/2014/main" id="{03487219-1C14-64EF-4491-280424AD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417638"/>
            <a:ext cx="46609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ontent Placeholder 2">
            <a:extLst>
              <a:ext uri="{FF2B5EF4-FFF2-40B4-BE49-F238E27FC236}">
                <a16:creationId xmlns:a16="http://schemas.microsoft.com/office/drawing/2014/main" id="{6704982D-4B9E-0708-606A-D62C8303F5F7}"/>
              </a:ext>
            </a:extLst>
          </p:cNvPr>
          <p:cNvSpPr>
            <a:spLocks noGrp="1" noChangeArrowheads="1"/>
          </p:cNvSpPr>
          <p:nvPr>
            <p:ph idx="1"/>
          </p:nvPr>
        </p:nvSpPr>
        <p:spPr>
          <a:xfrm>
            <a:off x="609600" y="1600200"/>
            <a:ext cx="5791200" cy="4525963"/>
          </a:xfrm>
        </p:spPr>
        <p:txBody>
          <a:bodyPr/>
          <a:lstStyle/>
          <a:p>
            <a:r>
              <a:rPr lang="en-US" altLang="en-US" dirty="0"/>
              <a:t>Located around 30 degrees north and south of the Equator</a:t>
            </a:r>
          </a:p>
          <a:p>
            <a:r>
              <a:rPr lang="en-US" altLang="en-US" dirty="0"/>
              <a:t>Stronger and more visible in the winter in the US</a:t>
            </a:r>
          </a:p>
          <a:p>
            <a:r>
              <a:rPr lang="en-US" altLang="en-US" dirty="0"/>
              <a:t>It can bring tropical moisture to the north where it can enhance midlatitude cyclone formation when it draws close to the position of the polar jet stream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JAS\Desktop\STJ_sat_annotated0406.jpg">
            <a:extLst>
              <a:ext uri="{FF2B5EF4-FFF2-40B4-BE49-F238E27FC236}">
                <a16:creationId xmlns:a16="http://schemas.microsoft.com/office/drawing/2014/main" id="{221DBC35-EA2C-3519-F06C-E5A7B2766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350"/>
            <a:ext cx="10668000"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2582B31-05B1-BF24-BC9F-5C85912148C9}"/>
              </a:ext>
            </a:extLst>
          </p:cNvPr>
          <p:cNvSpPr>
            <a:spLocks noGrp="1" noChangeArrowheads="1"/>
          </p:cNvSpPr>
          <p:nvPr>
            <p:ph type="title"/>
          </p:nvPr>
        </p:nvSpPr>
        <p:spPr/>
        <p:txBody>
          <a:bodyPr/>
          <a:lstStyle/>
          <a:p>
            <a:pPr eaLnBrk="1" hangingPunct="1"/>
            <a:r>
              <a:rPr lang="en-US" altLang="en-US" sz="4000" dirty="0"/>
              <a:t>Components of global circulation shift throughout the year</a:t>
            </a:r>
          </a:p>
        </p:txBody>
      </p:sp>
      <p:pic>
        <p:nvPicPr>
          <p:cNvPr id="60419" name="Picture 4" descr="pfront">
            <a:extLst>
              <a:ext uri="{FF2B5EF4-FFF2-40B4-BE49-F238E27FC236}">
                <a16:creationId xmlns:a16="http://schemas.microsoft.com/office/drawing/2014/main" id="{CCD1FD14-3543-B73E-816B-0D616C9F6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905000"/>
            <a:ext cx="45196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descr="C:\Documents and Settings\Jon Anthony Stallins\Desktop\itcz_shift.jpg">
            <a:extLst>
              <a:ext uri="{FF2B5EF4-FFF2-40B4-BE49-F238E27FC236}">
                <a16:creationId xmlns:a16="http://schemas.microsoft.com/office/drawing/2014/main" id="{B4708D47-9493-4088-B072-D33B7139B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217988"/>
            <a:ext cx="4724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8" descr="netrad_web">
            <a:extLst>
              <a:ext uri="{FF2B5EF4-FFF2-40B4-BE49-F238E27FC236}">
                <a16:creationId xmlns:a16="http://schemas.microsoft.com/office/drawing/2014/main" id="{9597D08F-1D3B-E202-E527-ED7679A462AB}"/>
              </a:ext>
            </a:extLst>
          </p:cNvPr>
          <p:cNvPicPr>
            <a:picLocks noGrp="1" noChangeAspect="1" noChangeArrowheads="1" noCrop="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762000" y="1219200"/>
            <a:ext cx="4038600" cy="2738438"/>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4FC94CF-FCCB-C79C-7C2A-919D25813FD5}"/>
              </a:ext>
            </a:extLst>
          </p:cNvPr>
          <p:cNvSpPr>
            <a:spLocks noGrp="1" noChangeArrowheads="1"/>
          </p:cNvSpPr>
          <p:nvPr>
            <p:ph type="title"/>
          </p:nvPr>
        </p:nvSpPr>
        <p:spPr>
          <a:xfrm>
            <a:off x="0" y="234950"/>
            <a:ext cx="9296400" cy="1143000"/>
          </a:xfrm>
        </p:spPr>
        <p:txBody>
          <a:bodyPr/>
          <a:lstStyle/>
          <a:p>
            <a:pPr eaLnBrk="1" hangingPunct="1"/>
            <a:br>
              <a:rPr lang="en-US" altLang="en-US" sz="3600" dirty="0"/>
            </a:br>
            <a:r>
              <a:rPr lang="en-US" altLang="en-US" sz="4000" dirty="0"/>
              <a:t>California coast (32 – 42 degrees</a:t>
            </a:r>
            <a:r>
              <a:rPr lang="en-US" altLang="en-US" sz="4000" baseline="30000" dirty="0"/>
              <a:t> </a:t>
            </a:r>
            <a:r>
              <a:rPr lang="en-US" altLang="en-US" sz="4000" dirty="0"/>
              <a:t>N)</a:t>
            </a:r>
            <a:br>
              <a:rPr lang="en-US" altLang="en-US" sz="4000" dirty="0"/>
            </a:br>
            <a:endParaRPr lang="en-US" altLang="en-US" sz="3600" dirty="0"/>
          </a:p>
        </p:txBody>
      </p:sp>
      <p:sp>
        <p:nvSpPr>
          <p:cNvPr id="28675" name="Rectangle 3">
            <a:extLst>
              <a:ext uri="{FF2B5EF4-FFF2-40B4-BE49-F238E27FC236}">
                <a16:creationId xmlns:a16="http://schemas.microsoft.com/office/drawing/2014/main" id="{7F0E3AAC-FF2F-E075-634D-5F7AA54C398F}"/>
              </a:ext>
            </a:extLst>
          </p:cNvPr>
          <p:cNvSpPr>
            <a:spLocks noGrp="1" noChangeArrowheads="1"/>
          </p:cNvSpPr>
          <p:nvPr>
            <p:ph type="body" idx="1"/>
          </p:nvPr>
        </p:nvSpPr>
        <p:spPr>
          <a:xfrm>
            <a:off x="914400" y="1524000"/>
            <a:ext cx="7315200" cy="5181600"/>
          </a:xfrm>
        </p:spPr>
        <p:txBody>
          <a:bodyPr/>
          <a:lstStyle/>
          <a:p>
            <a:pPr eaLnBrk="1" hangingPunct="1"/>
            <a:r>
              <a:rPr lang="en-US" altLang="en-US" dirty="0"/>
              <a:t>Summer drier</a:t>
            </a:r>
          </a:p>
          <a:p>
            <a:pPr lvl="1" eaLnBrk="1" hangingPunct="1"/>
            <a:r>
              <a:rPr lang="en-US" altLang="en-US" dirty="0"/>
              <a:t>Pacific STHP dominant</a:t>
            </a:r>
          </a:p>
          <a:p>
            <a:pPr lvl="1" eaLnBrk="1" hangingPunct="1"/>
            <a:r>
              <a:rPr lang="en-US" altLang="en-US" dirty="0"/>
              <a:t>Track of cyclones along polar jet stream is further north</a:t>
            </a:r>
          </a:p>
          <a:p>
            <a:pPr eaLnBrk="1" hangingPunct="1"/>
            <a:r>
              <a:rPr lang="en-US" altLang="en-US" dirty="0"/>
              <a:t>Winter wetter</a:t>
            </a:r>
          </a:p>
          <a:p>
            <a:pPr lvl="1" eaLnBrk="1" hangingPunct="1"/>
            <a:r>
              <a:rPr lang="en-US" altLang="en-US" dirty="0"/>
              <a:t>Pacific STHP weakens and shifts south and offshore</a:t>
            </a:r>
          </a:p>
          <a:p>
            <a:pPr lvl="1" eaLnBrk="1" hangingPunct="1"/>
            <a:r>
              <a:rPr lang="en-US" altLang="en-US" dirty="0"/>
              <a:t>Midlatitude cyclones along the polar front bring precipitation</a:t>
            </a:r>
          </a:p>
        </p:txBody>
      </p:sp>
      <p:pic>
        <p:nvPicPr>
          <p:cNvPr id="62468" name="Picture 2" descr="C:\Documents and Settings\Tony Stallins\Desktop\09globalcirccomp.jpg">
            <a:extLst>
              <a:ext uri="{FF2B5EF4-FFF2-40B4-BE49-F238E27FC236}">
                <a16:creationId xmlns:a16="http://schemas.microsoft.com/office/drawing/2014/main" id="{9C1FE327-55E9-0171-888D-66FCBC23A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52400"/>
            <a:ext cx="4046538"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2000"/>
                                        <p:tgtEl>
                                          <p:spTgt spid="286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675">
                                            <p:txEl>
                                              <p:pRg st="1" end="1"/>
                                            </p:txEl>
                                          </p:spTgt>
                                        </p:tgtEl>
                                        <p:attrNameLst>
                                          <p:attrName>style.visibility</p:attrName>
                                        </p:attrNameLst>
                                      </p:cBhvr>
                                      <p:to>
                                        <p:strVal val="visible"/>
                                      </p:to>
                                    </p:set>
                                    <p:animEffect transition="in" filter="fade">
                                      <p:cBhvr>
                                        <p:cTn id="10" dur="2000"/>
                                        <p:tgtEl>
                                          <p:spTgt spid="2867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animEffect transition="in" filter="fade">
                                      <p:cBhvr>
                                        <p:cTn id="13" dur="2000"/>
                                        <p:tgtEl>
                                          <p:spTgt spid="2867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8675">
                                            <p:txEl>
                                              <p:pRg st="3" end="3"/>
                                            </p:txEl>
                                          </p:spTgt>
                                        </p:tgtEl>
                                        <p:attrNameLst>
                                          <p:attrName>style.visibility</p:attrName>
                                        </p:attrNameLst>
                                      </p:cBhvr>
                                      <p:to>
                                        <p:strVal val="visible"/>
                                      </p:to>
                                    </p:set>
                                    <p:animEffect transition="in" filter="fade">
                                      <p:cBhvr>
                                        <p:cTn id="18" dur="2000"/>
                                        <p:tgtEl>
                                          <p:spTgt spid="2867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8675">
                                            <p:txEl>
                                              <p:pRg st="4" end="4"/>
                                            </p:txEl>
                                          </p:spTgt>
                                        </p:tgtEl>
                                        <p:attrNameLst>
                                          <p:attrName>style.visibility</p:attrName>
                                        </p:attrNameLst>
                                      </p:cBhvr>
                                      <p:to>
                                        <p:strVal val="visible"/>
                                      </p:to>
                                    </p:set>
                                    <p:animEffect transition="in" filter="fade">
                                      <p:cBhvr>
                                        <p:cTn id="21" dur="2000"/>
                                        <p:tgtEl>
                                          <p:spTgt spid="2867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8675">
                                            <p:txEl>
                                              <p:pRg st="5" end="5"/>
                                            </p:txEl>
                                          </p:spTgt>
                                        </p:tgtEl>
                                        <p:attrNameLst>
                                          <p:attrName>style.visibility</p:attrName>
                                        </p:attrNameLst>
                                      </p:cBhvr>
                                      <p:to>
                                        <p:strVal val="visible"/>
                                      </p:to>
                                    </p:set>
                                    <p:animEffect transition="in" filter="fade">
                                      <p:cBhvr>
                                        <p:cTn id="24" dur="2000"/>
                                        <p:tgtEl>
                                          <p:spTgt spid="2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Tony Stallins\Desktop\09globalcirccomp.jpg">
            <a:extLst>
              <a:ext uri="{FF2B5EF4-FFF2-40B4-BE49-F238E27FC236}">
                <a16:creationId xmlns:a16="http://schemas.microsoft.com/office/drawing/2014/main" id="{A4271CAA-0738-DFD4-B334-CB89E6745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38"/>
          <a:stretch>
            <a:fillRect/>
          </a:stretch>
        </p:blipFill>
        <p:spPr bwMode="auto">
          <a:xfrm>
            <a:off x="8001000" y="152400"/>
            <a:ext cx="3886200"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itle 1">
            <a:extLst>
              <a:ext uri="{FF2B5EF4-FFF2-40B4-BE49-F238E27FC236}">
                <a16:creationId xmlns:a16="http://schemas.microsoft.com/office/drawing/2014/main" id="{707BF3AC-F207-5025-4E7F-3DD1DC89CBD9}"/>
              </a:ext>
            </a:extLst>
          </p:cNvPr>
          <p:cNvSpPr>
            <a:spLocks noGrp="1" noChangeArrowheads="1"/>
          </p:cNvSpPr>
          <p:nvPr>
            <p:ph type="title"/>
          </p:nvPr>
        </p:nvSpPr>
        <p:spPr>
          <a:xfrm>
            <a:off x="457200" y="274638"/>
            <a:ext cx="7696200" cy="1143000"/>
          </a:xfrm>
        </p:spPr>
        <p:txBody>
          <a:bodyPr/>
          <a:lstStyle/>
          <a:p>
            <a:r>
              <a:rPr lang="en-US" altLang="en-US" sz="4000" dirty="0"/>
              <a:t>Pacific Northwest coast (40 – 50 degrees N)</a:t>
            </a:r>
          </a:p>
        </p:txBody>
      </p:sp>
      <p:sp>
        <p:nvSpPr>
          <p:cNvPr id="30724" name="Content Placeholder 2">
            <a:extLst>
              <a:ext uri="{FF2B5EF4-FFF2-40B4-BE49-F238E27FC236}">
                <a16:creationId xmlns:a16="http://schemas.microsoft.com/office/drawing/2014/main" id="{2C729530-23F1-8E69-CD77-EEA6C1842126}"/>
              </a:ext>
            </a:extLst>
          </p:cNvPr>
          <p:cNvSpPr>
            <a:spLocks noGrp="1" noChangeArrowheads="1"/>
          </p:cNvSpPr>
          <p:nvPr>
            <p:ph idx="1"/>
          </p:nvPr>
        </p:nvSpPr>
        <p:spPr>
          <a:xfrm>
            <a:off x="457200" y="1600200"/>
            <a:ext cx="7239000" cy="4525963"/>
          </a:xfrm>
        </p:spPr>
        <p:txBody>
          <a:bodyPr/>
          <a:lstStyle/>
          <a:p>
            <a:pPr>
              <a:defRPr/>
            </a:pPr>
            <a:r>
              <a:rPr lang="en-US" altLang="en-US" sz="2800" dirty="0">
                <a:latin typeface="+mj-lt"/>
              </a:rPr>
              <a:t>Less dramatic difference in precipitation year round</a:t>
            </a:r>
          </a:p>
          <a:p>
            <a:pPr>
              <a:defRPr/>
            </a:pPr>
            <a:r>
              <a:rPr lang="en-US" altLang="en-US" sz="2800" dirty="0">
                <a:latin typeface="+mj-lt"/>
              </a:rPr>
              <a:t>Greater year-round influence of polar front in northern California, Oregon and Washington</a:t>
            </a:r>
          </a:p>
          <a:p>
            <a:pPr>
              <a:defRPr/>
            </a:pPr>
            <a:r>
              <a:rPr lang="en-US" altLang="en-US" sz="2800" dirty="0">
                <a:latin typeface="+mj-lt"/>
              </a:rPr>
              <a:t>More rainfall, more evenly distributed all seasons due to proximity of midlatitude cyclones</a:t>
            </a:r>
          </a:p>
          <a:p>
            <a:pPr>
              <a:defRPr/>
            </a:pPr>
            <a:r>
              <a:rPr lang="en-US" altLang="en-US" sz="2800" dirty="0">
                <a:latin typeface="+mj-lt"/>
              </a:rPr>
              <a:t>Weaker influence of STHP in the summer moving north, so summers are not as dry as in southern California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animEffect transition="in" filter="fade">
                                      <p:cBhvr>
                                        <p:cTn id="7" dur="2000"/>
                                        <p:tgtEl>
                                          <p:spTgt spid="30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24">
                                            <p:txEl>
                                              <p:pRg st="1" end="1"/>
                                            </p:txEl>
                                          </p:spTgt>
                                        </p:tgtEl>
                                        <p:attrNameLst>
                                          <p:attrName>style.visibility</p:attrName>
                                        </p:attrNameLst>
                                      </p:cBhvr>
                                      <p:to>
                                        <p:strVal val="visible"/>
                                      </p:to>
                                    </p:set>
                                    <p:animEffect transition="in" filter="fade">
                                      <p:cBhvr>
                                        <p:cTn id="12" dur="2000"/>
                                        <p:tgtEl>
                                          <p:spTgt spid="3072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724">
                                            <p:txEl>
                                              <p:pRg st="2" end="2"/>
                                            </p:txEl>
                                          </p:spTgt>
                                        </p:tgtEl>
                                        <p:attrNameLst>
                                          <p:attrName>style.visibility</p:attrName>
                                        </p:attrNameLst>
                                      </p:cBhvr>
                                      <p:to>
                                        <p:strVal val="visible"/>
                                      </p:to>
                                    </p:set>
                                    <p:animEffect transition="in" filter="fade">
                                      <p:cBhvr>
                                        <p:cTn id="17" dur="2000"/>
                                        <p:tgtEl>
                                          <p:spTgt spid="3072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0724">
                                            <p:txEl>
                                              <p:pRg st="3" end="3"/>
                                            </p:txEl>
                                          </p:spTgt>
                                        </p:tgtEl>
                                        <p:attrNameLst>
                                          <p:attrName>style.visibility</p:attrName>
                                        </p:attrNameLst>
                                      </p:cBhvr>
                                      <p:to>
                                        <p:strVal val="visible"/>
                                      </p:to>
                                    </p:set>
                                    <p:animEffect transition="in" filter="fade">
                                      <p:cBhvr>
                                        <p:cTn id="22" dur="2000"/>
                                        <p:tgtEl>
                                          <p:spTgt spid="307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Documents and Settings\Tony Stallins\Desktop\new-1.jpg"/>
          <p:cNvPicPr>
            <a:picLocks noChangeAspect="1" noChangeArrowheads="1"/>
          </p:cNvPicPr>
          <p:nvPr/>
        </p:nvPicPr>
        <p:blipFill>
          <a:blip r:embed="rId3" cstate="print"/>
          <a:srcRect t="3165"/>
          <a:stretch>
            <a:fillRect/>
          </a:stretch>
        </p:blipFill>
        <p:spPr bwMode="auto">
          <a:xfrm>
            <a:off x="0" y="0"/>
            <a:ext cx="4495800" cy="6641821"/>
          </a:xfrm>
          <a:prstGeom prst="rect">
            <a:avLst/>
          </a:prstGeom>
          <a:noFill/>
          <a:ln w="9525">
            <a:noFill/>
            <a:miter lim="800000"/>
            <a:headEnd/>
            <a:tailEnd/>
          </a:ln>
        </p:spPr>
      </p:pic>
      <p:sp>
        <p:nvSpPr>
          <p:cNvPr id="31747" name="Content Placeholder 2"/>
          <p:cNvSpPr>
            <a:spLocks noGrp="1"/>
          </p:cNvSpPr>
          <p:nvPr>
            <p:ph idx="1"/>
          </p:nvPr>
        </p:nvSpPr>
        <p:spPr>
          <a:xfrm>
            <a:off x="4800600" y="1981201"/>
            <a:ext cx="6934200" cy="4525963"/>
          </a:xfrm>
        </p:spPr>
        <p:txBody>
          <a:bodyPr/>
          <a:lstStyle/>
          <a:p>
            <a:r>
              <a:rPr lang="en-US" sz="2800" dirty="0"/>
              <a:t>Dry all year but seasonal variability in rainfall along peninsula</a:t>
            </a:r>
          </a:p>
          <a:p>
            <a:pPr>
              <a:buFontTx/>
              <a:buNone/>
            </a:pPr>
            <a:endParaRPr lang="en-US" sz="2400" dirty="0"/>
          </a:p>
        </p:txBody>
      </p:sp>
      <p:sp>
        <p:nvSpPr>
          <p:cNvPr id="31748" name="Title 1"/>
          <p:cNvSpPr>
            <a:spLocks noGrp="1"/>
          </p:cNvSpPr>
          <p:nvPr>
            <p:ph type="title"/>
          </p:nvPr>
        </p:nvSpPr>
        <p:spPr>
          <a:xfrm>
            <a:off x="4267200" y="350836"/>
            <a:ext cx="8229600" cy="1143000"/>
          </a:xfrm>
        </p:spPr>
        <p:txBody>
          <a:bodyPr>
            <a:normAutofit fontScale="90000"/>
          </a:bodyPr>
          <a:lstStyle/>
          <a:p>
            <a:r>
              <a:rPr lang="en-US" sz="4000" dirty="0"/>
              <a:t>Baja Peninsula</a:t>
            </a:r>
            <a:br>
              <a:rPr lang="en-US" sz="4000" dirty="0"/>
            </a:br>
            <a:r>
              <a:rPr lang="en-US" sz="4000" dirty="0"/>
              <a:t>(22 – 35 N)</a:t>
            </a:r>
          </a:p>
        </p:txBody>
      </p:sp>
      <p:pic>
        <p:nvPicPr>
          <p:cNvPr id="31749" name="Picture 7" descr="C:\Documents and Settings\Tony Stallins\Desktop\header.jpg"/>
          <p:cNvPicPr>
            <a:picLocks noChangeAspect="1" noChangeArrowheads="1"/>
          </p:cNvPicPr>
          <p:nvPr/>
        </p:nvPicPr>
        <p:blipFill>
          <a:blip r:embed="rId4" cstate="print"/>
          <a:srcRect r="43314"/>
          <a:stretch>
            <a:fillRect/>
          </a:stretch>
        </p:blipFill>
        <p:spPr bwMode="auto">
          <a:xfrm>
            <a:off x="5018779" y="3810000"/>
            <a:ext cx="6497842" cy="1676400"/>
          </a:xfrm>
          <a:prstGeom prst="rect">
            <a:avLst/>
          </a:prstGeom>
          <a:noFill/>
          <a:ln w="9525">
            <a:solidFill>
              <a:schemeClr val="tx1"/>
            </a:solid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752601" y="414339"/>
            <a:ext cx="6810375" cy="6029325"/>
            <a:chOff x="172496" y="228600"/>
            <a:chExt cx="6811108" cy="6027797"/>
          </a:xfrm>
        </p:grpSpPr>
        <p:pic>
          <p:nvPicPr>
            <p:cNvPr id="32778" name="Picture 2"/>
            <p:cNvPicPr>
              <a:picLocks noChangeAspect="1" noChangeArrowheads="1"/>
            </p:cNvPicPr>
            <p:nvPr/>
          </p:nvPicPr>
          <p:blipFill>
            <a:blip r:embed="rId3" cstate="print"/>
            <a:srcRect/>
            <a:stretch>
              <a:fillRect/>
            </a:stretch>
          </p:blipFill>
          <p:spPr bwMode="auto">
            <a:xfrm>
              <a:off x="194268" y="4147457"/>
              <a:ext cx="6789336" cy="2108940"/>
            </a:xfrm>
            <a:prstGeom prst="rect">
              <a:avLst/>
            </a:prstGeom>
            <a:noFill/>
            <a:ln w="9525">
              <a:noFill/>
              <a:miter lim="800000"/>
              <a:headEnd/>
              <a:tailEnd/>
            </a:ln>
          </p:spPr>
        </p:pic>
        <p:pic>
          <p:nvPicPr>
            <p:cNvPr id="32779" name="Picture 3"/>
            <p:cNvPicPr>
              <a:picLocks noChangeAspect="1" noChangeArrowheads="1"/>
            </p:cNvPicPr>
            <p:nvPr/>
          </p:nvPicPr>
          <p:blipFill>
            <a:blip r:embed="rId4" cstate="print"/>
            <a:srcRect/>
            <a:stretch>
              <a:fillRect/>
            </a:stretch>
          </p:blipFill>
          <p:spPr bwMode="auto">
            <a:xfrm>
              <a:off x="172496" y="2179655"/>
              <a:ext cx="5997515" cy="2133600"/>
            </a:xfrm>
            <a:prstGeom prst="rect">
              <a:avLst/>
            </a:prstGeom>
            <a:noFill/>
            <a:ln w="9525">
              <a:noFill/>
              <a:miter lim="800000"/>
              <a:headEnd/>
              <a:tailEnd/>
            </a:ln>
          </p:spPr>
        </p:pic>
        <p:pic>
          <p:nvPicPr>
            <p:cNvPr id="32780" name="Picture 4"/>
            <p:cNvPicPr>
              <a:picLocks noChangeAspect="1" noChangeArrowheads="1"/>
            </p:cNvPicPr>
            <p:nvPr/>
          </p:nvPicPr>
          <p:blipFill>
            <a:blip r:embed="rId5" cstate="print"/>
            <a:srcRect l="2354" t="3703" r="8173"/>
            <a:stretch>
              <a:fillRect/>
            </a:stretch>
          </p:blipFill>
          <p:spPr bwMode="auto">
            <a:xfrm>
              <a:off x="304800" y="228600"/>
              <a:ext cx="5791200" cy="1981200"/>
            </a:xfrm>
            <a:prstGeom prst="rect">
              <a:avLst/>
            </a:prstGeom>
            <a:noFill/>
            <a:ln w="9525">
              <a:noFill/>
              <a:miter lim="800000"/>
              <a:headEnd/>
              <a:tailEnd/>
            </a:ln>
          </p:spPr>
        </p:pic>
      </p:grpSp>
      <p:pic>
        <p:nvPicPr>
          <p:cNvPr id="32771" name="Picture 5" descr="C:\Documents and Settings\Tony Stallins\Desktop\baja2.gif"/>
          <p:cNvPicPr>
            <a:picLocks noChangeAspect="1" noChangeArrowheads="1"/>
          </p:cNvPicPr>
          <p:nvPr/>
        </p:nvPicPr>
        <p:blipFill>
          <a:blip r:embed="rId6" cstate="print"/>
          <a:srcRect/>
          <a:stretch>
            <a:fillRect/>
          </a:stretch>
        </p:blipFill>
        <p:spPr bwMode="auto">
          <a:xfrm>
            <a:off x="7848599" y="412563"/>
            <a:ext cx="3846561" cy="5835837"/>
          </a:xfrm>
          <a:prstGeom prst="rect">
            <a:avLst/>
          </a:prstGeom>
          <a:noFill/>
          <a:ln w="9525">
            <a:noFill/>
            <a:miter lim="800000"/>
            <a:headEnd/>
            <a:tailEnd/>
          </a:ln>
        </p:spPr>
      </p:pic>
      <p:sp>
        <p:nvSpPr>
          <p:cNvPr id="8" name="Rectangle 7"/>
          <p:cNvSpPr/>
          <p:nvPr/>
        </p:nvSpPr>
        <p:spPr>
          <a:xfrm>
            <a:off x="1846264" y="762000"/>
            <a:ext cx="1277937" cy="1524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1858964" y="2667000"/>
            <a:ext cx="1265237" cy="1524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p:cNvSpPr/>
          <p:nvPr/>
        </p:nvSpPr>
        <p:spPr>
          <a:xfrm>
            <a:off x="1846263" y="4724400"/>
            <a:ext cx="1274762" cy="1524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775" name="TextBox 10"/>
          <p:cNvSpPr txBox="1">
            <a:spLocks noChangeArrowheads="1"/>
          </p:cNvSpPr>
          <p:nvPr/>
        </p:nvSpPr>
        <p:spPr bwMode="auto">
          <a:xfrm>
            <a:off x="164128" y="1220524"/>
            <a:ext cx="1608133" cy="369332"/>
          </a:xfrm>
          <a:prstGeom prst="rect">
            <a:avLst/>
          </a:prstGeom>
          <a:noFill/>
          <a:ln w="9525">
            <a:noFill/>
            <a:miter lim="800000"/>
            <a:headEnd/>
            <a:tailEnd/>
          </a:ln>
        </p:spPr>
        <p:txBody>
          <a:bodyPr wrap="none">
            <a:spAutoFit/>
          </a:bodyPr>
          <a:lstStyle/>
          <a:p>
            <a:r>
              <a:rPr lang="en-US" dirty="0"/>
              <a:t>Northern Baja</a:t>
            </a:r>
          </a:p>
        </p:txBody>
      </p:sp>
      <p:sp>
        <p:nvSpPr>
          <p:cNvPr id="32776" name="TextBox 11"/>
          <p:cNvSpPr txBox="1">
            <a:spLocks noChangeArrowheads="1"/>
          </p:cNvSpPr>
          <p:nvPr/>
        </p:nvSpPr>
        <p:spPr bwMode="auto">
          <a:xfrm>
            <a:off x="272313" y="3054496"/>
            <a:ext cx="1454244" cy="369332"/>
          </a:xfrm>
          <a:prstGeom prst="rect">
            <a:avLst/>
          </a:prstGeom>
          <a:noFill/>
          <a:ln w="9525">
            <a:noFill/>
            <a:miter lim="800000"/>
            <a:headEnd/>
            <a:tailEnd/>
          </a:ln>
        </p:spPr>
        <p:txBody>
          <a:bodyPr wrap="none">
            <a:spAutoFit/>
          </a:bodyPr>
          <a:lstStyle/>
          <a:p>
            <a:r>
              <a:rPr lang="en-US" dirty="0"/>
              <a:t>Central Baja</a:t>
            </a:r>
          </a:p>
        </p:txBody>
      </p:sp>
      <p:sp>
        <p:nvSpPr>
          <p:cNvPr id="32777" name="TextBox 12"/>
          <p:cNvSpPr txBox="1">
            <a:spLocks noChangeArrowheads="1"/>
          </p:cNvSpPr>
          <p:nvPr/>
        </p:nvSpPr>
        <p:spPr bwMode="auto">
          <a:xfrm>
            <a:off x="212359" y="5268144"/>
            <a:ext cx="1646605" cy="369332"/>
          </a:xfrm>
          <a:prstGeom prst="rect">
            <a:avLst/>
          </a:prstGeom>
          <a:noFill/>
          <a:ln w="9525">
            <a:noFill/>
            <a:miter lim="800000"/>
            <a:headEnd/>
            <a:tailEnd/>
          </a:ln>
        </p:spPr>
        <p:txBody>
          <a:bodyPr wrap="none">
            <a:spAutoFit/>
          </a:bodyPr>
          <a:lstStyle/>
          <a:p>
            <a:r>
              <a:rPr lang="en-US" dirty="0"/>
              <a:t>Southern Baja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274638"/>
            <a:ext cx="5715000" cy="1143000"/>
          </a:xfrm>
        </p:spPr>
        <p:txBody>
          <a:bodyPr/>
          <a:lstStyle/>
          <a:p>
            <a:r>
              <a:rPr lang="en-US" sz="4000" dirty="0"/>
              <a:t>Baja Peninsula (22 – 35 N)</a:t>
            </a:r>
          </a:p>
        </p:txBody>
      </p:sp>
      <p:sp>
        <p:nvSpPr>
          <p:cNvPr id="33795" name="Content Placeholder 2"/>
          <p:cNvSpPr>
            <a:spLocks noGrp="1"/>
          </p:cNvSpPr>
          <p:nvPr>
            <p:ph idx="1"/>
          </p:nvPr>
        </p:nvSpPr>
        <p:spPr>
          <a:xfrm>
            <a:off x="533400" y="1600201"/>
            <a:ext cx="7162800" cy="4525963"/>
          </a:xfrm>
        </p:spPr>
        <p:txBody>
          <a:bodyPr/>
          <a:lstStyle/>
          <a:p>
            <a:r>
              <a:rPr lang="en-US" sz="2800" dirty="0"/>
              <a:t>North</a:t>
            </a:r>
          </a:p>
          <a:p>
            <a:pPr lvl="1"/>
            <a:r>
              <a:rPr lang="en-US" sz="2400" dirty="0"/>
              <a:t>Winter months are a little wetter because of the occasional passing midlatitude cyclones</a:t>
            </a:r>
          </a:p>
          <a:p>
            <a:pPr lvl="1"/>
            <a:r>
              <a:rPr lang="en-US" sz="2400" dirty="0"/>
              <a:t>Summer months are dry from Pacific subtropical high pressure</a:t>
            </a:r>
          </a:p>
          <a:p>
            <a:r>
              <a:rPr lang="en-US" sz="2800" dirty="0"/>
              <a:t>Central</a:t>
            </a:r>
          </a:p>
          <a:p>
            <a:pPr lvl="1"/>
            <a:r>
              <a:rPr lang="en-US" sz="2400" dirty="0"/>
              <a:t>Dry all year because the Pacific STHP is always near </a:t>
            </a:r>
          </a:p>
          <a:p>
            <a:r>
              <a:rPr lang="en-US" sz="2800" dirty="0"/>
              <a:t>Southern</a:t>
            </a:r>
          </a:p>
          <a:p>
            <a:pPr lvl="1"/>
            <a:r>
              <a:rPr lang="en-US" sz="2400" dirty="0"/>
              <a:t>Winter dry from STHP</a:t>
            </a:r>
          </a:p>
          <a:p>
            <a:pPr lvl="1"/>
            <a:r>
              <a:rPr lang="en-US" sz="2400" dirty="0"/>
              <a:t>Summer is wetter because the ITCZ moves closer</a:t>
            </a:r>
          </a:p>
        </p:txBody>
      </p:sp>
      <p:pic>
        <p:nvPicPr>
          <p:cNvPr id="33796" name="Picture 2" descr="C:\Documents and Settings\Tony Stallins\Desktop\09globalcirccomp.jpg"/>
          <p:cNvPicPr>
            <a:picLocks noChangeAspect="1" noChangeArrowheads="1"/>
          </p:cNvPicPr>
          <p:nvPr/>
        </p:nvPicPr>
        <p:blipFill>
          <a:blip r:embed="rId3" cstate="print"/>
          <a:srcRect/>
          <a:stretch>
            <a:fillRect/>
          </a:stretch>
        </p:blipFill>
        <p:spPr bwMode="auto">
          <a:xfrm>
            <a:off x="7772400" y="278496"/>
            <a:ext cx="4127500" cy="65073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2000"/>
                                        <p:tgtEl>
                                          <p:spTgt spid="3379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795">
                                            <p:txEl>
                                              <p:pRg st="1" end="1"/>
                                            </p:txEl>
                                          </p:spTgt>
                                        </p:tgtEl>
                                        <p:attrNameLst>
                                          <p:attrName>style.visibility</p:attrName>
                                        </p:attrNameLst>
                                      </p:cBhvr>
                                      <p:to>
                                        <p:strVal val="visible"/>
                                      </p:to>
                                    </p:set>
                                    <p:animEffect transition="in" filter="fade">
                                      <p:cBhvr>
                                        <p:cTn id="10" dur="2000"/>
                                        <p:tgtEl>
                                          <p:spTgt spid="3379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795">
                                            <p:txEl>
                                              <p:pRg st="2" end="2"/>
                                            </p:txEl>
                                          </p:spTgt>
                                        </p:tgtEl>
                                        <p:attrNameLst>
                                          <p:attrName>style.visibility</p:attrName>
                                        </p:attrNameLst>
                                      </p:cBhvr>
                                      <p:to>
                                        <p:strVal val="visible"/>
                                      </p:to>
                                    </p:set>
                                    <p:animEffect transition="in" filter="fade">
                                      <p:cBhvr>
                                        <p:cTn id="13" dur="2000"/>
                                        <p:tgtEl>
                                          <p:spTgt spid="3379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795">
                                            <p:txEl>
                                              <p:pRg st="3" end="3"/>
                                            </p:txEl>
                                          </p:spTgt>
                                        </p:tgtEl>
                                        <p:attrNameLst>
                                          <p:attrName>style.visibility</p:attrName>
                                        </p:attrNameLst>
                                      </p:cBhvr>
                                      <p:to>
                                        <p:strVal val="visible"/>
                                      </p:to>
                                    </p:set>
                                    <p:animEffect transition="in" filter="fade">
                                      <p:cBhvr>
                                        <p:cTn id="18" dur="2000"/>
                                        <p:tgtEl>
                                          <p:spTgt spid="3379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795">
                                            <p:txEl>
                                              <p:pRg st="4" end="4"/>
                                            </p:txEl>
                                          </p:spTgt>
                                        </p:tgtEl>
                                        <p:attrNameLst>
                                          <p:attrName>style.visibility</p:attrName>
                                        </p:attrNameLst>
                                      </p:cBhvr>
                                      <p:to>
                                        <p:strVal val="visible"/>
                                      </p:to>
                                    </p:set>
                                    <p:animEffect transition="in" filter="fade">
                                      <p:cBhvr>
                                        <p:cTn id="21" dur="2000"/>
                                        <p:tgtEl>
                                          <p:spTgt spid="3379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795">
                                            <p:txEl>
                                              <p:pRg st="5" end="5"/>
                                            </p:txEl>
                                          </p:spTgt>
                                        </p:tgtEl>
                                        <p:attrNameLst>
                                          <p:attrName>style.visibility</p:attrName>
                                        </p:attrNameLst>
                                      </p:cBhvr>
                                      <p:to>
                                        <p:strVal val="visible"/>
                                      </p:to>
                                    </p:set>
                                    <p:animEffect transition="in" filter="fade">
                                      <p:cBhvr>
                                        <p:cTn id="26" dur="2000"/>
                                        <p:tgtEl>
                                          <p:spTgt spid="3379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795">
                                            <p:txEl>
                                              <p:pRg st="6" end="6"/>
                                            </p:txEl>
                                          </p:spTgt>
                                        </p:tgtEl>
                                        <p:attrNameLst>
                                          <p:attrName>style.visibility</p:attrName>
                                        </p:attrNameLst>
                                      </p:cBhvr>
                                      <p:to>
                                        <p:strVal val="visible"/>
                                      </p:to>
                                    </p:set>
                                    <p:animEffect transition="in" filter="fade">
                                      <p:cBhvr>
                                        <p:cTn id="29" dur="2000"/>
                                        <p:tgtEl>
                                          <p:spTgt spid="3379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795">
                                            <p:txEl>
                                              <p:pRg st="7" end="7"/>
                                            </p:txEl>
                                          </p:spTgt>
                                        </p:tgtEl>
                                        <p:attrNameLst>
                                          <p:attrName>style.visibility</p:attrName>
                                        </p:attrNameLst>
                                      </p:cBhvr>
                                      <p:to>
                                        <p:strVal val="visible"/>
                                      </p:to>
                                    </p:set>
                                    <p:animEffect transition="in" filter="fade">
                                      <p:cBhvr>
                                        <p:cTn id="32" dur="2000"/>
                                        <p:tgtEl>
                                          <p:spTgt spid="337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D1AB6584-5E98-8890-B3F6-007D473B9824}"/>
              </a:ext>
            </a:extLst>
          </p:cNvPr>
          <p:cNvSpPr>
            <a:spLocks noGrp="1" noChangeArrowheads="1"/>
          </p:cNvSpPr>
          <p:nvPr>
            <p:ph type="title"/>
          </p:nvPr>
        </p:nvSpPr>
        <p:spPr>
          <a:xfrm>
            <a:off x="304800" y="274638"/>
            <a:ext cx="11277600" cy="1143000"/>
          </a:xfrm>
        </p:spPr>
        <p:txBody>
          <a:bodyPr/>
          <a:lstStyle/>
          <a:p>
            <a:r>
              <a:rPr lang="en-US" altLang="en-US" dirty="0"/>
              <a:t>Global controls of Kentucky weather and climate</a:t>
            </a:r>
          </a:p>
        </p:txBody>
      </p:sp>
      <p:sp>
        <p:nvSpPr>
          <p:cNvPr id="3" name="Content Placeholder 2">
            <a:extLst>
              <a:ext uri="{FF2B5EF4-FFF2-40B4-BE49-F238E27FC236}">
                <a16:creationId xmlns:a16="http://schemas.microsoft.com/office/drawing/2014/main" id="{F823BC81-C68D-4167-C23E-F376AFBCE232}"/>
              </a:ext>
            </a:extLst>
          </p:cNvPr>
          <p:cNvSpPr>
            <a:spLocks noGrp="1" noChangeArrowheads="1"/>
          </p:cNvSpPr>
          <p:nvPr>
            <p:ph idx="1"/>
          </p:nvPr>
        </p:nvSpPr>
        <p:spPr>
          <a:xfrm>
            <a:off x="457200" y="1905000"/>
            <a:ext cx="10972800" cy="4525963"/>
          </a:xfrm>
        </p:spPr>
        <p:txBody>
          <a:bodyPr/>
          <a:lstStyle/>
          <a:p>
            <a:r>
              <a:rPr lang="en-US" altLang="en-US" sz="2800" dirty="0"/>
              <a:t>Winter – polar front is dominant weather maker. Passing midlatitude cyclones in the polar jet stream bring periods of cold and warmer temperatures. Rainfall in winter is derived from the warm and cold fronts in midlatitude cyclones</a:t>
            </a:r>
          </a:p>
          <a:p>
            <a:r>
              <a:rPr lang="en-US" altLang="en-US" sz="2800" dirty="0"/>
              <a:t>Summer – weather and climate under more local controls. Far fewer </a:t>
            </a:r>
            <a:r>
              <a:rPr lang="en-US" altLang="en-US" sz="2800" dirty="0" err="1"/>
              <a:t>fewer</a:t>
            </a:r>
            <a:r>
              <a:rPr lang="en-US" altLang="en-US" sz="2800" dirty="0"/>
              <a:t> midlatitude cyclones as polar jet stream has shifted north into Canada. Rainfall from locally generated convective thunderstorms. These thunderstorms can be strong in spring and fall when the polar jet stream is in the right position to enhance their strength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FC126C-CF4F-2345-4A4E-6D9DD0669681}"/>
              </a:ext>
            </a:extLst>
          </p:cNvPr>
          <p:cNvSpPr txBox="1">
            <a:spLocks noChangeArrowheads="1"/>
          </p:cNvSpPr>
          <p:nvPr/>
        </p:nvSpPr>
        <p:spPr bwMode="auto">
          <a:xfrm>
            <a:off x="6781800" y="4419600"/>
            <a:ext cx="3505200" cy="1676400"/>
          </a:xfrm>
          <a:prstGeom prst="rect">
            <a:avLst/>
          </a:prstGeom>
          <a:noFill/>
          <a:ln w="9525">
            <a:noFill/>
            <a:miter lim="800000"/>
            <a:headEnd/>
            <a:tailEnd/>
          </a:ln>
        </p:spPr>
        <p:txBody>
          <a:bodyPr/>
          <a:lstStyle/>
          <a:p>
            <a:pPr marL="342900" indent="-342900" eaLnBrk="1" hangingPunct="1">
              <a:spcBef>
                <a:spcPct val="20000"/>
              </a:spcBef>
              <a:buFontTx/>
              <a:buChar char="•"/>
              <a:defRPr/>
            </a:pPr>
            <a:endParaRPr lang="en-US" sz="2800" kern="0" dirty="0">
              <a:latin typeface="+mn-lt"/>
            </a:endParaRPr>
          </a:p>
        </p:txBody>
      </p:sp>
      <p:sp>
        <p:nvSpPr>
          <p:cNvPr id="5" name="Content Placeholder 2">
            <a:extLst>
              <a:ext uri="{FF2B5EF4-FFF2-40B4-BE49-F238E27FC236}">
                <a16:creationId xmlns:a16="http://schemas.microsoft.com/office/drawing/2014/main" id="{0688EB64-8B19-8B07-8973-D7832BDB6AC4}"/>
              </a:ext>
            </a:extLst>
          </p:cNvPr>
          <p:cNvSpPr txBox="1">
            <a:spLocks/>
          </p:cNvSpPr>
          <p:nvPr/>
        </p:nvSpPr>
        <p:spPr bwMode="auto">
          <a:xfrm>
            <a:off x="1828800" y="1165225"/>
            <a:ext cx="4114800" cy="4525963"/>
          </a:xfrm>
          <a:prstGeom prst="rect">
            <a:avLst/>
          </a:prstGeom>
          <a:noFill/>
          <a:ln w="9525">
            <a:noFill/>
            <a:miter lim="800000"/>
            <a:headEnd/>
            <a:tailEnd/>
          </a:ln>
        </p:spPr>
        <p:txBody>
          <a:bodyPr/>
          <a:lstStyle/>
          <a:p>
            <a:pPr marL="457200" indent="-457200">
              <a:spcBef>
                <a:spcPct val="20000"/>
              </a:spcBef>
              <a:defRPr/>
            </a:pPr>
            <a:endParaRPr lang="en-US" kern="0" dirty="0">
              <a:latin typeface="+mn-lt"/>
            </a:endParaRPr>
          </a:p>
          <a:p>
            <a:pPr marL="342900" indent="-342900">
              <a:spcBef>
                <a:spcPct val="20000"/>
              </a:spcBef>
              <a:defRPr/>
            </a:pPr>
            <a:endParaRPr lang="en-US" sz="3600" kern="0" dirty="0">
              <a:latin typeface="+mn-lt"/>
            </a:endParaRPr>
          </a:p>
          <a:p>
            <a:pPr marL="342900" indent="-342900">
              <a:spcBef>
                <a:spcPct val="20000"/>
              </a:spcBef>
              <a:buFontTx/>
              <a:buChar char="•"/>
              <a:defRPr/>
            </a:pPr>
            <a:endParaRPr lang="en-US" sz="3200" kern="0" dirty="0">
              <a:latin typeface="+mn-lt"/>
            </a:endParaRPr>
          </a:p>
        </p:txBody>
      </p:sp>
      <p:pic>
        <p:nvPicPr>
          <p:cNvPr id="6148" name="Picture 2" descr="C:\Documents and Settings\Tony Stallins\Desktop\jetstreams.jpg">
            <a:extLst>
              <a:ext uri="{FF2B5EF4-FFF2-40B4-BE49-F238E27FC236}">
                <a16:creationId xmlns:a16="http://schemas.microsoft.com/office/drawing/2014/main" id="{AFBB21EA-09A9-996E-098E-E04D3D826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338"/>
            <a:ext cx="51054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F26BB2CE-8ECE-CFB8-2AF2-9DE90A245C2A}"/>
              </a:ext>
            </a:extLst>
          </p:cNvPr>
          <p:cNvSpPr txBox="1">
            <a:spLocks noChangeArrowheads="1"/>
          </p:cNvSpPr>
          <p:nvPr/>
        </p:nvSpPr>
        <p:spPr bwMode="auto">
          <a:xfrm>
            <a:off x="517525" y="723900"/>
            <a:ext cx="5410200" cy="533400"/>
          </a:xfrm>
          <a:prstGeom prst="rect">
            <a:avLst/>
          </a:prstGeom>
          <a:solidFill>
            <a:schemeClr val="bg1">
              <a:alpha val="83920"/>
            </a:schemeClr>
          </a:solidFill>
          <a:ln w="9525">
            <a:noFill/>
            <a:miter lim="800000"/>
            <a:headEnd/>
            <a:tailEnd/>
          </a:ln>
        </p:spPr>
        <p:txBody>
          <a:bodyPr lIns="0" tIns="0" rIns="0" bIns="0" anchor="ctr"/>
          <a:lstStyle/>
          <a:p>
            <a:pPr algn="ctr" eaLnBrk="1" hangingPunct="1">
              <a:defRPr/>
            </a:pPr>
            <a:br>
              <a:rPr lang="en-US" sz="2000" b="1" kern="0" dirty="0">
                <a:solidFill>
                  <a:schemeClr val="tx2"/>
                </a:solidFill>
                <a:latin typeface="+mj-lt"/>
                <a:ea typeface="+mj-ea"/>
                <a:cs typeface="+mj-cs"/>
              </a:rPr>
            </a:br>
            <a:r>
              <a:rPr lang="en-US" sz="4400" kern="0" dirty="0">
                <a:solidFill>
                  <a:schemeClr val="tx2"/>
                </a:solidFill>
                <a:latin typeface="+mj-lt"/>
                <a:ea typeface="+mj-ea"/>
                <a:cs typeface="+mj-cs"/>
              </a:rPr>
              <a:t>Global atmospheric circulation </a:t>
            </a:r>
            <a:br>
              <a:rPr lang="en-US" kern="0" dirty="0">
                <a:solidFill>
                  <a:schemeClr val="tx2"/>
                </a:solidFill>
                <a:latin typeface="+mj-lt"/>
                <a:ea typeface="+mj-ea"/>
                <a:cs typeface="+mj-cs"/>
              </a:rPr>
            </a:br>
            <a:endParaRPr lang="en-US" kern="0" dirty="0">
              <a:solidFill>
                <a:schemeClr val="tx2"/>
              </a:solidFill>
              <a:latin typeface="+mj-lt"/>
              <a:ea typeface="+mj-ea"/>
              <a:cs typeface="+mj-cs"/>
            </a:endParaRPr>
          </a:p>
        </p:txBody>
      </p:sp>
      <p:sp>
        <p:nvSpPr>
          <p:cNvPr id="6150" name="Content Placeholder 2">
            <a:extLst>
              <a:ext uri="{FF2B5EF4-FFF2-40B4-BE49-F238E27FC236}">
                <a16:creationId xmlns:a16="http://schemas.microsoft.com/office/drawing/2014/main" id="{C9FE8955-BB62-6140-27A7-09C3E89711D9}"/>
              </a:ext>
            </a:extLst>
          </p:cNvPr>
          <p:cNvSpPr>
            <a:spLocks noGrp="1" noChangeArrowheads="1"/>
          </p:cNvSpPr>
          <p:nvPr>
            <p:ph idx="1"/>
          </p:nvPr>
        </p:nvSpPr>
        <p:spPr>
          <a:xfrm>
            <a:off x="609600" y="1981200"/>
            <a:ext cx="5410200" cy="4144963"/>
          </a:xfrm>
        </p:spPr>
        <p:txBody>
          <a:bodyPr/>
          <a:lstStyle/>
          <a:p>
            <a:pPr eaLnBrk="1" hangingPunct="1">
              <a:spcBef>
                <a:spcPct val="0"/>
              </a:spcBef>
            </a:pPr>
            <a:r>
              <a:rPr lang="en-US" altLang="en-US" sz="2800" dirty="0"/>
              <a:t>List/describe factors that shape global atmospheric circulation</a:t>
            </a:r>
          </a:p>
          <a:p>
            <a:pPr eaLnBrk="1" hangingPunct="1">
              <a:spcBef>
                <a:spcPct val="0"/>
              </a:spcBef>
            </a:pPr>
            <a:r>
              <a:rPr lang="en-US" altLang="en-US" sz="2800" dirty="0"/>
              <a:t>Describe/</a:t>
            </a:r>
            <a:r>
              <a:rPr lang="en-US" altLang="en-US" sz="2800" b="1" dirty="0"/>
              <a:t>draw </a:t>
            </a:r>
            <a:r>
              <a:rPr lang="en-US" altLang="en-US" sz="2800" dirty="0"/>
              <a:t>global atmospheric components (winds, pressure systems) of the three-cell model of global circulation</a:t>
            </a:r>
          </a:p>
          <a:p>
            <a:pPr eaLnBrk="1" hangingPunct="1">
              <a:spcBef>
                <a:spcPct val="0"/>
              </a:spcBef>
            </a:pPr>
            <a:r>
              <a:rPr lang="en-US" altLang="en-US" sz="2800" dirty="0"/>
              <a:t>Explain how components shape adjacent patterns of weather climate</a:t>
            </a:r>
          </a:p>
          <a:p>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B377-4819-CF60-594B-88B7959861E3}"/>
              </a:ext>
            </a:extLst>
          </p:cNvPr>
          <p:cNvSpPr>
            <a:spLocks noGrp="1"/>
          </p:cNvSpPr>
          <p:nvPr>
            <p:ph type="title"/>
          </p:nvPr>
        </p:nvSpPr>
        <p:spPr/>
        <p:txBody>
          <a:bodyPr/>
          <a:lstStyle/>
          <a:p>
            <a:r>
              <a:rPr lang="en-US" dirty="0"/>
              <a:t>Other components of global circulation</a:t>
            </a:r>
          </a:p>
        </p:txBody>
      </p:sp>
      <p:sp>
        <p:nvSpPr>
          <p:cNvPr id="3" name="Content Placeholder 2">
            <a:extLst>
              <a:ext uri="{FF2B5EF4-FFF2-40B4-BE49-F238E27FC236}">
                <a16:creationId xmlns:a16="http://schemas.microsoft.com/office/drawing/2014/main" id="{F21E6317-80E1-D450-383B-B299EFCDF030}"/>
              </a:ext>
            </a:extLst>
          </p:cNvPr>
          <p:cNvSpPr>
            <a:spLocks noGrp="1"/>
          </p:cNvSpPr>
          <p:nvPr>
            <p:ph idx="1"/>
          </p:nvPr>
        </p:nvSpPr>
        <p:spPr>
          <a:xfrm>
            <a:off x="762000" y="1600200"/>
            <a:ext cx="4918364" cy="4351338"/>
          </a:xfrm>
        </p:spPr>
        <p:txBody>
          <a:bodyPr/>
          <a:lstStyle/>
          <a:p>
            <a:r>
              <a:rPr lang="en-US" dirty="0"/>
              <a:t>All of these are naturally occurring but can also interact with human-caused climate change </a:t>
            </a:r>
          </a:p>
          <a:p>
            <a:pPr lvl="1"/>
            <a:r>
              <a:rPr lang="en-US" sz="2800" dirty="0"/>
              <a:t>Stratospheric polar vortex</a:t>
            </a:r>
          </a:p>
          <a:p>
            <a:pPr lvl="1"/>
            <a:r>
              <a:rPr lang="en-US" sz="2800" dirty="0"/>
              <a:t>Atmospheric rivers</a:t>
            </a:r>
          </a:p>
          <a:p>
            <a:pPr lvl="1"/>
            <a:r>
              <a:rPr lang="en-US" sz="2800" dirty="0"/>
              <a:t>Global conveyor belt of thermohaline circulation</a:t>
            </a:r>
          </a:p>
          <a:p>
            <a:pPr lvl="1"/>
            <a:r>
              <a:rPr lang="en-US" sz="2800" dirty="0"/>
              <a:t>Climate oscillations</a:t>
            </a:r>
          </a:p>
          <a:p>
            <a:pPr marL="457200" lvl="1" indent="0">
              <a:buNone/>
            </a:pPr>
            <a:endParaRPr lang="en-US" dirty="0"/>
          </a:p>
        </p:txBody>
      </p:sp>
    </p:spTree>
    <p:extLst>
      <p:ext uri="{BB962C8B-B14F-4D97-AF65-F5344CB8AC3E}">
        <p14:creationId xmlns:p14="http://schemas.microsoft.com/office/powerpoint/2010/main" val="957391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E64FB0-46CE-E529-FA94-85EBA789B4F4}"/>
              </a:ext>
            </a:extLst>
          </p:cNvPr>
          <p:cNvPicPr>
            <a:picLocks noGrp="1" noChangeAspect="1"/>
          </p:cNvPicPr>
          <p:nvPr>
            <p:ph idx="1"/>
          </p:nvPr>
        </p:nvPicPr>
        <p:blipFill>
          <a:blip r:embed="rId2"/>
          <a:stretch>
            <a:fillRect/>
          </a:stretch>
        </p:blipFill>
        <p:spPr>
          <a:xfrm>
            <a:off x="762000" y="304800"/>
            <a:ext cx="10134600" cy="5894754"/>
          </a:xfrm>
        </p:spPr>
      </p:pic>
    </p:spTree>
    <p:extLst>
      <p:ext uri="{BB962C8B-B14F-4D97-AF65-F5344CB8AC3E}">
        <p14:creationId xmlns:p14="http://schemas.microsoft.com/office/powerpoint/2010/main" val="1660580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the earth's atmosphere&#10;&#10;AI-generated content may be incorrect.">
            <a:extLst>
              <a:ext uri="{FF2B5EF4-FFF2-40B4-BE49-F238E27FC236}">
                <a16:creationId xmlns:a16="http://schemas.microsoft.com/office/drawing/2014/main" id="{36B54AFC-8CEB-A8F7-13A6-C4D109AAC2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9401" y="1132579"/>
            <a:ext cx="9661115" cy="5889750"/>
          </a:xfrm>
        </p:spPr>
      </p:pic>
      <p:sp>
        <p:nvSpPr>
          <p:cNvPr id="8" name="Title 1">
            <a:extLst>
              <a:ext uri="{FF2B5EF4-FFF2-40B4-BE49-F238E27FC236}">
                <a16:creationId xmlns:a16="http://schemas.microsoft.com/office/drawing/2014/main" id="{5B3A069E-2DD7-0E3B-4563-99FFFB7F977E}"/>
              </a:ext>
            </a:extLst>
          </p:cNvPr>
          <p:cNvSpPr>
            <a:spLocks noGrp="1" noChangeArrowheads="1"/>
          </p:cNvSpPr>
          <p:nvPr>
            <p:ph type="title"/>
          </p:nvPr>
        </p:nvSpPr>
        <p:spPr>
          <a:xfrm>
            <a:off x="491613" y="185123"/>
            <a:ext cx="10972800" cy="1143000"/>
          </a:xfrm>
        </p:spPr>
        <p:txBody>
          <a:bodyPr>
            <a:normAutofit/>
          </a:bodyPr>
          <a:lstStyle/>
          <a:p>
            <a:pPr algn="ctr"/>
            <a:r>
              <a:rPr lang="en-US" altLang="en-US" dirty="0"/>
              <a:t>The stratospheric polar vortex</a:t>
            </a:r>
          </a:p>
        </p:txBody>
      </p:sp>
      <p:sp>
        <p:nvSpPr>
          <p:cNvPr id="9" name="TextBox 8">
            <a:extLst>
              <a:ext uri="{FF2B5EF4-FFF2-40B4-BE49-F238E27FC236}">
                <a16:creationId xmlns:a16="http://schemas.microsoft.com/office/drawing/2014/main" id="{B4341907-ECD5-F8E5-27EE-6DB49B96D3CD}"/>
              </a:ext>
            </a:extLst>
          </p:cNvPr>
          <p:cNvSpPr txBox="1"/>
          <p:nvPr/>
        </p:nvSpPr>
        <p:spPr>
          <a:xfrm>
            <a:off x="2772696" y="4395019"/>
            <a:ext cx="1417055" cy="830997"/>
          </a:xfrm>
          <a:prstGeom prst="rect">
            <a:avLst/>
          </a:prstGeom>
          <a:noFill/>
        </p:spPr>
        <p:txBody>
          <a:bodyPr wrap="none" rtlCol="0">
            <a:spAutoFit/>
          </a:bodyPr>
          <a:lstStyle/>
          <a:p>
            <a:pPr algn="ctr"/>
            <a:r>
              <a:rPr lang="en-US" sz="2400" dirty="0">
                <a:solidFill>
                  <a:srgbClr val="B72235"/>
                </a:solidFill>
              </a:rPr>
              <a:t>(Polar jet </a:t>
            </a:r>
          </a:p>
          <a:p>
            <a:pPr algn="ctr"/>
            <a:r>
              <a:rPr lang="en-US" sz="2400" dirty="0">
                <a:solidFill>
                  <a:srgbClr val="B72235"/>
                </a:solidFill>
              </a:rPr>
              <a:t>stream)</a:t>
            </a:r>
          </a:p>
        </p:txBody>
      </p:sp>
    </p:spTree>
    <p:extLst>
      <p:ext uri="{BB962C8B-B14F-4D97-AF65-F5344CB8AC3E}">
        <p14:creationId xmlns:p14="http://schemas.microsoft.com/office/powerpoint/2010/main" val="2426112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Content Placeholder 4" descr="A diagram of a global warming&#10;&#10;Description automatically generated">
            <a:extLst>
              <a:ext uri="{FF2B5EF4-FFF2-40B4-BE49-F238E27FC236}">
                <a16:creationId xmlns:a16="http://schemas.microsoft.com/office/drawing/2014/main" id="{FAE9CD0D-BBF1-6AB0-A4A0-508B18F69B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8821" y="328603"/>
            <a:ext cx="10594358" cy="6200794"/>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10;&#10;AI-generated content may be incorrect.">
            <a:extLst>
              <a:ext uri="{FF2B5EF4-FFF2-40B4-BE49-F238E27FC236}">
                <a16:creationId xmlns:a16="http://schemas.microsoft.com/office/drawing/2014/main" id="{02880F6B-ECCE-F4C0-0CF5-E648DF9BEE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362" y="250581"/>
            <a:ext cx="10463928" cy="6356837"/>
          </a:xfrm>
        </p:spPr>
      </p:pic>
    </p:spTree>
    <p:extLst>
      <p:ext uri="{BB962C8B-B14F-4D97-AF65-F5344CB8AC3E}">
        <p14:creationId xmlns:p14="http://schemas.microsoft.com/office/powerpoint/2010/main" val="2439901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9E32E2-6391-D2CF-72CD-87280F70EB07}"/>
              </a:ext>
            </a:extLst>
          </p:cNvPr>
          <p:cNvSpPr>
            <a:spLocks noGrp="1"/>
          </p:cNvSpPr>
          <p:nvPr>
            <p:ph idx="1"/>
          </p:nvPr>
        </p:nvSpPr>
        <p:spPr>
          <a:xfrm>
            <a:off x="301451" y="529936"/>
            <a:ext cx="6054931" cy="5991444"/>
          </a:xfrm>
        </p:spPr>
        <p:txBody>
          <a:bodyPr>
            <a:normAutofit fontScale="85000" lnSpcReduction="20000"/>
          </a:bodyPr>
          <a:lstStyle/>
          <a:p>
            <a:r>
              <a:rPr lang="en-US" dirty="0"/>
              <a:t>Cold air at the North Pole is needed to have a tight fast-spinning stratospheric polar vortex</a:t>
            </a:r>
          </a:p>
          <a:p>
            <a:r>
              <a:rPr lang="en-US" dirty="0"/>
              <a:t>Increased heat in the polar troposphere can warm the stratospheric vortex </a:t>
            </a:r>
          </a:p>
          <a:p>
            <a:r>
              <a:rPr lang="en-US" dirty="0"/>
              <a:t>This causes the vortex to slow down and stretch out</a:t>
            </a:r>
          </a:p>
          <a:p>
            <a:r>
              <a:rPr lang="en-US" dirty="0"/>
              <a:t>Polar jet stream changes its shape</a:t>
            </a:r>
          </a:p>
          <a:p>
            <a:r>
              <a:rPr lang="en-US" dirty="0"/>
              <a:t>Larger Rossby waves develop in the polar jet stream which allow very cold air to travel southward</a:t>
            </a:r>
          </a:p>
          <a:p>
            <a:r>
              <a:rPr lang="en-US" dirty="0"/>
              <a:t>This can happen naturally, but human climate change is also contributing to these events</a:t>
            </a:r>
          </a:p>
          <a:p>
            <a:r>
              <a:rPr lang="en-US" dirty="0"/>
              <a:t>The Arctic is the most rapidly warming place on the planet</a:t>
            </a:r>
          </a:p>
          <a:p>
            <a:endParaRPr lang="en-US" dirty="0"/>
          </a:p>
          <a:p>
            <a:pPr marL="0" indent="0">
              <a:buNone/>
            </a:pPr>
            <a:endParaRPr lang="en-US" dirty="0"/>
          </a:p>
        </p:txBody>
      </p:sp>
      <p:pic>
        <p:nvPicPr>
          <p:cNvPr id="8" name="Picture 7" descr="A map of the world&#10;&#10;AI-generated content may be incorrect.">
            <a:extLst>
              <a:ext uri="{FF2B5EF4-FFF2-40B4-BE49-F238E27FC236}">
                <a16:creationId xmlns:a16="http://schemas.microsoft.com/office/drawing/2014/main" id="{3457826E-FDFE-F1F8-3BB6-F5461B60A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382" y="685800"/>
            <a:ext cx="5835618" cy="5254336"/>
          </a:xfrm>
          <a:prstGeom prst="rect">
            <a:avLst/>
          </a:prstGeom>
        </p:spPr>
      </p:pic>
    </p:spTree>
    <p:extLst>
      <p:ext uri="{BB962C8B-B14F-4D97-AF65-F5344CB8AC3E}">
        <p14:creationId xmlns:p14="http://schemas.microsoft.com/office/powerpoint/2010/main" val="4046579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FEFAFB-5AD4-49F4-A12F-43F3B7AB1823}"/>
              </a:ext>
            </a:extLst>
          </p:cNvPr>
          <p:cNvSpPr>
            <a:spLocks noGrp="1"/>
          </p:cNvSpPr>
          <p:nvPr>
            <p:ph idx="1"/>
          </p:nvPr>
        </p:nvSpPr>
        <p:spPr>
          <a:xfrm>
            <a:off x="164694" y="432078"/>
            <a:ext cx="4328648" cy="5968721"/>
          </a:xfrm>
        </p:spPr>
        <p:txBody>
          <a:bodyPr>
            <a:normAutofit fontScale="92500" lnSpcReduction="20000"/>
          </a:bodyPr>
          <a:lstStyle/>
          <a:p>
            <a:r>
              <a:rPr lang="en-US" dirty="0"/>
              <a:t>Despite these Arctic air outbreaks, far more record high temperatures observed globally than record lows. </a:t>
            </a:r>
          </a:p>
          <a:p>
            <a:r>
              <a:rPr lang="en-US" dirty="0"/>
              <a:t>Each of the past two years were significantly hotter, on average, since 1880. </a:t>
            </a:r>
          </a:p>
          <a:p>
            <a:r>
              <a:rPr lang="en-US" dirty="0"/>
              <a:t>Photo shows record snowfall in Louisiana and across the Gulf Coast from the Feb 2025 polar vortex event</a:t>
            </a:r>
          </a:p>
          <a:p>
            <a:endParaRPr lang="en-US" dirty="0"/>
          </a:p>
          <a:p>
            <a:pPr marL="0" indent="0">
              <a:buNone/>
            </a:pPr>
            <a:endParaRPr lang="en-US" dirty="0"/>
          </a:p>
        </p:txBody>
      </p:sp>
      <p:pic>
        <p:nvPicPr>
          <p:cNvPr id="5" name="Picture 4" descr="A aerial view of a land with water and clouds&#10;&#10;AI-generated content may be incorrect.">
            <a:extLst>
              <a:ext uri="{FF2B5EF4-FFF2-40B4-BE49-F238E27FC236}">
                <a16:creationId xmlns:a16="http://schemas.microsoft.com/office/drawing/2014/main" id="{68F0D37B-C4FF-C79B-46C1-1F7150251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856" y="432079"/>
            <a:ext cx="7091624" cy="4727749"/>
          </a:xfrm>
          <a:prstGeom prst="rect">
            <a:avLst/>
          </a:prstGeom>
        </p:spPr>
      </p:pic>
    </p:spTree>
    <p:extLst>
      <p:ext uri="{BB962C8B-B14F-4D97-AF65-F5344CB8AC3E}">
        <p14:creationId xmlns:p14="http://schemas.microsoft.com/office/powerpoint/2010/main" val="3481577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ASA Climate Spiral">
            <a:hlinkClick r:id="" action="ppaction://media"/>
            <a:extLst>
              <a:ext uri="{FF2B5EF4-FFF2-40B4-BE49-F238E27FC236}">
                <a16:creationId xmlns:a16="http://schemas.microsoft.com/office/drawing/2014/main" id="{9B87C9FE-0D58-D6A2-8CA3-A92D1CF23B70}"/>
              </a:ext>
            </a:extLst>
          </p:cNvPr>
          <p:cNvPicPr>
            <a:picLocks noGrp="1" noRot="1" noChangeAspect="1"/>
          </p:cNvPicPr>
          <p:nvPr>
            <p:ph idx="1"/>
            <a:videoFile r:link="rId1"/>
          </p:nvPr>
        </p:nvPicPr>
        <p:blipFill>
          <a:blip r:embed="rId3"/>
          <a:stretch>
            <a:fillRect/>
          </a:stretch>
        </p:blipFill>
        <p:spPr>
          <a:xfrm>
            <a:off x="1295400" y="0"/>
            <a:ext cx="9144000" cy="6858603"/>
          </a:xfrm>
          <a:prstGeom prst="rect">
            <a:avLst/>
          </a:prstGeom>
        </p:spPr>
      </p:pic>
    </p:spTree>
    <p:extLst>
      <p:ext uri="{BB962C8B-B14F-4D97-AF65-F5344CB8AC3E}">
        <p14:creationId xmlns:p14="http://schemas.microsoft.com/office/powerpoint/2010/main" val="34225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9789-EB22-68DA-1E9F-1A5911AC713E}"/>
              </a:ext>
            </a:extLst>
          </p:cNvPr>
          <p:cNvSpPr>
            <a:spLocks noGrp="1"/>
          </p:cNvSpPr>
          <p:nvPr>
            <p:ph type="title"/>
          </p:nvPr>
        </p:nvSpPr>
        <p:spPr/>
        <p:txBody>
          <a:bodyPr/>
          <a:lstStyle/>
          <a:p>
            <a:r>
              <a:rPr lang="en-US" dirty="0"/>
              <a:t>Atmospheric rivers</a:t>
            </a:r>
          </a:p>
        </p:txBody>
      </p:sp>
      <p:sp>
        <p:nvSpPr>
          <p:cNvPr id="3" name="Content Placeholder 2">
            <a:extLst>
              <a:ext uri="{FF2B5EF4-FFF2-40B4-BE49-F238E27FC236}">
                <a16:creationId xmlns:a16="http://schemas.microsoft.com/office/drawing/2014/main" id="{D748488C-BC5B-51EE-E8EF-18C88021A257}"/>
              </a:ext>
            </a:extLst>
          </p:cNvPr>
          <p:cNvSpPr>
            <a:spLocks noGrp="1"/>
          </p:cNvSpPr>
          <p:nvPr>
            <p:ph idx="1"/>
          </p:nvPr>
        </p:nvSpPr>
        <p:spPr>
          <a:xfrm>
            <a:off x="609600" y="1600200"/>
            <a:ext cx="10820400" cy="4525963"/>
          </a:xfrm>
        </p:spPr>
        <p:txBody>
          <a:bodyPr>
            <a:normAutofit fontScale="85000" lnSpcReduction="10000"/>
          </a:bodyPr>
          <a:lstStyle/>
          <a:p>
            <a:r>
              <a:rPr lang="en-US" dirty="0"/>
              <a:t>Narrow corridors of moisture-rich air that transport large amounts of water vapor from tropical oceans into mid-latitude and polar regions </a:t>
            </a:r>
          </a:p>
          <a:p>
            <a:r>
              <a:rPr lang="en-US" dirty="0"/>
              <a:t>Responsible for heavy precipitation events, including those along the Pacific coast of North America.</a:t>
            </a:r>
          </a:p>
          <a:p>
            <a:r>
              <a:rPr lang="en-US" dirty="0"/>
              <a:t>Rivers are 250–375 miles wide and can stretch thousands of kilometers across the ocean.</a:t>
            </a:r>
          </a:p>
          <a:p>
            <a:r>
              <a:rPr lang="en-US" dirty="0"/>
              <a:t>Volumes of precipitable water in these rivers that impact the Pacific coast are as large as the Mississippi River</a:t>
            </a:r>
          </a:p>
          <a:p>
            <a:r>
              <a:rPr lang="en-US" dirty="0"/>
              <a:t>When these rivers hit the mountains of California, Oregon, and Washington, the air is forced to rise, causing the moisture to condense and produce heavy rain or snow.</a:t>
            </a:r>
          </a:p>
          <a:p>
            <a:endParaRPr lang="en-US" dirty="0"/>
          </a:p>
        </p:txBody>
      </p:sp>
    </p:spTree>
    <p:extLst>
      <p:ext uri="{BB962C8B-B14F-4D97-AF65-F5344CB8AC3E}">
        <p14:creationId xmlns:p14="http://schemas.microsoft.com/office/powerpoint/2010/main" val="3492435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02C899-ECCA-166E-10ED-7AEFD761C92A}"/>
              </a:ext>
            </a:extLst>
          </p:cNvPr>
          <p:cNvPicPr>
            <a:picLocks noGrp="1" noChangeAspect="1"/>
          </p:cNvPicPr>
          <p:nvPr>
            <p:ph idx="1"/>
          </p:nvPr>
        </p:nvPicPr>
        <p:blipFill>
          <a:blip r:embed="rId2"/>
          <a:stretch>
            <a:fillRect/>
          </a:stretch>
        </p:blipFill>
        <p:spPr>
          <a:xfrm>
            <a:off x="914400" y="271535"/>
            <a:ext cx="10363200" cy="6314929"/>
          </a:xfrm>
          <a:prstGeom prst="rect">
            <a:avLst/>
          </a:prstGeom>
        </p:spPr>
      </p:pic>
    </p:spTree>
    <p:extLst>
      <p:ext uri="{BB962C8B-B14F-4D97-AF65-F5344CB8AC3E}">
        <p14:creationId xmlns:p14="http://schemas.microsoft.com/office/powerpoint/2010/main" val="2066142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DDFC4A2A-FE9A-F471-D5DC-92D4CBF013C6}"/>
              </a:ext>
            </a:extLst>
          </p:cNvPr>
          <p:cNvSpPr>
            <a:spLocks noGrp="1" noChangeArrowheads="1"/>
          </p:cNvSpPr>
          <p:nvPr>
            <p:ph type="title"/>
          </p:nvPr>
        </p:nvSpPr>
        <p:spPr>
          <a:xfrm>
            <a:off x="457200" y="2590800"/>
            <a:ext cx="5867400" cy="1143000"/>
          </a:xfrm>
        </p:spPr>
        <p:txBody>
          <a:bodyPr/>
          <a:lstStyle/>
          <a:p>
            <a:pPr eaLnBrk="1" hangingPunct="1"/>
            <a:r>
              <a:rPr lang="en-US" altLang="en-US" sz="4000" dirty="0"/>
              <a:t>Global circulation </a:t>
            </a:r>
            <a:r>
              <a:rPr lang="en-US" altLang="en-US" sz="4000" b="1" dirty="0">
                <a:solidFill>
                  <a:srgbClr val="FF0000"/>
                </a:solidFill>
              </a:rPr>
              <a:t>without rotation </a:t>
            </a:r>
            <a:r>
              <a:rPr lang="en-US" altLang="en-US" sz="4000" dirty="0">
                <a:solidFill>
                  <a:schemeClr val="tx1"/>
                </a:solidFill>
              </a:rPr>
              <a:t>(no Coriolis Force) </a:t>
            </a:r>
            <a:r>
              <a:rPr lang="en-US" altLang="en-US" sz="4000" b="1" dirty="0">
                <a:solidFill>
                  <a:srgbClr val="92D050"/>
                </a:solidFill>
              </a:rPr>
              <a:t>on a uniform surface</a:t>
            </a:r>
            <a:r>
              <a:rPr lang="en-US" altLang="en-US" sz="4000" b="1" dirty="0"/>
              <a:t> </a:t>
            </a:r>
            <a:r>
              <a:rPr lang="en-US" altLang="en-US" sz="4000" dirty="0"/>
              <a:t>(no land/water surface contrasts) </a:t>
            </a:r>
            <a:r>
              <a:rPr lang="en-US" altLang="en-US" sz="4000" b="1" dirty="0">
                <a:solidFill>
                  <a:srgbClr val="7030A0"/>
                </a:solidFill>
              </a:rPr>
              <a:t>and no tilt </a:t>
            </a:r>
            <a:r>
              <a:rPr lang="en-US" altLang="en-US" sz="4000" dirty="0">
                <a:solidFill>
                  <a:schemeClr val="tx1"/>
                </a:solidFill>
              </a:rPr>
              <a:t>(no differential heating between hemispheres)</a:t>
            </a:r>
          </a:p>
        </p:txBody>
      </p:sp>
      <p:pic>
        <p:nvPicPr>
          <p:cNvPr id="8195" name="Picture 5" descr="simple model">
            <a:extLst>
              <a:ext uri="{FF2B5EF4-FFF2-40B4-BE49-F238E27FC236}">
                <a16:creationId xmlns:a16="http://schemas.microsoft.com/office/drawing/2014/main" id="{44FF00C5-9D82-5852-F28F-91DC2C1B557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2663"/>
          <a:stretch>
            <a:fillRect/>
          </a:stretch>
        </p:blipFill>
        <p:spPr>
          <a:xfrm>
            <a:off x="6324600" y="469900"/>
            <a:ext cx="5711825" cy="5918200"/>
          </a:xfr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river&#10;&#10;AI-generated content may be incorrect.">
            <a:hlinkClick r:id="rId2"/>
            <a:extLst>
              <a:ext uri="{FF2B5EF4-FFF2-40B4-BE49-F238E27FC236}">
                <a16:creationId xmlns:a16="http://schemas.microsoft.com/office/drawing/2014/main" id="{528FAFC0-D030-1054-1EDE-DE1C7A76F4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7502" y="163054"/>
            <a:ext cx="8329724" cy="6531892"/>
          </a:xfrm>
        </p:spPr>
      </p:pic>
    </p:spTree>
    <p:extLst>
      <p:ext uri="{BB962C8B-B14F-4D97-AF65-F5344CB8AC3E}">
        <p14:creationId xmlns:p14="http://schemas.microsoft.com/office/powerpoint/2010/main" val="3150808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81C8EA10-E955-DB6E-FE1F-72DB2C28BDE4}"/>
              </a:ext>
            </a:extLst>
          </p:cNvPr>
          <p:cNvPicPr>
            <a:picLocks noGrp="1" noChangeAspect="1"/>
          </p:cNvPicPr>
          <p:nvPr>
            <p:ph idx="1"/>
          </p:nvPr>
        </p:nvPicPr>
        <p:blipFill>
          <a:blip r:embed="rId4"/>
          <a:stretch>
            <a:fillRect/>
          </a:stretch>
        </p:blipFill>
        <p:spPr>
          <a:xfrm>
            <a:off x="155634" y="163973"/>
            <a:ext cx="11918379" cy="6690707"/>
          </a:xfrm>
        </p:spPr>
      </p:pic>
    </p:spTree>
    <p:extLst>
      <p:ext uri="{BB962C8B-B14F-4D97-AF65-F5344CB8AC3E}">
        <p14:creationId xmlns:p14="http://schemas.microsoft.com/office/powerpoint/2010/main" val="4196385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F846-270C-DC10-B367-CA485B3795FB}"/>
              </a:ext>
            </a:extLst>
          </p:cNvPr>
          <p:cNvSpPr>
            <a:spLocks noGrp="1"/>
          </p:cNvSpPr>
          <p:nvPr>
            <p:ph type="title"/>
          </p:nvPr>
        </p:nvSpPr>
        <p:spPr>
          <a:xfrm>
            <a:off x="285135" y="365125"/>
            <a:ext cx="11700388" cy="1325563"/>
          </a:xfrm>
        </p:spPr>
        <p:txBody>
          <a:bodyPr/>
          <a:lstStyle/>
          <a:p>
            <a:pPr algn="ctr"/>
            <a:r>
              <a:rPr lang="en-US" dirty="0"/>
              <a:t>Thermohaline circulation and the global ocean conveyor system</a:t>
            </a:r>
          </a:p>
        </p:txBody>
      </p:sp>
      <p:pic>
        <p:nvPicPr>
          <p:cNvPr id="9" name="Content Placeholder 8" descr="A map of the ocean showing the different types of water&#10;&#10;AI-generated content may be incorrect.">
            <a:extLst>
              <a:ext uri="{FF2B5EF4-FFF2-40B4-BE49-F238E27FC236}">
                <a16:creationId xmlns:a16="http://schemas.microsoft.com/office/drawing/2014/main" id="{D5496B74-10B4-A9F9-5655-A2A32BFCB9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1248" y="1911745"/>
            <a:ext cx="7288161" cy="4581130"/>
          </a:xfrm>
        </p:spPr>
      </p:pic>
    </p:spTree>
    <p:extLst>
      <p:ext uri="{BB962C8B-B14F-4D97-AF65-F5344CB8AC3E}">
        <p14:creationId xmlns:p14="http://schemas.microsoft.com/office/powerpoint/2010/main" val="4092477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Thermohaline Circulation - The Great Ocean Conveyor Belt">
            <a:hlinkClick r:id="" action="ppaction://media"/>
            <a:extLst>
              <a:ext uri="{FF2B5EF4-FFF2-40B4-BE49-F238E27FC236}">
                <a16:creationId xmlns:a16="http://schemas.microsoft.com/office/drawing/2014/main" id="{889812AA-604D-70FC-048C-F2C022EF52E2}"/>
              </a:ext>
            </a:extLst>
          </p:cNvPr>
          <p:cNvPicPr>
            <a:picLocks noGrp="1" noRot="1" noChangeAspect="1"/>
          </p:cNvPicPr>
          <p:nvPr>
            <p:ph idx="1"/>
            <a:videoFile r:link="rId1"/>
          </p:nvPr>
        </p:nvPicPr>
        <p:blipFill>
          <a:blip r:embed="rId3"/>
          <a:stretch>
            <a:fillRect/>
          </a:stretch>
        </p:blipFill>
        <p:spPr>
          <a:xfrm>
            <a:off x="206273" y="213135"/>
            <a:ext cx="11517202" cy="6502297"/>
          </a:xfrm>
          <a:prstGeom prst="rect">
            <a:avLst/>
          </a:prstGeom>
        </p:spPr>
      </p:pic>
    </p:spTree>
    <p:extLst>
      <p:ext uri="{BB962C8B-B14F-4D97-AF65-F5344CB8AC3E}">
        <p14:creationId xmlns:p14="http://schemas.microsoft.com/office/powerpoint/2010/main" val="4045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3F09-7625-CE8E-191E-D7E02EF9D562}"/>
              </a:ext>
            </a:extLst>
          </p:cNvPr>
          <p:cNvSpPr>
            <a:spLocks noGrp="1"/>
          </p:cNvSpPr>
          <p:nvPr>
            <p:ph type="title"/>
          </p:nvPr>
        </p:nvSpPr>
        <p:spPr/>
        <p:txBody>
          <a:bodyPr/>
          <a:lstStyle/>
          <a:p>
            <a:r>
              <a:rPr lang="en-US" dirty="0"/>
              <a:t>Atlantic Meridional Overturning Current (AMOC)</a:t>
            </a:r>
          </a:p>
        </p:txBody>
      </p:sp>
      <p:sp>
        <p:nvSpPr>
          <p:cNvPr id="3" name="Content Placeholder 2">
            <a:extLst>
              <a:ext uri="{FF2B5EF4-FFF2-40B4-BE49-F238E27FC236}">
                <a16:creationId xmlns:a16="http://schemas.microsoft.com/office/drawing/2014/main" id="{60F1CE61-41E5-D208-CF01-A56680C9BD06}"/>
              </a:ext>
            </a:extLst>
          </p:cNvPr>
          <p:cNvSpPr>
            <a:spLocks noGrp="1"/>
          </p:cNvSpPr>
          <p:nvPr>
            <p:ph idx="1"/>
          </p:nvPr>
        </p:nvSpPr>
        <p:spPr/>
        <p:txBody>
          <a:bodyPr>
            <a:normAutofit fontScale="92500" lnSpcReduction="10000"/>
          </a:bodyPr>
          <a:lstStyle/>
          <a:p>
            <a:r>
              <a:rPr lang="en-US" dirty="0"/>
              <a:t>As ocean water moves northward from the tropical Atlantic, some of it evaporates, which increases the salt concentration — and the density — of the water  </a:t>
            </a:r>
          </a:p>
          <a:p>
            <a:r>
              <a:rPr lang="en-US" dirty="0"/>
              <a:t>By the time the water nears Greenland it has also cooled down, which makes it even more dense.</a:t>
            </a:r>
          </a:p>
          <a:p>
            <a:r>
              <a:rPr lang="en-US" dirty="0"/>
              <a:t>This cold, salty water sinks to the seafloor, ‘pushing’ the water that ahead of it. This higher density salty water starts to flow south along the ocean bottom. </a:t>
            </a:r>
          </a:p>
          <a:p>
            <a:r>
              <a:rPr lang="en-US" dirty="0"/>
              <a:t>This sinking of dense water drives the movement of the global conveyor belt </a:t>
            </a:r>
          </a:p>
          <a:p>
            <a:endParaRPr lang="en-US" dirty="0"/>
          </a:p>
        </p:txBody>
      </p:sp>
    </p:spTree>
    <p:extLst>
      <p:ext uri="{BB962C8B-B14F-4D97-AF65-F5344CB8AC3E}">
        <p14:creationId xmlns:p14="http://schemas.microsoft.com/office/powerpoint/2010/main" val="2335602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B27B4A-9850-D045-3BB0-68E57B39B992}"/>
              </a:ext>
            </a:extLst>
          </p:cNvPr>
          <p:cNvPicPr>
            <a:picLocks noGrp="1" noChangeAspect="1"/>
          </p:cNvPicPr>
          <p:nvPr>
            <p:ph idx="1"/>
          </p:nvPr>
        </p:nvPicPr>
        <p:blipFill>
          <a:blip r:embed="rId2"/>
          <a:srcRect l="12412" r="9888"/>
          <a:stretch/>
        </p:blipFill>
        <p:spPr>
          <a:xfrm>
            <a:off x="108201" y="391831"/>
            <a:ext cx="11975597" cy="6074338"/>
          </a:xfrm>
        </p:spPr>
      </p:pic>
    </p:spTree>
    <p:extLst>
      <p:ext uri="{BB962C8B-B14F-4D97-AF65-F5344CB8AC3E}">
        <p14:creationId xmlns:p14="http://schemas.microsoft.com/office/powerpoint/2010/main" val="3662350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056B3-80A9-25BE-C47C-7BDA876C41B2}"/>
              </a:ext>
            </a:extLst>
          </p:cNvPr>
          <p:cNvSpPr>
            <a:spLocks noGrp="1"/>
          </p:cNvSpPr>
          <p:nvPr>
            <p:ph type="title"/>
          </p:nvPr>
        </p:nvSpPr>
        <p:spPr/>
        <p:txBody>
          <a:bodyPr/>
          <a:lstStyle/>
          <a:p>
            <a:r>
              <a:rPr lang="en-US" dirty="0"/>
              <a:t>Potential shutdown of AMOC </a:t>
            </a:r>
          </a:p>
        </p:txBody>
      </p:sp>
      <p:sp>
        <p:nvSpPr>
          <p:cNvPr id="3" name="Content Placeholder 2">
            <a:extLst>
              <a:ext uri="{FF2B5EF4-FFF2-40B4-BE49-F238E27FC236}">
                <a16:creationId xmlns:a16="http://schemas.microsoft.com/office/drawing/2014/main" id="{78D814EC-DF04-50E9-AC93-DE6BF25B603C}"/>
              </a:ext>
            </a:extLst>
          </p:cNvPr>
          <p:cNvSpPr>
            <a:spLocks noGrp="1"/>
          </p:cNvSpPr>
          <p:nvPr>
            <p:ph idx="1"/>
          </p:nvPr>
        </p:nvSpPr>
        <p:spPr/>
        <p:txBody>
          <a:bodyPr>
            <a:normAutofit fontScale="85000" lnSpcReduction="10000"/>
          </a:bodyPr>
          <a:lstStyle/>
          <a:p>
            <a:r>
              <a:rPr lang="en-US" dirty="0"/>
              <a:t>Large volumes of freshwater are flowing off Greenland as its ice cap melts</a:t>
            </a:r>
          </a:p>
          <a:p>
            <a:r>
              <a:rPr lang="en-US" dirty="0"/>
              <a:t>This freshens the water, it become less salty and hence, less dense. </a:t>
            </a:r>
          </a:p>
          <a:p>
            <a:r>
              <a:rPr lang="en-US" dirty="0"/>
              <a:t>This can stop the sinking of cold salty water that acts as a force to drive the currents of the global conveyor belt</a:t>
            </a:r>
          </a:p>
          <a:p>
            <a:r>
              <a:rPr lang="en-US" dirty="0"/>
              <a:t>Consequently, the return flow of the Gulf Stream north may shut down</a:t>
            </a:r>
          </a:p>
          <a:p>
            <a:r>
              <a:rPr lang="en-US" dirty="0"/>
              <a:t>Europe would experience a sudden shift to a colder climate</a:t>
            </a:r>
          </a:p>
          <a:p>
            <a:r>
              <a:rPr lang="en-US" dirty="0"/>
              <a:t>Regions of the south Atlantic would experience even more rapidly warming temperatures because there is no longer any mechanism to transport heat out of the tropics and toward the poles through the Gulf Stream</a:t>
            </a:r>
          </a:p>
          <a:p>
            <a:endParaRPr lang="en-US" dirty="0"/>
          </a:p>
        </p:txBody>
      </p:sp>
    </p:spTree>
    <p:extLst>
      <p:ext uri="{BB962C8B-B14F-4D97-AF65-F5344CB8AC3E}">
        <p14:creationId xmlns:p14="http://schemas.microsoft.com/office/powerpoint/2010/main" val="3939762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A02D-10FB-7EE1-97A0-5C3BB3E6EC4C}"/>
              </a:ext>
            </a:extLst>
          </p:cNvPr>
          <p:cNvSpPr>
            <a:spLocks noGrp="1"/>
          </p:cNvSpPr>
          <p:nvPr>
            <p:ph type="title"/>
          </p:nvPr>
        </p:nvSpPr>
        <p:spPr/>
        <p:txBody>
          <a:bodyPr/>
          <a:lstStyle/>
          <a:p>
            <a:r>
              <a:rPr lang="en-US" dirty="0"/>
              <a:t>Climate oscillations</a:t>
            </a:r>
          </a:p>
        </p:txBody>
      </p:sp>
      <p:sp>
        <p:nvSpPr>
          <p:cNvPr id="3" name="Content Placeholder 2">
            <a:extLst>
              <a:ext uri="{FF2B5EF4-FFF2-40B4-BE49-F238E27FC236}">
                <a16:creationId xmlns:a16="http://schemas.microsoft.com/office/drawing/2014/main" id="{6952877C-6FAB-1BDE-D291-3B0AC98B2A1C}"/>
              </a:ext>
            </a:extLst>
          </p:cNvPr>
          <p:cNvSpPr>
            <a:spLocks noGrp="1"/>
          </p:cNvSpPr>
          <p:nvPr>
            <p:ph idx="1"/>
          </p:nvPr>
        </p:nvSpPr>
        <p:spPr/>
        <p:txBody>
          <a:bodyPr>
            <a:normAutofit fontScale="92500"/>
          </a:bodyPr>
          <a:lstStyle/>
          <a:p>
            <a:r>
              <a:rPr lang="en-US" dirty="0"/>
              <a:t>Cyclical changes in the configuration of global circulation features</a:t>
            </a:r>
          </a:p>
          <a:p>
            <a:r>
              <a:rPr lang="en-US" dirty="0"/>
              <a:t>These can have a large impact on weather and climate</a:t>
            </a:r>
          </a:p>
          <a:p>
            <a:r>
              <a:rPr lang="en-US" dirty="0"/>
              <a:t>Used to make forecasts because weather and climate conditions</a:t>
            </a:r>
          </a:p>
          <a:p>
            <a:pPr lvl="1"/>
            <a:r>
              <a:rPr lang="en-US" sz="2800" dirty="0"/>
              <a:t>El Nino – La Nina (ENSO)</a:t>
            </a:r>
          </a:p>
          <a:p>
            <a:pPr lvl="1"/>
            <a:r>
              <a:rPr lang="en-US" altLang="en-US" sz="2800" dirty="0"/>
              <a:t>Madden-Julian Oscillation</a:t>
            </a:r>
          </a:p>
          <a:p>
            <a:pPr lvl="1"/>
            <a:r>
              <a:rPr lang="en-US" altLang="en-US" sz="2800" dirty="0"/>
              <a:t>Pacific Decadal Oscillation</a:t>
            </a:r>
          </a:p>
          <a:p>
            <a:pPr lvl="1"/>
            <a:r>
              <a:rPr lang="en-US" altLang="en-US" sz="2800" dirty="0"/>
              <a:t>North Atlantic Oscillation</a:t>
            </a:r>
          </a:p>
          <a:p>
            <a:pPr lvl="1"/>
            <a:r>
              <a:rPr lang="en-US" altLang="en-US" sz="2800" dirty="0"/>
              <a:t>Arctic Oscillation</a:t>
            </a:r>
          </a:p>
          <a:p>
            <a:pPr lvl="1"/>
            <a:r>
              <a:rPr lang="en-US" altLang="en-US" sz="2800" dirty="0" err="1"/>
              <a:t>Modokai</a:t>
            </a:r>
            <a:r>
              <a:rPr lang="en-US" altLang="en-US" sz="2800" dirty="0"/>
              <a:t> El Nino</a:t>
            </a:r>
          </a:p>
          <a:p>
            <a:pPr lvl="1"/>
            <a:endParaRPr lang="en-US" dirty="0"/>
          </a:p>
          <a:p>
            <a:endParaRPr lang="en-US" dirty="0"/>
          </a:p>
        </p:txBody>
      </p:sp>
    </p:spTree>
    <p:extLst>
      <p:ext uri="{BB962C8B-B14F-4D97-AF65-F5344CB8AC3E}">
        <p14:creationId xmlns:p14="http://schemas.microsoft.com/office/powerpoint/2010/main" val="2101103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8DFFE13-5A5D-9664-6FB3-5E4870A4FCD3}"/>
              </a:ext>
            </a:extLst>
          </p:cNvPr>
          <p:cNvSpPr>
            <a:spLocks noGrp="1" noChangeArrowheads="1"/>
          </p:cNvSpPr>
          <p:nvPr>
            <p:ph type="title"/>
          </p:nvPr>
        </p:nvSpPr>
        <p:spPr>
          <a:xfrm>
            <a:off x="609600" y="1066800"/>
            <a:ext cx="4876800" cy="1143000"/>
          </a:xfrm>
        </p:spPr>
        <p:txBody>
          <a:bodyPr/>
          <a:lstStyle/>
          <a:p>
            <a:pPr eaLnBrk="1" hangingPunct="1"/>
            <a:r>
              <a:rPr lang="en-US" altLang="en-US" sz="4000" dirty="0"/>
              <a:t>Circulation </a:t>
            </a:r>
            <a:r>
              <a:rPr lang="en-US" altLang="en-US" sz="4000" b="1" dirty="0"/>
              <a:t>with rotation </a:t>
            </a:r>
            <a:r>
              <a:rPr lang="en-US" altLang="en-US" sz="4000" dirty="0">
                <a:solidFill>
                  <a:srgbClr val="92D050"/>
                </a:solidFill>
              </a:rPr>
              <a:t>on a uniform surface </a:t>
            </a:r>
            <a:r>
              <a:rPr lang="en-US" altLang="en-US" sz="4000" dirty="0">
                <a:solidFill>
                  <a:srgbClr val="7030A0"/>
                </a:solidFill>
              </a:rPr>
              <a:t>with no tilt</a:t>
            </a:r>
          </a:p>
        </p:txBody>
      </p:sp>
      <p:pic>
        <p:nvPicPr>
          <p:cNvPr id="10243" name="Picture 3" descr="complex models">
            <a:extLst>
              <a:ext uri="{FF2B5EF4-FFF2-40B4-BE49-F238E27FC236}">
                <a16:creationId xmlns:a16="http://schemas.microsoft.com/office/drawing/2014/main" id="{4D6CA355-C9AD-803E-B637-D82944EA3B1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53546"/>
          <a:stretch>
            <a:fillRect/>
          </a:stretch>
        </p:blipFill>
        <p:spPr>
          <a:xfrm>
            <a:off x="6045200" y="152400"/>
            <a:ext cx="6007100" cy="6400800"/>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42D3142-76AE-67FB-B12E-68349BA0A559}"/>
              </a:ext>
            </a:extLst>
          </p:cNvPr>
          <p:cNvSpPr>
            <a:spLocks noGrp="1" noChangeArrowheads="1"/>
          </p:cNvSpPr>
          <p:nvPr>
            <p:ph type="title"/>
          </p:nvPr>
        </p:nvSpPr>
        <p:spPr/>
        <p:txBody>
          <a:bodyPr/>
          <a:lstStyle/>
          <a:p>
            <a:pPr eaLnBrk="1" hangingPunct="1"/>
            <a:r>
              <a:rPr lang="en-US" altLang="en-US" sz="4000" dirty="0"/>
              <a:t>Circulation </a:t>
            </a:r>
            <a:r>
              <a:rPr lang="en-US" altLang="en-US" sz="4000" b="1" dirty="0"/>
              <a:t>with rotation, on non-uniform surface, and tilt (the 3-cell model)</a:t>
            </a:r>
          </a:p>
        </p:txBody>
      </p:sp>
      <p:pic>
        <p:nvPicPr>
          <p:cNvPr id="12291" name="Picture 5" descr="complex models">
            <a:extLst>
              <a:ext uri="{FF2B5EF4-FFF2-40B4-BE49-F238E27FC236}">
                <a16:creationId xmlns:a16="http://schemas.microsoft.com/office/drawing/2014/main" id="{4DC989D7-6627-F543-17E0-CF1AFD570A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4395"/>
          <a:stretch>
            <a:fillRect/>
          </a:stretch>
        </p:blipFill>
        <p:spPr>
          <a:xfrm>
            <a:off x="1185863" y="1828800"/>
            <a:ext cx="5341937" cy="4754563"/>
          </a:xfrm>
          <a:noFill/>
        </p:spPr>
      </p:pic>
      <p:pic>
        <p:nvPicPr>
          <p:cNvPr id="12292" name="Picture 4" descr="earthcells">
            <a:extLst>
              <a:ext uri="{FF2B5EF4-FFF2-40B4-BE49-F238E27FC236}">
                <a16:creationId xmlns:a16="http://schemas.microsoft.com/office/drawing/2014/main" id="{0FE40D6F-21FB-C4EC-50A4-1FA84C068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65" b="13686"/>
          <a:stretch>
            <a:fillRect/>
          </a:stretch>
        </p:blipFill>
        <p:spPr bwMode="auto">
          <a:xfrm>
            <a:off x="5562600" y="13716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4" descr="A diagram of the earth&#10;&#10;Description automatically generated">
            <a:extLst>
              <a:ext uri="{FF2B5EF4-FFF2-40B4-BE49-F238E27FC236}">
                <a16:creationId xmlns:a16="http://schemas.microsoft.com/office/drawing/2014/main" id="{0B5A0C48-0578-0684-E5AB-397D004346F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457200"/>
            <a:ext cx="7269163" cy="56388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ue sphere with a planet in it&#10;&#10;AI-generated content may be incorrect.">
            <a:extLst>
              <a:ext uri="{FF2B5EF4-FFF2-40B4-BE49-F238E27FC236}">
                <a16:creationId xmlns:a16="http://schemas.microsoft.com/office/drawing/2014/main" id="{EA1F857F-B6E0-41FB-1432-0D427F7D749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2000" y="533399"/>
            <a:ext cx="10134600" cy="5700713"/>
          </a:xfrm>
        </p:spPr>
      </p:pic>
    </p:spTree>
    <p:extLst>
      <p:ext uri="{BB962C8B-B14F-4D97-AF65-F5344CB8AC3E}">
        <p14:creationId xmlns:p14="http://schemas.microsoft.com/office/powerpoint/2010/main" val="1312768631"/>
      </p:ext>
    </p:extLst>
  </p:cSld>
  <p:clrMapOvr>
    <a:masterClrMapping/>
  </p:clrMapOvr>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C00000"/>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1398</TotalTime>
  <Words>2014</Words>
  <Application>Microsoft Office PowerPoint</Application>
  <PresentationFormat>Widescreen</PresentationFormat>
  <Paragraphs>206</Paragraphs>
  <Slides>57</Slides>
  <Notes>38</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57</vt:i4>
      </vt:variant>
    </vt:vector>
  </HeadingPairs>
  <TitlesOfParts>
    <vt:vector size="60" baseType="lpstr">
      <vt:lpstr>Arial</vt:lpstr>
      <vt:lpstr>Calibri Light</vt:lpstr>
      <vt:lpstr>Default Design</vt:lpstr>
      <vt:lpstr>PowerPoint Presentation</vt:lpstr>
      <vt:lpstr>PowerPoint Presentation</vt:lpstr>
      <vt:lpstr>PowerPoint Presentation</vt:lpstr>
      <vt:lpstr>PowerPoint Presentation</vt:lpstr>
      <vt:lpstr>Global circulation without rotation (no Coriolis Force) on a uniform surface (no land/water surface contrasts) and no tilt (no differential heating between hemispheres)</vt:lpstr>
      <vt:lpstr>Circulation with rotation on a uniform surface with no tilt</vt:lpstr>
      <vt:lpstr>Circulation with rotation, on non-uniform surface, and tilt (the 3-cell model)</vt:lpstr>
      <vt:lpstr>PowerPoint Presentation</vt:lpstr>
      <vt:lpstr>PowerPoint Presentation</vt:lpstr>
      <vt:lpstr>PowerPoint Presentation</vt:lpstr>
      <vt:lpstr>PowerPoint Presentation</vt:lpstr>
      <vt:lpstr>Intertropical convergence zone (ITCZ)</vt:lpstr>
      <vt:lpstr>ITCZ</vt:lpstr>
      <vt:lpstr>Subtropical high pressure</vt:lpstr>
      <vt:lpstr>PowerPoint Presentation</vt:lpstr>
      <vt:lpstr>Atlantic and Pacific STHP</vt:lpstr>
      <vt:lpstr>PowerPoint Presentation</vt:lpstr>
      <vt:lpstr>PowerPoint Presentation</vt:lpstr>
      <vt:lpstr>The tradewinds and the westerlies</vt:lpstr>
      <vt:lpstr>Polar highs</vt:lpstr>
      <vt:lpstr>Polar front</vt:lpstr>
      <vt:lpstr>PowerPoint Presentation</vt:lpstr>
      <vt:lpstr>Rossby waves in the polar jet stream</vt:lpstr>
      <vt:lpstr>PowerPoint Presentation</vt:lpstr>
      <vt:lpstr>Current polar jet stream position</vt:lpstr>
      <vt:lpstr>PowerPoint Presentation</vt:lpstr>
      <vt:lpstr>Midlatitude cyclones, low pressure systems that travel along the polar front</vt:lpstr>
      <vt:lpstr>Midlatitude cyclones</vt:lpstr>
      <vt:lpstr>PowerPoint Presentation</vt:lpstr>
      <vt:lpstr>PowerPoint Presentation</vt:lpstr>
      <vt:lpstr>Subtropical jet stream</vt:lpstr>
      <vt:lpstr>PowerPoint Presentation</vt:lpstr>
      <vt:lpstr>Components of global circulation shift throughout the year</vt:lpstr>
      <vt:lpstr> California coast (32 – 42 degrees N) </vt:lpstr>
      <vt:lpstr>Pacific Northwest coast (40 – 50 degrees N)</vt:lpstr>
      <vt:lpstr>Baja Peninsula (22 – 35 N)</vt:lpstr>
      <vt:lpstr>PowerPoint Presentation</vt:lpstr>
      <vt:lpstr>Baja Peninsula (22 – 35 N)</vt:lpstr>
      <vt:lpstr>Global controls of Kentucky weather and climate</vt:lpstr>
      <vt:lpstr>Other components of global circulation</vt:lpstr>
      <vt:lpstr>PowerPoint Presentation</vt:lpstr>
      <vt:lpstr>The stratospheric polar vortex</vt:lpstr>
      <vt:lpstr>PowerPoint Presentation</vt:lpstr>
      <vt:lpstr>PowerPoint Presentation</vt:lpstr>
      <vt:lpstr>PowerPoint Presentation</vt:lpstr>
      <vt:lpstr>PowerPoint Presentation</vt:lpstr>
      <vt:lpstr>PowerPoint Presentation</vt:lpstr>
      <vt:lpstr>Atmospheric rivers</vt:lpstr>
      <vt:lpstr>PowerPoint Presentation</vt:lpstr>
      <vt:lpstr>PowerPoint Presentation</vt:lpstr>
      <vt:lpstr>PowerPoint Presentation</vt:lpstr>
      <vt:lpstr>Thermohaline circulation and the global ocean conveyor system</vt:lpstr>
      <vt:lpstr>PowerPoint Presentation</vt:lpstr>
      <vt:lpstr>Atlantic Meridional Overturning Current (AMOC)</vt:lpstr>
      <vt:lpstr>PowerPoint Presentation</vt:lpstr>
      <vt:lpstr>Potential shutdown of AMOC </vt:lpstr>
      <vt:lpstr>Climate oscillations</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atmospheric circulation</dc:title>
  <dc:creator>Shawn Lewers</dc:creator>
  <cp:lastModifiedBy>Stallins, Jon A.</cp:lastModifiedBy>
  <cp:revision>139</cp:revision>
  <dcterms:created xsi:type="dcterms:W3CDTF">2006-07-13T12:32:54Z</dcterms:created>
  <dcterms:modified xsi:type="dcterms:W3CDTF">2025-02-24T18:53:45Z</dcterms:modified>
</cp:coreProperties>
</file>