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306" r:id="rId4"/>
    <p:sldId id="259" r:id="rId5"/>
    <p:sldId id="284" r:id="rId6"/>
    <p:sldId id="322" r:id="rId7"/>
    <p:sldId id="333" r:id="rId8"/>
    <p:sldId id="334" r:id="rId9"/>
    <p:sldId id="614" r:id="rId10"/>
    <p:sldId id="335" r:id="rId11"/>
    <p:sldId id="340" r:id="rId12"/>
    <p:sldId id="341" r:id="rId13"/>
    <p:sldId id="344" r:id="rId14"/>
    <p:sldId id="345" r:id="rId15"/>
    <p:sldId id="609" r:id="rId16"/>
    <p:sldId id="611" r:id="rId17"/>
    <p:sldId id="347" r:id="rId18"/>
    <p:sldId id="612" r:id="rId19"/>
    <p:sldId id="346" r:id="rId20"/>
    <p:sldId id="617" r:id="rId21"/>
    <p:sldId id="618" r:id="rId22"/>
    <p:sldId id="349" r:id="rId23"/>
    <p:sldId id="350" r:id="rId24"/>
    <p:sldId id="369" r:id="rId25"/>
    <p:sldId id="366" r:id="rId26"/>
    <p:sldId id="351" r:id="rId27"/>
    <p:sldId id="608" r:id="rId28"/>
    <p:sldId id="353" r:id="rId29"/>
    <p:sldId id="354" r:id="rId30"/>
    <p:sldId id="468" r:id="rId31"/>
    <p:sldId id="355" r:id="rId32"/>
    <p:sldId id="356" r:id="rId33"/>
    <p:sldId id="616" r:id="rId34"/>
    <p:sldId id="357"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7" autoAdjust="0"/>
    <p:restoredTop sz="72026" autoAdjust="0"/>
  </p:normalViewPr>
  <p:slideViewPr>
    <p:cSldViewPr>
      <p:cViewPr varScale="1">
        <p:scale>
          <a:sx n="59" d="100"/>
          <a:sy n="59" d="100"/>
        </p:scale>
        <p:origin x="1723" y="6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A17759-50B8-EF0C-4B9F-08A18893624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4099" name="Rectangle 3">
            <a:extLst>
              <a:ext uri="{FF2B5EF4-FFF2-40B4-BE49-F238E27FC236}">
                <a16:creationId xmlns:a16="http://schemas.microsoft.com/office/drawing/2014/main" id="{0EC58402-64F9-9F72-7B53-C36D8CE7390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dirty="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92F38755-08FA-19AB-7B8A-B75AED1F869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E9FED5FE-ECD2-5B25-E513-100C0CA06F1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94C71F8A-B8E5-C689-7D6F-4A5567BCC84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4103" name="Rectangle 7">
            <a:extLst>
              <a:ext uri="{FF2B5EF4-FFF2-40B4-BE49-F238E27FC236}">
                <a16:creationId xmlns:a16="http://schemas.microsoft.com/office/drawing/2014/main" id="{B56AD522-33B4-7474-9C47-ED5FE22C53A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E4E2E8-F0A2-4D6E-8A80-8494571AB4A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youtube.com/watch?v=kYKKgn0GaY0&amp;feature=relate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2283D768-DF5F-473B-5A94-900BB7DED3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BD25AA-6B3F-4D45-BC30-71E7CBFEAED2}" type="slidenum">
              <a:rPr lang="en-US" altLang="en-US" smtClean="0"/>
              <a:pPr/>
              <a:t>1</a:t>
            </a:fld>
            <a:endParaRPr lang="en-US" altLang="en-US" dirty="0"/>
          </a:p>
        </p:txBody>
      </p:sp>
      <p:sp>
        <p:nvSpPr>
          <p:cNvPr id="4099" name="Rectangle 2">
            <a:extLst>
              <a:ext uri="{FF2B5EF4-FFF2-40B4-BE49-F238E27FC236}">
                <a16:creationId xmlns:a16="http://schemas.microsoft.com/office/drawing/2014/main" id="{9378B914-FB2B-2158-83AD-383DBC88ECE5}"/>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912B9DE3-B219-C35B-EAFF-43C5C2C543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A152417-1F30-1FDE-4162-1158B12AF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8A5D91-302E-4A77-A7B3-46275C0F29AC}" type="slidenum">
              <a:rPr lang="en-US" altLang="en-US" smtClean="0"/>
              <a:pPr/>
              <a:t>10</a:t>
            </a:fld>
            <a:endParaRPr lang="en-US" altLang="en-US" dirty="0"/>
          </a:p>
        </p:txBody>
      </p:sp>
      <p:sp>
        <p:nvSpPr>
          <p:cNvPr id="22531" name="Rectangle 2">
            <a:extLst>
              <a:ext uri="{FF2B5EF4-FFF2-40B4-BE49-F238E27FC236}">
                <a16:creationId xmlns:a16="http://schemas.microsoft.com/office/drawing/2014/main" id="{77874408-E94D-C7F7-A695-79BDA56E169B}"/>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21FC9C2A-93E0-E1D8-8F6F-5F04860D93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B918738-F498-F7AA-4146-044795B03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4479DB-C76D-41D6-B83F-B708D1056133}" type="slidenum">
              <a:rPr lang="en-US" altLang="en-US" smtClean="0"/>
              <a:pPr/>
              <a:t>11</a:t>
            </a:fld>
            <a:endParaRPr lang="en-US" altLang="en-US" dirty="0"/>
          </a:p>
        </p:txBody>
      </p:sp>
      <p:sp>
        <p:nvSpPr>
          <p:cNvPr id="24579" name="Rectangle 2">
            <a:extLst>
              <a:ext uri="{FF2B5EF4-FFF2-40B4-BE49-F238E27FC236}">
                <a16:creationId xmlns:a16="http://schemas.microsoft.com/office/drawing/2014/main" id="{239DB7DB-E2D6-2933-29B6-7B9597598BA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12C991E-9BE9-2F7E-496E-DCADE9527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It is difficult to model the phenomena of physical geography because it is an open system with many different interactions variables, different types of change, and challenges to interpreting pattern and process from the small, local and instantaneous to the global and across longer time intervals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AEC9818-0AAA-1CCA-8731-166351827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FF2A93-3E12-4543-A147-055A05318016}" type="slidenum">
              <a:rPr lang="en-US" altLang="en-US" smtClean="0"/>
              <a:pPr/>
              <a:t>12</a:t>
            </a:fld>
            <a:endParaRPr lang="en-US" altLang="en-US" dirty="0"/>
          </a:p>
        </p:txBody>
      </p:sp>
      <p:sp>
        <p:nvSpPr>
          <p:cNvPr id="26627" name="Rectangle 2">
            <a:extLst>
              <a:ext uri="{FF2B5EF4-FFF2-40B4-BE49-F238E27FC236}">
                <a16:creationId xmlns:a16="http://schemas.microsoft.com/office/drawing/2014/main" id="{CCB5B802-342D-554D-6F13-6E55DBE6680E}"/>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93512C5-6A16-13B7-CEF0-9A33B41E6F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you were studying the distributional patterns of a tree species, river discharge, weather patterns, seasonality, proximity to coast, human impacts are all driving variables that interact to shape where it occurs in abundance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756616B-49B1-136E-6F8D-27C56A3113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17D8BC-3E1B-4894-BC64-8AABCA318C3E}" type="slidenum">
              <a:rPr lang="en-US" altLang="en-US" smtClean="0"/>
              <a:pPr/>
              <a:t>13</a:t>
            </a:fld>
            <a:endParaRPr lang="en-US" altLang="en-US" dirty="0"/>
          </a:p>
        </p:txBody>
      </p:sp>
      <p:sp>
        <p:nvSpPr>
          <p:cNvPr id="28675" name="Rectangle 2">
            <a:extLst>
              <a:ext uri="{FF2B5EF4-FFF2-40B4-BE49-F238E27FC236}">
                <a16:creationId xmlns:a16="http://schemas.microsoft.com/office/drawing/2014/main" id="{3E744080-FA76-F37A-D408-0B1BAEB621F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270DDF06-EA29-BCF3-5C13-91E9F8984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What are the more predictable variables related to when and where wildfires occur?  What are the more contingent variables?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C7F837C-14CC-5E75-290F-A916FD42D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9E8791-0553-4940-B679-EEAEEBDC5A34}" type="slidenum">
              <a:rPr lang="en-US" altLang="en-US" smtClean="0"/>
              <a:pPr/>
              <a:t>14</a:t>
            </a:fld>
            <a:endParaRPr lang="en-US" altLang="en-US" dirty="0"/>
          </a:p>
        </p:txBody>
      </p:sp>
      <p:sp>
        <p:nvSpPr>
          <p:cNvPr id="30723" name="Rectangle 2">
            <a:extLst>
              <a:ext uri="{FF2B5EF4-FFF2-40B4-BE49-F238E27FC236}">
                <a16:creationId xmlns:a16="http://schemas.microsoft.com/office/drawing/2014/main" id="{946A0B90-DB43-4F5A-6280-8A9DA93057B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FF8E997-DA8A-38F4-11F5-85DBC37D99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Arctic Alaska</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15</a:t>
            </a:fld>
            <a:endParaRPr lang="en-US" altLang="en-US" dirty="0"/>
          </a:p>
        </p:txBody>
      </p:sp>
    </p:spTree>
    <p:extLst>
      <p:ext uri="{BB962C8B-B14F-4D97-AF65-F5344CB8AC3E}">
        <p14:creationId xmlns:p14="http://schemas.microsoft.com/office/powerpoint/2010/main" val="1433402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798FE63-760B-0231-47F5-0A3C8591D0BF}"/>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7816E21A-1E2F-5619-6A16-3DCEC8D516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Thermokarst lakes have positive and negative feedbacks associated with global warming.</a:t>
            </a:r>
          </a:p>
        </p:txBody>
      </p:sp>
      <p:sp>
        <p:nvSpPr>
          <p:cNvPr id="34820" name="Slide Number Placeholder 3">
            <a:extLst>
              <a:ext uri="{FF2B5EF4-FFF2-40B4-BE49-F238E27FC236}">
                <a16:creationId xmlns:a16="http://schemas.microsoft.com/office/drawing/2014/main" id="{45FDC396-9D9B-7AB5-95BE-C45AE7C415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B8EC1-1D4C-4E40-B964-E1B3D28D7980}" type="slidenum">
              <a:rPr lang="en-US" altLang="en-US" smtClean="0"/>
              <a:pPr/>
              <a:t>17</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C4C54C2-1197-27B9-2F9A-7AEFAEBC01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3EEEE6-4E6B-4BA0-BEBF-63F693CDFFDC}" type="slidenum">
              <a:rPr lang="en-US" altLang="en-US" smtClean="0"/>
              <a:pPr/>
              <a:t>19</a:t>
            </a:fld>
            <a:endParaRPr lang="en-US" altLang="en-US" dirty="0"/>
          </a:p>
        </p:txBody>
      </p:sp>
      <p:sp>
        <p:nvSpPr>
          <p:cNvPr id="32771" name="Rectangle 2">
            <a:extLst>
              <a:ext uri="{FF2B5EF4-FFF2-40B4-BE49-F238E27FC236}">
                <a16:creationId xmlns:a16="http://schemas.microsoft.com/office/drawing/2014/main" id="{FDD5B63E-333A-37AD-F02F-79C2173E2F6C}"/>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A68A0618-D895-38AC-73CC-77B5EC20EA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https://www.nytimes.com/interactive/2017/08/23/climate/alaska-permafrost-thawing.html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Melting permafrost in the second and third stages leads to decomposition of soil organic matter by microbes in the soil and shallow lake sediments. These microbes are aerobic – they require oxygen but when they break down organic matter they produce  methane, which are greenhouse gases. Thus the melting of the permafrost, the thawing of the soil, and the formation of shallow lakes sets up a positive feedback that increases the warming further. </a:t>
            </a:r>
            <a:br>
              <a:rPr lang="en-US" dirty="0"/>
            </a:br>
            <a:br>
              <a:rPr lang="en-US" dirty="0"/>
            </a:br>
            <a:r>
              <a:rPr lang="en-US" dirty="0"/>
              <a:t>However, with the formation of large deeper </a:t>
            </a:r>
            <a:r>
              <a:rPr lang="en-US" dirty="0" err="1"/>
              <a:t>thermokarst</a:t>
            </a:r>
            <a:r>
              <a:rPr lang="en-US" dirty="0"/>
              <a:t> lakes, these organic sediments can collect at the bottom of the lack where there is less oxygen and less microbial activity. This decreases the amount of methane they produce, thereby slowing the warming in a negative feedback. Plants may colonize the sides of the lake and they will take in carbon dioxide, thereby serving as a carbon sink and slowing warming. Phytoplankton in the water photosynthesize in the presence of nutrients like phosphorous and nitrogen, that are now available as the permafrost thaws. This too may help slow the release of carbon dioxide. </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20</a:t>
            </a:fld>
            <a:endParaRPr lang="en-US" altLang="en-US" dirty="0"/>
          </a:p>
        </p:txBody>
      </p:sp>
    </p:spTree>
    <p:extLst>
      <p:ext uri="{BB962C8B-B14F-4D97-AF65-F5344CB8AC3E}">
        <p14:creationId xmlns:p14="http://schemas.microsoft.com/office/powerpoint/2010/main" val="2810676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https://www.nature.com/articles/nature13560</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21</a:t>
            </a:fld>
            <a:endParaRPr lang="en-US" altLang="en-US" dirty="0"/>
          </a:p>
        </p:txBody>
      </p:sp>
    </p:spTree>
    <p:extLst>
      <p:ext uri="{BB962C8B-B14F-4D97-AF65-F5344CB8AC3E}">
        <p14:creationId xmlns:p14="http://schemas.microsoft.com/office/powerpoint/2010/main" val="249100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A2E807DA-941D-E4A9-FF2D-4C2493254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A93300-DCA8-4427-A7D1-D92FB737E3BB}" type="slidenum">
              <a:rPr lang="en-US" altLang="en-US" smtClean="0"/>
              <a:pPr/>
              <a:t>2</a:t>
            </a:fld>
            <a:endParaRPr lang="en-US" altLang="en-US" dirty="0"/>
          </a:p>
        </p:txBody>
      </p:sp>
      <p:sp>
        <p:nvSpPr>
          <p:cNvPr id="6147" name="Rectangle 2">
            <a:extLst>
              <a:ext uri="{FF2B5EF4-FFF2-40B4-BE49-F238E27FC236}">
                <a16:creationId xmlns:a16="http://schemas.microsoft.com/office/drawing/2014/main" id="{B64F6E8C-A521-A8B1-4F09-B39CD424BAEE}"/>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74F36972-D339-1047-441B-BDB88E927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E71610B-4A1E-1235-5106-0A41038DB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21B592-F2DD-47FB-862E-67CDEDE7F24C}" type="slidenum">
              <a:rPr lang="en-US" altLang="en-US" smtClean="0"/>
              <a:pPr/>
              <a:t>22</a:t>
            </a:fld>
            <a:endParaRPr lang="en-US" altLang="en-US" dirty="0"/>
          </a:p>
        </p:txBody>
      </p:sp>
      <p:sp>
        <p:nvSpPr>
          <p:cNvPr id="36867" name="Rectangle 2">
            <a:extLst>
              <a:ext uri="{FF2B5EF4-FFF2-40B4-BE49-F238E27FC236}">
                <a16:creationId xmlns:a16="http://schemas.microsoft.com/office/drawing/2014/main" id="{1B876DE3-AA14-7B78-C964-86A1A154CF63}"/>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C893A2AC-B5EF-62CD-7015-108B7BB2EC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5620EDA-3A46-EC1A-C194-AD503B810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D9B758-22CC-4741-A153-ADD9BD9EAF1D}" type="slidenum">
              <a:rPr lang="en-US" altLang="en-US" smtClean="0"/>
              <a:pPr/>
              <a:t>23</a:t>
            </a:fld>
            <a:endParaRPr lang="en-US" altLang="en-US" dirty="0"/>
          </a:p>
        </p:txBody>
      </p:sp>
      <p:sp>
        <p:nvSpPr>
          <p:cNvPr id="38915" name="Rectangle 2">
            <a:extLst>
              <a:ext uri="{FF2B5EF4-FFF2-40B4-BE49-F238E27FC236}">
                <a16:creationId xmlns:a16="http://schemas.microsoft.com/office/drawing/2014/main" id="{8B5F5629-1A07-8663-6D97-04F59494630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68DD3A19-6F1E-35B0-913E-EC64E4A52E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 has experienced severe droughts in the last decade.</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24</a:t>
            </a:fld>
            <a:endParaRPr lang="en-US" altLang="en-US" dirty="0"/>
          </a:p>
        </p:txBody>
      </p:sp>
    </p:spTree>
    <p:extLst>
      <p:ext uri="{BB962C8B-B14F-4D97-AF65-F5344CB8AC3E}">
        <p14:creationId xmlns:p14="http://schemas.microsoft.com/office/powerpoint/2010/main" val="2866023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4399E3D-C9CC-1677-54DA-BD27E9FF3C56}"/>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5C6B9064-D3AE-EE38-3C84-0814596FE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you look at a larger temporal scale, you see a different pattern than if you only consider the last decade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western US was settled during the last 200 years.  What can you tell me about the climate over that period?  Was it wetter or drier than what the record shows over the last 400 years?</a:t>
            </a:r>
          </a:p>
        </p:txBody>
      </p:sp>
      <p:sp>
        <p:nvSpPr>
          <p:cNvPr id="43012" name="Slide Number Placeholder 3">
            <a:extLst>
              <a:ext uri="{FF2B5EF4-FFF2-40B4-BE49-F238E27FC236}">
                <a16:creationId xmlns:a16="http://schemas.microsoft.com/office/drawing/2014/main" id="{8CBED32D-144B-A954-5F87-B2303046A7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391D43-9377-4FAB-BE1A-D308CF7DC64C}" type="slidenum">
              <a:rPr lang="en-US" altLang="en-US" smtClean="0"/>
              <a:pPr/>
              <a:t>25</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Microclimates on the UK campus</a:t>
            </a:r>
            <a:br>
              <a:rPr lang="en-US" dirty="0"/>
            </a:br>
            <a:br>
              <a:rPr lang="en-US" dirty="0"/>
            </a:br>
            <a:r>
              <a:rPr lang="en-US" dirty="0"/>
              <a:t>This is a model, it is a representation of temperatures on campus. It is specifically a data visualization. You could also call it a map. </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27</a:t>
            </a:fld>
            <a:endParaRPr lang="en-US" altLang="en-US" dirty="0"/>
          </a:p>
        </p:txBody>
      </p:sp>
    </p:spTree>
    <p:extLst>
      <p:ext uri="{BB962C8B-B14F-4D97-AF65-F5344CB8AC3E}">
        <p14:creationId xmlns:p14="http://schemas.microsoft.com/office/powerpoint/2010/main" val="161932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D5A1B44-0DB6-065C-0A00-65E0C1FD0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6654D3-EFF0-4BFC-A4CA-4E90043BCA63}" type="slidenum">
              <a:rPr lang="en-US" altLang="en-US" smtClean="0"/>
              <a:pPr/>
              <a:t>28</a:t>
            </a:fld>
            <a:endParaRPr lang="en-US" altLang="en-US" dirty="0"/>
          </a:p>
        </p:txBody>
      </p:sp>
      <p:sp>
        <p:nvSpPr>
          <p:cNvPr id="47107" name="Rectangle 2">
            <a:extLst>
              <a:ext uri="{FF2B5EF4-FFF2-40B4-BE49-F238E27FC236}">
                <a16:creationId xmlns:a16="http://schemas.microsoft.com/office/drawing/2014/main" id="{4EF1F903-2B7E-7BBB-C3F7-2C7CA4DF5C5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6906086E-9708-CD81-B641-25A13BFA7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Melting of Greenland ice sheet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7ABD15D-F8B5-A84B-8920-FF06A0E702B6}"/>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A0C24033-C751-4AD2-2DF0-E6F0151B23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6852B3F6-E89B-8D03-EA07-F77FEB17F3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5B43B3-6790-4C31-AA3C-2ABBCC78F55E}" type="slidenum">
              <a:rPr lang="en-US" altLang="en-US" smtClean="0"/>
              <a:pPr/>
              <a:t>29</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http://www.youtube.com/watch?v=kYKKgn0GaY0&amp;feature=related</a:t>
            </a:r>
            <a:endParaRPr lang="en-US" dirty="0"/>
          </a:p>
          <a:p>
            <a:endParaRPr lang="en-US" dirty="0"/>
          </a:p>
        </p:txBody>
      </p:sp>
      <p:sp>
        <p:nvSpPr>
          <p:cNvPr id="4" name="Slide Number Placeholder 3"/>
          <p:cNvSpPr>
            <a:spLocks noGrp="1"/>
          </p:cNvSpPr>
          <p:nvPr>
            <p:ph type="sldNum" sz="quarter" idx="10"/>
          </p:nvPr>
        </p:nvSpPr>
        <p:spPr/>
        <p:txBody>
          <a:bodyPr/>
          <a:lstStyle/>
          <a:p>
            <a:fld id="{6ED19135-CCE3-4767-B7CE-2478AAC3316A}" type="slidenum">
              <a:rPr lang="en-US" smtClean="0"/>
              <a:pPr/>
              <a:t>30</a:t>
            </a:fld>
            <a:endParaRPr lang="en-US" dirty="0"/>
          </a:p>
        </p:txBody>
      </p:sp>
    </p:spTree>
    <p:extLst>
      <p:ext uri="{BB962C8B-B14F-4D97-AF65-F5344CB8AC3E}">
        <p14:creationId xmlns:p14="http://schemas.microsoft.com/office/powerpoint/2010/main" val="195531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Teleconnections encompasses how events in one location can propagate through air, water, and the earth’s surface to shape patterns and processes in other places, often far away in space and later, after the triggering event</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31</a:t>
            </a:fld>
            <a:endParaRPr lang="en-US" altLang="en-US" dirty="0"/>
          </a:p>
        </p:txBody>
      </p:sp>
    </p:spTree>
    <p:extLst>
      <p:ext uri="{BB962C8B-B14F-4D97-AF65-F5344CB8AC3E}">
        <p14:creationId xmlns:p14="http://schemas.microsoft.com/office/powerpoint/2010/main" val="2923684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8348184-3A66-17F5-43EB-D4E7E6F1053E}"/>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0132765C-05CA-59EA-99E1-CE0FC2DCA2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Global monthly temperatures illustrating the effect of the June 1991 volcanic eruption of Mount Pinatubo in the Philippines. The temperature effect apparently lasted to the end of 1992, as indicated by the shaded area.</a:t>
            </a:r>
          </a:p>
          <a:p>
            <a:endParaRPr lang="en-US" altLang="en-US" dirty="0">
              <a:latin typeface="Arial" panose="020B0604020202020204" pitchFamily="34" charset="0"/>
            </a:endParaRPr>
          </a:p>
          <a:p>
            <a:r>
              <a:rPr lang="en-US" altLang="en-US" dirty="0">
                <a:latin typeface="Arial" panose="020B0604020202020204" pitchFamily="34" charset="0"/>
              </a:rPr>
              <a:t>The Y axis represents the amount of temperature change, the difference in temperature from the historical average. </a:t>
            </a:r>
          </a:p>
        </p:txBody>
      </p:sp>
      <p:sp>
        <p:nvSpPr>
          <p:cNvPr id="52228" name="Slide Number Placeholder 3">
            <a:extLst>
              <a:ext uri="{FF2B5EF4-FFF2-40B4-BE49-F238E27FC236}">
                <a16:creationId xmlns:a16="http://schemas.microsoft.com/office/drawing/2014/main" id="{01469746-33C7-3CC6-F097-AA9EA90625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359C49-D189-41A2-9EA3-C1B6571A0A2D}" type="slidenum">
              <a:rPr lang="en-US" altLang="en-US" smtClean="0"/>
              <a:pPr/>
              <a:t>32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05A1AE2-0672-6A11-A3AF-98231A971B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A885BA-7571-4E5B-989A-33F5A9C50DFC}" type="slidenum">
              <a:rPr lang="en-US" altLang="en-US" smtClean="0"/>
              <a:pPr/>
              <a:t>3</a:t>
            </a:fld>
            <a:endParaRPr lang="en-US" altLang="en-US" dirty="0"/>
          </a:p>
        </p:txBody>
      </p:sp>
      <p:sp>
        <p:nvSpPr>
          <p:cNvPr id="8195" name="Rectangle 2">
            <a:extLst>
              <a:ext uri="{FF2B5EF4-FFF2-40B4-BE49-F238E27FC236}">
                <a16:creationId xmlns:a16="http://schemas.microsoft.com/office/drawing/2014/main" id="{EADDDFDE-5745-1752-35C2-0118CD309BFD}"/>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513CD82-0B9C-B990-A33D-30C629D325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If you want to study global warming, its not all politics, economics, history, and technology. You have to know how the atmosphere, weather, and climate work.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Nino initiates in the Pacific tropical ocean. However, the changes in water temperature in the Pacific associated with El Nino change rainfall and other weather patterns around the world. El Nino sets up these </a:t>
            </a:r>
            <a:r>
              <a:rPr lang="en-US" dirty="0" err="1"/>
              <a:t>telectonnections</a:t>
            </a:r>
            <a:r>
              <a:rPr lang="en-US" dirty="0"/>
              <a:t>. </a:t>
            </a:r>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33</a:t>
            </a:fld>
            <a:endParaRPr lang="en-US" altLang="en-US" dirty="0"/>
          </a:p>
        </p:txBody>
      </p:sp>
    </p:spTree>
    <p:extLst>
      <p:ext uri="{BB962C8B-B14F-4D97-AF65-F5344CB8AC3E}">
        <p14:creationId xmlns:p14="http://schemas.microsoft.com/office/powerpoint/2010/main" val="3167920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A6E3663-8430-61E7-A406-445E080A6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D9B794-C2CF-4C9B-B32D-F4B3B292FD21}" type="slidenum">
              <a:rPr lang="en-US" altLang="en-US" smtClean="0"/>
              <a:pPr/>
              <a:t>34</a:t>
            </a:fld>
            <a:endParaRPr lang="en-US" altLang="en-US" dirty="0"/>
          </a:p>
        </p:txBody>
      </p:sp>
      <p:sp>
        <p:nvSpPr>
          <p:cNvPr id="54275" name="Rectangle 2">
            <a:extLst>
              <a:ext uri="{FF2B5EF4-FFF2-40B4-BE49-F238E27FC236}">
                <a16:creationId xmlns:a16="http://schemas.microsoft.com/office/drawing/2014/main" id="{E022AF6E-4872-B0B5-D8F8-AD2F5764E3C0}"/>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94E5044-5784-FB72-4272-6CDB243797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447895B-5257-E4A6-5DB8-C42EB35AB8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C135E7-9E00-485B-92D3-9094F67A5216}" type="slidenum">
              <a:rPr lang="en-US" altLang="en-US" smtClean="0"/>
              <a:pPr/>
              <a:t>4</a:t>
            </a:fld>
            <a:endParaRPr lang="en-US" altLang="en-US" dirty="0"/>
          </a:p>
        </p:txBody>
      </p:sp>
      <p:sp>
        <p:nvSpPr>
          <p:cNvPr id="10243" name="Rectangle 2">
            <a:extLst>
              <a:ext uri="{FF2B5EF4-FFF2-40B4-BE49-F238E27FC236}">
                <a16:creationId xmlns:a16="http://schemas.microsoft.com/office/drawing/2014/main" id="{540560E4-2064-6C1B-77D5-1CB676CCBF45}"/>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48945F4-652E-9A8F-B3C4-02F826BA9F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Processes shape patterns and patterns shape processes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E8BA717-E0B6-677D-BA39-1CD7CA3F3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5DE222-414C-49A8-B54E-05FD50957888}" type="slidenum">
              <a:rPr lang="en-US" altLang="en-US" smtClean="0"/>
              <a:pPr/>
              <a:t>5</a:t>
            </a:fld>
            <a:endParaRPr lang="en-US" altLang="en-US" dirty="0"/>
          </a:p>
        </p:txBody>
      </p:sp>
      <p:sp>
        <p:nvSpPr>
          <p:cNvPr id="14339" name="Rectangle 2">
            <a:extLst>
              <a:ext uri="{FF2B5EF4-FFF2-40B4-BE49-F238E27FC236}">
                <a16:creationId xmlns:a16="http://schemas.microsoft.com/office/drawing/2014/main" id="{A150AEDF-C619-B94E-CECE-0401CE33651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7A8507DB-2577-1DA9-214C-92D2932378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Turf bank terraces</a:t>
            </a:r>
          </a:p>
          <a:p>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08D9C94-4EF2-AF92-EB50-691453833D55}"/>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8FB5D655-4B7C-DF2D-966E-D5A8D07AD1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Erosion at base of terrace landform creates protected mineral soil needed by germinating conifers.</a:t>
            </a:r>
          </a:p>
        </p:txBody>
      </p:sp>
      <p:sp>
        <p:nvSpPr>
          <p:cNvPr id="16388" name="Slide Number Placeholder 3">
            <a:extLst>
              <a:ext uri="{FF2B5EF4-FFF2-40B4-BE49-F238E27FC236}">
                <a16:creationId xmlns:a16="http://schemas.microsoft.com/office/drawing/2014/main" id="{BBF19F61-CFCC-C281-CF04-873E354E8B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4BA37F-F10C-4057-AE3C-4D3D529BA0B9}" type="slidenum">
              <a:rPr lang="en-US" altLang="en-US" smtClean="0"/>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1B14A70-7DEF-C6FB-0072-EC6638B265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F7DE08-ED00-438C-AE66-FA17982C3BB9}" type="slidenum">
              <a:rPr lang="en-US" altLang="en-US" smtClean="0"/>
              <a:pPr/>
              <a:t>7</a:t>
            </a:fld>
            <a:endParaRPr lang="en-US" altLang="en-US" dirty="0"/>
          </a:p>
        </p:txBody>
      </p:sp>
      <p:sp>
        <p:nvSpPr>
          <p:cNvPr id="18435" name="Rectangle 2">
            <a:extLst>
              <a:ext uri="{FF2B5EF4-FFF2-40B4-BE49-F238E27FC236}">
                <a16:creationId xmlns:a16="http://schemas.microsoft.com/office/drawing/2014/main" id="{9FA917E2-53D5-A921-9920-27C6363C5670}"/>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C27186C-A05F-CAC5-E003-9FD389E12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4799542-BE04-6137-26F8-D3B20DA7B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AE433-0E72-450E-8AB9-B73AD520671E}" type="slidenum">
              <a:rPr lang="en-US" altLang="en-US" smtClean="0"/>
              <a:pPr/>
              <a:t>8</a:t>
            </a:fld>
            <a:endParaRPr lang="en-US" altLang="en-US" dirty="0"/>
          </a:p>
        </p:txBody>
      </p:sp>
      <p:sp>
        <p:nvSpPr>
          <p:cNvPr id="20483" name="Rectangle 2">
            <a:extLst>
              <a:ext uri="{FF2B5EF4-FFF2-40B4-BE49-F238E27FC236}">
                <a16:creationId xmlns:a16="http://schemas.microsoft.com/office/drawing/2014/main" id="{3B3E245F-9048-C146-06D7-72CAC68EF21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9EDEF983-9B1B-7E20-C763-A75B5082ED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EE4E2E8-F0A2-4D6E-8A80-8494571AB4AF}" type="slidenum">
              <a:rPr lang="en-US" altLang="en-US" smtClean="0"/>
              <a:pPr>
                <a:defRPr/>
              </a:pPr>
              <a:t>9</a:t>
            </a:fld>
            <a:endParaRPr lang="en-US" altLang="en-US" dirty="0"/>
          </a:p>
        </p:txBody>
      </p:sp>
    </p:spTree>
    <p:extLst>
      <p:ext uri="{BB962C8B-B14F-4D97-AF65-F5344CB8AC3E}">
        <p14:creationId xmlns:p14="http://schemas.microsoft.com/office/powerpoint/2010/main" val="19408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BB2404-B48A-19CE-A0F6-F46FE8F7EAE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E169C7A-4B1B-F2F1-B2FD-83B28ED7134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9FC6968-DB78-CBCC-7367-ABC16F29570F}"/>
              </a:ext>
            </a:extLst>
          </p:cNvPr>
          <p:cNvSpPr>
            <a:spLocks noGrp="1" noChangeArrowheads="1"/>
          </p:cNvSpPr>
          <p:nvPr>
            <p:ph type="sldNum" sz="quarter" idx="12"/>
          </p:nvPr>
        </p:nvSpPr>
        <p:spPr>
          <a:ln/>
        </p:spPr>
        <p:txBody>
          <a:bodyPr/>
          <a:lstStyle>
            <a:lvl1pPr>
              <a:defRPr/>
            </a:lvl1pPr>
          </a:lstStyle>
          <a:p>
            <a:pPr>
              <a:defRPr/>
            </a:pPr>
            <a:fld id="{9DDA9A69-775F-4D43-9F0A-714881BB6722}" type="slidenum">
              <a:rPr lang="en-US" altLang="en-US"/>
              <a:pPr>
                <a:defRPr/>
              </a:pPr>
              <a:t>‹#›</a:t>
            </a:fld>
            <a:endParaRPr lang="en-US" altLang="en-US" dirty="0"/>
          </a:p>
        </p:txBody>
      </p:sp>
    </p:spTree>
    <p:extLst>
      <p:ext uri="{BB962C8B-B14F-4D97-AF65-F5344CB8AC3E}">
        <p14:creationId xmlns:p14="http://schemas.microsoft.com/office/powerpoint/2010/main" val="58040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A61F90-E2C0-515A-D5D4-F14131DFC26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8402D3BA-345B-5065-9070-D3DE71B8252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6469DD2-3608-3EF0-88F2-07F64DE0D85E}"/>
              </a:ext>
            </a:extLst>
          </p:cNvPr>
          <p:cNvSpPr>
            <a:spLocks noGrp="1" noChangeArrowheads="1"/>
          </p:cNvSpPr>
          <p:nvPr>
            <p:ph type="sldNum" sz="quarter" idx="12"/>
          </p:nvPr>
        </p:nvSpPr>
        <p:spPr>
          <a:ln/>
        </p:spPr>
        <p:txBody>
          <a:bodyPr/>
          <a:lstStyle>
            <a:lvl1pPr>
              <a:defRPr/>
            </a:lvl1pPr>
          </a:lstStyle>
          <a:p>
            <a:pPr>
              <a:defRPr/>
            </a:pPr>
            <a:fld id="{8411E033-6E02-4871-86D6-2133C6BB09ED}" type="slidenum">
              <a:rPr lang="en-US" altLang="en-US"/>
              <a:pPr>
                <a:defRPr/>
              </a:pPr>
              <a:t>‹#›</a:t>
            </a:fld>
            <a:endParaRPr lang="en-US" altLang="en-US" dirty="0"/>
          </a:p>
        </p:txBody>
      </p:sp>
    </p:spTree>
    <p:extLst>
      <p:ext uri="{BB962C8B-B14F-4D97-AF65-F5344CB8AC3E}">
        <p14:creationId xmlns:p14="http://schemas.microsoft.com/office/powerpoint/2010/main" val="56544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51F50-4C75-B817-2E82-B95C23EDABF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A063C2D-8BEA-58DA-12CC-35744C11CA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8D68325-4E05-C660-92C7-C5A862ABF5C8}"/>
              </a:ext>
            </a:extLst>
          </p:cNvPr>
          <p:cNvSpPr>
            <a:spLocks noGrp="1" noChangeArrowheads="1"/>
          </p:cNvSpPr>
          <p:nvPr>
            <p:ph type="sldNum" sz="quarter" idx="12"/>
          </p:nvPr>
        </p:nvSpPr>
        <p:spPr>
          <a:ln/>
        </p:spPr>
        <p:txBody>
          <a:bodyPr/>
          <a:lstStyle>
            <a:lvl1pPr>
              <a:defRPr/>
            </a:lvl1pPr>
          </a:lstStyle>
          <a:p>
            <a:pPr>
              <a:defRPr/>
            </a:pPr>
            <a:fld id="{50CA6C00-A645-48B2-A306-8C8D08590190}" type="slidenum">
              <a:rPr lang="en-US" altLang="en-US"/>
              <a:pPr>
                <a:defRPr/>
              </a:pPr>
              <a:t>‹#›</a:t>
            </a:fld>
            <a:endParaRPr lang="en-US" altLang="en-US" dirty="0"/>
          </a:p>
        </p:txBody>
      </p:sp>
    </p:spTree>
    <p:extLst>
      <p:ext uri="{BB962C8B-B14F-4D97-AF65-F5344CB8AC3E}">
        <p14:creationId xmlns:p14="http://schemas.microsoft.com/office/powerpoint/2010/main" val="1067284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EAAB80-F65C-C039-0ABE-7F0C92793FF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13DCA4D2-0CA7-34A0-BAC0-C144C03213D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CE64EC4-D467-FE4A-7451-764991B15C62}"/>
              </a:ext>
            </a:extLst>
          </p:cNvPr>
          <p:cNvSpPr>
            <a:spLocks noGrp="1" noChangeArrowheads="1"/>
          </p:cNvSpPr>
          <p:nvPr>
            <p:ph type="sldNum" sz="quarter" idx="12"/>
          </p:nvPr>
        </p:nvSpPr>
        <p:spPr>
          <a:ln/>
        </p:spPr>
        <p:txBody>
          <a:bodyPr/>
          <a:lstStyle>
            <a:lvl1pPr>
              <a:defRPr/>
            </a:lvl1pPr>
          </a:lstStyle>
          <a:p>
            <a:pPr>
              <a:defRPr/>
            </a:pPr>
            <a:fld id="{79B06D35-73C0-42B6-BE4E-BA1A55BF226D}" type="slidenum">
              <a:rPr lang="en-US" altLang="en-US"/>
              <a:pPr>
                <a:defRPr/>
              </a:pPr>
              <a:t>‹#›</a:t>
            </a:fld>
            <a:endParaRPr lang="en-US" altLang="en-US" dirty="0"/>
          </a:p>
        </p:txBody>
      </p:sp>
    </p:spTree>
    <p:extLst>
      <p:ext uri="{BB962C8B-B14F-4D97-AF65-F5344CB8AC3E}">
        <p14:creationId xmlns:p14="http://schemas.microsoft.com/office/powerpoint/2010/main" val="272257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A760964-5E40-B8FA-321F-93FB345BD03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EF9F4710-DF44-9FDD-229B-58077381546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5C27E766-1E2E-5AB9-296C-502298F41B06}"/>
              </a:ext>
            </a:extLst>
          </p:cNvPr>
          <p:cNvSpPr>
            <a:spLocks noGrp="1" noChangeArrowheads="1"/>
          </p:cNvSpPr>
          <p:nvPr>
            <p:ph type="sldNum" sz="quarter" idx="12"/>
          </p:nvPr>
        </p:nvSpPr>
        <p:spPr>
          <a:ln/>
        </p:spPr>
        <p:txBody>
          <a:bodyPr/>
          <a:lstStyle>
            <a:lvl1pPr>
              <a:defRPr/>
            </a:lvl1pPr>
          </a:lstStyle>
          <a:p>
            <a:pPr>
              <a:defRPr/>
            </a:pPr>
            <a:fld id="{5F965FF2-BF85-4C58-9B3F-790E735FB021}" type="slidenum">
              <a:rPr lang="en-US" altLang="en-US"/>
              <a:pPr>
                <a:defRPr/>
              </a:pPr>
              <a:t>‹#›</a:t>
            </a:fld>
            <a:endParaRPr lang="en-US" altLang="en-US" dirty="0"/>
          </a:p>
        </p:txBody>
      </p:sp>
    </p:spTree>
    <p:extLst>
      <p:ext uri="{BB962C8B-B14F-4D97-AF65-F5344CB8AC3E}">
        <p14:creationId xmlns:p14="http://schemas.microsoft.com/office/powerpoint/2010/main" val="56017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B3B7D2-5B56-0256-1E1B-D9A149CCB89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E3E1EB9-B07B-351D-F228-6493DBDF98C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2CAE683-BA26-D9A8-B1F3-25FE915DBD4C}"/>
              </a:ext>
            </a:extLst>
          </p:cNvPr>
          <p:cNvSpPr>
            <a:spLocks noGrp="1" noChangeArrowheads="1"/>
          </p:cNvSpPr>
          <p:nvPr>
            <p:ph type="sldNum" sz="quarter" idx="12"/>
          </p:nvPr>
        </p:nvSpPr>
        <p:spPr>
          <a:ln/>
        </p:spPr>
        <p:txBody>
          <a:bodyPr/>
          <a:lstStyle>
            <a:lvl1pPr>
              <a:defRPr/>
            </a:lvl1pPr>
          </a:lstStyle>
          <a:p>
            <a:pPr>
              <a:defRPr/>
            </a:pPr>
            <a:fld id="{FB6011B2-AFE7-4797-9499-06FD5C704E2F}" type="slidenum">
              <a:rPr lang="en-US" altLang="en-US"/>
              <a:pPr>
                <a:defRPr/>
              </a:pPr>
              <a:t>‹#›</a:t>
            </a:fld>
            <a:endParaRPr lang="en-US" altLang="en-US" dirty="0"/>
          </a:p>
        </p:txBody>
      </p:sp>
    </p:spTree>
    <p:extLst>
      <p:ext uri="{BB962C8B-B14F-4D97-AF65-F5344CB8AC3E}">
        <p14:creationId xmlns:p14="http://schemas.microsoft.com/office/powerpoint/2010/main" val="406491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74EE3F-E3B7-1127-627D-D663026C520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15BD875-8ACD-DCF3-D9DA-F48BF7E1503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8F209D0-B416-EED8-6D5B-A0BCEF5CF7F7}"/>
              </a:ext>
            </a:extLst>
          </p:cNvPr>
          <p:cNvSpPr>
            <a:spLocks noGrp="1" noChangeArrowheads="1"/>
          </p:cNvSpPr>
          <p:nvPr>
            <p:ph type="sldNum" sz="quarter" idx="12"/>
          </p:nvPr>
        </p:nvSpPr>
        <p:spPr>
          <a:ln/>
        </p:spPr>
        <p:txBody>
          <a:bodyPr/>
          <a:lstStyle>
            <a:lvl1pPr>
              <a:defRPr/>
            </a:lvl1pPr>
          </a:lstStyle>
          <a:p>
            <a:pPr>
              <a:defRPr/>
            </a:pPr>
            <a:fld id="{DA1DF773-99EB-4E6F-A00C-FEC62CCBC794}" type="slidenum">
              <a:rPr lang="en-US" altLang="en-US"/>
              <a:pPr>
                <a:defRPr/>
              </a:pPr>
              <a:t>‹#›</a:t>
            </a:fld>
            <a:endParaRPr lang="en-US" altLang="en-US" dirty="0"/>
          </a:p>
        </p:txBody>
      </p:sp>
    </p:spTree>
    <p:extLst>
      <p:ext uri="{BB962C8B-B14F-4D97-AF65-F5344CB8AC3E}">
        <p14:creationId xmlns:p14="http://schemas.microsoft.com/office/powerpoint/2010/main" val="233248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118913-268F-51EC-89F9-BB7BD56A69D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ACB0F63-6DBA-120E-B002-DB188E770E3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D465EBC-C640-C3E4-59D4-867A12C408E3}"/>
              </a:ext>
            </a:extLst>
          </p:cNvPr>
          <p:cNvSpPr>
            <a:spLocks noGrp="1" noChangeArrowheads="1"/>
          </p:cNvSpPr>
          <p:nvPr>
            <p:ph type="sldNum" sz="quarter" idx="12"/>
          </p:nvPr>
        </p:nvSpPr>
        <p:spPr>
          <a:ln/>
        </p:spPr>
        <p:txBody>
          <a:bodyPr/>
          <a:lstStyle>
            <a:lvl1pPr>
              <a:defRPr/>
            </a:lvl1pPr>
          </a:lstStyle>
          <a:p>
            <a:pPr>
              <a:defRPr/>
            </a:pPr>
            <a:fld id="{6D408C74-452F-436C-A654-7A4615FC55C4}" type="slidenum">
              <a:rPr lang="en-US" altLang="en-US"/>
              <a:pPr>
                <a:defRPr/>
              </a:pPr>
              <a:t>‹#›</a:t>
            </a:fld>
            <a:endParaRPr lang="en-US" altLang="en-US" dirty="0"/>
          </a:p>
        </p:txBody>
      </p:sp>
    </p:spTree>
    <p:extLst>
      <p:ext uri="{BB962C8B-B14F-4D97-AF65-F5344CB8AC3E}">
        <p14:creationId xmlns:p14="http://schemas.microsoft.com/office/powerpoint/2010/main" val="138606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04F116-D6BF-3959-109B-A6388E20D2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66C78582-C4F4-B0F6-33F5-BB21D4D3A45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E3ABBBC2-9AA2-804A-6631-E621E4A3DC3A}"/>
              </a:ext>
            </a:extLst>
          </p:cNvPr>
          <p:cNvSpPr>
            <a:spLocks noGrp="1" noChangeArrowheads="1"/>
          </p:cNvSpPr>
          <p:nvPr>
            <p:ph type="sldNum" sz="quarter" idx="12"/>
          </p:nvPr>
        </p:nvSpPr>
        <p:spPr>
          <a:ln/>
        </p:spPr>
        <p:txBody>
          <a:bodyPr/>
          <a:lstStyle>
            <a:lvl1pPr>
              <a:defRPr/>
            </a:lvl1pPr>
          </a:lstStyle>
          <a:p>
            <a:pPr>
              <a:defRPr/>
            </a:pPr>
            <a:fld id="{EABE676D-4466-4A87-A57F-DD372CE3BA1D}" type="slidenum">
              <a:rPr lang="en-US" altLang="en-US"/>
              <a:pPr>
                <a:defRPr/>
              </a:pPr>
              <a:t>‹#›</a:t>
            </a:fld>
            <a:endParaRPr lang="en-US" altLang="en-US" dirty="0"/>
          </a:p>
        </p:txBody>
      </p:sp>
    </p:spTree>
    <p:extLst>
      <p:ext uri="{BB962C8B-B14F-4D97-AF65-F5344CB8AC3E}">
        <p14:creationId xmlns:p14="http://schemas.microsoft.com/office/powerpoint/2010/main" val="166400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9E1988-8755-0B5E-215D-D626FCEDA8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E0EA60FF-8CE2-D260-6854-F4E395CE77B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A58C26CC-BB5A-961A-FD8A-5BED985C0659}"/>
              </a:ext>
            </a:extLst>
          </p:cNvPr>
          <p:cNvSpPr>
            <a:spLocks noGrp="1" noChangeArrowheads="1"/>
          </p:cNvSpPr>
          <p:nvPr>
            <p:ph type="sldNum" sz="quarter" idx="12"/>
          </p:nvPr>
        </p:nvSpPr>
        <p:spPr>
          <a:ln/>
        </p:spPr>
        <p:txBody>
          <a:bodyPr/>
          <a:lstStyle>
            <a:lvl1pPr>
              <a:defRPr/>
            </a:lvl1pPr>
          </a:lstStyle>
          <a:p>
            <a:pPr>
              <a:defRPr/>
            </a:pPr>
            <a:fld id="{74EAC806-6F94-43BC-90A8-133A9CC5542A}" type="slidenum">
              <a:rPr lang="en-US" altLang="en-US"/>
              <a:pPr>
                <a:defRPr/>
              </a:pPr>
              <a:t>‹#›</a:t>
            </a:fld>
            <a:endParaRPr lang="en-US" altLang="en-US" dirty="0"/>
          </a:p>
        </p:txBody>
      </p:sp>
    </p:spTree>
    <p:extLst>
      <p:ext uri="{BB962C8B-B14F-4D97-AF65-F5344CB8AC3E}">
        <p14:creationId xmlns:p14="http://schemas.microsoft.com/office/powerpoint/2010/main" val="411306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0C6BEF-4765-2736-A3C1-7C7ACEA27DD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B832F4CF-50C4-62D1-497A-9F3D6B02AA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C5C35B21-6A04-F33B-95E4-0B13EA2C87E2}"/>
              </a:ext>
            </a:extLst>
          </p:cNvPr>
          <p:cNvSpPr>
            <a:spLocks noGrp="1" noChangeArrowheads="1"/>
          </p:cNvSpPr>
          <p:nvPr>
            <p:ph type="sldNum" sz="quarter" idx="12"/>
          </p:nvPr>
        </p:nvSpPr>
        <p:spPr>
          <a:ln/>
        </p:spPr>
        <p:txBody>
          <a:bodyPr/>
          <a:lstStyle>
            <a:lvl1pPr>
              <a:defRPr/>
            </a:lvl1pPr>
          </a:lstStyle>
          <a:p>
            <a:pPr>
              <a:defRPr/>
            </a:pPr>
            <a:fld id="{0DB10095-06F6-49EF-9873-84266795EEDF}" type="slidenum">
              <a:rPr lang="en-US" altLang="en-US"/>
              <a:pPr>
                <a:defRPr/>
              </a:pPr>
              <a:t>‹#›</a:t>
            </a:fld>
            <a:endParaRPr lang="en-US" altLang="en-US" dirty="0"/>
          </a:p>
        </p:txBody>
      </p:sp>
    </p:spTree>
    <p:extLst>
      <p:ext uri="{BB962C8B-B14F-4D97-AF65-F5344CB8AC3E}">
        <p14:creationId xmlns:p14="http://schemas.microsoft.com/office/powerpoint/2010/main" val="2819053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28B5B5-BA59-B460-03D7-4A39F5A65CC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35F5D4A-8F98-CA64-AF6F-E35185E909C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5A87656-0865-F6D5-B6D7-0993DB4D8439}"/>
              </a:ext>
            </a:extLst>
          </p:cNvPr>
          <p:cNvSpPr>
            <a:spLocks noGrp="1" noChangeArrowheads="1"/>
          </p:cNvSpPr>
          <p:nvPr>
            <p:ph type="sldNum" sz="quarter" idx="12"/>
          </p:nvPr>
        </p:nvSpPr>
        <p:spPr>
          <a:ln/>
        </p:spPr>
        <p:txBody>
          <a:bodyPr/>
          <a:lstStyle>
            <a:lvl1pPr>
              <a:defRPr/>
            </a:lvl1pPr>
          </a:lstStyle>
          <a:p>
            <a:pPr>
              <a:defRPr/>
            </a:pPr>
            <a:fld id="{A68C81AB-4C75-48C7-A34C-EB19C6BCF7A8}" type="slidenum">
              <a:rPr lang="en-US" altLang="en-US"/>
              <a:pPr>
                <a:defRPr/>
              </a:pPr>
              <a:t>‹#›</a:t>
            </a:fld>
            <a:endParaRPr lang="en-US" altLang="en-US" dirty="0"/>
          </a:p>
        </p:txBody>
      </p:sp>
    </p:spTree>
    <p:extLst>
      <p:ext uri="{BB962C8B-B14F-4D97-AF65-F5344CB8AC3E}">
        <p14:creationId xmlns:p14="http://schemas.microsoft.com/office/powerpoint/2010/main" val="7994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982E56-18E3-CB0C-D29D-91C9BC6CDC1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A04177D-48CD-E463-C454-7317098AE79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8B39A150-1A68-A841-8F82-CEBF1D8D062A}"/>
              </a:ext>
            </a:extLst>
          </p:cNvPr>
          <p:cNvSpPr>
            <a:spLocks noGrp="1" noChangeArrowheads="1"/>
          </p:cNvSpPr>
          <p:nvPr>
            <p:ph type="sldNum" sz="quarter" idx="12"/>
          </p:nvPr>
        </p:nvSpPr>
        <p:spPr>
          <a:ln/>
        </p:spPr>
        <p:txBody>
          <a:bodyPr/>
          <a:lstStyle>
            <a:lvl1pPr>
              <a:defRPr/>
            </a:lvl1pPr>
          </a:lstStyle>
          <a:p>
            <a:pPr>
              <a:defRPr/>
            </a:pPr>
            <a:fld id="{86FED1C3-1EF0-43A8-8F2D-632C9759EF6D}" type="slidenum">
              <a:rPr lang="en-US" altLang="en-US"/>
              <a:pPr>
                <a:defRPr/>
              </a:pPr>
              <a:t>‹#›</a:t>
            </a:fld>
            <a:endParaRPr lang="en-US" altLang="en-US" dirty="0"/>
          </a:p>
        </p:txBody>
      </p:sp>
    </p:spTree>
    <p:extLst>
      <p:ext uri="{BB962C8B-B14F-4D97-AF65-F5344CB8AC3E}">
        <p14:creationId xmlns:p14="http://schemas.microsoft.com/office/powerpoint/2010/main" val="374193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2DECF2-FAFF-F646-91D7-2129088027D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B84482-5B88-8CBD-F988-60E75EC0730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43D42D4-2C9A-2E99-7837-E021562CD62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E4E62A63-DB4C-EBA6-BEBD-89D2034CDF6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20053EE9-AED2-125D-18F3-D449F75793B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015B64E-3993-4B71-8A65-B421C345ED3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kz62xPIY3nM?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http://dotearth.blogs.nytimes.com/2012/08/23/a-fresh-look-at-the-difference-between-climate-trends-and-variations/?_php=true&amp;_type=blogs&amp;src=recg&amp;_r=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5" descr="HLC1-1-1">
            <a:extLst>
              <a:ext uri="{FF2B5EF4-FFF2-40B4-BE49-F238E27FC236}">
                <a16:creationId xmlns:a16="http://schemas.microsoft.com/office/drawing/2014/main" id="{7C8374E3-4F35-D6D7-6B27-62192EFB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8" b="4404"/>
          <a:stretch>
            <a:fillRect/>
          </a:stretch>
        </p:blipFill>
        <p:spPr bwMode="auto">
          <a:xfrm>
            <a:off x="0" y="0"/>
            <a:ext cx="12192000" cy="761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0D2EC285-E0C4-457A-D2B0-E0A420E87FE9}"/>
              </a:ext>
            </a:extLst>
          </p:cNvPr>
          <p:cNvSpPr>
            <a:spLocks noGrp="1" noChangeArrowheads="1"/>
          </p:cNvSpPr>
          <p:nvPr>
            <p:ph type="ctrTitle"/>
          </p:nvPr>
        </p:nvSpPr>
        <p:spPr>
          <a:xfrm>
            <a:off x="4876800" y="2693988"/>
            <a:ext cx="5867400" cy="1470025"/>
          </a:xfrm>
        </p:spPr>
        <p:txBody>
          <a:bodyPr/>
          <a:lstStyle/>
          <a:p>
            <a:pPr eaLnBrk="1" hangingPunct="1"/>
            <a:r>
              <a:rPr lang="en-US" altLang="en-US" dirty="0"/>
              <a:t>GEO 130 </a:t>
            </a:r>
            <a:br>
              <a:rPr lang="en-US" altLang="en-US" dirty="0"/>
            </a:br>
            <a:r>
              <a:rPr lang="en-US" altLang="en-US" dirty="0"/>
              <a:t>Earth’s Physical Environments</a:t>
            </a:r>
            <a:br>
              <a:rPr lang="en-US" altLang="en-US" dirty="0"/>
            </a:br>
            <a:br>
              <a:rPr lang="en-US" altLang="en-US" dirty="0"/>
            </a:br>
            <a:r>
              <a:rPr lang="en-US" altLang="en-US" dirty="0"/>
              <a:t>An introduction to Physical Geography</a:t>
            </a:r>
            <a:br>
              <a:rPr lang="en-US" altLang="en-US" dirty="0"/>
            </a:br>
            <a:br>
              <a:rPr lang="en-US" altLang="en-US" dirty="0"/>
            </a:br>
            <a:r>
              <a:rPr lang="en-US" altLang="en-US" dirty="0"/>
              <a:t>Dr. Tony Stallins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F06D781-4608-F1C0-0DBF-D89DF855C20C}"/>
              </a:ext>
            </a:extLst>
          </p:cNvPr>
          <p:cNvSpPr>
            <a:spLocks noGrp="1" noChangeArrowheads="1"/>
          </p:cNvSpPr>
          <p:nvPr>
            <p:ph type="title"/>
          </p:nvPr>
        </p:nvSpPr>
        <p:spPr>
          <a:xfrm>
            <a:off x="381000" y="71438"/>
            <a:ext cx="10972800" cy="1143000"/>
          </a:xfrm>
        </p:spPr>
        <p:txBody>
          <a:bodyPr/>
          <a:lstStyle/>
          <a:p>
            <a:pPr eaLnBrk="1" hangingPunct="1"/>
            <a:r>
              <a:rPr lang="en-US" altLang="en-US" dirty="0"/>
              <a:t>Types of models</a:t>
            </a:r>
          </a:p>
        </p:txBody>
      </p:sp>
      <p:sp>
        <p:nvSpPr>
          <p:cNvPr id="21507" name="Rectangle 3">
            <a:extLst>
              <a:ext uri="{FF2B5EF4-FFF2-40B4-BE49-F238E27FC236}">
                <a16:creationId xmlns:a16="http://schemas.microsoft.com/office/drawing/2014/main" id="{D0F0CDF2-2BC5-BC92-29A2-A59493F05170}"/>
              </a:ext>
            </a:extLst>
          </p:cNvPr>
          <p:cNvSpPr>
            <a:spLocks noGrp="1" noChangeArrowheads="1"/>
          </p:cNvSpPr>
          <p:nvPr>
            <p:ph type="body" sz="half" idx="1"/>
          </p:nvPr>
        </p:nvSpPr>
        <p:spPr>
          <a:xfrm>
            <a:off x="380999" y="1371600"/>
            <a:ext cx="2872745" cy="4754563"/>
          </a:xfrm>
        </p:spPr>
        <p:txBody>
          <a:bodyPr/>
          <a:lstStyle/>
          <a:p>
            <a:pPr eaLnBrk="1" hangingPunct="1"/>
            <a:r>
              <a:rPr lang="en-US" altLang="en-US" sz="2800" dirty="0"/>
              <a:t>Maps and photos are also models</a:t>
            </a:r>
          </a:p>
          <a:p>
            <a:pPr eaLnBrk="1" hangingPunct="1"/>
            <a:r>
              <a:rPr lang="en-US" altLang="en-US" sz="2800" dirty="0"/>
              <a:t>Many other types of models:</a:t>
            </a:r>
          </a:p>
          <a:p>
            <a:pPr lvl="1" eaLnBrk="1" hangingPunct="1"/>
            <a:r>
              <a:rPr lang="en-US" altLang="en-US" sz="2400" dirty="0"/>
              <a:t>Computer simulations</a:t>
            </a:r>
          </a:p>
          <a:p>
            <a:pPr lvl="1" eaLnBrk="1" hangingPunct="1"/>
            <a:r>
              <a:rPr lang="en-US" altLang="en-US" sz="2400" dirty="0"/>
              <a:t>Animations</a:t>
            </a:r>
          </a:p>
          <a:p>
            <a:pPr lvl="1" eaLnBrk="1" hangingPunct="1"/>
            <a:r>
              <a:rPr lang="en-US" altLang="en-US" sz="2400" dirty="0"/>
              <a:t>Mathematical model</a:t>
            </a:r>
          </a:p>
          <a:p>
            <a:pPr eaLnBrk="1" hangingPunct="1">
              <a:buFontTx/>
              <a:buNone/>
            </a:pPr>
            <a:endParaRPr lang="en-US" altLang="en-US" sz="2800" dirty="0"/>
          </a:p>
        </p:txBody>
      </p:sp>
      <p:pic>
        <p:nvPicPr>
          <p:cNvPr id="21508" name="Picture 4" descr="NAprsnt">
            <a:extLst>
              <a:ext uri="{FF2B5EF4-FFF2-40B4-BE49-F238E27FC236}">
                <a16:creationId xmlns:a16="http://schemas.microsoft.com/office/drawing/2014/main" id="{9699D4A5-5C40-BA3F-3DB6-85641E05BBC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8257" r="10550"/>
          <a:stretch>
            <a:fillRect/>
          </a:stretch>
        </p:blipFill>
        <p:spPr>
          <a:xfrm>
            <a:off x="3253745" y="1147763"/>
            <a:ext cx="4495800" cy="5638800"/>
          </a:xfrm>
          <a:noFill/>
        </p:spPr>
      </p:pic>
      <p:pic>
        <p:nvPicPr>
          <p:cNvPr id="21509" name="Picture 2" descr="A map of north america&#10;&#10;Description automatically generated">
            <a:extLst>
              <a:ext uri="{FF2B5EF4-FFF2-40B4-BE49-F238E27FC236}">
                <a16:creationId xmlns:a16="http://schemas.microsoft.com/office/drawing/2014/main" id="{EFCBEAFD-9A9B-8D9B-FAE9-05B5E9112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28"/>
          <a:stretch>
            <a:fillRect/>
          </a:stretch>
        </p:blipFill>
        <p:spPr bwMode="auto">
          <a:xfrm>
            <a:off x="7559675" y="1147763"/>
            <a:ext cx="4608513"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43E9906-346F-65A8-F220-28846A83E6A8}"/>
              </a:ext>
            </a:extLst>
          </p:cNvPr>
          <p:cNvSpPr>
            <a:spLocks noGrp="1" noChangeArrowheads="1"/>
          </p:cNvSpPr>
          <p:nvPr>
            <p:ph type="title"/>
          </p:nvPr>
        </p:nvSpPr>
        <p:spPr>
          <a:xfrm>
            <a:off x="457200" y="457200"/>
            <a:ext cx="4876800" cy="1143000"/>
          </a:xfrm>
        </p:spPr>
        <p:txBody>
          <a:bodyPr/>
          <a:lstStyle/>
          <a:p>
            <a:pPr eaLnBrk="1" hangingPunct="1"/>
            <a:r>
              <a:rPr lang="en-US" altLang="en-US" sz="3400" dirty="0"/>
              <a:t>What complicates the study of pattern-process? </a:t>
            </a:r>
          </a:p>
        </p:txBody>
      </p:sp>
      <p:pic>
        <p:nvPicPr>
          <p:cNvPr id="23555" name="Picture 10" descr="Q5240NW3">
            <a:extLst>
              <a:ext uri="{FF2B5EF4-FFF2-40B4-BE49-F238E27FC236}">
                <a16:creationId xmlns:a16="http://schemas.microsoft.com/office/drawing/2014/main" id="{8E583ABA-4D20-A5B3-608F-CB5C25C52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18295"/>
            <a:ext cx="5562600" cy="642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FCC0D578-DF51-B222-AEB3-4EB836901AA5}"/>
              </a:ext>
            </a:extLst>
          </p:cNvPr>
          <p:cNvSpPr>
            <a:spLocks noGrp="1"/>
          </p:cNvSpPr>
          <p:nvPr>
            <p:ph idx="1"/>
          </p:nvPr>
        </p:nvSpPr>
        <p:spPr>
          <a:xfrm>
            <a:off x="609600" y="2057400"/>
            <a:ext cx="5029200" cy="4495800"/>
          </a:xfrm>
        </p:spPr>
        <p:txBody>
          <a:bodyPr/>
          <a:lstStyle/>
          <a:p>
            <a:r>
              <a:rPr lang="en-US" sz="2800" dirty="0"/>
              <a:t>Multiple interacting variables</a:t>
            </a:r>
          </a:p>
          <a:p>
            <a:r>
              <a:rPr lang="en-US" sz="2800" dirty="0"/>
              <a:t>Contingencies</a:t>
            </a:r>
          </a:p>
          <a:p>
            <a:r>
              <a:rPr lang="en-US" sz="2800" dirty="0"/>
              <a:t>Feedbacks </a:t>
            </a:r>
          </a:p>
          <a:p>
            <a:r>
              <a:rPr lang="en-US" sz="2800" dirty="0"/>
              <a:t>Spatial and temporal scale</a:t>
            </a:r>
          </a:p>
          <a:p>
            <a:r>
              <a:rPr lang="en-US" sz="2800" dirty="0"/>
              <a:t>Threshold dynamics</a:t>
            </a:r>
          </a:p>
          <a:p>
            <a:r>
              <a:rPr lang="en-US" sz="2800" dirty="0"/>
              <a:t>Teleconnections</a:t>
            </a:r>
          </a:p>
          <a:p>
            <a:r>
              <a:rPr lang="en-US" sz="2800" dirty="0"/>
              <a:t>Different types of change in open systems</a:t>
            </a:r>
          </a:p>
          <a:p>
            <a:endParaRPr lang="en-US" sz="2800"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7B991A-DCE1-F4CE-1989-3ACD22FF8B6D}"/>
              </a:ext>
            </a:extLst>
          </p:cNvPr>
          <p:cNvSpPr>
            <a:spLocks noGrp="1" noChangeArrowheads="1"/>
          </p:cNvSpPr>
          <p:nvPr>
            <p:ph type="title"/>
          </p:nvPr>
        </p:nvSpPr>
        <p:spPr/>
        <p:txBody>
          <a:bodyPr/>
          <a:lstStyle/>
          <a:p>
            <a:pPr eaLnBrk="1" hangingPunct="1"/>
            <a:r>
              <a:rPr lang="en-US" altLang="en-US" dirty="0"/>
              <a:t>1. Multiple interacting variables in time and space, including human impacts</a:t>
            </a:r>
          </a:p>
        </p:txBody>
      </p:sp>
      <p:pic>
        <p:nvPicPr>
          <p:cNvPr id="25603" name="Picture 3" descr="water_climate_cycle">
            <a:extLst>
              <a:ext uri="{FF2B5EF4-FFF2-40B4-BE49-F238E27FC236}">
                <a16:creationId xmlns:a16="http://schemas.microsoft.com/office/drawing/2014/main" id="{8174D0F3-95B4-5AFD-FC88-2F81592BD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1598613"/>
            <a:ext cx="63246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3AE8D80-3FE0-F501-A1AB-4C04E0756934}"/>
              </a:ext>
            </a:extLst>
          </p:cNvPr>
          <p:cNvSpPr>
            <a:spLocks noGrp="1" noChangeArrowheads="1"/>
          </p:cNvSpPr>
          <p:nvPr>
            <p:ph type="title"/>
          </p:nvPr>
        </p:nvSpPr>
        <p:spPr>
          <a:xfrm>
            <a:off x="609600" y="274638"/>
            <a:ext cx="6537325" cy="1143000"/>
          </a:xfrm>
        </p:spPr>
        <p:txBody>
          <a:bodyPr/>
          <a:lstStyle/>
          <a:p>
            <a:pPr eaLnBrk="1" hangingPunct="1"/>
            <a:r>
              <a:rPr lang="en-US" altLang="en-US" dirty="0"/>
              <a:t>2. Contingencies – the role of chance</a:t>
            </a:r>
          </a:p>
        </p:txBody>
      </p:sp>
      <p:pic>
        <p:nvPicPr>
          <p:cNvPr id="27651" name="Picture 4" descr="female_fire_fighter">
            <a:extLst>
              <a:ext uri="{FF2B5EF4-FFF2-40B4-BE49-F238E27FC236}">
                <a16:creationId xmlns:a16="http://schemas.microsoft.com/office/drawing/2014/main" id="{4A7FA020-E524-351C-F9D0-ACC95B4C616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543800" y="131763"/>
            <a:ext cx="4359275" cy="6594475"/>
          </a:xfrm>
          <a:noFill/>
        </p:spPr>
      </p:pic>
      <p:pic>
        <p:nvPicPr>
          <p:cNvPr id="27652" name="Picture 6" descr="http://www.airphotona.com/stockimg/images/17739.jpg">
            <a:extLst>
              <a:ext uri="{FF2B5EF4-FFF2-40B4-BE49-F238E27FC236}">
                <a16:creationId xmlns:a16="http://schemas.microsoft.com/office/drawing/2014/main" id="{899E0CB3-F425-2D05-ECA8-83F3F2690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1925638"/>
            <a:ext cx="71866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CD5CC0A-AF65-F7C6-FB94-30116333E3EE}"/>
              </a:ext>
            </a:extLst>
          </p:cNvPr>
          <p:cNvSpPr>
            <a:spLocks noGrp="1" noChangeArrowheads="1"/>
          </p:cNvSpPr>
          <p:nvPr>
            <p:ph type="title"/>
          </p:nvPr>
        </p:nvSpPr>
        <p:spPr/>
        <p:txBody>
          <a:bodyPr/>
          <a:lstStyle/>
          <a:p>
            <a:pPr eaLnBrk="1" hangingPunct="1"/>
            <a:r>
              <a:rPr lang="en-US" altLang="en-US" dirty="0"/>
              <a:t>3. Feedbacks complicate the study of pattern and process</a:t>
            </a:r>
          </a:p>
        </p:txBody>
      </p:sp>
      <p:sp>
        <p:nvSpPr>
          <p:cNvPr id="29699" name="Rectangle 3">
            <a:extLst>
              <a:ext uri="{FF2B5EF4-FFF2-40B4-BE49-F238E27FC236}">
                <a16:creationId xmlns:a16="http://schemas.microsoft.com/office/drawing/2014/main" id="{C2A672F6-CD2A-7A2D-AF0B-C011268D922D}"/>
              </a:ext>
            </a:extLst>
          </p:cNvPr>
          <p:cNvSpPr>
            <a:spLocks noGrp="1" noChangeArrowheads="1"/>
          </p:cNvSpPr>
          <p:nvPr>
            <p:ph type="body" idx="1"/>
          </p:nvPr>
        </p:nvSpPr>
        <p:spPr>
          <a:xfrm>
            <a:off x="152400" y="1828800"/>
            <a:ext cx="4038600" cy="4297363"/>
          </a:xfrm>
        </p:spPr>
        <p:txBody>
          <a:bodyPr/>
          <a:lstStyle/>
          <a:p>
            <a:pPr eaLnBrk="1" hangingPunct="1"/>
            <a:r>
              <a:rPr lang="en-US" altLang="en-US" dirty="0"/>
              <a:t>Positive feedback: externally generated change is reinforced</a:t>
            </a:r>
          </a:p>
          <a:p>
            <a:pPr eaLnBrk="1" hangingPunct="1"/>
            <a:r>
              <a:rPr lang="en-US" altLang="en-US" dirty="0"/>
              <a:t>Negative feedback: externally generated change is minimized</a:t>
            </a:r>
          </a:p>
          <a:p>
            <a:pPr eaLnBrk="1" hangingPunct="1"/>
            <a:endParaRPr lang="en-US" altLang="en-US" dirty="0"/>
          </a:p>
          <a:p>
            <a:pPr eaLnBrk="1" hangingPunct="1">
              <a:buFontTx/>
              <a:buNone/>
            </a:pPr>
            <a:endParaRPr lang="en-US" altLang="en-US" dirty="0"/>
          </a:p>
        </p:txBody>
      </p:sp>
      <p:pic>
        <p:nvPicPr>
          <p:cNvPr id="3" name="Picture 2" descr="A group of arrows pointing to a sign&#10;&#10;Description automatically generated">
            <a:extLst>
              <a:ext uri="{FF2B5EF4-FFF2-40B4-BE49-F238E27FC236}">
                <a16:creationId xmlns:a16="http://schemas.microsoft.com/office/drawing/2014/main" id="{A0723351-5943-693E-D377-CF653EEC9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134048"/>
            <a:ext cx="7696200" cy="31237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field with water&#10;&#10;Description automatically generated with medium confidence">
            <a:extLst>
              <a:ext uri="{FF2B5EF4-FFF2-40B4-BE49-F238E27FC236}">
                <a16:creationId xmlns:a16="http://schemas.microsoft.com/office/drawing/2014/main" id="{7E0E337C-D313-B9C5-18DB-367744DD1E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7E91BDF4-8E6B-0A6C-4108-E09E455BF629}"/>
              </a:ext>
            </a:extLst>
          </p:cNvPr>
          <p:cNvSpPr txBox="1"/>
          <p:nvPr/>
        </p:nvSpPr>
        <p:spPr>
          <a:xfrm>
            <a:off x="8839200" y="6019800"/>
            <a:ext cx="2441117" cy="523220"/>
          </a:xfrm>
          <a:prstGeom prst="rect">
            <a:avLst/>
          </a:prstGeom>
          <a:solidFill>
            <a:schemeClr val="bg1"/>
          </a:solidFill>
          <a:ln>
            <a:solidFill>
              <a:schemeClr val="accent2">
                <a:lumMod val="75000"/>
              </a:schemeClr>
            </a:solidFill>
          </a:ln>
        </p:spPr>
        <p:txBody>
          <a:bodyPr wrap="none">
            <a:spAutoFit/>
          </a:bodyPr>
          <a:lstStyle/>
          <a:p>
            <a:pPr>
              <a:defRPr/>
            </a:pPr>
            <a:r>
              <a:rPr lang="en-US" sz="2800" dirty="0">
                <a:latin typeface="Arial" charset="0"/>
              </a:rPr>
              <a:t>Alaskan Arctic</a:t>
            </a:r>
          </a:p>
        </p:txBody>
      </p:sp>
    </p:spTree>
    <p:extLst>
      <p:ext uri="{BB962C8B-B14F-4D97-AF65-F5344CB8AC3E}">
        <p14:creationId xmlns:p14="http://schemas.microsoft.com/office/powerpoint/2010/main" val="2755885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y cliff with water in the background&#10;&#10;Description automatically generated with medium confidence">
            <a:extLst>
              <a:ext uri="{FF2B5EF4-FFF2-40B4-BE49-F238E27FC236}">
                <a16:creationId xmlns:a16="http://schemas.microsoft.com/office/drawing/2014/main" id="{A8804E3F-F5F5-C8AD-CA33-2F5CF00EC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152400"/>
            <a:ext cx="9525000" cy="6353101"/>
          </a:xfrm>
        </p:spPr>
      </p:pic>
      <p:sp>
        <p:nvSpPr>
          <p:cNvPr id="6" name="TextBox 5">
            <a:extLst>
              <a:ext uri="{FF2B5EF4-FFF2-40B4-BE49-F238E27FC236}">
                <a16:creationId xmlns:a16="http://schemas.microsoft.com/office/drawing/2014/main" id="{BC22BE2B-2740-8945-53CE-811BC7D87732}"/>
              </a:ext>
            </a:extLst>
          </p:cNvPr>
          <p:cNvSpPr txBox="1"/>
          <p:nvPr/>
        </p:nvSpPr>
        <p:spPr>
          <a:xfrm>
            <a:off x="8839200" y="6019800"/>
            <a:ext cx="1943161" cy="523220"/>
          </a:xfrm>
          <a:prstGeom prst="rect">
            <a:avLst/>
          </a:prstGeom>
          <a:solidFill>
            <a:schemeClr val="bg1"/>
          </a:solidFill>
          <a:ln>
            <a:solidFill>
              <a:schemeClr val="accent2">
                <a:lumMod val="75000"/>
              </a:schemeClr>
            </a:solidFill>
          </a:ln>
        </p:spPr>
        <p:txBody>
          <a:bodyPr wrap="none">
            <a:spAutoFit/>
          </a:bodyPr>
          <a:lstStyle/>
          <a:p>
            <a:pPr>
              <a:defRPr/>
            </a:pPr>
            <a:r>
              <a:rPr lang="en-US" sz="2800" dirty="0">
                <a:latin typeface="Arial" charset="0"/>
              </a:rPr>
              <a:t>Permafrost</a:t>
            </a:r>
          </a:p>
        </p:txBody>
      </p:sp>
    </p:spTree>
    <p:extLst>
      <p:ext uri="{BB962C8B-B14F-4D97-AF65-F5344CB8AC3E}">
        <p14:creationId xmlns:p14="http://schemas.microsoft.com/office/powerpoint/2010/main" val="4104979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F8C85D57-9D92-E52A-45D6-6DCE0C736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513"/>
            <a:ext cx="9882188"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B4B0246-2637-B32D-6992-1755388C5542}"/>
              </a:ext>
            </a:extLst>
          </p:cNvPr>
          <p:cNvSpPr txBox="1"/>
          <p:nvPr/>
        </p:nvSpPr>
        <p:spPr>
          <a:xfrm>
            <a:off x="1752600" y="5943600"/>
            <a:ext cx="3243196" cy="523220"/>
          </a:xfrm>
          <a:prstGeom prst="rect">
            <a:avLst/>
          </a:prstGeom>
          <a:solidFill>
            <a:schemeClr val="bg1"/>
          </a:solidFill>
          <a:ln>
            <a:solidFill>
              <a:schemeClr val="accent2">
                <a:lumMod val="75000"/>
              </a:schemeClr>
            </a:solidFill>
          </a:ln>
        </p:spPr>
        <p:txBody>
          <a:bodyPr wrap="none">
            <a:spAutoFit/>
          </a:bodyPr>
          <a:lstStyle/>
          <a:p>
            <a:pPr>
              <a:defRPr/>
            </a:pPr>
            <a:r>
              <a:rPr lang="en-US" sz="2800" dirty="0">
                <a:latin typeface="Arial" charset="0"/>
              </a:rPr>
              <a:t>Thermokarst lakes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You Can Light These Frozen Lakes On Fire">
            <a:hlinkClick r:id="" action="ppaction://media"/>
            <a:extLst>
              <a:ext uri="{FF2B5EF4-FFF2-40B4-BE49-F238E27FC236}">
                <a16:creationId xmlns:a16="http://schemas.microsoft.com/office/drawing/2014/main" id="{84E8E8A9-EAFD-E1B8-DF9B-76AE5ADCEBDF}"/>
              </a:ext>
            </a:extLst>
          </p:cNvPr>
          <p:cNvPicPr>
            <a:picLocks noGrp="1" noRot="1" noChangeAspect="1"/>
          </p:cNvPicPr>
          <p:nvPr>
            <p:ph idx="1"/>
            <a:videoFile r:link="rId1"/>
          </p:nvPr>
        </p:nvPicPr>
        <p:blipFill>
          <a:blip r:embed="rId3"/>
          <a:stretch>
            <a:fillRect/>
          </a:stretch>
        </p:blipFill>
        <p:spPr>
          <a:xfrm>
            <a:off x="381000" y="202571"/>
            <a:ext cx="11430000" cy="6452858"/>
          </a:xfrm>
          <a:prstGeom prst="rect">
            <a:avLst/>
          </a:prstGeom>
        </p:spPr>
      </p:pic>
    </p:spTree>
    <p:extLst>
      <p:ext uri="{BB962C8B-B14F-4D97-AF65-F5344CB8AC3E}">
        <p14:creationId xmlns:p14="http://schemas.microsoft.com/office/powerpoint/2010/main" val="34094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8C773AD-D1FD-C2FE-107C-DFF4AFC78BF9}"/>
              </a:ext>
            </a:extLst>
          </p:cNvPr>
          <p:cNvSpPr>
            <a:spLocks noGrp="1" noChangeArrowheads="1"/>
          </p:cNvSpPr>
          <p:nvPr>
            <p:ph type="title"/>
          </p:nvPr>
        </p:nvSpPr>
        <p:spPr>
          <a:xfrm>
            <a:off x="609600" y="304800"/>
            <a:ext cx="11201400" cy="1143000"/>
          </a:xfrm>
        </p:spPr>
        <p:txBody>
          <a:bodyPr/>
          <a:lstStyle/>
          <a:p>
            <a:pPr eaLnBrk="1" hangingPunct="1"/>
            <a:r>
              <a:rPr lang="en-US" altLang="en-US" sz="3600" dirty="0"/>
              <a:t>Examples of positive and negative feedbacks</a:t>
            </a:r>
          </a:p>
        </p:txBody>
      </p:sp>
      <p:sp>
        <p:nvSpPr>
          <p:cNvPr id="31747" name="Content Placeholder 1">
            <a:extLst>
              <a:ext uri="{FF2B5EF4-FFF2-40B4-BE49-F238E27FC236}">
                <a16:creationId xmlns:a16="http://schemas.microsoft.com/office/drawing/2014/main" id="{739563BB-4623-C642-CB52-B6238A250D38}"/>
              </a:ext>
            </a:extLst>
          </p:cNvPr>
          <p:cNvSpPr>
            <a:spLocks noGrp="1" noChangeArrowheads="1"/>
          </p:cNvSpPr>
          <p:nvPr>
            <p:ph idx="1"/>
          </p:nvPr>
        </p:nvSpPr>
        <p:spPr>
          <a:xfrm>
            <a:off x="457200" y="1600200"/>
            <a:ext cx="10972800" cy="4956175"/>
          </a:xfrm>
        </p:spPr>
        <p:txBody>
          <a:bodyPr/>
          <a:lstStyle/>
          <a:p>
            <a:r>
              <a:rPr lang="en-US" altLang="en-US" dirty="0"/>
              <a:t>Permafrost thawing initiates decomposition of organic matter in soil. This releases methane, which is a greenhouse gases (positive feedback).</a:t>
            </a:r>
          </a:p>
          <a:p>
            <a:r>
              <a:rPr lang="en-US" altLang="en-US" dirty="0"/>
              <a:t>Thermokarst lakes form from melting permafrost. These can become deep enough to store organic matter in sediments at their bottom in anoxic (low oxygen) conditions that prevent their decomposition (negative feedback).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65AEEE7-0FBC-3372-9670-11F99F30A0CF}"/>
              </a:ext>
            </a:extLst>
          </p:cNvPr>
          <p:cNvSpPr>
            <a:spLocks noGrp="1" noChangeArrowheads="1"/>
          </p:cNvSpPr>
          <p:nvPr>
            <p:ph type="title"/>
          </p:nvPr>
        </p:nvSpPr>
        <p:spPr/>
        <p:txBody>
          <a:bodyPr/>
          <a:lstStyle/>
          <a:p>
            <a:pPr eaLnBrk="1" hangingPunct="1"/>
            <a:r>
              <a:rPr lang="en-US" altLang="en-US" dirty="0"/>
              <a:t>What is Physical Geography?</a:t>
            </a:r>
          </a:p>
        </p:txBody>
      </p:sp>
      <p:sp>
        <p:nvSpPr>
          <p:cNvPr id="5123" name="Rectangle 3">
            <a:extLst>
              <a:ext uri="{FF2B5EF4-FFF2-40B4-BE49-F238E27FC236}">
                <a16:creationId xmlns:a16="http://schemas.microsoft.com/office/drawing/2014/main" id="{A502917F-63FC-309A-B9A2-29FC9E676302}"/>
              </a:ext>
            </a:extLst>
          </p:cNvPr>
          <p:cNvSpPr>
            <a:spLocks noGrp="1" noChangeArrowheads="1"/>
          </p:cNvSpPr>
          <p:nvPr>
            <p:ph type="body" idx="1"/>
          </p:nvPr>
        </p:nvSpPr>
        <p:spPr>
          <a:xfrm>
            <a:off x="533400" y="1600200"/>
            <a:ext cx="6248400" cy="4525963"/>
          </a:xfrm>
        </p:spPr>
        <p:txBody>
          <a:bodyPr/>
          <a:lstStyle/>
          <a:p>
            <a:pPr eaLnBrk="1" hangingPunct="1">
              <a:lnSpc>
                <a:spcPct val="90000"/>
              </a:lnSpc>
            </a:pPr>
            <a:r>
              <a:rPr lang="en-US" altLang="en-US" dirty="0"/>
              <a:t>The integrated study of many sciences, but physical geography is typically divided into these fields of study:</a:t>
            </a:r>
          </a:p>
          <a:p>
            <a:pPr lvl="1" eaLnBrk="1" hangingPunct="1">
              <a:lnSpc>
                <a:spcPct val="90000"/>
              </a:lnSpc>
            </a:pPr>
            <a:r>
              <a:rPr lang="en-US" altLang="en-US" dirty="0"/>
              <a:t>Meteorology </a:t>
            </a:r>
          </a:p>
          <a:p>
            <a:pPr lvl="1" eaLnBrk="1" hangingPunct="1">
              <a:lnSpc>
                <a:spcPct val="90000"/>
              </a:lnSpc>
            </a:pPr>
            <a:r>
              <a:rPr lang="en-US" altLang="en-US" dirty="0"/>
              <a:t>Climatology</a:t>
            </a:r>
          </a:p>
          <a:p>
            <a:pPr lvl="1" eaLnBrk="1" hangingPunct="1">
              <a:lnSpc>
                <a:spcPct val="90000"/>
              </a:lnSpc>
            </a:pPr>
            <a:r>
              <a:rPr lang="en-US" altLang="en-US" dirty="0"/>
              <a:t>Biogeography</a:t>
            </a:r>
          </a:p>
          <a:p>
            <a:pPr lvl="1" eaLnBrk="1" hangingPunct="1">
              <a:lnSpc>
                <a:spcPct val="90000"/>
              </a:lnSpc>
            </a:pPr>
            <a:r>
              <a:rPr lang="en-US" altLang="en-US" dirty="0"/>
              <a:t>Geomorphology</a:t>
            </a:r>
          </a:p>
          <a:p>
            <a:pPr eaLnBrk="1" hangingPunct="1">
              <a:lnSpc>
                <a:spcPct val="90000"/>
              </a:lnSpc>
              <a:buFontTx/>
              <a:buNone/>
            </a:pPr>
            <a:endParaRPr lang="en-US" altLang="en-US" dirty="0"/>
          </a:p>
        </p:txBody>
      </p:sp>
      <p:pic>
        <p:nvPicPr>
          <p:cNvPr id="5124" name="Picture 2">
            <a:extLst>
              <a:ext uri="{FF2B5EF4-FFF2-40B4-BE49-F238E27FC236}">
                <a16:creationId xmlns:a16="http://schemas.microsoft.com/office/drawing/2014/main" id="{D95CEC86-660B-9B6F-0098-A19A71D51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74"/>
          <a:stretch/>
        </p:blipFill>
        <p:spPr bwMode="auto">
          <a:xfrm>
            <a:off x="6863480" y="1527175"/>
            <a:ext cx="478155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tage and stage&#10;&#10;Description automatically generated">
            <a:extLst>
              <a:ext uri="{FF2B5EF4-FFF2-40B4-BE49-F238E27FC236}">
                <a16:creationId xmlns:a16="http://schemas.microsoft.com/office/drawing/2014/main" id="{27543839-0408-2FDA-4B1F-78D7660484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143000"/>
            <a:ext cx="11385927" cy="4267200"/>
          </a:xfrm>
        </p:spPr>
      </p:pic>
      <p:sp>
        <p:nvSpPr>
          <p:cNvPr id="3" name="Plus Sign 2">
            <a:extLst>
              <a:ext uri="{FF2B5EF4-FFF2-40B4-BE49-F238E27FC236}">
                <a16:creationId xmlns:a16="http://schemas.microsoft.com/office/drawing/2014/main" id="{62AF4539-2D18-7E61-C203-ED17B2439D35}"/>
              </a:ext>
            </a:extLst>
          </p:cNvPr>
          <p:cNvSpPr/>
          <p:nvPr/>
        </p:nvSpPr>
        <p:spPr>
          <a:xfrm>
            <a:off x="5638800" y="114300"/>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inus Sign 3">
            <a:extLst>
              <a:ext uri="{FF2B5EF4-FFF2-40B4-BE49-F238E27FC236}">
                <a16:creationId xmlns:a16="http://schemas.microsoft.com/office/drawing/2014/main" id="{57DE898D-49AA-1AAC-21E6-7B64C2E26501}"/>
              </a:ext>
            </a:extLst>
          </p:cNvPr>
          <p:cNvSpPr/>
          <p:nvPr/>
        </p:nvSpPr>
        <p:spPr>
          <a:xfrm>
            <a:off x="9448800" y="48986"/>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7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of a river flowing through a river&#10;&#10;Description automatically generated with medium confidence">
            <a:extLst>
              <a:ext uri="{FF2B5EF4-FFF2-40B4-BE49-F238E27FC236}">
                <a16:creationId xmlns:a16="http://schemas.microsoft.com/office/drawing/2014/main" id="{9C62791F-268F-AB82-87F3-2B365936C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3121402" cy="6858000"/>
          </a:xfrm>
          <a:prstGeom prst="rect">
            <a:avLst/>
          </a:prstGeom>
        </p:spPr>
      </p:pic>
      <p:sp>
        <p:nvSpPr>
          <p:cNvPr id="6" name="Content Placeholder 1">
            <a:extLst>
              <a:ext uri="{FF2B5EF4-FFF2-40B4-BE49-F238E27FC236}">
                <a16:creationId xmlns:a16="http://schemas.microsoft.com/office/drawing/2014/main" id="{7122BEFC-C502-15A8-58CD-1F62245E710C}"/>
              </a:ext>
            </a:extLst>
          </p:cNvPr>
          <p:cNvSpPr>
            <a:spLocks noGrp="1" noChangeArrowheads="1"/>
          </p:cNvSpPr>
          <p:nvPr>
            <p:ph idx="1"/>
          </p:nvPr>
        </p:nvSpPr>
        <p:spPr>
          <a:xfrm>
            <a:off x="3962400" y="304800"/>
            <a:ext cx="7924800" cy="4525962"/>
          </a:xfrm>
        </p:spPr>
        <p:txBody>
          <a:bodyPr/>
          <a:lstStyle/>
          <a:p>
            <a:r>
              <a:rPr lang="en-US" altLang="en-US" sz="2800" dirty="0"/>
              <a:t>Positive feedbacks dominate in the first two sketches (a and b) as permafrost begins melting </a:t>
            </a:r>
          </a:p>
          <a:p>
            <a:r>
              <a:rPr lang="en-US" altLang="en-US" sz="2800" dirty="0"/>
              <a:t>Negative feedbacks begin operating in the two sketches at the bottom (c and d) that can slow the rate of warming</a:t>
            </a:r>
          </a:p>
          <a:p>
            <a:r>
              <a:rPr lang="en-US" altLang="en-US" sz="2800" dirty="0"/>
              <a:t>Negative feedbacks will not be strong and pervasive enough to limit net global warming due to permafrost melting and the formation of </a:t>
            </a:r>
            <a:r>
              <a:rPr lang="en-US" altLang="en-US" sz="2800" dirty="0" err="1"/>
              <a:t>thermokarst</a:t>
            </a:r>
            <a:r>
              <a:rPr lang="en-US" altLang="en-US" sz="2800" dirty="0"/>
              <a:t> lakes</a:t>
            </a:r>
          </a:p>
          <a:p>
            <a:r>
              <a:rPr lang="en-US" altLang="en-US" sz="2800" dirty="0"/>
              <a:t>Feedbacks are ubiquitous in the environment and make the study of pattern and process more challenging </a:t>
            </a:r>
          </a:p>
        </p:txBody>
      </p:sp>
      <p:sp>
        <p:nvSpPr>
          <p:cNvPr id="7" name="Plus Sign 6">
            <a:extLst>
              <a:ext uri="{FF2B5EF4-FFF2-40B4-BE49-F238E27FC236}">
                <a16:creationId xmlns:a16="http://schemas.microsoft.com/office/drawing/2014/main" id="{6A936852-1D46-B361-CAB6-8D53B6DA9CD2}"/>
              </a:ext>
            </a:extLst>
          </p:cNvPr>
          <p:cNvSpPr/>
          <p:nvPr/>
        </p:nvSpPr>
        <p:spPr>
          <a:xfrm>
            <a:off x="3048000" y="1600200"/>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Sign 7">
            <a:extLst>
              <a:ext uri="{FF2B5EF4-FFF2-40B4-BE49-F238E27FC236}">
                <a16:creationId xmlns:a16="http://schemas.microsoft.com/office/drawing/2014/main" id="{A6577172-8C41-114E-CCF3-843D8AEC600C}"/>
              </a:ext>
            </a:extLst>
          </p:cNvPr>
          <p:cNvSpPr/>
          <p:nvPr/>
        </p:nvSpPr>
        <p:spPr>
          <a:xfrm>
            <a:off x="3237101" y="5074443"/>
            <a:ext cx="914400"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45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C955DBF-02C2-9A41-B97B-77ACBD09450B}"/>
              </a:ext>
            </a:extLst>
          </p:cNvPr>
          <p:cNvSpPr>
            <a:spLocks noGrp="1" noChangeArrowheads="1"/>
          </p:cNvSpPr>
          <p:nvPr>
            <p:ph type="title"/>
          </p:nvPr>
        </p:nvSpPr>
        <p:spPr/>
        <p:txBody>
          <a:bodyPr/>
          <a:lstStyle/>
          <a:p>
            <a:pPr eaLnBrk="1" hangingPunct="1"/>
            <a:r>
              <a:rPr lang="en-US" altLang="en-US" dirty="0"/>
              <a:t>4. Patterns and processes occur across many different spatial and temporal scales</a:t>
            </a:r>
          </a:p>
        </p:txBody>
      </p:sp>
      <p:sp>
        <p:nvSpPr>
          <p:cNvPr id="35843" name="Rectangle 3">
            <a:extLst>
              <a:ext uri="{FF2B5EF4-FFF2-40B4-BE49-F238E27FC236}">
                <a16:creationId xmlns:a16="http://schemas.microsoft.com/office/drawing/2014/main" id="{3A7892EB-17DF-B1CD-5E9D-E5825AA572F0}"/>
              </a:ext>
            </a:extLst>
          </p:cNvPr>
          <p:cNvSpPr>
            <a:spLocks noGrp="1" noChangeArrowheads="1"/>
          </p:cNvSpPr>
          <p:nvPr>
            <p:ph type="body" idx="1"/>
          </p:nvPr>
        </p:nvSpPr>
        <p:spPr>
          <a:xfrm>
            <a:off x="381000" y="1981200"/>
            <a:ext cx="5181600" cy="3840163"/>
          </a:xfrm>
        </p:spPr>
        <p:txBody>
          <a:bodyPr/>
          <a:lstStyle/>
          <a:p>
            <a:pPr eaLnBrk="1" hangingPunct="1"/>
            <a:r>
              <a:rPr lang="en-US" altLang="en-US" dirty="0"/>
              <a:t>We can’t comprehend everything all at once – what we see or measure in time or space is scale dependent</a:t>
            </a:r>
          </a:p>
          <a:p>
            <a:pPr eaLnBrk="1" hangingPunct="1"/>
            <a:r>
              <a:rPr lang="en-US" altLang="en-US" dirty="0"/>
              <a:t>For example, what makes the patterns of warm and cold temperatures?</a:t>
            </a:r>
          </a:p>
        </p:txBody>
      </p:sp>
      <p:pic>
        <p:nvPicPr>
          <p:cNvPr id="35844" name="Picture 2" descr="story25i1">
            <a:extLst>
              <a:ext uri="{FF2B5EF4-FFF2-40B4-BE49-F238E27FC236}">
                <a16:creationId xmlns:a16="http://schemas.microsoft.com/office/drawing/2014/main" id="{6CEB477C-9953-70A1-0447-52FFDD9F0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16125"/>
            <a:ext cx="6186488"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CDCAC1E-7373-6AF0-38B5-9DADD6F1DC8D}"/>
              </a:ext>
            </a:extLst>
          </p:cNvPr>
          <p:cNvSpPr>
            <a:spLocks noGrp="1" noChangeArrowheads="1"/>
          </p:cNvSpPr>
          <p:nvPr>
            <p:ph type="title"/>
          </p:nvPr>
        </p:nvSpPr>
        <p:spPr/>
        <p:txBody>
          <a:bodyPr/>
          <a:lstStyle/>
          <a:p>
            <a:pPr eaLnBrk="1" hangingPunct="1"/>
            <a:r>
              <a:rPr lang="en-US" altLang="en-US" dirty="0"/>
              <a:t>The answer depends upon temporal and spatial scale</a:t>
            </a:r>
          </a:p>
        </p:txBody>
      </p:sp>
      <p:sp>
        <p:nvSpPr>
          <p:cNvPr id="37891" name="Rectangle 3">
            <a:extLst>
              <a:ext uri="{FF2B5EF4-FFF2-40B4-BE49-F238E27FC236}">
                <a16:creationId xmlns:a16="http://schemas.microsoft.com/office/drawing/2014/main" id="{DBA4D648-6689-B514-117E-C5D3C5AAEC0E}"/>
              </a:ext>
            </a:extLst>
          </p:cNvPr>
          <p:cNvSpPr>
            <a:spLocks noGrp="1" noChangeArrowheads="1"/>
          </p:cNvSpPr>
          <p:nvPr>
            <p:ph type="body" idx="1"/>
          </p:nvPr>
        </p:nvSpPr>
        <p:spPr/>
        <p:txBody>
          <a:bodyPr/>
          <a:lstStyle/>
          <a:p>
            <a:pPr eaLnBrk="1" hangingPunct="1"/>
            <a:r>
              <a:rPr lang="en-US" altLang="en-US" dirty="0"/>
              <a:t>Cloud cover and humidity (minutes to hours)</a:t>
            </a:r>
          </a:p>
          <a:p>
            <a:pPr eaLnBrk="1" hangingPunct="1"/>
            <a:r>
              <a:rPr lang="en-US" altLang="en-US" dirty="0"/>
              <a:t>Diurnal (day-night) cycles </a:t>
            </a:r>
          </a:p>
          <a:p>
            <a:pPr eaLnBrk="1" hangingPunct="1"/>
            <a:r>
              <a:rPr lang="en-US" altLang="en-US" dirty="0"/>
              <a:t>Seasonal cycles (1 year)</a:t>
            </a:r>
          </a:p>
          <a:p>
            <a:pPr eaLnBrk="1" hangingPunct="1"/>
            <a:r>
              <a:rPr lang="en-US" altLang="en-US" dirty="0"/>
              <a:t>Cyclical fluctuations due to sunspots (10-50 years)</a:t>
            </a:r>
          </a:p>
          <a:p>
            <a:pPr eaLnBrk="1" hangingPunct="1"/>
            <a:r>
              <a:rPr lang="en-US" altLang="en-US" dirty="0"/>
              <a:t>Anthropogenic contribution of greenhouse gases (10-100 years)</a:t>
            </a:r>
          </a:p>
          <a:p>
            <a:pPr eaLnBrk="1" hangingPunct="1"/>
            <a:r>
              <a:rPr lang="en-US" altLang="en-US" dirty="0"/>
              <a:t>Milankovitch orbital cycles (10,000 yrs)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cdn.zmescience.com/wp-content/uploads/2014/08/california-drought.jpg">
            <a:extLst>
              <a:ext uri="{FF2B5EF4-FFF2-40B4-BE49-F238E27FC236}">
                <a16:creationId xmlns:a16="http://schemas.microsoft.com/office/drawing/2014/main" id="{7812E5F6-5A01-AF31-A4CA-AAFE1599E2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62716" y="0"/>
            <a:ext cx="10391083" cy="6926183"/>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5">
            <a:extLst>
              <a:ext uri="{FF2B5EF4-FFF2-40B4-BE49-F238E27FC236}">
                <a16:creationId xmlns:a16="http://schemas.microsoft.com/office/drawing/2014/main" id="{52041429-A61F-CD0A-F335-4FFCA68C22B2}"/>
              </a:ext>
            </a:extLst>
          </p:cNvPr>
          <p:cNvGrpSpPr>
            <a:grpSpLocks/>
          </p:cNvGrpSpPr>
          <p:nvPr/>
        </p:nvGrpSpPr>
        <p:grpSpPr bwMode="auto">
          <a:xfrm>
            <a:off x="2154238" y="-76200"/>
            <a:ext cx="7883525" cy="6561138"/>
            <a:chOff x="630072" y="76200"/>
            <a:chExt cx="7883856" cy="6561241"/>
          </a:xfrm>
        </p:grpSpPr>
        <p:pic>
          <p:nvPicPr>
            <p:cNvPr id="41993" name="Picture 3">
              <a:extLst>
                <a:ext uri="{FF2B5EF4-FFF2-40B4-BE49-F238E27FC236}">
                  <a16:creationId xmlns:a16="http://schemas.microsoft.com/office/drawing/2014/main" id="{96A10E59-6C57-1C45-F2E9-6E31E4978F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2" y="76200"/>
              <a:ext cx="7883856"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Content Placeholder 3">
              <a:extLst>
                <a:ext uri="{FF2B5EF4-FFF2-40B4-BE49-F238E27FC236}">
                  <a16:creationId xmlns:a16="http://schemas.microsoft.com/office/drawing/2014/main" id="{0E861935-16AC-74A4-442C-FB8F6B6B8689}"/>
                </a:ext>
              </a:extLst>
            </p:cNvPr>
            <p:cNvPicPr>
              <a:picLocks noChangeAspect="1"/>
            </p:cNvPicPr>
            <p:nvPr/>
          </p:nvPicPr>
          <p:blipFill>
            <a:blip r:embed="rId4">
              <a:extLst>
                <a:ext uri="{28A0092B-C50C-407E-A947-70E740481C1C}">
                  <a14:useLocalDpi xmlns:a14="http://schemas.microsoft.com/office/drawing/2010/main" val="0"/>
                </a:ext>
              </a:extLst>
            </a:blip>
            <a:srcRect t="94333"/>
            <a:stretch>
              <a:fillRect/>
            </a:stretch>
          </p:blipFill>
          <p:spPr bwMode="auto">
            <a:xfrm>
              <a:off x="678180" y="6265545"/>
              <a:ext cx="7828128" cy="3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87" name="TextBox 6">
            <a:extLst>
              <a:ext uri="{FF2B5EF4-FFF2-40B4-BE49-F238E27FC236}">
                <a16:creationId xmlns:a16="http://schemas.microsoft.com/office/drawing/2014/main" id="{DE332956-91D8-E232-DBF9-5F245E7233E6}"/>
              </a:ext>
            </a:extLst>
          </p:cNvPr>
          <p:cNvSpPr txBox="1">
            <a:spLocks noChangeArrowheads="1"/>
          </p:cNvSpPr>
          <p:nvPr/>
        </p:nvSpPr>
        <p:spPr bwMode="auto">
          <a:xfrm rot="-5400000">
            <a:off x="1158875" y="1616075"/>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Drought index</a:t>
            </a:r>
          </a:p>
        </p:txBody>
      </p:sp>
      <p:sp>
        <p:nvSpPr>
          <p:cNvPr id="41988" name="TextBox 7">
            <a:extLst>
              <a:ext uri="{FF2B5EF4-FFF2-40B4-BE49-F238E27FC236}">
                <a16:creationId xmlns:a16="http://schemas.microsoft.com/office/drawing/2014/main" id="{CBCC6F18-2D0D-E909-8100-1EA622AE0884}"/>
              </a:ext>
            </a:extLst>
          </p:cNvPr>
          <p:cNvSpPr txBox="1">
            <a:spLocks noChangeArrowheads="1"/>
          </p:cNvSpPr>
          <p:nvPr/>
        </p:nvSpPr>
        <p:spPr bwMode="auto">
          <a:xfrm rot="-5400000">
            <a:off x="1207294" y="4355307"/>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Drought index</a:t>
            </a:r>
          </a:p>
        </p:txBody>
      </p:sp>
      <p:sp>
        <p:nvSpPr>
          <p:cNvPr id="41989" name="TextBox 9">
            <a:extLst>
              <a:ext uri="{FF2B5EF4-FFF2-40B4-BE49-F238E27FC236}">
                <a16:creationId xmlns:a16="http://schemas.microsoft.com/office/drawing/2014/main" id="{0791A7CD-0114-5DD0-B5D6-DCB15F484723}"/>
              </a:ext>
            </a:extLst>
          </p:cNvPr>
          <p:cNvSpPr txBox="1">
            <a:spLocks noChangeArrowheads="1"/>
          </p:cNvSpPr>
          <p:nvPr/>
        </p:nvSpPr>
        <p:spPr bwMode="auto">
          <a:xfrm>
            <a:off x="8991600" y="3360738"/>
            <a:ext cx="59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Wet</a:t>
            </a:r>
          </a:p>
        </p:txBody>
      </p:sp>
      <p:sp>
        <p:nvSpPr>
          <p:cNvPr id="41990" name="TextBox 10">
            <a:extLst>
              <a:ext uri="{FF2B5EF4-FFF2-40B4-BE49-F238E27FC236}">
                <a16:creationId xmlns:a16="http://schemas.microsoft.com/office/drawing/2014/main" id="{DCFF8CB0-60C2-1A6C-7C22-ED21671F42BE}"/>
              </a:ext>
            </a:extLst>
          </p:cNvPr>
          <p:cNvSpPr txBox="1">
            <a:spLocks noChangeArrowheads="1"/>
          </p:cNvSpPr>
          <p:nvPr/>
        </p:nvSpPr>
        <p:spPr bwMode="auto">
          <a:xfrm>
            <a:off x="9144000" y="574675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Dry</a:t>
            </a:r>
          </a:p>
        </p:txBody>
      </p:sp>
      <p:sp>
        <p:nvSpPr>
          <p:cNvPr id="41991" name="TextBox 11">
            <a:extLst>
              <a:ext uri="{FF2B5EF4-FFF2-40B4-BE49-F238E27FC236}">
                <a16:creationId xmlns:a16="http://schemas.microsoft.com/office/drawing/2014/main" id="{698F1CA5-773A-48FD-308A-78F7681B49E2}"/>
              </a:ext>
            </a:extLst>
          </p:cNvPr>
          <p:cNvSpPr txBox="1">
            <a:spLocks noChangeArrowheads="1"/>
          </p:cNvSpPr>
          <p:nvPr/>
        </p:nvSpPr>
        <p:spPr bwMode="auto">
          <a:xfrm>
            <a:off x="9005888" y="301625"/>
            <a:ext cx="590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Wet</a:t>
            </a:r>
          </a:p>
        </p:txBody>
      </p:sp>
      <p:sp>
        <p:nvSpPr>
          <p:cNvPr id="41992" name="TextBox 12">
            <a:extLst>
              <a:ext uri="{FF2B5EF4-FFF2-40B4-BE49-F238E27FC236}">
                <a16:creationId xmlns:a16="http://schemas.microsoft.com/office/drawing/2014/main" id="{9DDC5366-DF5E-0AF4-6312-3FE7B7615399}"/>
              </a:ext>
            </a:extLst>
          </p:cNvPr>
          <p:cNvSpPr txBox="1">
            <a:spLocks noChangeArrowheads="1"/>
          </p:cNvSpPr>
          <p:nvPr/>
        </p:nvSpPr>
        <p:spPr bwMode="auto">
          <a:xfrm>
            <a:off x="9158288" y="2689225"/>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Dry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ESCRIPTION">
            <a:hlinkClick r:id="rId2"/>
            <a:extLst>
              <a:ext uri="{FF2B5EF4-FFF2-40B4-BE49-F238E27FC236}">
                <a16:creationId xmlns:a16="http://schemas.microsoft.com/office/drawing/2014/main" id="{BB1863AE-C6FF-49C4-68C7-120ED2159AB9}"/>
              </a:ext>
            </a:extLst>
          </p:cNvPr>
          <p:cNvPicPr>
            <a:picLocks noChangeAspect="1" noChangeArrowheads="1" noCrop="1"/>
          </p:cNvPicPr>
          <p:nvPr/>
        </p:nvPicPr>
        <p:blipFill>
          <a:blip r:embed="rId3"/>
          <a:srcRect/>
          <a:stretch>
            <a:fillRect/>
          </a:stretch>
        </p:blipFill>
        <p:spPr bwMode="auto">
          <a:xfrm>
            <a:off x="2057400" y="685800"/>
            <a:ext cx="7916863" cy="5410200"/>
          </a:xfrm>
          <a:prstGeom prst="rect">
            <a:avLst/>
          </a:prstGeom>
          <a:noFill/>
          <a:ln w="50800">
            <a:solidFill>
              <a:schemeClr val="accent1">
                <a:lumMod val="25000"/>
              </a:schemeClr>
            </a:solidFill>
          </a:ln>
        </p:spPr>
      </p:pic>
      <p:sp>
        <p:nvSpPr>
          <p:cNvPr id="2" name="Rectangle 1">
            <a:extLst>
              <a:ext uri="{FF2B5EF4-FFF2-40B4-BE49-F238E27FC236}">
                <a16:creationId xmlns:a16="http://schemas.microsoft.com/office/drawing/2014/main" id="{6855792E-341E-2AC3-7B7B-8B2F36BC1579}"/>
              </a:ext>
            </a:extLst>
          </p:cNvPr>
          <p:cNvSpPr/>
          <p:nvPr/>
        </p:nvSpPr>
        <p:spPr>
          <a:xfrm>
            <a:off x="4267200" y="685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96E0975E-4DE0-FA16-FD5D-7A3164545390}"/>
              </a:ext>
            </a:extLst>
          </p:cNvPr>
          <p:cNvSpPr/>
          <p:nvPr/>
        </p:nvSpPr>
        <p:spPr>
          <a:xfrm>
            <a:off x="5791200" y="5257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PqnjikzVPLA/V4mMYqIYhfI/AAAAAAAAjSI/_oPWXC7xR80UlKzNjRX9hTknmRfRrxPmACEw/s640/Map3.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5199" y="-76200"/>
            <a:ext cx="5363169"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6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B2212BD-19C1-49E9-1B29-B56AFF25D323}"/>
              </a:ext>
            </a:extLst>
          </p:cNvPr>
          <p:cNvSpPr>
            <a:spLocks noGrp="1" noChangeArrowheads="1"/>
          </p:cNvSpPr>
          <p:nvPr>
            <p:ph type="title"/>
          </p:nvPr>
        </p:nvSpPr>
        <p:spPr/>
        <p:txBody>
          <a:bodyPr/>
          <a:lstStyle/>
          <a:p>
            <a:pPr eaLnBrk="1" hangingPunct="1"/>
            <a:r>
              <a:rPr lang="en-US" altLang="en-US" sz="4000" dirty="0"/>
              <a:t>5. Thresholds also complicate inference of pattern and process</a:t>
            </a:r>
          </a:p>
        </p:txBody>
      </p:sp>
      <p:pic>
        <p:nvPicPr>
          <p:cNvPr id="46083" name="Picture 2" descr="http://www.evidentia.net/wp-content/uploads/selection-0182-02-500x319.jpg">
            <a:extLst>
              <a:ext uri="{FF2B5EF4-FFF2-40B4-BE49-F238E27FC236}">
                <a16:creationId xmlns:a16="http://schemas.microsoft.com/office/drawing/2014/main" id="{77FF03AD-538F-006D-80AA-5D9D01E3E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51605"/>
            <a:ext cx="7729538" cy="493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Jon Anthony Stallins\Desktop\3 Climate change and coral reef\greenland melting.jpg">
            <a:extLst>
              <a:ext uri="{FF2B5EF4-FFF2-40B4-BE49-F238E27FC236}">
                <a16:creationId xmlns:a16="http://schemas.microsoft.com/office/drawing/2014/main" id="{FD85E58B-B126-AC03-D075-961198124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725" y="2755900"/>
            <a:ext cx="588963"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Documents and Settings\Jon Anthony Stallins\Desktop\3 Climate change and coral reef\sea ice in retreat1.jpg">
            <a:extLst>
              <a:ext uri="{FF2B5EF4-FFF2-40B4-BE49-F238E27FC236}">
                <a16:creationId xmlns:a16="http://schemas.microsoft.com/office/drawing/2014/main" id="{670EB9D5-9CF5-DE68-98FC-0217E78A1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810"/>
          <a:stretch>
            <a:fillRect/>
          </a:stretch>
        </p:blipFill>
        <p:spPr bwMode="auto">
          <a:xfrm>
            <a:off x="2293143" y="342106"/>
            <a:ext cx="7605713" cy="6173788"/>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8D56DF1-D8BC-E16D-5B3D-6CD8C1497652}"/>
              </a:ext>
            </a:extLst>
          </p:cNvPr>
          <p:cNvSpPr>
            <a:spLocks noGrp="1" noChangeArrowheads="1"/>
          </p:cNvSpPr>
          <p:nvPr>
            <p:ph type="title"/>
          </p:nvPr>
        </p:nvSpPr>
        <p:spPr/>
        <p:txBody>
          <a:bodyPr/>
          <a:lstStyle/>
          <a:p>
            <a:pPr eaLnBrk="1" hangingPunct="1"/>
            <a:r>
              <a:rPr lang="en-US" altLang="en-US" dirty="0"/>
              <a:t>Why study physical geography?</a:t>
            </a:r>
          </a:p>
        </p:txBody>
      </p:sp>
      <p:pic>
        <p:nvPicPr>
          <p:cNvPr id="3" name="Picture 2">
            <a:extLst>
              <a:ext uri="{FF2B5EF4-FFF2-40B4-BE49-F238E27FC236}">
                <a16:creationId xmlns:a16="http://schemas.microsoft.com/office/drawing/2014/main" id="{49734143-2174-F66A-4BA9-AC3CB0FD8F04}"/>
              </a:ext>
            </a:extLst>
          </p:cNvPr>
          <p:cNvPicPr>
            <a:picLocks noChangeAspect="1"/>
          </p:cNvPicPr>
          <p:nvPr/>
        </p:nvPicPr>
        <p:blipFill>
          <a:blip r:embed="rId3"/>
          <a:srcRect r="5985"/>
          <a:stretch/>
        </p:blipFill>
        <p:spPr>
          <a:xfrm>
            <a:off x="3226496" y="1905000"/>
            <a:ext cx="8991600" cy="3705225"/>
          </a:xfrm>
          <a:prstGeom prst="rect">
            <a:avLst/>
          </a:prstGeom>
        </p:spPr>
      </p:pic>
      <p:sp>
        <p:nvSpPr>
          <p:cNvPr id="7171" name="Rectangle 3">
            <a:extLst>
              <a:ext uri="{FF2B5EF4-FFF2-40B4-BE49-F238E27FC236}">
                <a16:creationId xmlns:a16="http://schemas.microsoft.com/office/drawing/2014/main" id="{D572F2BF-8CB4-4F84-D899-7FD248422EC6}"/>
              </a:ext>
            </a:extLst>
          </p:cNvPr>
          <p:cNvSpPr>
            <a:spLocks noGrp="1" noChangeArrowheads="1"/>
          </p:cNvSpPr>
          <p:nvPr>
            <p:ph type="body" idx="1"/>
          </p:nvPr>
        </p:nvSpPr>
        <p:spPr>
          <a:xfrm>
            <a:off x="381000" y="1600200"/>
            <a:ext cx="3276600" cy="4525963"/>
          </a:xfrm>
        </p:spPr>
        <p:txBody>
          <a:bodyPr/>
          <a:lstStyle/>
          <a:p>
            <a:pPr eaLnBrk="1" hangingPunct="1"/>
            <a:r>
              <a:rPr lang="en-US" altLang="en-US" dirty="0"/>
              <a:t>To understand how the Earth’s biophysical systems work</a:t>
            </a:r>
          </a:p>
          <a:p>
            <a:pPr eaLnBrk="1" hangingPunct="1"/>
            <a:r>
              <a:rPr lang="en-US" altLang="en-US" dirty="0"/>
              <a:t>To understand human impacts on the environment</a:t>
            </a:r>
          </a:p>
          <a:p>
            <a:pPr lvl="1" eaLnBrk="1" hangingPunct="1"/>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941403" y="97606"/>
            <a:ext cx="5717579" cy="666278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859792" y="97606"/>
            <a:ext cx="4231455" cy="6518974"/>
          </a:xfrm>
          <a:prstGeom prst="rect">
            <a:avLst/>
          </a:prstGeom>
          <a:noFill/>
          <a:ln w="63500">
            <a:noFill/>
            <a:miter lim="800000"/>
            <a:headEnd/>
            <a:tailEnd/>
          </a:ln>
        </p:spPr>
      </p:pic>
      <p:sp>
        <p:nvSpPr>
          <p:cNvPr id="6" name="TextBox 5">
            <a:extLst>
              <a:ext uri="{FF2B5EF4-FFF2-40B4-BE49-F238E27FC236}">
                <a16:creationId xmlns:a16="http://schemas.microsoft.com/office/drawing/2014/main" id="{3F2E9DDD-8EFF-E9B3-77DA-3C972C4B017E}"/>
              </a:ext>
            </a:extLst>
          </p:cNvPr>
          <p:cNvSpPr txBox="1"/>
          <p:nvPr/>
        </p:nvSpPr>
        <p:spPr>
          <a:xfrm>
            <a:off x="10210800" y="5943600"/>
            <a:ext cx="1245854" cy="523220"/>
          </a:xfrm>
          <a:prstGeom prst="rect">
            <a:avLst/>
          </a:prstGeom>
          <a:solidFill>
            <a:schemeClr val="bg1"/>
          </a:solidFill>
          <a:ln>
            <a:solidFill>
              <a:schemeClr val="accent2">
                <a:lumMod val="75000"/>
              </a:schemeClr>
            </a:solidFill>
          </a:ln>
        </p:spPr>
        <p:txBody>
          <a:bodyPr wrap="none">
            <a:spAutoFit/>
          </a:bodyPr>
          <a:lstStyle/>
          <a:p>
            <a:pPr>
              <a:defRPr/>
            </a:pPr>
            <a:r>
              <a:rPr lang="en-US" sz="2800" dirty="0">
                <a:latin typeface="Arial" charset="0"/>
              </a:rPr>
              <a:t>Moulin</a:t>
            </a:r>
          </a:p>
        </p:txBody>
      </p:sp>
      <p:sp>
        <p:nvSpPr>
          <p:cNvPr id="7" name="TextBox 6">
            <a:extLst>
              <a:ext uri="{FF2B5EF4-FFF2-40B4-BE49-F238E27FC236}">
                <a16:creationId xmlns:a16="http://schemas.microsoft.com/office/drawing/2014/main" id="{AA96EEA3-1081-990D-7AE2-4AA78CC073EA}"/>
              </a:ext>
            </a:extLst>
          </p:cNvPr>
          <p:cNvSpPr txBox="1"/>
          <p:nvPr/>
        </p:nvSpPr>
        <p:spPr>
          <a:xfrm>
            <a:off x="1676400" y="4648200"/>
            <a:ext cx="2925801" cy="523220"/>
          </a:xfrm>
          <a:prstGeom prst="rect">
            <a:avLst/>
          </a:prstGeom>
          <a:solidFill>
            <a:schemeClr val="bg1"/>
          </a:solidFill>
          <a:ln>
            <a:solidFill>
              <a:schemeClr val="accent2">
                <a:lumMod val="75000"/>
              </a:schemeClr>
            </a:solidFill>
          </a:ln>
        </p:spPr>
        <p:txBody>
          <a:bodyPr wrap="none">
            <a:spAutoFit/>
          </a:bodyPr>
          <a:lstStyle/>
          <a:p>
            <a:pPr>
              <a:defRPr/>
            </a:pPr>
            <a:r>
              <a:rPr lang="en-US" sz="2800" dirty="0">
                <a:latin typeface="Arial" charset="0"/>
              </a:rPr>
              <a:t>Supraglacial lake</a:t>
            </a:r>
          </a:p>
        </p:txBody>
      </p:sp>
    </p:spTree>
    <p:extLst>
      <p:ext uri="{BB962C8B-B14F-4D97-AF65-F5344CB8AC3E}">
        <p14:creationId xmlns:p14="http://schemas.microsoft.com/office/powerpoint/2010/main" val="2565944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443F6C66-2623-68D6-73DB-E09FE3077750}"/>
              </a:ext>
            </a:extLst>
          </p:cNvPr>
          <p:cNvSpPr>
            <a:spLocks noGrp="1" noChangeArrowheads="1"/>
          </p:cNvSpPr>
          <p:nvPr>
            <p:ph type="title"/>
          </p:nvPr>
        </p:nvSpPr>
        <p:spPr/>
        <p:txBody>
          <a:bodyPr/>
          <a:lstStyle/>
          <a:p>
            <a:r>
              <a:rPr lang="en-US" altLang="en-US" dirty="0"/>
              <a:t>6. Teleconnections</a:t>
            </a:r>
          </a:p>
        </p:txBody>
      </p:sp>
      <p:pic>
        <p:nvPicPr>
          <p:cNvPr id="50179" name="Picture 2" descr="C:\Users\JAS\Desktop\Pinatubo91.jpg">
            <a:extLst>
              <a:ext uri="{FF2B5EF4-FFF2-40B4-BE49-F238E27FC236}">
                <a16:creationId xmlns:a16="http://schemas.microsoft.com/office/drawing/2014/main" id="{A7797117-7AA3-F5D8-87DA-9D158EF48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97000"/>
            <a:ext cx="77628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climate4you.com/images/HadCRUT3%20GlobalMonthlyTempSince1985%20MtPinatubo.gif">
            <a:extLst>
              <a:ext uri="{FF2B5EF4-FFF2-40B4-BE49-F238E27FC236}">
                <a16:creationId xmlns:a16="http://schemas.microsoft.com/office/drawing/2014/main" id="{5F1C0357-13B1-46FB-48E7-6E10C5B4E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 y="228600"/>
            <a:ext cx="115157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C1FC8-53BB-AF28-E869-CA0C9C45A85F}"/>
              </a:ext>
            </a:extLst>
          </p:cNvPr>
          <p:cNvPicPr>
            <a:picLocks noChangeAspect="1"/>
          </p:cNvPicPr>
          <p:nvPr/>
        </p:nvPicPr>
        <p:blipFill>
          <a:blip r:embed="rId3"/>
          <a:stretch>
            <a:fillRect/>
          </a:stretch>
        </p:blipFill>
        <p:spPr>
          <a:xfrm>
            <a:off x="1175743" y="0"/>
            <a:ext cx="9873257" cy="6880818"/>
          </a:xfrm>
          <a:prstGeom prst="rect">
            <a:avLst/>
          </a:prstGeom>
        </p:spPr>
      </p:pic>
    </p:spTree>
    <p:extLst>
      <p:ext uri="{BB962C8B-B14F-4D97-AF65-F5344CB8AC3E}">
        <p14:creationId xmlns:p14="http://schemas.microsoft.com/office/powerpoint/2010/main" val="202107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B8EB580-B1BD-4F10-F305-3BE6412ED118}"/>
              </a:ext>
            </a:extLst>
          </p:cNvPr>
          <p:cNvSpPr>
            <a:spLocks noGrp="1" noChangeArrowheads="1"/>
          </p:cNvSpPr>
          <p:nvPr>
            <p:ph type="title"/>
          </p:nvPr>
        </p:nvSpPr>
        <p:spPr>
          <a:xfrm>
            <a:off x="381000" y="914400"/>
            <a:ext cx="5105400" cy="1143000"/>
          </a:xfrm>
        </p:spPr>
        <p:txBody>
          <a:bodyPr/>
          <a:lstStyle/>
          <a:p>
            <a:pPr eaLnBrk="1" hangingPunct="1"/>
            <a:r>
              <a:rPr lang="en-US" altLang="en-US" sz="4000" dirty="0"/>
              <a:t>7. D</a:t>
            </a:r>
            <a:r>
              <a:rPr lang="en-US" altLang="en-US" dirty="0"/>
              <a:t>ifferent types of change in an open system</a:t>
            </a:r>
          </a:p>
        </p:txBody>
      </p:sp>
      <p:sp>
        <p:nvSpPr>
          <p:cNvPr id="32771" name="Rectangle 3">
            <a:extLst>
              <a:ext uri="{FF2B5EF4-FFF2-40B4-BE49-F238E27FC236}">
                <a16:creationId xmlns:a16="http://schemas.microsoft.com/office/drawing/2014/main" id="{5D01E02C-6C5D-1844-A1F3-C4B9322995B2}"/>
              </a:ext>
            </a:extLst>
          </p:cNvPr>
          <p:cNvSpPr>
            <a:spLocks noGrp="1" noChangeArrowheads="1"/>
          </p:cNvSpPr>
          <p:nvPr>
            <p:ph type="body" idx="1"/>
          </p:nvPr>
        </p:nvSpPr>
        <p:spPr>
          <a:xfrm>
            <a:off x="609600" y="2819400"/>
            <a:ext cx="4876800" cy="3687763"/>
          </a:xfrm>
        </p:spPr>
        <p:txBody>
          <a:bodyPr/>
          <a:lstStyle/>
          <a:p>
            <a:pPr eaLnBrk="1" hangingPunct="1">
              <a:defRPr/>
            </a:pPr>
            <a:r>
              <a:rPr lang="en-US" dirty="0">
                <a:latin typeface="+mj-lt"/>
              </a:rPr>
              <a:t>Steady state equilibrium</a:t>
            </a:r>
          </a:p>
          <a:p>
            <a:pPr eaLnBrk="1" hangingPunct="1">
              <a:defRPr/>
            </a:pPr>
            <a:r>
              <a:rPr lang="en-US" dirty="0">
                <a:latin typeface="+mj-lt"/>
              </a:rPr>
              <a:t>Dynamic equilibrium</a:t>
            </a:r>
          </a:p>
          <a:p>
            <a:pPr eaLnBrk="1" hangingPunct="1">
              <a:defRPr/>
            </a:pPr>
            <a:r>
              <a:rPr lang="en-US" dirty="0">
                <a:latin typeface="+mj-lt"/>
              </a:rPr>
              <a:t>Thresholds and tipping points</a:t>
            </a:r>
          </a:p>
          <a:p>
            <a:pPr marL="457200" lvl="1" indent="0" eaLnBrk="1" hangingPunct="1">
              <a:buFontTx/>
              <a:buNone/>
              <a:defRPr/>
            </a:pPr>
            <a:endParaRPr lang="en-US" dirty="0">
              <a:solidFill>
                <a:srgbClr val="FF0000"/>
              </a:solidFill>
              <a:latin typeface="+mj-lt"/>
            </a:endParaRPr>
          </a:p>
          <a:p>
            <a:pPr lvl="2" eaLnBrk="1" hangingPunct="1">
              <a:buFontTx/>
              <a:buNone/>
              <a:defRPr/>
            </a:pPr>
            <a:endParaRPr lang="en-US" sz="2000" dirty="0"/>
          </a:p>
        </p:txBody>
      </p:sp>
      <p:pic>
        <p:nvPicPr>
          <p:cNvPr id="2" name="Picture 2">
            <a:extLst>
              <a:ext uri="{FF2B5EF4-FFF2-40B4-BE49-F238E27FC236}">
                <a16:creationId xmlns:a16="http://schemas.microsoft.com/office/drawing/2014/main" id="{13305607-05B5-ABD1-E470-C6F5C97B3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60198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8277095-9F0F-130B-D1B5-8370A6A20C99}"/>
              </a:ext>
            </a:extLst>
          </p:cNvPr>
          <p:cNvSpPr>
            <a:spLocks noGrp="1" noChangeArrowheads="1"/>
          </p:cNvSpPr>
          <p:nvPr>
            <p:ph type="title"/>
          </p:nvPr>
        </p:nvSpPr>
        <p:spPr>
          <a:xfrm>
            <a:off x="533400" y="-127417"/>
            <a:ext cx="11430000" cy="1143000"/>
          </a:xfrm>
        </p:spPr>
        <p:txBody>
          <a:bodyPr/>
          <a:lstStyle/>
          <a:p>
            <a:pPr eaLnBrk="1" hangingPunct="1"/>
            <a:r>
              <a:rPr lang="en-US" altLang="en-US" sz="4000" dirty="0"/>
              <a:t>How do we </a:t>
            </a:r>
            <a:r>
              <a:rPr lang="en-US" altLang="en-US" sz="4000" dirty="0">
                <a:solidFill>
                  <a:schemeClr val="tx1"/>
                </a:solidFill>
              </a:rPr>
              <a:t>do</a:t>
            </a:r>
            <a:r>
              <a:rPr lang="en-US" altLang="en-US" sz="4000" dirty="0"/>
              <a:t> physical geography?</a:t>
            </a:r>
          </a:p>
        </p:txBody>
      </p:sp>
      <p:sp>
        <p:nvSpPr>
          <p:cNvPr id="9219" name="Rectangle 3">
            <a:extLst>
              <a:ext uri="{FF2B5EF4-FFF2-40B4-BE49-F238E27FC236}">
                <a16:creationId xmlns:a16="http://schemas.microsoft.com/office/drawing/2014/main" id="{D6B13AE0-06EF-77B0-841D-70F5D7CC35E3}"/>
              </a:ext>
            </a:extLst>
          </p:cNvPr>
          <p:cNvSpPr>
            <a:spLocks noGrp="1" noChangeArrowheads="1"/>
          </p:cNvSpPr>
          <p:nvPr>
            <p:ph type="body" idx="1"/>
          </p:nvPr>
        </p:nvSpPr>
        <p:spPr>
          <a:xfrm>
            <a:off x="200872" y="1295401"/>
            <a:ext cx="4114800" cy="4419600"/>
          </a:xfrm>
        </p:spPr>
        <p:txBody>
          <a:bodyPr/>
          <a:lstStyle/>
          <a:p>
            <a:pPr eaLnBrk="1" hangingPunct="1"/>
            <a:r>
              <a:rPr lang="en-US" altLang="en-US" dirty="0"/>
              <a:t>By describing the pattern and process relationship</a:t>
            </a:r>
          </a:p>
          <a:p>
            <a:pPr eaLnBrk="1" hangingPunct="1"/>
            <a:r>
              <a:rPr lang="en-US" altLang="en-US" dirty="0"/>
              <a:t>It is not enough to describe patterns</a:t>
            </a:r>
          </a:p>
          <a:p>
            <a:pPr eaLnBrk="1" hangingPunct="1"/>
            <a:r>
              <a:rPr lang="en-US" altLang="en-US" dirty="0"/>
              <a:t>Explanations of the processes that shape these patterns are also required</a:t>
            </a:r>
          </a:p>
        </p:txBody>
      </p:sp>
      <p:pic>
        <p:nvPicPr>
          <p:cNvPr id="2" name="Picture 4" descr="TreeLine">
            <a:extLst>
              <a:ext uri="{FF2B5EF4-FFF2-40B4-BE49-F238E27FC236}">
                <a16:creationId xmlns:a16="http://schemas.microsoft.com/office/drawing/2014/main" id="{8FBB54CC-E424-A4A6-EF15-B2A4F13D3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286" y="1036637"/>
            <a:ext cx="7548563" cy="565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olifluction1">
            <a:extLst>
              <a:ext uri="{FF2B5EF4-FFF2-40B4-BE49-F238E27FC236}">
                <a16:creationId xmlns:a16="http://schemas.microsoft.com/office/drawing/2014/main" id="{AF38CE30-987B-53ED-3FDD-1C3C40A71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4470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descr="solifluction_siberia">
            <a:extLst>
              <a:ext uri="{FF2B5EF4-FFF2-40B4-BE49-F238E27FC236}">
                <a16:creationId xmlns:a16="http://schemas.microsoft.com/office/drawing/2014/main" id="{F195C8EF-24FA-B321-3D45-79EDDCE1A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24"/>
          <a:stretch>
            <a:fillRect/>
          </a:stretch>
        </p:blipFill>
        <p:spPr bwMode="auto">
          <a:xfrm>
            <a:off x="5638800" y="0"/>
            <a:ext cx="5029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lobe">
            <a:extLst>
              <a:ext uri="{FF2B5EF4-FFF2-40B4-BE49-F238E27FC236}">
                <a16:creationId xmlns:a16="http://schemas.microsoft.com/office/drawing/2014/main" id="{18B687DB-2A46-11AA-5595-B733EA96C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53" t="31186"/>
          <a:stretch>
            <a:fillRect/>
          </a:stretch>
        </p:blipFill>
        <p:spPr bwMode="auto">
          <a:xfrm>
            <a:off x="5638800" y="3810000"/>
            <a:ext cx="502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23B58E09-8D9D-D0FF-F928-6BB1D6748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61950"/>
            <a:ext cx="10363200" cy="75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9DECD72-C4DE-C55E-ECCA-556638B372EE}"/>
              </a:ext>
            </a:extLst>
          </p:cNvPr>
          <p:cNvSpPr>
            <a:spLocks noGrp="1" noChangeArrowheads="1"/>
          </p:cNvSpPr>
          <p:nvPr>
            <p:ph type="title"/>
          </p:nvPr>
        </p:nvSpPr>
        <p:spPr>
          <a:xfrm>
            <a:off x="1752600" y="274638"/>
            <a:ext cx="8458200" cy="1143000"/>
          </a:xfrm>
        </p:spPr>
        <p:txBody>
          <a:bodyPr/>
          <a:lstStyle/>
          <a:p>
            <a:pPr eaLnBrk="1" hangingPunct="1"/>
            <a:r>
              <a:rPr lang="en-US" altLang="en-US" sz="4000" dirty="0"/>
              <a:t>How do we study pattern and process?</a:t>
            </a:r>
          </a:p>
        </p:txBody>
      </p:sp>
      <p:sp>
        <p:nvSpPr>
          <p:cNvPr id="17411" name="Rectangle 3">
            <a:extLst>
              <a:ext uri="{FF2B5EF4-FFF2-40B4-BE49-F238E27FC236}">
                <a16:creationId xmlns:a16="http://schemas.microsoft.com/office/drawing/2014/main" id="{A4CE28AE-616B-3707-4E4B-AAA0415ED4E2}"/>
              </a:ext>
            </a:extLst>
          </p:cNvPr>
          <p:cNvSpPr>
            <a:spLocks noGrp="1" noChangeArrowheads="1"/>
          </p:cNvSpPr>
          <p:nvPr>
            <p:ph type="body" idx="1"/>
          </p:nvPr>
        </p:nvSpPr>
        <p:spPr>
          <a:xfrm>
            <a:off x="609600" y="1600200"/>
            <a:ext cx="4572000" cy="4525963"/>
          </a:xfrm>
        </p:spPr>
        <p:txBody>
          <a:bodyPr/>
          <a:lstStyle/>
          <a:p>
            <a:pPr eaLnBrk="1" hangingPunct="1">
              <a:lnSpc>
                <a:spcPct val="90000"/>
              </a:lnSpc>
            </a:pPr>
            <a:r>
              <a:rPr lang="en-US" altLang="en-US" dirty="0"/>
              <a:t>We use models</a:t>
            </a:r>
          </a:p>
          <a:p>
            <a:pPr eaLnBrk="1" hangingPunct="1">
              <a:lnSpc>
                <a:spcPct val="90000"/>
              </a:lnSpc>
            </a:pPr>
            <a:r>
              <a:rPr lang="en-US" altLang="en-US" dirty="0"/>
              <a:t>Models are idealized representation of reality.</a:t>
            </a:r>
          </a:p>
          <a:p>
            <a:pPr eaLnBrk="1" hangingPunct="1">
              <a:lnSpc>
                <a:spcPct val="90000"/>
              </a:lnSpc>
            </a:pPr>
            <a:r>
              <a:rPr lang="en-US" altLang="en-US" dirty="0"/>
              <a:t>They isolate and simplify the pattern-process relationship to aid in our understanding</a:t>
            </a:r>
          </a:p>
        </p:txBody>
      </p:sp>
      <p:pic>
        <p:nvPicPr>
          <p:cNvPr id="4" name="Picture 3" descr="A water canal with a crane&#10;&#10;Description automatically generated with medium confidence">
            <a:extLst>
              <a:ext uri="{FF2B5EF4-FFF2-40B4-BE49-F238E27FC236}">
                <a16:creationId xmlns:a16="http://schemas.microsoft.com/office/drawing/2014/main" id="{59553DB6-ADAF-F045-707B-BC5C8BB59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67681"/>
            <a:ext cx="6447692" cy="4191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29D2C73-2BB0-672D-ACD8-3986FB435D16}"/>
              </a:ext>
            </a:extLst>
          </p:cNvPr>
          <p:cNvSpPr>
            <a:spLocks noGrp="1" noChangeArrowheads="1"/>
          </p:cNvSpPr>
          <p:nvPr>
            <p:ph type="title"/>
          </p:nvPr>
        </p:nvSpPr>
        <p:spPr/>
        <p:txBody>
          <a:bodyPr/>
          <a:lstStyle/>
          <a:p>
            <a:pPr eaLnBrk="1" hangingPunct="1"/>
            <a:r>
              <a:rPr lang="en-US" altLang="en-US" dirty="0"/>
              <a:t>What are the types of models?</a:t>
            </a:r>
          </a:p>
        </p:txBody>
      </p:sp>
      <p:sp>
        <p:nvSpPr>
          <p:cNvPr id="19459" name="Rectangle 3">
            <a:extLst>
              <a:ext uri="{FF2B5EF4-FFF2-40B4-BE49-F238E27FC236}">
                <a16:creationId xmlns:a16="http://schemas.microsoft.com/office/drawing/2014/main" id="{CF24C807-DED0-DD73-CC6E-EDD5978E6E77}"/>
              </a:ext>
            </a:extLst>
          </p:cNvPr>
          <p:cNvSpPr>
            <a:spLocks noGrp="1" noChangeArrowheads="1"/>
          </p:cNvSpPr>
          <p:nvPr>
            <p:ph type="body" sz="half" idx="1"/>
          </p:nvPr>
        </p:nvSpPr>
        <p:spPr>
          <a:xfrm>
            <a:off x="257175" y="1752600"/>
            <a:ext cx="3476625" cy="4373563"/>
          </a:xfrm>
        </p:spPr>
        <p:txBody>
          <a:bodyPr/>
          <a:lstStyle/>
          <a:p>
            <a:pPr eaLnBrk="1" hangingPunct="1"/>
            <a:r>
              <a:rPr lang="en-US" altLang="en-US" sz="2800" dirty="0"/>
              <a:t>Graphical conceptual models like the drawing at right</a:t>
            </a:r>
          </a:p>
          <a:p>
            <a:pPr eaLnBrk="1" hangingPunct="1"/>
            <a:r>
              <a:rPr lang="en-US" altLang="en-US" sz="2800" dirty="0"/>
              <a:t>Charts and graphs are models too</a:t>
            </a:r>
          </a:p>
          <a:p>
            <a:pPr eaLnBrk="1" hangingPunct="1">
              <a:buFontTx/>
              <a:buNone/>
            </a:pPr>
            <a:endParaRPr lang="en-US" altLang="en-US" sz="2800" dirty="0"/>
          </a:p>
        </p:txBody>
      </p:sp>
      <p:pic>
        <p:nvPicPr>
          <p:cNvPr id="19460" name="Picture 2" descr="A diagram of a slope&#10;&#10;Description automatically generated">
            <a:extLst>
              <a:ext uri="{FF2B5EF4-FFF2-40B4-BE49-F238E27FC236}">
                <a16:creationId xmlns:a16="http://schemas.microsoft.com/office/drawing/2014/main" id="{CD7C0CE3-5DFC-0314-2113-40245ADCF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613"/>
          <a:stretch>
            <a:fillRect/>
          </a:stretch>
        </p:blipFill>
        <p:spPr bwMode="auto">
          <a:xfrm>
            <a:off x="4103688" y="1417638"/>
            <a:ext cx="783113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showing the temperature and precipitation&#10;&#10;Description automatically generated">
            <a:extLst>
              <a:ext uri="{FF2B5EF4-FFF2-40B4-BE49-F238E27FC236}">
                <a16:creationId xmlns:a16="http://schemas.microsoft.com/office/drawing/2014/main" id="{E621A52E-0399-B1DA-A6B3-DC1C949C1E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48000" y="292035"/>
            <a:ext cx="8991600" cy="6273930"/>
          </a:xfrm>
        </p:spPr>
      </p:pic>
      <p:sp>
        <p:nvSpPr>
          <p:cNvPr id="2" name="Rectangle 3">
            <a:extLst>
              <a:ext uri="{FF2B5EF4-FFF2-40B4-BE49-F238E27FC236}">
                <a16:creationId xmlns:a16="http://schemas.microsoft.com/office/drawing/2014/main" id="{4B190E7B-783F-A288-9E07-9129C7315F76}"/>
              </a:ext>
            </a:extLst>
          </p:cNvPr>
          <p:cNvSpPr>
            <a:spLocks noGrp="1" noChangeArrowheads="1"/>
          </p:cNvSpPr>
          <p:nvPr>
            <p:ph type="body" sz="half" idx="1"/>
          </p:nvPr>
        </p:nvSpPr>
        <p:spPr>
          <a:xfrm>
            <a:off x="257175" y="685800"/>
            <a:ext cx="3476625" cy="5440363"/>
          </a:xfrm>
        </p:spPr>
        <p:txBody>
          <a:bodyPr/>
          <a:lstStyle/>
          <a:p>
            <a:pPr eaLnBrk="1" hangingPunct="1"/>
            <a:r>
              <a:rPr lang="en-US" altLang="en-US" sz="2800" dirty="0"/>
              <a:t>Charts and graphs are types of models </a:t>
            </a:r>
          </a:p>
          <a:p>
            <a:pPr eaLnBrk="1" hangingPunct="1"/>
            <a:endParaRPr lang="en-US" altLang="en-US" sz="2800" dirty="0"/>
          </a:p>
          <a:p>
            <a:pPr eaLnBrk="1" hangingPunct="1">
              <a:buFontTx/>
              <a:buNone/>
            </a:pPr>
            <a:endParaRPr lang="en-US" altLang="en-US" sz="2800" dirty="0"/>
          </a:p>
        </p:txBody>
      </p:sp>
    </p:spTree>
    <p:extLst>
      <p:ext uri="{BB962C8B-B14F-4D97-AF65-F5344CB8AC3E}">
        <p14:creationId xmlns:p14="http://schemas.microsoft.com/office/powerpoint/2010/main" val="1092923404"/>
      </p:ext>
    </p:extLst>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1244</TotalTime>
  <Words>1241</Words>
  <Application>Microsoft Office PowerPoint</Application>
  <PresentationFormat>Widescreen</PresentationFormat>
  <Paragraphs>128</Paragraphs>
  <Slides>34</Slides>
  <Notes>31</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34</vt:i4>
      </vt:variant>
    </vt:vector>
  </HeadingPairs>
  <TitlesOfParts>
    <vt:vector size="36" baseType="lpstr">
      <vt:lpstr>Arial</vt:lpstr>
      <vt:lpstr>Default Design</vt:lpstr>
      <vt:lpstr>GEO 130  Earth’s Physical Environments  An introduction to Physical Geography  Dr. Tony Stallins</vt:lpstr>
      <vt:lpstr>What is Physical Geography?</vt:lpstr>
      <vt:lpstr>Why study physical geography?</vt:lpstr>
      <vt:lpstr>How do we do physical geography?</vt:lpstr>
      <vt:lpstr>PowerPoint Presentation</vt:lpstr>
      <vt:lpstr>PowerPoint Presentation</vt:lpstr>
      <vt:lpstr>How do we study pattern and process?</vt:lpstr>
      <vt:lpstr>What are the types of models?</vt:lpstr>
      <vt:lpstr>PowerPoint Presentation</vt:lpstr>
      <vt:lpstr>Types of models</vt:lpstr>
      <vt:lpstr>What complicates the study of pattern-process? </vt:lpstr>
      <vt:lpstr>1. Multiple interacting variables in time and space, including human impacts</vt:lpstr>
      <vt:lpstr>2. Contingencies – the role of chance</vt:lpstr>
      <vt:lpstr>3. Feedbacks complicate the study of pattern and process</vt:lpstr>
      <vt:lpstr>PowerPoint Presentation</vt:lpstr>
      <vt:lpstr>PowerPoint Presentation</vt:lpstr>
      <vt:lpstr>PowerPoint Presentation</vt:lpstr>
      <vt:lpstr>PowerPoint Presentation</vt:lpstr>
      <vt:lpstr>Examples of positive and negative feedbacks</vt:lpstr>
      <vt:lpstr>PowerPoint Presentation</vt:lpstr>
      <vt:lpstr>PowerPoint Presentation</vt:lpstr>
      <vt:lpstr>4. Patterns and processes occur across many different spatial and temporal scales</vt:lpstr>
      <vt:lpstr>The answer depends upon temporal and spatial scale</vt:lpstr>
      <vt:lpstr>PowerPoint Presentation</vt:lpstr>
      <vt:lpstr>PowerPoint Presentation</vt:lpstr>
      <vt:lpstr>PowerPoint Presentation</vt:lpstr>
      <vt:lpstr>PowerPoint Presentation</vt:lpstr>
      <vt:lpstr>5. Thresholds also complicate inference of pattern and process</vt:lpstr>
      <vt:lpstr>PowerPoint Presentation</vt:lpstr>
      <vt:lpstr>PowerPoint Presentation</vt:lpstr>
      <vt:lpstr>6. Teleconnections</vt:lpstr>
      <vt:lpstr>PowerPoint Presentation</vt:lpstr>
      <vt:lpstr>PowerPoint Presentation</vt:lpstr>
      <vt:lpstr>7. Different types of change in an open system</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Physical Geography</dc:title>
  <dc:creator>Shawn Lewers</dc:creator>
  <cp:lastModifiedBy>Stallins, Jon A.</cp:lastModifiedBy>
  <cp:revision>171</cp:revision>
  <dcterms:created xsi:type="dcterms:W3CDTF">2006-06-25T13:10:40Z</dcterms:created>
  <dcterms:modified xsi:type="dcterms:W3CDTF">2025-01-22T16:41:29Z</dcterms:modified>
</cp:coreProperties>
</file>