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615" r:id="rId2"/>
    <p:sldId id="257" r:id="rId3"/>
    <p:sldId id="346" r:id="rId4"/>
    <p:sldId id="269" r:id="rId5"/>
    <p:sldId id="403" r:id="rId6"/>
    <p:sldId id="401" r:id="rId7"/>
    <p:sldId id="406" r:id="rId8"/>
    <p:sldId id="364" r:id="rId9"/>
    <p:sldId id="616" r:id="rId10"/>
    <p:sldId id="347" r:id="rId11"/>
    <p:sldId id="374" r:id="rId12"/>
    <p:sldId id="419" r:id="rId13"/>
    <p:sldId id="420" r:id="rId14"/>
    <p:sldId id="618" r:id="rId15"/>
    <p:sldId id="358" r:id="rId16"/>
    <p:sldId id="404" r:id="rId17"/>
    <p:sldId id="360" r:id="rId18"/>
    <p:sldId id="359" r:id="rId19"/>
    <p:sldId id="405" r:id="rId20"/>
    <p:sldId id="365" r:id="rId21"/>
    <p:sldId id="621" r:id="rId22"/>
    <p:sldId id="376" r:id="rId23"/>
    <p:sldId id="348" r:id="rId24"/>
    <p:sldId id="349" r:id="rId25"/>
    <p:sldId id="308" r:id="rId26"/>
    <p:sldId id="411" r:id="rId27"/>
    <p:sldId id="409" r:id="rId28"/>
    <p:sldId id="331" r:id="rId29"/>
    <p:sldId id="605" r:id="rId30"/>
    <p:sldId id="620" r:id="rId31"/>
    <p:sldId id="415" r:id="rId32"/>
    <p:sldId id="626" r:id="rId33"/>
    <p:sldId id="624" r:id="rId34"/>
    <p:sldId id="619" r:id="rId35"/>
    <p:sldId id="351" r:id="rId36"/>
    <p:sldId id="398" r:id="rId37"/>
    <p:sldId id="407" r:id="rId38"/>
    <p:sldId id="606" r:id="rId39"/>
    <p:sldId id="627" r:id="rId40"/>
    <p:sldId id="416" r:id="rId41"/>
    <p:sldId id="413" r:id="rId42"/>
    <p:sldId id="613" r:id="rId43"/>
    <p:sldId id="414" r:id="rId44"/>
    <p:sldId id="412"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92" autoAdjust="0"/>
    <p:restoredTop sz="76863" autoAdjust="0"/>
  </p:normalViewPr>
  <p:slideViewPr>
    <p:cSldViewPr snapToGrid="0" snapToObjects="1">
      <p:cViewPr varScale="1">
        <p:scale>
          <a:sx n="48" d="100"/>
          <a:sy n="48" d="100"/>
        </p:scale>
        <p:origin x="964" y="44"/>
      </p:cViewPr>
      <p:guideLst>
        <p:guide orient="horz" pos="2160"/>
        <p:guide pos="3840"/>
      </p:guideLst>
    </p:cSldViewPr>
  </p:slideViewPr>
  <p:outlineViewPr>
    <p:cViewPr>
      <p:scale>
        <a:sx n="33" d="100"/>
        <a:sy n="33" d="100"/>
      </p:scale>
      <p:origin x="0" y="-2530"/>
    </p:cViewPr>
  </p:outlineViewPr>
  <p:notesTextViewPr>
    <p:cViewPr>
      <p:scale>
        <a:sx n="100" d="100"/>
        <a:sy n="100" d="100"/>
      </p:scale>
      <p:origin x="0" y="0"/>
    </p:cViewPr>
  </p:notesTextViewPr>
  <p:sorterViewPr>
    <p:cViewPr varScale="1">
      <p:scale>
        <a:sx n="1" d="1"/>
        <a:sy n="1" d="1"/>
      </p:scale>
      <p:origin x="0" y="-1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0F27C7-AC3A-6749-A0F0-9D8365FC6742}" type="datetimeFigureOut">
              <a:rPr lang="en-US" smtClean="0"/>
              <a:pPr/>
              <a:t>4/16/2025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2525DE-677B-7245-AE43-505E45E80B89}" type="slidenum">
              <a:rPr lang="en-US" smtClean="0"/>
              <a:pPr/>
              <a:t>‹#›</a:t>
            </a:fld>
            <a:endParaRPr lang="en-US" dirty="0"/>
          </a:p>
        </p:txBody>
      </p:sp>
    </p:spTree>
    <p:extLst>
      <p:ext uri="{BB962C8B-B14F-4D97-AF65-F5344CB8AC3E}">
        <p14:creationId xmlns:p14="http://schemas.microsoft.com/office/powerpoint/2010/main" val="31022975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803B8-0EE0-59BE-FDB8-12B38B4CE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27E30E-BC94-AAD6-D85D-8E1C02C56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83B6B-67E8-45DB-CF1C-87D6894EE253}"/>
              </a:ext>
            </a:extLst>
          </p:cNvPr>
          <p:cNvSpPr>
            <a:spLocks noGrp="1"/>
          </p:cNvSpPr>
          <p:nvPr>
            <p:ph type="body" idx="1"/>
          </p:nvPr>
        </p:nvSpPr>
        <p:spPr/>
        <p:txBody>
          <a:bodyPr/>
          <a:lstStyle/>
          <a:p>
            <a:r>
              <a:rPr lang="en-US" dirty="0"/>
              <a:t>Karst can also form through acidic water that percolates up from underground sources rather than through surface waters</a:t>
            </a:r>
            <a:br>
              <a:rPr lang="en-US" dirty="0"/>
            </a:br>
            <a:br>
              <a:rPr lang="en-US" dirty="0"/>
            </a:br>
            <a:r>
              <a:rPr lang="en-US" dirty="0"/>
              <a:t>Epikarst refers to the near-surface layer of a karst landscape, typically characterized by enhanced dissolution and increased permeability due to the concentration of weathering processes. It acts as a transition zone between the surface and deeper karst systems.</a:t>
            </a:r>
            <a:br>
              <a:rPr lang="en-US" dirty="0"/>
            </a:br>
            <a:br>
              <a:rPr lang="en-US" dirty="0"/>
            </a:br>
            <a:r>
              <a:rPr lang="en-US" dirty="0"/>
              <a:t>Exokarst refers to the visible, surface features of a karst landscape formed by the dissolution of rock at or near the surface. It includes a wide range of landforms that are often dramatic and visually distinctive.</a:t>
            </a:r>
          </a:p>
        </p:txBody>
      </p:sp>
      <p:sp>
        <p:nvSpPr>
          <p:cNvPr id="4" name="Slide Number Placeholder 3">
            <a:extLst>
              <a:ext uri="{FF2B5EF4-FFF2-40B4-BE49-F238E27FC236}">
                <a16:creationId xmlns:a16="http://schemas.microsoft.com/office/drawing/2014/main" id="{AAF8ADB8-CD14-D385-1184-1B60F27219B8}"/>
              </a:ext>
            </a:extLst>
          </p:cNvPr>
          <p:cNvSpPr>
            <a:spLocks noGrp="1"/>
          </p:cNvSpPr>
          <p:nvPr>
            <p:ph type="sldNum" sz="quarter" idx="5"/>
          </p:nvPr>
        </p:nvSpPr>
        <p:spPr/>
        <p:txBody>
          <a:bodyPr/>
          <a:lstStyle/>
          <a:p>
            <a:fld id="{8B2525DE-677B-7245-AE43-505E45E80B89}" type="slidenum">
              <a:rPr lang="en-US" smtClean="0"/>
              <a:pPr/>
              <a:t>1</a:t>
            </a:fld>
            <a:endParaRPr lang="en-US" dirty="0"/>
          </a:p>
        </p:txBody>
      </p:sp>
    </p:spTree>
    <p:extLst>
      <p:ext uri="{BB962C8B-B14F-4D97-AF65-F5344CB8AC3E}">
        <p14:creationId xmlns:p14="http://schemas.microsoft.com/office/powerpoint/2010/main" val="922875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CBFB62C-D6A7-4604-808D-73A20C9435C9}" type="slidenum">
              <a:rPr lang="en-US" smtClean="0"/>
              <a:pPr/>
              <a:t>17</a:t>
            </a:fld>
            <a:endParaRPr lang="en-US" dirty="0"/>
          </a:p>
        </p:txBody>
      </p:sp>
      <p:sp>
        <p:nvSpPr>
          <p:cNvPr id="112643" name="Rectangle 2"/>
          <p:cNvSpPr>
            <a:spLocks noGrp="1" noRot="1" noChangeAspect="1" noChangeArrowheads="1" noTextEdit="1"/>
          </p:cNvSpPr>
          <p:nvPr>
            <p:ph type="sldImg"/>
          </p:nvPr>
        </p:nvSpPr>
        <p:spPr>
          <a:xfrm>
            <a:off x="381000" y="685800"/>
            <a:ext cx="6096000" cy="3429000"/>
          </a:xfrm>
          <a:ln/>
        </p:spPr>
      </p:sp>
      <p:sp>
        <p:nvSpPr>
          <p:cNvPr id="112644" name="Rectangle 3"/>
          <p:cNvSpPr>
            <a:spLocks noGrp="1" noChangeArrowheads="1"/>
          </p:cNvSpPr>
          <p:nvPr>
            <p:ph type="body" idx="1"/>
          </p:nvPr>
        </p:nvSpPr>
        <p:spPr>
          <a:noFill/>
          <a:ln/>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1200" dirty="0">
                <a:latin typeface="Arial" charset="0"/>
              </a:rPr>
              <a:t>When Lake Jackson’s sinks rupture and the lake water drains out, the process is referred to as a dry down.  It has occurred many times during the last century.</a:t>
            </a:r>
          </a:p>
          <a:p>
            <a:pPr eaLnBrk="1" hangingPunct="1">
              <a:spcBef>
                <a:spcPct val="0"/>
              </a:spcBef>
            </a:pPr>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4191820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8795240F-BA6F-47D0-A982-C2F5251FC798}" type="slidenum">
              <a:rPr lang="en-US" smtClean="0"/>
              <a:pPr/>
              <a:t>18</a:t>
            </a:fld>
            <a:endParaRPr lang="en-US" dirty="0"/>
          </a:p>
        </p:txBody>
      </p:sp>
      <p:sp>
        <p:nvSpPr>
          <p:cNvPr id="111619" name="Rectangle 2"/>
          <p:cNvSpPr>
            <a:spLocks noGrp="1" noRot="1" noChangeAspect="1" noChangeArrowheads="1" noTextEdit="1"/>
          </p:cNvSpPr>
          <p:nvPr>
            <p:ph type="sldImg"/>
          </p:nvPr>
        </p:nvSpPr>
        <p:spPr>
          <a:xfrm>
            <a:off x="382588" y="685800"/>
            <a:ext cx="6094412" cy="3429000"/>
          </a:xfrm>
          <a:ln/>
        </p:spPr>
      </p:sp>
      <p:sp>
        <p:nvSpPr>
          <p:cNvPr id="111620" name="Rectangle 3"/>
          <p:cNvSpPr>
            <a:spLocks noGrp="1" noChangeArrowheads="1"/>
          </p:cNvSpPr>
          <p:nvPr>
            <p:ph type="body" idx="1"/>
          </p:nvPr>
        </p:nvSpPr>
        <p:spPr>
          <a:xfrm>
            <a:off x="685800" y="4343400"/>
            <a:ext cx="5486400" cy="4114800"/>
          </a:xfrm>
          <a:noFill/>
          <a:ln/>
        </p:spPr>
        <p:txBody>
          <a:bodyPr/>
          <a:lstStyle/>
          <a:p>
            <a:pPr eaLnBrk="1" hangingPunct="1"/>
            <a:endParaRPr lang="en-US" dirty="0"/>
          </a:p>
        </p:txBody>
      </p:sp>
    </p:spTree>
    <p:extLst>
      <p:ext uri="{BB962C8B-B14F-4D97-AF65-F5344CB8AC3E}">
        <p14:creationId xmlns:p14="http://schemas.microsoft.com/office/powerpoint/2010/main" val="2597868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Karren landscape </a:t>
            </a:r>
            <a:r>
              <a:rPr lang="en-US" dirty="0"/>
              <a:t>composed of clint and grike features in limestone (County Clare, northwestern Ireland, the Barrens).</a:t>
            </a:r>
          </a:p>
          <a:p>
            <a:endParaRPr lang="en-US" dirty="0"/>
          </a:p>
        </p:txBody>
      </p:sp>
      <p:sp>
        <p:nvSpPr>
          <p:cNvPr id="4" name="Slide Number Placeholder 3"/>
          <p:cNvSpPr>
            <a:spLocks noGrp="1"/>
          </p:cNvSpPr>
          <p:nvPr>
            <p:ph type="sldNum" sz="quarter" idx="5"/>
          </p:nvPr>
        </p:nvSpPr>
        <p:spPr/>
        <p:txBody>
          <a:bodyPr/>
          <a:lstStyle/>
          <a:p>
            <a:fld id="{8B2525DE-677B-7245-AE43-505E45E80B89}" type="slidenum">
              <a:rPr lang="en-US" smtClean="0"/>
              <a:pPr/>
              <a:t>22</a:t>
            </a:fld>
            <a:endParaRPr lang="en-US" dirty="0"/>
          </a:p>
        </p:txBody>
      </p:sp>
    </p:spTree>
    <p:extLst>
      <p:ext uri="{BB962C8B-B14F-4D97-AF65-F5344CB8AC3E}">
        <p14:creationId xmlns:p14="http://schemas.microsoft.com/office/powerpoint/2010/main" val="1958019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18721F5-AAC5-4F97-9855-B329B21D5EAB}" type="slidenum">
              <a:rPr lang="en-US" smtClean="0"/>
              <a:pPr/>
              <a:t>23</a:t>
            </a:fld>
            <a:endParaRPr lang="en-US" dirty="0"/>
          </a:p>
        </p:txBody>
      </p:sp>
      <p:sp>
        <p:nvSpPr>
          <p:cNvPr id="18435" name="Rectangle 2"/>
          <p:cNvSpPr>
            <a:spLocks noGrp="1" noRot="1" noChangeAspect="1" noChangeArrowheads="1" noTextEdit="1"/>
          </p:cNvSpPr>
          <p:nvPr>
            <p:ph type="sldImg"/>
          </p:nvPr>
        </p:nvSpPr>
        <p:spPr>
          <a:xfrm>
            <a:off x="381000" y="685800"/>
            <a:ext cx="6096000" cy="3429000"/>
          </a:xfrm>
          <a:ln/>
        </p:spPr>
      </p:sp>
      <p:sp>
        <p:nvSpPr>
          <p:cNvPr id="18436" name="Rectangle 3"/>
          <p:cNvSpPr>
            <a:spLocks noGrp="1" noChangeArrowheads="1"/>
          </p:cNvSpPr>
          <p:nvPr>
            <p:ph type="body" idx="1"/>
          </p:nvPr>
        </p:nvSpPr>
        <p:spPr>
          <a:xfrm>
            <a:off x="914400" y="4343400"/>
            <a:ext cx="5029200" cy="4114800"/>
          </a:xfrm>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Cockpit karst, Jamaica</a:t>
            </a:r>
          </a:p>
          <a:p>
            <a:pPr eaLnBrk="1" hangingPunct="1"/>
            <a:endParaRPr lang="en-US" dirty="0"/>
          </a:p>
        </p:txBody>
      </p:sp>
    </p:spTree>
    <p:extLst>
      <p:ext uri="{BB962C8B-B14F-4D97-AF65-F5344CB8AC3E}">
        <p14:creationId xmlns:p14="http://schemas.microsoft.com/office/powerpoint/2010/main" val="769485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EA0016A5-6CA9-4263-AEDC-86E138F701B5}" type="slidenum">
              <a:rPr lang="en-US" smtClean="0"/>
              <a:pPr/>
              <a:t>24</a:t>
            </a:fld>
            <a:endParaRPr lang="en-US" dirty="0"/>
          </a:p>
        </p:txBody>
      </p:sp>
      <p:sp>
        <p:nvSpPr>
          <p:cNvPr id="19459" name="Rectangle 2"/>
          <p:cNvSpPr>
            <a:spLocks noGrp="1" noRot="1" noChangeAspect="1" noChangeArrowheads="1" noTextEdit="1"/>
          </p:cNvSpPr>
          <p:nvPr>
            <p:ph type="sldImg"/>
          </p:nvPr>
        </p:nvSpPr>
        <p:spPr>
          <a:xfrm>
            <a:off x="381000" y="685800"/>
            <a:ext cx="6096000" cy="3429000"/>
          </a:xfrm>
          <a:ln/>
        </p:spPr>
      </p:sp>
      <p:sp>
        <p:nvSpPr>
          <p:cNvPr id="19460" name="Rectangle 3"/>
          <p:cNvSpPr>
            <a:spLocks noGrp="1" noChangeArrowheads="1"/>
          </p:cNvSpPr>
          <p:nvPr>
            <p:ph type="body" idx="1"/>
          </p:nvPr>
        </p:nvSpPr>
        <p:spPr>
          <a:xfrm>
            <a:off x="914400" y="4343400"/>
            <a:ext cx="5029200" cy="4114800"/>
          </a:xfrm>
          <a:noFill/>
          <a:ln/>
        </p:spPr>
        <p:txBody>
          <a:bodyPr/>
          <a:lstStyle/>
          <a:p>
            <a:pPr eaLnBrk="1" hangingPunct="1"/>
            <a:r>
              <a:rPr lang="en-US" dirty="0"/>
              <a:t>Tower karst, </a:t>
            </a:r>
            <a:r>
              <a:rPr lang="en-US" b="0" dirty="0"/>
              <a:t>Guangxi province </a:t>
            </a:r>
            <a:r>
              <a:rPr lang="en-US" dirty="0"/>
              <a:t>of southern China</a:t>
            </a:r>
            <a:br>
              <a:rPr lang="en-US" dirty="0"/>
            </a:br>
            <a:r>
              <a:rPr lang="en-US" dirty="0"/>
              <a:t>https://whc.unesco.org/en/list/1248/</a:t>
            </a:r>
          </a:p>
        </p:txBody>
      </p:sp>
    </p:spTree>
    <p:extLst>
      <p:ext uri="{BB962C8B-B14F-4D97-AF65-F5344CB8AC3E}">
        <p14:creationId xmlns:p14="http://schemas.microsoft.com/office/powerpoint/2010/main" val="2132879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Tower karst, Madagascar</a:t>
            </a:r>
          </a:p>
        </p:txBody>
      </p:sp>
      <p:sp>
        <p:nvSpPr>
          <p:cNvPr id="4" name="Slide Number Placeholder 3"/>
          <p:cNvSpPr>
            <a:spLocks noGrp="1"/>
          </p:cNvSpPr>
          <p:nvPr>
            <p:ph type="sldNum" sz="quarter" idx="5"/>
          </p:nvPr>
        </p:nvSpPr>
        <p:spPr/>
        <p:txBody>
          <a:bodyPr/>
          <a:lstStyle/>
          <a:p>
            <a:fld id="{8B2525DE-677B-7245-AE43-505E45E80B89}" type="slidenum">
              <a:rPr lang="en-US" smtClean="0"/>
              <a:pPr/>
              <a:t>25</a:t>
            </a:fld>
            <a:endParaRPr lang="en-US" dirty="0"/>
          </a:p>
        </p:txBody>
      </p:sp>
    </p:spTree>
    <p:extLst>
      <p:ext uri="{BB962C8B-B14F-4D97-AF65-F5344CB8AC3E}">
        <p14:creationId xmlns:p14="http://schemas.microsoft.com/office/powerpoint/2010/main" val="2403950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Mammoth Cave National Park</a:t>
            </a:r>
          </a:p>
        </p:txBody>
      </p:sp>
      <p:sp>
        <p:nvSpPr>
          <p:cNvPr id="4" name="Slide Number Placeholder 3"/>
          <p:cNvSpPr>
            <a:spLocks noGrp="1"/>
          </p:cNvSpPr>
          <p:nvPr>
            <p:ph type="sldNum" sz="quarter" idx="5"/>
          </p:nvPr>
        </p:nvSpPr>
        <p:spPr/>
        <p:txBody>
          <a:bodyPr/>
          <a:lstStyle/>
          <a:p>
            <a:fld id="{8B2525DE-677B-7245-AE43-505E45E80B89}" type="slidenum">
              <a:rPr lang="en-US" smtClean="0"/>
              <a:pPr/>
              <a:t>27</a:t>
            </a:fld>
            <a:endParaRPr lang="en-US" dirty="0"/>
          </a:p>
        </p:txBody>
      </p:sp>
    </p:spTree>
    <p:extLst>
      <p:ext uri="{BB962C8B-B14F-4D97-AF65-F5344CB8AC3E}">
        <p14:creationId xmlns:p14="http://schemas.microsoft.com/office/powerpoint/2010/main" val="2876375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Surface and subsurface water</a:t>
            </a:r>
          </a:p>
          <a:p>
            <a:endParaRPr lang="en-US" dirty="0"/>
          </a:p>
        </p:txBody>
      </p:sp>
      <p:sp>
        <p:nvSpPr>
          <p:cNvPr id="4" name="Slide Number Placeholder 3"/>
          <p:cNvSpPr>
            <a:spLocks noGrp="1"/>
          </p:cNvSpPr>
          <p:nvPr>
            <p:ph type="sldNum" sz="quarter" idx="5"/>
          </p:nvPr>
        </p:nvSpPr>
        <p:spPr/>
        <p:txBody>
          <a:bodyPr/>
          <a:lstStyle/>
          <a:p>
            <a:fld id="{8B2525DE-677B-7245-AE43-505E45E80B89}" type="slidenum">
              <a:rPr lang="en-US" smtClean="0"/>
              <a:pPr/>
              <a:t>28</a:t>
            </a:fld>
            <a:endParaRPr lang="en-US" dirty="0"/>
          </a:p>
        </p:txBody>
      </p:sp>
    </p:spTree>
    <p:extLst>
      <p:ext uri="{BB962C8B-B14F-4D97-AF65-F5344CB8AC3E}">
        <p14:creationId xmlns:p14="http://schemas.microsoft.com/office/powerpoint/2010/main" val="1269090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vadose passages – formed via surface water</a:t>
            </a:r>
            <a:br>
              <a:rPr lang="en-US" dirty="0"/>
            </a:br>
            <a:r>
              <a:rPr lang="en-US" dirty="0"/>
              <a:t>epiphreatic passages – formed in phreatic zone but because of water table lowering are now air-filled</a:t>
            </a:r>
            <a:br>
              <a:rPr lang="en-US" dirty="0"/>
            </a:br>
            <a:r>
              <a:rPr lang="en-US" dirty="0"/>
              <a:t>phreatic tube – contains flowing water</a:t>
            </a:r>
            <a:br>
              <a:rPr lang="en-US" dirty="0"/>
            </a:br>
            <a:br>
              <a:rPr lang="en-US" dirty="0"/>
            </a:br>
            <a:r>
              <a:rPr lang="en-US" dirty="0"/>
              <a:t>Water tables fluctuate through time, so it is possible to have a passage that has been wet and then dry and then wet again, depending upon the local geology and position of the cave relative to the water table</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8B2525DE-677B-7245-AE43-505E45E80B89}" type="slidenum">
              <a:rPr lang="en-US" smtClean="0"/>
              <a:pPr/>
              <a:t>29</a:t>
            </a:fld>
            <a:endParaRPr lang="en-US" dirty="0"/>
          </a:p>
        </p:txBody>
      </p:sp>
    </p:spTree>
    <p:extLst>
      <p:ext uri="{BB962C8B-B14F-4D97-AF65-F5344CB8AC3E}">
        <p14:creationId xmlns:p14="http://schemas.microsoft.com/office/powerpoint/2010/main" val="1275249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Vadose passage</a:t>
            </a:r>
          </a:p>
        </p:txBody>
      </p:sp>
      <p:sp>
        <p:nvSpPr>
          <p:cNvPr id="4" name="Slide Number Placeholder 3"/>
          <p:cNvSpPr>
            <a:spLocks noGrp="1"/>
          </p:cNvSpPr>
          <p:nvPr>
            <p:ph type="sldNum" sz="quarter" idx="5"/>
          </p:nvPr>
        </p:nvSpPr>
        <p:spPr/>
        <p:txBody>
          <a:bodyPr/>
          <a:lstStyle/>
          <a:p>
            <a:fld id="{8B2525DE-677B-7245-AE43-505E45E80B89}" type="slidenum">
              <a:rPr lang="en-US" smtClean="0"/>
              <a:pPr/>
              <a:t>31</a:t>
            </a:fld>
            <a:endParaRPr lang="en-US" dirty="0"/>
          </a:p>
        </p:txBody>
      </p:sp>
    </p:spTree>
    <p:extLst>
      <p:ext uri="{BB962C8B-B14F-4D97-AF65-F5344CB8AC3E}">
        <p14:creationId xmlns:p14="http://schemas.microsoft.com/office/powerpoint/2010/main" val="31869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Karst can also form through acidic water that percolates up from underground sources rather than through surface waters</a:t>
            </a:r>
          </a:p>
        </p:txBody>
      </p:sp>
      <p:sp>
        <p:nvSpPr>
          <p:cNvPr id="4" name="Slide Number Placeholder 3"/>
          <p:cNvSpPr>
            <a:spLocks noGrp="1"/>
          </p:cNvSpPr>
          <p:nvPr>
            <p:ph type="sldNum" sz="quarter" idx="5"/>
          </p:nvPr>
        </p:nvSpPr>
        <p:spPr/>
        <p:txBody>
          <a:bodyPr/>
          <a:lstStyle/>
          <a:p>
            <a:fld id="{8B2525DE-677B-7245-AE43-505E45E80B89}" type="slidenum">
              <a:rPr lang="en-US" smtClean="0"/>
              <a:pPr/>
              <a:t>2</a:t>
            </a:fld>
            <a:endParaRPr lang="en-US" dirty="0"/>
          </a:p>
        </p:txBody>
      </p:sp>
    </p:spTree>
    <p:extLst>
      <p:ext uri="{BB962C8B-B14F-4D97-AF65-F5344CB8AC3E}">
        <p14:creationId xmlns:p14="http://schemas.microsoft.com/office/powerpoint/2010/main" val="3038472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https://www.instagram.com/maurocaveworld/reel/DDN7JxXRAnz/</a:t>
            </a:r>
          </a:p>
        </p:txBody>
      </p:sp>
      <p:sp>
        <p:nvSpPr>
          <p:cNvPr id="4" name="Slide Number Placeholder 3"/>
          <p:cNvSpPr>
            <a:spLocks noGrp="1"/>
          </p:cNvSpPr>
          <p:nvPr>
            <p:ph type="sldNum" sz="quarter" idx="5"/>
          </p:nvPr>
        </p:nvSpPr>
        <p:spPr/>
        <p:txBody>
          <a:bodyPr/>
          <a:lstStyle/>
          <a:p>
            <a:fld id="{8B2525DE-677B-7245-AE43-505E45E80B89}" type="slidenum">
              <a:rPr lang="en-US" smtClean="0"/>
              <a:pPr/>
              <a:t>32</a:t>
            </a:fld>
            <a:endParaRPr lang="en-US" dirty="0"/>
          </a:p>
        </p:txBody>
      </p:sp>
    </p:spTree>
    <p:extLst>
      <p:ext uri="{BB962C8B-B14F-4D97-AF65-F5344CB8AC3E}">
        <p14:creationId xmlns:p14="http://schemas.microsoft.com/office/powerpoint/2010/main" val="4256813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Keyhole shape of the epiphreatic zone</a:t>
            </a:r>
          </a:p>
          <a:p>
            <a:endParaRPr lang="en-US" dirty="0"/>
          </a:p>
        </p:txBody>
      </p:sp>
      <p:sp>
        <p:nvSpPr>
          <p:cNvPr id="4" name="Slide Number Placeholder 3"/>
          <p:cNvSpPr>
            <a:spLocks noGrp="1"/>
          </p:cNvSpPr>
          <p:nvPr>
            <p:ph type="sldNum" sz="quarter" idx="5"/>
          </p:nvPr>
        </p:nvSpPr>
        <p:spPr/>
        <p:txBody>
          <a:bodyPr/>
          <a:lstStyle/>
          <a:p>
            <a:fld id="{8B2525DE-677B-7245-AE43-505E45E80B89}" type="slidenum">
              <a:rPr lang="en-US" smtClean="0"/>
              <a:pPr/>
              <a:t>34</a:t>
            </a:fld>
            <a:endParaRPr lang="en-US" dirty="0"/>
          </a:p>
        </p:txBody>
      </p:sp>
    </p:spTree>
    <p:extLst>
      <p:ext uri="{BB962C8B-B14F-4D97-AF65-F5344CB8AC3E}">
        <p14:creationId xmlns:p14="http://schemas.microsoft.com/office/powerpoint/2010/main" val="31159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28748968-4203-4B6C-B616-D9B753D597AC}" type="slidenum">
              <a:rPr lang="en-US" smtClean="0"/>
              <a:pPr/>
              <a:t>35</a:t>
            </a:fld>
            <a:endParaRPr lang="en-US" dirty="0"/>
          </a:p>
        </p:txBody>
      </p:sp>
      <p:sp>
        <p:nvSpPr>
          <p:cNvPr id="21507" name="Rectangle 2"/>
          <p:cNvSpPr>
            <a:spLocks noGrp="1" noRot="1" noChangeAspect="1" noChangeArrowheads="1" noTextEdit="1"/>
          </p:cNvSpPr>
          <p:nvPr>
            <p:ph type="sldImg"/>
          </p:nvPr>
        </p:nvSpPr>
        <p:spPr>
          <a:xfrm>
            <a:off x="381000" y="685800"/>
            <a:ext cx="6096000" cy="3429000"/>
          </a:xfrm>
          <a:ln/>
        </p:spPr>
      </p:sp>
      <p:sp>
        <p:nvSpPr>
          <p:cNvPr id="21508" name="Rectangle 3"/>
          <p:cNvSpPr>
            <a:spLocks noGrp="1" noChangeArrowheads="1"/>
          </p:cNvSpPr>
          <p:nvPr>
            <p:ph type="body" idx="1"/>
          </p:nvPr>
        </p:nvSpPr>
        <p:spPr>
          <a:xfrm>
            <a:off x="914400" y="4343400"/>
            <a:ext cx="5029200" cy="4114800"/>
          </a:xfrm>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Speleothems is the name given to stalactites and stalagmites. Speleothems</a:t>
            </a:r>
            <a:r>
              <a:rPr lang="en-US" baseline="0" dirty="0"/>
              <a:t> form from the precipitation of minerals out of solution when caves are dry. They will not form underwater, so the only type of cave they can form in is a vadose passage. </a:t>
            </a:r>
            <a:br>
              <a:rPr lang="en-US" baseline="0" dirty="0"/>
            </a:br>
            <a:br>
              <a:rPr lang="en-US" baseline="0" dirty="0"/>
            </a:br>
            <a:r>
              <a:rPr lang="en-US" baseline="0" dirty="0"/>
              <a:t>Right, this passage formed as a phreatic cave and is now above the water table in the vadose zone.   </a:t>
            </a:r>
            <a:br>
              <a:rPr lang="en-US" baseline="0" dirty="0"/>
            </a:br>
            <a:br>
              <a:rPr lang="en-US" baseline="0" dirty="0"/>
            </a:br>
            <a:endParaRPr lang="en-US" dirty="0"/>
          </a:p>
        </p:txBody>
      </p:sp>
    </p:spTree>
    <p:extLst>
      <p:ext uri="{BB962C8B-B14F-4D97-AF65-F5344CB8AC3E}">
        <p14:creationId xmlns:p14="http://schemas.microsoft.com/office/powerpoint/2010/main" val="3306267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passage had to be exposed to air for a period of time for the speleothems to form. Then the water table rose and refilled the cave. Fluctuations in water table position give caves and their passages their defining shape and features.  </a:t>
            </a:r>
          </a:p>
        </p:txBody>
      </p:sp>
      <p:sp>
        <p:nvSpPr>
          <p:cNvPr id="4" name="Slide Number Placeholder 3"/>
          <p:cNvSpPr>
            <a:spLocks noGrp="1"/>
          </p:cNvSpPr>
          <p:nvPr>
            <p:ph type="sldNum" sz="quarter" idx="5"/>
          </p:nvPr>
        </p:nvSpPr>
        <p:spPr/>
        <p:txBody>
          <a:bodyPr/>
          <a:lstStyle/>
          <a:p>
            <a:fld id="{8B2525DE-677B-7245-AE43-505E45E80B89}" type="slidenum">
              <a:rPr lang="en-US" smtClean="0"/>
              <a:pPr/>
              <a:t>36</a:t>
            </a:fld>
            <a:endParaRPr lang="en-US" dirty="0"/>
          </a:p>
        </p:txBody>
      </p:sp>
    </p:spTree>
    <p:extLst>
      <p:ext uri="{BB962C8B-B14F-4D97-AF65-F5344CB8AC3E}">
        <p14:creationId xmlns:p14="http://schemas.microsoft.com/office/powerpoint/2010/main" val="2278928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Blue hole, Bahamas</a:t>
            </a:r>
          </a:p>
        </p:txBody>
      </p:sp>
      <p:sp>
        <p:nvSpPr>
          <p:cNvPr id="1259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6DE044-ACB7-4C12-B290-2AEF0F9E5D31}" type="slidenum">
              <a:rPr lang="en-US">
                <a:cs typeface="Arial" charset="0"/>
              </a:rPr>
              <a:pPr fontAlgn="base">
                <a:spcBef>
                  <a:spcPct val="0"/>
                </a:spcBef>
                <a:spcAft>
                  <a:spcPct val="0"/>
                </a:spcAft>
                <a:defRPr/>
              </a:pPr>
              <a:t>37</a:t>
            </a:fld>
            <a:endParaRPr lang="en-US" dirty="0">
              <a:cs typeface="Arial" charset="0"/>
            </a:endParaRPr>
          </a:p>
        </p:txBody>
      </p:sp>
    </p:spTree>
    <p:extLst>
      <p:ext uri="{BB962C8B-B14F-4D97-AF65-F5344CB8AC3E}">
        <p14:creationId xmlns:p14="http://schemas.microsoft.com/office/powerpoint/2010/main" val="861900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https://www.ajc.com/news/photos-few-metro-atlanta-biggest-sinkholes/BQo0BCR60jFobPgCvJ7zyI/</a:t>
            </a:r>
          </a:p>
        </p:txBody>
      </p:sp>
      <p:sp>
        <p:nvSpPr>
          <p:cNvPr id="4" name="Slide Number Placeholder 3"/>
          <p:cNvSpPr>
            <a:spLocks noGrp="1"/>
          </p:cNvSpPr>
          <p:nvPr>
            <p:ph type="sldNum" sz="quarter" idx="5"/>
          </p:nvPr>
        </p:nvSpPr>
        <p:spPr/>
        <p:txBody>
          <a:bodyPr/>
          <a:lstStyle/>
          <a:p>
            <a:fld id="{8B2525DE-677B-7245-AE43-505E45E80B89}" type="slidenum">
              <a:rPr lang="en-US" smtClean="0"/>
              <a:pPr/>
              <a:t>41</a:t>
            </a:fld>
            <a:endParaRPr lang="en-US" dirty="0"/>
          </a:p>
        </p:txBody>
      </p:sp>
    </p:spTree>
    <p:extLst>
      <p:ext uri="{BB962C8B-B14F-4D97-AF65-F5344CB8AC3E}">
        <p14:creationId xmlns:p14="http://schemas.microsoft.com/office/powerpoint/2010/main" val="3381761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https://www.seattletimes.com/nation-world/huge-sinkholes-are-now-appearing-in-the-wrong-places/</a:t>
            </a:r>
          </a:p>
        </p:txBody>
      </p:sp>
      <p:sp>
        <p:nvSpPr>
          <p:cNvPr id="4" name="Slide Number Placeholder 3"/>
          <p:cNvSpPr>
            <a:spLocks noGrp="1"/>
          </p:cNvSpPr>
          <p:nvPr>
            <p:ph type="sldNum" sz="quarter" idx="5"/>
          </p:nvPr>
        </p:nvSpPr>
        <p:spPr/>
        <p:txBody>
          <a:bodyPr/>
          <a:lstStyle/>
          <a:p>
            <a:fld id="{8B2525DE-677B-7245-AE43-505E45E80B89}" type="slidenum">
              <a:rPr lang="en-US" smtClean="0"/>
              <a:pPr/>
              <a:t>43</a:t>
            </a:fld>
            <a:endParaRPr lang="en-US" dirty="0"/>
          </a:p>
        </p:txBody>
      </p:sp>
    </p:spTree>
    <p:extLst>
      <p:ext uri="{BB962C8B-B14F-4D97-AF65-F5344CB8AC3E}">
        <p14:creationId xmlns:p14="http://schemas.microsoft.com/office/powerpoint/2010/main" val="573832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525DE-677B-7245-AE43-505E45E80B89}" type="slidenum">
              <a:rPr lang="en-US" smtClean="0"/>
              <a:pPr/>
              <a:t>44</a:t>
            </a:fld>
            <a:endParaRPr lang="en-US" dirty="0"/>
          </a:p>
        </p:txBody>
      </p:sp>
    </p:spTree>
    <p:extLst>
      <p:ext uri="{BB962C8B-B14F-4D97-AF65-F5344CB8AC3E}">
        <p14:creationId xmlns:p14="http://schemas.microsoft.com/office/powerpoint/2010/main" val="3325277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553B5D-336A-3F4E-92F2-AFC84FE3C8AA}" type="slidenum">
              <a:rPr lang="en-US"/>
              <a:pPr>
                <a:defRPr/>
              </a:pPr>
              <a:t>4</a:t>
            </a:fld>
            <a:endParaRPr lang="en-US" dirty="0"/>
          </a:p>
        </p:txBody>
      </p:sp>
      <p:sp>
        <p:nvSpPr>
          <p:cNvPr id="18329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183299"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mj-cs"/>
              </a:rPr>
              <a:t>Cenotes (Yucatan state, Mexico)</a:t>
            </a:r>
            <a:endParaRPr lang="en-US"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3078339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Karst plain, Central Kentucky</a:t>
            </a:r>
          </a:p>
        </p:txBody>
      </p:sp>
      <p:sp>
        <p:nvSpPr>
          <p:cNvPr id="4" name="Slide Number Placeholder 3"/>
          <p:cNvSpPr>
            <a:spLocks noGrp="1"/>
          </p:cNvSpPr>
          <p:nvPr>
            <p:ph type="sldNum" sz="quarter" idx="5"/>
          </p:nvPr>
        </p:nvSpPr>
        <p:spPr/>
        <p:txBody>
          <a:bodyPr/>
          <a:lstStyle/>
          <a:p>
            <a:fld id="{8B2525DE-677B-7245-AE43-505E45E80B89}" type="slidenum">
              <a:rPr lang="en-US" smtClean="0"/>
              <a:pPr/>
              <a:t>5</a:t>
            </a:fld>
            <a:endParaRPr lang="en-US" dirty="0"/>
          </a:p>
        </p:txBody>
      </p:sp>
    </p:spTree>
    <p:extLst>
      <p:ext uri="{BB962C8B-B14F-4D97-AF65-F5344CB8AC3E}">
        <p14:creationId xmlns:p14="http://schemas.microsoft.com/office/powerpoint/2010/main" val="1778841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https://www.engr.uky.edu/news/2019/03/kgs-jacobs-collaborate-sinkhole-machine-learning-research</a:t>
            </a:r>
            <a:br>
              <a:rPr lang="en-US" dirty="0"/>
            </a:br>
            <a:br>
              <a:rPr lang="en-US" dirty="0"/>
            </a:br>
            <a:r>
              <a:rPr lang="en-US" dirty="0"/>
              <a:t>Sinkholes in blue. There are lots of sinkholes in Kentucky because it has all the ingredients necessary for a karst landscape to form. </a:t>
            </a:r>
          </a:p>
        </p:txBody>
      </p:sp>
      <p:sp>
        <p:nvSpPr>
          <p:cNvPr id="4" name="Slide Number Placeholder 3"/>
          <p:cNvSpPr>
            <a:spLocks noGrp="1"/>
          </p:cNvSpPr>
          <p:nvPr>
            <p:ph type="sldNum" sz="quarter" idx="5"/>
          </p:nvPr>
        </p:nvSpPr>
        <p:spPr/>
        <p:txBody>
          <a:bodyPr/>
          <a:lstStyle/>
          <a:p>
            <a:fld id="{8B2525DE-677B-7245-AE43-505E45E80B89}" type="slidenum">
              <a:rPr lang="en-US" smtClean="0"/>
              <a:pPr/>
              <a:t>6</a:t>
            </a:fld>
            <a:endParaRPr lang="en-US" dirty="0"/>
          </a:p>
        </p:txBody>
      </p:sp>
    </p:spTree>
    <p:extLst>
      <p:ext uri="{BB962C8B-B14F-4D97-AF65-F5344CB8AC3E}">
        <p14:creationId xmlns:p14="http://schemas.microsoft.com/office/powerpoint/2010/main" val="1753198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Located in the heart of campus, W.T. Young serves as the central library in the university library system. Stormwater from this approximately 20 acre site primarily discharges via the University storm sewer system and travels to a larger LFUCG culvert that discharges to Town Branch. In the event that flows exceed the capacity of the lines leading to the LFUCG culvert, this system has been designed with two large detention basins (North and South) with a sink hole located at the base of each basin. As flow begins to back up into the detention basins, it diverts to the sink holes as a secondary point of discharge. Most rainfall events will bypass the sink holes and discharge to Town Branch via the LFUCG system.</a:t>
            </a:r>
            <a:br>
              <a:rPr lang="en-US" dirty="0"/>
            </a:br>
            <a:br>
              <a:rPr lang="en-US" dirty="0"/>
            </a:br>
            <a:r>
              <a:rPr lang="en-US" dirty="0"/>
              <a:t>https://www.uky.edu/env/groundwater/class-v-injection-wells</a:t>
            </a:r>
            <a:br>
              <a:rPr lang="en-US" dirty="0"/>
            </a:br>
            <a:br>
              <a:rPr lang="en-US" dirty="0"/>
            </a:br>
            <a:r>
              <a:rPr lang="en-US" dirty="0"/>
              <a:t>An injection well is a well that is used to place water and fluids underground into porous geologic formations. Regulated by the Safe Drinking Water Act, these wells are subject to federal requirements in order to protect public health and prevent contamination of underground sources of drinking water. The EPA regulates injection wells. Injection wells are grouped into six categories or classes based on use. Class V wells are used for the injection of Non-Hazardous fluids into or above underground sources of drinking water. At the University, Class V wells are used to discharge stormwater from portions of campus into existing modified sinkholes.</a:t>
            </a:r>
          </a:p>
        </p:txBody>
      </p:sp>
      <p:sp>
        <p:nvSpPr>
          <p:cNvPr id="4" name="Slide Number Placeholder 3"/>
          <p:cNvSpPr>
            <a:spLocks noGrp="1"/>
          </p:cNvSpPr>
          <p:nvPr>
            <p:ph type="sldNum" sz="quarter" idx="5"/>
          </p:nvPr>
        </p:nvSpPr>
        <p:spPr/>
        <p:txBody>
          <a:bodyPr/>
          <a:lstStyle/>
          <a:p>
            <a:fld id="{8B2525DE-677B-7245-AE43-505E45E80B89}" type="slidenum">
              <a:rPr lang="en-US" smtClean="0"/>
              <a:pPr/>
              <a:t>9</a:t>
            </a:fld>
            <a:endParaRPr lang="en-US" dirty="0"/>
          </a:p>
        </p:txBody>
      </p:sp>
    </p:spTree>
    <p:extLst>
      <p:ext uri="{BB962C8B-B14F-4D97-AF65-F5344CB8AC3E}">
        <p14:creationId xmlns:p14="http://schemas.microsoft.com/office/powerpoint/2010/main" val="879555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66B1EB3D-CBD2-41D3-B6F8-43D65360468F}" type="slidenum">
              <a:rPr lang="en-US" smtClean="0"/>
              <a:pPr/>
              <a:t>10</a:t>
            </a:fld>
            <a:endParaRPr lang="en-US" dirty="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xfrm>
            <a:off x="914400" y="4343400"/>
            <a:ext cx="5029200" cy="4114800"/>
          </a:xfrm>
          <a:noFill/>
          <a:ln/>
        </p:spPr>
        <p:txBody>
          <a:bodyPr/>
          <a:lstStyle/>
          <a:p>
            <a:pPr eaLnBrk="1" hangingPunct="1"/>
            <a:r>
              <a:rPr lang="en-US" dirty="0"/>
              <a:t>Collapse doline with water-table lake in Gambier Karst, South Australia</a:t>
            </a:r>
          </a:p>
        </p:txBody>
      </p:sp>
    </p:spTree>
    <p:extLst>
      <p:ext uri="{BB962C8B-B14F-4D97-AF65-F5344CB8AC3E}">
        <p14:creationId xmlns:p14="http://schemas.microsoft.com/office/powerpoint/2010/main" val="2111137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B9AC1158-8034-4D24-9DBF-66B74328735D}" type="slidenum">
              <a:rPr lang="en-US" smtClean="0"/>
              <a:pPr/>
              <a:t>15</a:t>
            </a:fld>
            <a:endParaRPr lang="en-US" dirty="0"/>
          </a:p>
        </p:txBody>
      </p:sp>
      <p:sp>
        <p:nvSpPr>
          <p:cNvPr id="110595" name="Rectangle 2"/>
          <p:cNvSpPr>
            <a:spLocks noGrp="1" noRot="1" noChangeAspect="1" noChangeArrowheads="1" noTextEdit="1"/>
          </p:cNvSpPr>
          <p:nvPr>
            <p:ph type="sldImg"/>
          </p:nvPr>
        </p:nvSpPr>
        <p:spPr>
          <a:xfrm>
            <a:off x="381000" y="685800"/>
            <a:ext cx="6096000" cy="3429000"/>
          </a:xfrm>
          <a:ln/>
        </p:spPr>
      </p:sp>
      <p:sp>
        <p:nvSpPr>
          <p:cNvPr id="110596" name="Rectangle 3"/>
          <p:cNvSpPr>
            <a:spLocks noGrp="1" noChangeArrowheads="1"/>
          </p:cNvSpPr>
          <p:nvPr>
            <p:ph type="body" idx="1"/>
          </p:nvPr>
        </p:nvSpPr>
        <p:spPr>
          <a:noFill/>
          <a:ln/>
        </p:spPr>
        <p:txBody>
          <a:bodyPr/>
          <a:lstStyle/>
          <a:p>
            <a:pPr eaLnBrk="1" hangingPunct="1"/>
            <a:r>
              <a:rPr lang="en-US" dirty="0"/>
              <a:t>Lake Jackson, near Tallahassee, Florida</a:t>
            </a:r>
            <a:br>
              <a:rPr lang="en-US" dirty="0"/>
            </a:br>
            <a:br>
              <a:rPr lang="en-US" dirty="0"/>
            </a:br>
            <a:r>
              <a:rPr lang="en-US" dirty="0"/>
              <a:t>This is an example of a karstic lake</a:t>
            </a:r>
          </a:p>
        </p:txBody>
      </p:sp>
    </p:spTree>
    <p:extLst>
      <p:ext uri="{BB962C8B-B14F-4D97-AF65-F5344CB8AC3E}">
        <p14:creationId xmlns:p14="http://schemas.microsoft.com/office/powerpoint/2010/main" val="2137300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8795240F-BA6F-47D0-A982-C2F5251FC798}" type="slidenum">
              <a:rPr lang="en-US" smtClean="0"/>
              <a:pPr/>
              <a:t>16</a:t>
            </a:fld>
            <a:endParaRPr lang="en-US" dirty="0"/>
          </a:p>
        </p:txBody>
      </p:sp>
      <p:sp>
        <p:nvSpPr>
          <p:cNvPr id="111619" name="Rectangle 2"/>
          <p:cNvSpPr>
            <a:spLocks noGrp="1" noRot="1" noChangeAspect="1" noChangeArrowheads="1" noTextEdit="1"/>
          </p:cNvSpPr>
          <p:nvPr>
            <p:ph type="sldImg"/>
          </p:nvPr>
        </p:nvSpPr>
        <p:spPr>
          <a:xfrm>
            <a:off x="382588" y="685800"/>
            <a:ext cx="6094412" cy="3429000"/>
          </a:xfrm>
          <a:ln/>
        </p:spPr>
      </p:sp>
      <p:sp>
        <p:nvSpPr>
          <p:cNvPr id="111620" name="Rectangle 3"/>
          <p:cNvSpPr>
            <a:spLocks noGrp="1" noChangeArrowheads="1"/>
          </p:cNvSpPr>
          <p:nvPr>
            <p:ph type="body" idx="1"/>
          </p:nvPr>
        </p:nvSpPr>
        <p:spPr>
          <a:xfrm>
            <a:off x="685800" y="4343400"/>
            <a:ext cx="5486400" cy="4114800"/>
          </a:xfrm>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Courier New" pitchFamily="49" charset="0"/>
              </a:rPr>
              <a:t>This photo of Lime Sink was taken on 20 July 1932, over a week after the drawdown, which occurred over the night of 9-10 July.</a:t>
            </a:r>
          </a:p>
          <a:p>
            <a:pPr eaLnBrk="1" hangingPunct="1"/>
            <a:endParaRPr lang="en-US" dirty="0"/>
          </a:p>
        </p:txBody>
      </p:sp>
    </p:spTree>
    <p:extLst>
      <p:ext uri="{BB962C8B-B14F-4D97-AF65-F5344CB8AC3E}">
        <p14:creationId xmlns:p14="http://schemas.microsoft.com/office/powerpoint/2010/main" val="3876592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50816E-3927-1742-943F-6EFAE8929997}" type="datetimeFigureOut">
              <a:rPr lang="en-US" smtClean="0"/>
              <a:pPr/>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3007214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0816E-3927-1742-943F-6EFAE8929997}" type="datetimeFigureOut">
              <a:rPr lang="en-US" smtClean="0"/>
              <a:pPr/>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2683135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0816E-3927-1742-943F-6EFAE8929997}" type="datetimeFigureOut">
              <a:rPr lang="en-US" smtClean="0"/>
              <a:pPr/>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1637237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0816E-3927-1742-943F-6EFAE8929997}" type="datetimeFigureOut">
              <a:rPr lang="en-US" smtClean="0"/>
              <a:pPr/>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63747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0816E-3927-1742-943F-6EFAE8929997}" type="datetimeFigureOut">
              <a:rPr lang="en-US" smtClean="0"/>
              <a:pPr/>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1944185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50816E-3927-1742-943F-6EFAE8929997}" type="datetimeFigureOut">
              <a:rPr lang="en-US" smtClean="0"/>
              <a:pPr/>
              <a:t>4/16/2025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2490267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50816E-3927-1742-943F-6EFAE8929997}" type="datetimeFigureOut">
              <a:rPr lang="en-US" smtClean="0"/>
              <a:pPr/>
              <a:t>4/16/2025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3345845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50816E-3927-1742-943F-6EFAE8929997}" type="datetimeFigureOut">
              <a:rPr lang="en-US" smtClean="0"/>
              <a:pPr/>
              <a:t>4/16/2025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313672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0816E-3927-1742-943F-6EFAE8929997}" type="datetimeFigureOut">
              <a:rPr lang="en-US" smtClean="0"/>
              <a:pPr/>
              <a:t>4/16/2025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315950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50816E-3927-1742-943F-6EFAE8929997}" type="datetimeFigureOut">
              <a:rPr lang="en-US" smtClean="0"/>
              <a:pPr/>
              <a:t>4/16/2025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176697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50816E-3927-1742-943F-6EFAE8929997}" type="datetimeFigureOut">
              <a:rPr lang="en-US" smtClean="0"/>
              <a:pPr/>
              <a:t>4/16/2025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2043584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0816E-3927-1742-943F-6EFAE8929997}" type="datetimeFigureOut">
              <a:rPr lang="en-US" smtClean="0"/>
              <a:pPr/>
              <a:t>4/16/2025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1339982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www.youtube.com/embed/IukDWhf7U9I?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ideo" Target="https://www.youtube.com/embed/vkEDwOidW_Q?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dep.state.fl.us/geology/geologictopics/jacksonsink.htm"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EYxwU5NwmiA?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www.youtube.com/embed/hS_aMAlAaeU?feature=oembed" TargetMode="Externa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hyperlink" Target="https://www.instagram.com/maurocaveworld/reel/DDN7JxXRAnz/"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6.xml"/><Relationship Id="rId1" Type="http://schemas.openxmlformats.org/officeDocument/2006/relationships/video" Target="https://www.youtube.com/embed/wSvYIWjIaoc?feature=oembed"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ajc.com/news/photos-few-metro-atlanta-biggest-sinkholes/BQo0BCR60jFobPgCvJ7zyI/"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seattletimes.com/nation-world/huge-sinkholes-are-now-appearing-in-the-wrong-place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E2D57-8370-EE96-00AA-CC04C6B29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F33DC-B7C4-5587-BF66-84322F55CC81}"/>
              </a:ext>
            </a:extLst>
          </p:cNvPr>
          <p:cNvSpPr>
            <a:spLocks noGrp="1"/>
          </p:cNvSpPr>
          <p:nvPr>
            <p:ph type="title"/>
          </p:nvPr>
        </p:nvSpPr>
        <p:spPr>
          <a:xfrm>
            <a:off x="5827509" y="410818"/>
            <a:ext cx="5718048" cy="1143000"/>
          </a:xfrm>
        </p:spPr>
        <p:txBody>
          <a:bodyPr>
            <a:normAutofit fontScale="90000"/>
          </a:bodyPr>
          <a:lstStyle/>
          <a:p>
            <a:r>
              <a:rPr lang="en-US" dirty="0"/>
              <a:t>Karst as landscape and landform</a:t>
            </a:r>
          </a:p>
        </p:txBody>
      </p:sp>
      <p:sp>
        <p:nvSpPr>
          <p:cNvPr id="3" name="Content Placeholder 2">
            <a:extLst>
              <a:ext uri="{FF2B5EF4-FFF2-40B4-BE49-F238E27FC236}">
                <a16:creationId xmlns:a16="http://schemas.microsoft.com/office/drawing/2014/main" id="{6DC2878F-9453-AE63-BA5E-E10C12CA565A}"/>
              </a:ext>
            </a:extLst>
          </p:cNvPr>
          <p:cNvSpPr>
            <a:spLocks noGrp="1"/>
          </p:cNvSpPr>
          <p:nvPr>
            <p:ph idx="1"/>
          </p:nvPr>
        </p:nvSpPr>
        <p:spPr>
          <a:xfrm>
            <a:off x="609602" y="278296"/>
            <a:ext cx="4465982" cy="6390729"/>
          </a:xfrm>
        </p:spPr>
        <p:txBody>
          <a:bodyPr>
            <a:normAutofit/>
          </a:bodyPr>
          <a:lstStyle/>
          <a:p>
            <a:r>
              <a:rPr lang="en-US" dirty="0">
                <a:latin typeface="+mj-lt"/>
              </a:rPr>
              <a:t>A landscape underlain by limestone and chemically similar rocks, where surface topography and subsurface is shaped by carbonation, a chemical weathering process</a:t>
            </a:r>
          </a:p>
          <a:p>
            <a:r>
              <a:rPr lang="en-US" dirty="0">
                <a:latin typeface="+mj-lt"/>
              </a:rPr>
              <a:t>Karst can also refer to the landforms that are formed through karstic processes</a:t>
            </a:r>
          </a:p>
          <a:p>
            <a:pPr marL="0" indent="0">
              <a:buNone/>
            </a:pPr>
            <a:endParaRPr lang="en-US" dirty="0"/>
          </a:p>
        </p:txBody>
      </p:sp>
      <p:pic>
        <p:nvPicPr>
          <p:cNvPr id="4" name="Picture 9" descr="&#10;07_03c.jpg                                                     00000019071005_1316                    00000000:">
            <a:extLst>
              <a:ext uri="{FF2B5EF4-FFF2-40B4-BE49-F238E27FC236}">
                <a16:creationId xmlns:a16="http://schemas.microsoft.com/office/drawing/2014/main" id="{79195DBA-0FFD-4DF6-4D21-A2BF3842F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315" y="1895061"/>
            <a:ext cx="5881562" cy="468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31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Cenote"/>
          <p:cNvPicPr>
            <a:picLocks noChangeAspect="1" noChangeArrowheads="1"/>
          </p:cNvPicPr>
          <p:nvPr/>
        </p:nvPicPr>
        <p:blipFill rotWithShape="1">
          <a:blip r:embed="rId3" cstate="print"/>
          <a:srcRect b="2947"/>
          <a:stretch/>
        </p:blipFill>
        <p:spPr bwMode="auto">
          <a:xfrm>
            <a:off x="167148" y="559467"/>
            <a:ext cx="11889570" cy="485810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srcRect t="17900"/>
          <a:stretch/>
        </p:blipFill>
        <p:spPr bwMode="auto">
          <a:xfrm>
            <a:off x="1029634" y="247131"/>
            <a:ext cx="9874339" cy="6363737"/>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inkhole Security Camera Footage">
            <a:hlinkClick r:id="" action="ppaction://media"/>
            <a:extLst>
              <a:ext uri="{FF2B5EF4-FFF2-40B4-BE49-F238E27FC236}">
                <a16:creationId xmlns:a16="http://schemas.microsoft.com/office/drawing/2014/main" id="{6C3C999B-5195-33DA-E2DF-114B99B9BA99}"/>
              </a:ext>
            </a:extLst>
          </p:cNvPr>
          <p:cNvPicPr>
            <a:picLocks noRot="1" noChangeAspect="1"/>
          </p:cNvPicPr>
          <p:nvPr>
            <a:videoFile r:link="rId1"/>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74869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rone Footage from Inside Corvette Museum Sinkhole">
            <a:hlinkClick r:id="" action="ppaction://media"/>
            <a:extLst>
              <a:ext uri="{FF2B5EF4-FFF2-40B4-BE49-F238E27FC236}">
                <a16:creationId xmlns:a16="http://schemas.microsoft.com/office/drawing/2014/main" id="{164D9A23-AEB9-954B-7624-C2CC717E7810}"/>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167985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D379-3A66-B2D8-3DDA-B4E6C8F0FA16}"/>
              </a:ext>
            </a:extLst>
          </p:cNvPr>
          <p:cNvSpPr>
            <a:spLocks noGrp="1"/>
          </p:cNvSpPr>
          <p:nvPr>
            <p:ph type="title"/>
          </p:nvPr>
        </p:nvSpPr>
        <p:spPr>
          <a:xfrm>
            <a:off x="609600" y="384366"/>
            <a:ext cx="5486400" cy="1143000"/>
          </a:xfrm>
        </p:spPr>
        <p:txBody>
          <a:bodyPr>
            <a:normAutofit fontScale="90000"/>
          </a:bodyPr>
          <a:lstStyle/>
          <a:p>
            <a:r>
              <a:rPr lang="en-US" dirty="0"/>
              <a:t>Fluviokarst landscapes and landforms</a:t>
            </a:r>
          </a:p>
        </p:txBody>
      </p:sp>
      <p:sp>
        <p:nvSpPr>
          <p:cNvPr id="3" name="Content Placeholder 2">
            <a:extLst>
              <a:ext uri="{FF2B5EF4-FFF2-40B4-BE49-F238E27FC236}">
                <a16:creationId xmlns:a16="http://schemas.microsoft.com/office/drawing/2014/main" id="{B01E29A6-C284-AAE1-4258-F110C7CF2156}"/>
              </a:ext>
            </a:extLst>
          </p:cNvPr>
          <p:cNvSpPr>
            <a:spLocks noGrp="1"/>
          </p:cNvSpPr>
          <p:nvPr>
            <p:ph idx="1"/>
          </p:nvPr>
        </p:nvSpPr>
        <p:spPr>
          <a:xfrm>
            <a:off x="609600" y="1901951"/>
            <a:ext cx="6242304" cy="4452811"/>
          </a:xfrm>
        </p:spPr>
        <p:txBody>
          <a:bodyPr>
            <a:normAutofit/>
          </a:bodyPr>
          <a:lstStyle/>
          <a:p>
            <a:r>
              <a:rPr lang="en-US" dirty="0">
                <a:latin typeface="+mj-lt"/>
              </a:rPr>
              <a:t>Shaped by both fluvial processes and karst processes. </a:t>
            </a:r>
          </a:p>
          <a:p>
            <a:pPr lvl="1"/>
            <a:r>
              <a:rPr lang="en-US" dirty="0">
                <a:latin typeface="+mj-lt"/>
              </a:rPr>
              <a:t>Disappearing streams return to vadose passages</a:t>
            </a:r>
          </a:p>
          <a:p>
            <a:pPr lvl="1"/>
            <a:r>
              <a:rPr lang="en-US" dirty="0">
                <a:latin typeface="+mj-lt"/>
              </a:rPr>
              <a:t>Blind valleys develop where a river abruptly disappears underground, usually into a sinkhole, rather than flowing to a visible downstream location.</a:t>
            </a:r>
          </a:p>
        </p:txBody>
      </p:sp>
      <p:pic>
        <p:nvPicPr>
          <p:cNvPr id="7" name="Picture 6">
            <a:extLst>
              <a:ext uri="{FF2B5EF4-FFF2-40B4-BE49-F238E27FC236}">
                <a16:creationId xmlns:a16="http://schemas.microsoft.com/office/drawing/2014/main" id="{42D99975-20EE-5DB3-5343-F7B72FD76175}"/>
              </a:ext>
            </a:extLst>
          </p:cNvPr>
          <p:cNvPicPr>
            <a:picLocks noChangeAspect="1"/>
          </p:cNvPicPr>
          <p:nvPr/>
        </p:nvPicPr>
        <p:blipFill>
          <a:blip r:embed="rId2"/>
          <a:stretch>
            <a:fillRect/>
          </a:stretch>
        </p:blipFill>
        <p:spPr>
          <a:xfrm>
            <a:off x="7063094" y="336316"/>
            <a:ext cx="4519306" cy="6350074"/>
          </a:xfrm>
          <a:prstGeom prst="rect">
            <a:avLst/>
          </a:prstGeom>
        </p:spPr>
      </p:pic>
    </p:spTree>
    <p:extLst>
      <p:ext uri="{BB962C8B-B14F-4D97-AF65-F5344CB8AC3E}">
        <p14:creationId xmlns:p14="http://schemas.microsoft.com/office/powerpoint/2010/main" val="2491244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Lake Jackson2">
            <a:extLst>
              <a:ext uri="{FF2B5EF4-FFF2-40B4-BE49-F238E27FC236}">
                <a16:creationId xmlns:a16="http://schemas.microsoft.com/office/drawing/2014/main" id="{32710500-426C-D39C-9D06-DC960EFD6006}"/>
              </a:ext>
            </a:extLst>
          </p:cNvPr>
          <p:cNvPicPr>
            <a:picLocks noChangeAspect="1" noChangeArrowheads="1"/>
          </p:cNvPicPr>
          <p:nvPr/>
        </p:nvPicPr>
        <p:blipFill>
          <a:blip r:embed="rId3" cstate="print"/>
          <a:srcRect/>
          <a:stretch>
            <a:fillRect/>
          </a:stretch>
        </p:blipFill>
        <p:spPr bwMode="auto">
          <a:xfrm>
            <a:off x="909484" y="-88490"/>
            <a:ext cx="10373032" cy="6867772"/>
          </a:xfrm>
          <a:prstGeom prst="rect">
            <a:avLst/>
          </a:prstGeom>
          <a:noFill/>
          <a:ln w="9525">
            <a:noFill/>
            <a:miter lim="800000"/>
            <a:headEnd/>
            <a:tailEnd/>
          </a:ln>
        </p:spPr>
      </p:pic>
      <p:sp>
        <p:nvSpPr>
          <p:cNvPr id="3" name="Title 1">
            <a:extLst>
              <a:ext uri="{FF2B5EF4-FFF2-40B4-BE49-F238E27FC236}">
                <a16:creationId xmlns:a16="http://schemas.microsoft.com/office/drawing/2014/main" id="{439D89EF-BE38-B7AA-A921-6996436BDD5E}"/>
              </a:ext>
            </a:extLst>
          </p:cNvPr>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Karstic lake (Tallahassee, FL)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limesink"/>
          <p:cNvPicPr>
            <a:picLocks noChangeAspect="1" noChangeArrowheads="1"/>
          </p:cNvPicPr>
          <p:nvPr/>
        </p:nvPicPr>
        <p:blipFill>
          <a:blip r:embed="rId3" cstate="print"/>
          <a:srcRect/>
          <a:stretch>
            <a:fillRect/>
          </a:stretch>
        </p:blipFill>
        <p:spPr bwMode="auto">
          <a:xfrm>
            <a:off x="680167" y="-36758"/>
            <a:ext cx="10831666" cy="6894758"/>
          </a:xfrm>
          <a:prstGeom prst="rect">
            <a:avLst/>
          </a:prstGeom>
          <a:noFill/>
          <a:ln w="9525">
            <a:noFill/>
            <a:miter lim="800000"/>
            <a:headEnd/>
            <a:tailEnd/>
          </a:ln>
        </p:spPr>
      </p:pic>
    </p:spTree>
    <p:extLst>
      <p:ext uri="{BB962C8B-B14F-4D97-AF65-F5344CB8AC3E}">
        <p14:creationId xmlns:p14="http://schemas.microsoft.com/office/powerpoint/2010/main" val="1976159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4" descr="C:\Documents and Settings\Owner\Desktop\karst_diagram.jpg">
            <a:hlinkClick r:id="rId3"/>
          </p:cNvPr>
          <p:cNvPicPr>
            <a:picLocks noChangeAspect="1" noChangeArrowheads="1"/>
          </p:cNvPicPr>
          <p:nvPr/>
        </p:nvPicPr>
        <p:blipFill>
          <a:blip r:embed="rId4" cstate="print"/>
          <a:srcRect/>
          <a:stretch>
            <a:fillRect/>
          </a:stretch>
        </p:blipFill>
        <p:spPr bwMode="auto">
          <a:xfrm>
            <a:off x="2459293" y="0"/>
            <a:ext cx="7273413" cy="6689470"/>
          </a:xfrm>
          <a:prstGeom prst="rect">
            <a:avLst/>
          </a:prstGeom>
          <a:noFill/>
          <a:ln w="2857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 Box 5"/>
          <p:cNvSpPr txBox="1">
            <a:spLocks noChangeArrowheads="1"/>
          </p:cNvSpPr>
          <p:nvPr/>
        </p:nvSpPr>
        <p:spPr bwMode="auto">
          <a:xfrm>
            <a:off x="5562600" y="228600"/>
            <a:ext cx="2544286" cy="369332"/>
          </a:xfrm>
          <a:prstGeom prst="rect">
            <a:avLst/>
          </a:prstGeom>
          <a:noFill/>
          <a:ln w="9525">
            <a:noFill/>
            <a:miter lim="800000"/>
            <a:headEnd/>
            <a:tailEnd/>
          </a:ln>
        </p:spPr>
        <p:txBody>
          <a:bodyPr wrap="none">
            <a:spAutoFit/>
          </a:bodyPr>
          <a:lstStyle/>
          <a:p>
            <a:r>
              <a:rPr lang="en-US" dirty="0">
                <a:latin typeface="Arial" charset="0"/>
                <a:cs typeface="Arial" charset="0"/>
              </a:rPr>
              <a:t>Lake Jackson emptied </a:t>
            </a:r>
          </a:p>
        </p:txBody>
      </p:sp>
      <p:pic>
        <p:nvPicPr>
          <p:cNvPr id="3" name="Picture 2" descr="A water flowing through a ditch&#10;&#10;Description automatically generated with medium confidence">
            <a:extLst>
              <a:ext uri="{FF2B5EF4-FFF2-40B4-BE49-F238E27FC236}">
                <a16:creationId xmlns:a16="http://schemas.microsoft.com/office/drawing/2014/main" id="{6A68048D-6B0E-A30B-0A67-47D85B2ADB94}"/>
              </a:ext>
            </a:extLst>
          </p:cNvPr>
          <p:cNvPicPr>
            <a:picLocks noChangeAspect="1"/>
          </p:cNvPicPr>
          <p:nvPr/>
        </p:nvPicPr>
        <p:blipFill>
          <a:blip r:embed="rId3"/>
          <a:stretch>
            <a:fillRect/>
          </a:stretch>
        </p:blipFill>
        <p:spPr>
          <a:xfrm>
            <a:off x="26973" y="0"/>
            <a:ext cx="12138053"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ake Jackson Dry Down-- June 2021">
            <a:hlinkClick r:id="" action="ppaction://media"/>
            <a:extLst>
              <a:ext uri="{FF2B5EF4-FFF2-40B4-BE49-F238E27FC236}">
                <a16:creationId xmlns:a16="http://schemas.microsoft.com/office/drawing/2014/main" id="{166A2ACD-18E0-8E7C-D918-6E84FC5D90C0}"/>
              </a:ext>
            </a:extLst>
          </p:cNvPr>
          <p:cNvPicPr>
            <a:picLocks noRot="1" noChangeAspect="1"/>
          </p:cNvPicPr>
          <p:nvPr>
            <a:videoFile r:link="rId1"/>
          </p:nvPr>
        </p:nvPicPr>
        <p:blipFill>
          <a:blip r:embed="rId3"/>
          <a:stretch>
            <a:fillRect/>
          </a:stretch>
        </p:blipFill>
        <p:spPr>
          <a:xfrm>
            <a:off x="108155" y="48512"/>
            <a:ext cx="12061620" cy="6809488"/>
          </a:xfrm>
          <a:prstGeom prst="rect">
            <a:avLst/>
          </a:prstGeom>
        </p:spPr>
      </p:pic>
    </p:spTree>
    <p:extLst>
      <p:ext uri="{BB962C8B-B14F-4D97-AF65-F5344CB8AC3E}">
        <p14:creationId xmlns:p14="http://schemas.microsoft.com/office/powerpoint/2010/main" val="390594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2" y="487680"/>
            <a:ext cx="6042990" cy="6156959"/>
          </a:xfrm>
        </p:spPr>
        <p:txBody>
          <a:bodyPr>
            <a:normAutofit fontScale="92500" lnSpcReduction="10000"/>
          </a:bodyPr>
          <a:lstStyle/>
          <a:p>
            <a:r>
              <a:rPr lang="en-US" dirty="0">
                <a:latin typeface="+mj-lt"/>
              </a:rPr>
              <a:t>Carbonation begins when carbon dioxide dissolves in water within surface soils to form carbonic acid</a:t>
            </a:r>
          </a:p>
          <a:p>
            <a:r>
              <a:rPr lang="en-US" dirty="0">
                <a:latin typeface="+mj-lt"/>
              </a:rPr>
              <a:t>When this slightly acidic water comes into contact with carbonate rocks like limestone, they are slowly dissolved and over time can weather large volumes of rock and create many different type of landforms.</a:t>
            </a:r>
          </a:p>
          <a:p>
            <a:r>
              <a:rPr lang="en-US" dirty="0">
                <a:latin typeface="+mj-lt"/>
              </a:rPr>
              <a:t>Karst landforms best develop where there are carbonate rocks, warm climates, and ample precipitation</a:t>
            </a:r>
            <a:br>
              <a:rPr lang="en-US" b="1" dirty="0"/>
            </a:br>
            <a:endParaRPr lang="en-US" b="1" dirty="0"/>
          </a:p>
          <a:p>
            <a:endParaRPr lang="en-US" dirty="0"/>
          </a:p>
        </p:txBody>
      </p:sp>
      <p:pic>
        <p:nvPicPr>
          <p:cNvPr id="7" name="Picture 6" descr="A diagram of a rock formation&#10;&#10;Description automatically generated">
            <a:extLst>
              <a:ext uri="{FF2B5EF4-FFF2-40B4-BE49-F238E27FC236}">
                <a16:creationId xmlns:a16="http://schemas.microsoft.com/office/drawing/2014/main" id="{0C2F04FE-CE53-C76F-FB3D-4824218E1C85}"/>
              </a:ext>
            </a:extLst>
          </p:cNvPr>
          <p:cNvPicPr>
            <a:picLocks noChangeAspect="1"/>
          </p:cNvPicPr>
          <p:nvPr/>
        </p:nvPicPr>
        <p:blipFill>
          <a:blip r:embed="rId3"/>
          <a:srcRect r="48975"/>
          <a:stretch/>
        </p:blipFill>
        <p:spPr>
          <a:xfrm>
            <a:off x="7336726" y="0"/>
            <a:ext cx="4855274" cy="6858000"/>
          </a:xfrm>
          <a:prstGeom prst="rect">
            <a:avLst/>
          </a:prstGeom>
        </p:spPr>
      </p:pic>
    </p:spTree>
    <p:extLst>
      <p:ext uri="{BB962C8B-B14F-4D97-AF65-F5344CB8AC3E}">
        <p14:creationId xmlns:p14="http://schemas.microsoft.com/office/powerpoint/2010/main" val="356532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370" y="274638"/>
            <a:ext cx="5174901" cy="1143000"/>
          </a:xfrm>
        </p:spPr>
        <p:txBody>
          <a:bodyPr>
            <a:normAutofit/>
          </a:bodyPr>
          <a:lstStyle/>
          <a:p>
            <a:r>
              <a:rPr lang="en-US" dirty="0"/>
              <a:t>Uvalas and poljes</a:t>
            </a:r>
          </a:p>
        </p:txBody>
      </p:sp>
      <p:sp>
        <p:nvSpPr>
          <p:cNvPr id="3" name="Content Placeholder 2"/>
          <p:cNvSpPr>
            <a:spLocks noGrp="1"/>
          </p:cNvSpPr>
          <p:nvPr>
            <p:ph idx="1"/>
          </p:nvPr>
        </p:nvSpPr>
        <p:spPr>
          <a:xfrm>
            <a:off x="353370" y="1453999"/>
            <a:ext cx="5049295" cy="4525963"/>
          </a:xfrm>
        </p:spPr>
        <p:txBody>
          <a:bodyPr>
            <a:normAutofit/>
          </a:bodyPr>
          <a:lstStyle/>
          <a:p>
            <a:r>
              <a:rPr lang="en-US" dirty="0">
                <a:latin typeface="+mj-lt"/>
              </a:rPr>
              <a:t>Uvalas (top)</a:t>
            </a:r>
          </a:p>
          <a:p>
            <a:pPr lvl="1"/>
            <a:r>
              <a:rPr lang="en-US" dirty="0">
                <a:latin typeface="+mj-lt"/>
              </a:rPr>
              <a:t>Compound sinkholes, coalescence of many smaller sinkholes</a:t>
            </a:r>
          </a:p>
          <a:p>
            <a:r>
              <a:rPr lang="en-US" dirty="0">
                <a:latin typeface="+mj-lt"/>
              </a:rPr>
              <a:t>Poljes (bottom)</a:t>
            </a:r>
          </a:p>
          <a:p>
            <a:pPr lvl="1"/>
            <a:r>
              <a:rPr lang="en-US" dirty="0">
                <a:latin typeface="+mj-lt"/>
              </a:rPr>
              <a:t>Broad flat alluvial floor formed from coalescence of uvalas</a:t>
            </a:r>
          </a:p>
        </p:txBody>
      </p:sp>
      <p:pic>
        <p:nvPicPr>
          <p:cNvPr id="5" name="Picture 3"/>
          <p:cNvPicPr>
            <a:picLocks noChangeAspect="1" noChangeArrowheads="1"/>
          </p:cNvPicPr>
          <p:nvPr/>
        </p:nvPicPr>
        <p:blipFill rotWithShape="1">
          <a:blip r:embed="rId2"/>
          <a:srcRect b="4142"/>
          <a:stretch/>
        </p:blipFill>
        <p:spPr bwMode="auto">
          <a:xfrm>
            <a:off x="5853813" y="-77084"/>
            <a:ext cx="5918643" cy="3744515"/>
          </a:xfrm>
          <a:prstGeom prst="rect">
            <a:avLst/>
          </a:prstGeom>
          <a:noFill/>
          <a:ln w="9525">
            <a:noFill/>
            <a:miter lim="800000"/>
            <a:headEnd/>
            <a:tailEnd/>
          </a:ln>
          <a:effectLst/>
        </p:spPr>
      </p:pic>
      <p:pic>
        <p:nvPicPr>
          <p:cNvPr id="4" name="Picture 2"/>
          <p:cNvPicPr>
            <a:picLocks noChangeAspect="1" noChangeArrowheads="1"/>
          </p:cNvPicPr>
          <p:nvPr/>
        </p:nvPicPr>
        <p:blipFill rotWithShape="1">
          <a:blip r:embed="rId3"/>
          <a:srcRect b="22643"/>
          <a:stretch/>
        </p:blipFill>
        <p:spPr bwMode="auto">
          <a:xfrm>
            <a:off x="5853813" y="3429000"/>
            <a:ext cx="5910222" cy="3428999"/>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2F378-041D-0023-1D6D-A4A4146FACB7}"/>
              </a:ext>
            </a:extLst>
          </p:cNvPr>
          <p:cNvSpPr>
            <a:spLocks noGrp="1"/>
          </p:cNvSpPr>
          <p:nvPr>
            <p:ph type="title"/>
          </p:nvPr>
        </p:nvSpPr>
        <p:spPr/>
        <p:txBody>
          <a:bodyPr/>
          <a:lstStyle/>
          <a:p>
            <a:r>
              <a:rPr lang="en-US" dirty="0"/>
              <a:t>Clints and grikes</a:t>
            </a:r>
          </a:p>
        </p:txBody>
      </p:sp>
      <p:pic>
        <p:nvPicPr>
          <p:cNvPr id="4" name="Picture 2" descr="http://www.karontravel.ie/images/stories/OwnPhotos/clints%20grykes.jpg">
            <a:extLst>
              <a:ext uri="{FF2B5EF4-FFF2-40B4-BE49-F238E27FC236}">
                <a16:creationId xmlns:a16="http://schemas.microsoft.com/office/drawing/2014/main" id="{FF844C5D-9F5B-9038-C077-997CE1C6D10A}"/>
              </a:ext>
            </a:extLst>
          </p:cNvPr>
          <p:cNvPicPr>
            <a:picLocks noGrp="1" noChangeAspect="1" noChangeArrowheads="1"/>
          </p:cNvPicPr>
          <p:nvPr>
            <p:ph idx="1"/>
          </p:nvPr>
        </p:nvPicPr>
        <p:blipFill>
          <a:blip r:embed="rId2"/>
          <a:srcRect t="17864"/>
          <a:stretch>
            <a:fillRect/>
          </a:stretch>
        </p:blipFill>
        <p:spPr bwMode="auto">
          <a:xfrm>
            <a:off x="4436778" y="1600200"/>
            <a:ext cx="7347103" cy="4525963"/>
          </a:xfrm>
          <a:prstGeom prst="rect">
            <a:avLst/>
          </a:prstGeom>
          <a:noFill/>
        </p:spPr>
      </p:pic>
      <p:sp>
        <p:nvSpPr>
          <p:cNvPr id="5" name="Content Placeholder 2">
            <a:extLst>
              <a:ext uri="{FF2B5EF4-FFF2-40B4-BE49-F238E27FC236}">
                <a16:creationId xmlns:a16="http://schemas.microsoft.com/office/drawing/2014/main" id="{F9E3F4A6-4FFE-8151-5FE8-5F0602F9AFC6}"/>
              </a:ext>
            </a:extLst>
          </p:cNvPr>
          <p:cNvSpPr txBox="1">
            <a:spLocks/>
          </p:cNvSpPr>
          <p:nvPr/>
        </p:nvSpPr>
        <p:spPr>
          <a:xfrm>
            <a:off x="609600" y="1600201"/>
            <a:ext cx="3631096"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mj-lt"/>
              </a:rPr>
              <a:t>Corrosive drainage along joints and cracks in the limestone can produce slabs called "clints" isolated by deep fissures called "grikes“ Photo of is from County Clare, northwest Ireland)</a:t>
            </a:r>
          </a:p>
          <a:p>
            <a:endParaRPr lang="en-US" dirty="0"/>
          </a:p>
        </p:txBody>
      </p:sp>
    </p:spTree>
    <p:extLst>
      <p:ext uri="{BB962C8B-B14F-4D97-AF65-F5344CB8AC3E}">
        <p14:creationId xmlns:p14="http://schemas.microsoft.com/office/powerpoint/2010/main" val="361463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ile:Burren 0513.JPG"/>
          <p:cNvPicPr>
            <a:picLocks noChangeAspect="1" noChangeArrowheads="1"/>
          </p:cNvPicPr>
          <p:nvPr/>
        </p:nvPicPr>
        <p:blipFill>
          <a:blip r:embed="rId3"/>
          <a:srcRect/>
          <a:stretch>
            <a:fillRect/>
          </a:stretch>
        </p:blipFill>
        <p:spPr bwMode="auto">
          <a:xfrm>
            <a:off x="875071" y="0"/>
            <a:ext cx="10441858" cy="6943837"/>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igh angle view of a forest&#10;&#10;Description automatically generated">
            <a:extLst>
              <a:ext uri="{FF2B5EF4-FFF2-40B4-BE49-F238E27FC236}">
                <a16:creationId xmlns:a16="http://schemas.microsoft.com/office/drawing/2014/main" id="{9C7BFDF9-8CE5-E8A5-BDD3-02249437FEFE}"/>
              </a:ext>
            </a:extLst>
          </p:cNvPr>
          <p:cNvPicPr>
            <a:picLocks noChangeAspect="1"/>
          </p:cNvPicPr>
          <p:nvPr/>
        </p:nvPicPr>
        <p:blipFill>
          <a:blip r:embed="rId3"/>
          <a:stretch>
            <a:fillRect/>
          </a:stretch>
        </p:blipFill>
        <p:spPr>
          <a:xfrm>
            <a:off x="82148" y="90947"/>
            <a:ext cx="12109852" cy="7098389"/>
          </a:xfrm>
          <a:prstGeom prst="rect">
            <a:avLst/>
          </a:prstGeom>
        </p:spPr>
      </p:pic>
      <p:sp>
        <p:nvSpPr>
          <p:cNvPr id="2" name="Title 1">
            <a:extLst>
              <a:ext uri="{FF2B5EF4-FFF2-40B4-BE49-F238E27FC236}">
                <a16:creationId xmlns:a16="http://schemas.microsoft.com/office/drawing/2014/main" id="{49FE4798-15AF-AB70-DF41-C9EFA07664AC}"/>
              </a:ext>
            </a:extLst>
          </p:cNvPr>
          <p:cNvSpPr txBox="1">
            <a:spLocks/>
          </p:cNvSpPr>
          <p:nvPr/>
        </p:nvSpPr>
        <p:spPr>
          <a:xfrm>
            <a:off x="609600" y="274638"/>
            <a:ext cx="109728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Cockpit karst (Jamaica)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ChangeArrowheads="1"/>
          </p:cNvSpPr>
          <p:nvPr/>
        </p:nvSpPr>
        <p:spPr bwMode="auto">
          <a:xfrm>
            <a:off x="1728316" y="5792875"/>
            <a:ext cx="2983574" cy="523220"/>
          </a:xfrm>
          <a:prstGeom prst="rect">
            <a:avLst/>
          </a:prstGeom>
          <a:solidFill>
            <a:schemeClr val="bg1"/>
          </a:solidFill>
          <a:ln w="9525">
            <a:solidFill>
              <a:schemeClr val="tx1"/>
            </a:solidFill>
            <a:miter lim="800000"/>
            <a:headEnd/>
            <a:tailEnd/>
          </a:ln>
        </p:spPr>
        <p:txBody>
          <a:bodyPr wrap="none">
            <a:spAutoFit/>
          </a:bodyPr>
          <a:lstStyle/>
          <a:p>
            <a:r>
              <a:rPr lang="en-US" sz="2800" dirty="0"/>
              <a:t>Karst towers, China</a:t>
            </a:r>
          </a:p>
        </p:txBody>
      </p:sp>
      <p:pic>
        <p:nvPicPr>
          <p:cNvPr id="3" name="Picture 2" descr="A rocky mountain range with trees in the background&#10;&#10;Description automatically generated">
            <a:extLst>
              <a:ext uri="{FF2B5EF4-FFF2-40B4-BE49-F238E27FC236}">
                <a16:creationId xmlns:a16="http://schemas.microsoft.com/office/drawing/2014/main" id="{1F0C5DA6-FD75-F0E7-9BBE-CF5953C21FDE}"/>
              </a:ext>
            </a:extLst>
          </p:cNvPr>
          <p:cNvPicPr>
            <a:picLocks noChangeAspect="1"/>
          </p:cNvPicPr>
          <p:nvPr/>
        </p:nvPicPr>
        <p:blipFill>
          <a:blip r:embed="rId3"/>
          <a:stretch>
            <a:fillRect/>
          </a:stretch>
        </p:blipFill>
        <p:spPr>
          <a:xfrm>
            <a:off x="1344709" y="-127820"/>
            <a:ext cx="9502582" cy="9502582"/>
          </a:xfrm>
          <a:prstGeom prst="rect">
            <a:avLst/>
          </a:prstGeom>
        </p:spPr>
      </p:pic>
      <p:sp>
        <p:nvSpPr>
          <p:cNvPr id="2" name="Title 1">
            <a:extLst>
              <a:ext uri="{FF2B5EF4-FFF2-40B4-BE49-F238E27FC236}">
                <a16:creationId xmlns:a16="http://schemas.microsoft.com/office/drawing/2014/main" id="{CF5672E0-492A-24B1-5B6B-CC318479A3E7}"/>
              </a:ext>
            </a:extLst>
          </p:cNvPr>
          <p:cNvSpPr txBox="1">
            <a:spLocks/>
          </p:cNvSpPr>
          <p:nvPr/>
        </p:nvSpPr>
        <p:spPr>
          <a:xfrm>
            <a:off x="1728316" y="274638"/>
            <a:ext cx="8740901" cy="1143000"/>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Tower karst, </a:t>
            </a:r>
            <a:r>
              <a:rPr lang="en-US" b="0" dirty="0"/>
              <a:t>Guangxi province </a:t>
            </a:r>
            <a:r>
              <a:rPr lang="en-US" dirty="0"/>
              <a:t>of southern China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rst towers in Madagasc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1600"/>
            <a:ext cx="9144000" cy="6652078"/>
          </a:xfrm>
          <a:prstGeom prst="rect">
            <a:avLst/>
          </a:prstGeom>
        </p:spPr>
      </p:pic>
      <p:sp>
        <p:nvSpPr>
          <p:cNvPr id="5" name="Title 1">
            <a:extLst>
              <a:ext uri="{FF2B5EF4-FFF2-40B4-BE49-F238E27FC236}">
                <a16:creationId xmlns:a16="http://schemas.microsoft.com/office/drawing/2014/main" id="{F68D6C71-5D6A-7D73-020F-A7B49598D069}"/>
              </a:ext>
            </a:extLst>
          </p:cNvPr>
          <p:cNvSpPr txBox="1">
            <a:spLocks/>
          </p:cNvSpPr>
          <p:nvPr/>
        </p:nvSpPr>
        <p:spPr>
          <a:xfrm>
            <a:off x="1728316" y="274638"/>
            <a:ext cx="8740901"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Tower karst, Madagascar</a:t>
            </a:r>
          </a:p>
        </p:txBody>
      </p:sp>
    </p:spTree>
    <p:extLst>
      <p:ext uri="{BB962C8B-B14F-4D97-AF65-F5344CB8AC3E}">
        <p14:creationId xmlns:p14="http://schemas.microsoft.com/office/powerpoint/2010/main" val="2303237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several layers of the surface&#10;&#10;Description automatically generated">
            <a:extLst>
              <a:ext uri="{FF2B5EF4-FFF2-40B4-BE49-F238E27FC236}">
                <a16:creationId xmlns:a16="http://schemas.microsoft.com/office/drawing/2014/main" id="{D3AE72BD-AE61-0E7F-8E66-CC28868DB831}"/>
              </a:ext>
            </a:extLst>
          </p:cNvPr>
          <p:cNvPicPr>
            <a:picLocks noChangeAspect="1"/>
          </p:cNvPicPr>
          <p:nvPr/>
        </p:nvPicPr>
        <p:blipFill rotWithShape="1">
          <a:blip r:embed="rId2"/>
          <a:srcRect b="44660"/>
          <a:stretch/>
        </p:blipFill>
        <p:spPr>
          <a:xfrm>
            <a:off x="2398999" y="346587"/>
            <a:ext cx="7394001" cy="6164826"/>
          </a:xfrm>
          <a:prstGeom prst="rect">
            <a:avLst/>
          </a:prstGeom>
        </p:spPr>
      </p:pic>
    </p:spTree>
    <p:extLst>
      <p:ext uri="{BB962C8B-B14F-4D97-AF65-F5344CB8AC3E}">
        <p14:creationId xmlns:p14="http://schemas.microsoft.com/office/powerpoint/2010/main" val="2256308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mmoth Cave entrance, KY">
            <a:extLst>
              <a:ext uri="{FF2B5EF4-FFF2-40B4-BE49-F238E27FC236}">
                <a16:creationId xmlns:a16="http://schemas.microsoft.com/office/drawing/2014/main" id="{EDD813E9-B8C0-508E-9F34-4E2DCF921BB8}"/>
              </a:ext>
            </a:extLst>
          </p:cNvPr>
          <p:cNvPicPr>
            <a:picLocks noGrp="1" noChangeAspect="1"/>
          </p:cNvPicPr>
          <p:nvPr>
            <p:ph idx="1"/>
          </p:nvPr>
        </p:nvPicPr>
        <p:blipFill>
          <a:blip r:embed="rId3"/>
          <a:stretch>
            <a:fillRect/>
          </a:stretch>
        </p:blipFill>
        <p:spPr>
          <a:xfrm>
            <a:off x="-1" y="-85725"/>
            <a:ext cx="12344400" cy="6943725"/>
          </a:xfrm>
        </p:spPr>
      </p:pic>
      <p:sp>
        <p:nvSpPr>
          <p:cNvPr id="2" name="Title 1">
            <a:extLst>
              <a:ext uri="{FF2B5EF4-FFF2-40B4-BE49-F238E27FC236}">
                <a16:creationId xmlns:a16="http://schemas.microsoft.com/office/drawing/2014/main" id="{60E7B8D6-B30B-A19F-462A-BA755E9AA2CA}"/>
              </a:ext>
            </a:extLst>
          </p:cNvPr>
          <p:cNvSpPr>
            <a:spLocks noGrp="1"/>
          </p:cNvSpPr>
          <p:nvPr>
            <p:ph type="title"/>
          </p:nvPr>
        </p:nvSpPr>
        <p:spPr>
          <a:xfrm>
            <a:off x="609600" y="274638"/>
            <a:ext cx="10972800" cy="1143000"/>
          </a:xfrm>
        </p:spPr>
        <p:txBody>
          <a:bodyPr/>
          <a:lstStyle/>
          <a:p>
            <a:r>
              <a:rPr lang="en-US" b="1" dirty="0">
                <a:solidFill>
                  <a:schemeClr val="bg1"/>
                </a:solidFill>
              </a:rPr>
              <a:t>Caves, a karst landform</a:t>
            </a:r>
          </a:p>
        </p:txBody>
      </p:sp>
    </p:spTree>
    <p:extLst>
      <p:ext uri="{BB962C8B-B14F-4D97-AF65-F5344CB8AC3E}">
        <p14:creationId xmlns:p14="http://schemas.microsoft.com/office/powerpoint/2010/main" val="3088881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rrowheads="1"/>
          </p:cNvPicPr>
          <p:nvPr/>
        </p:nvPicPr>
        <p:blipFill rotWithShape="1">
          <a:blip r:embed="rId3">
            <a:extLst>
              <a:ext uri="{28A0092B-C50C-407E-A947-70E740481C1C}">
                <a14:useLocalDpi xmlns:a14="http://schemas.microsoft.com/office/drawing/2010/main" val="0"/>
              </a:ext>
            </a:extLst>
          </a:blip>
          <a:srcRect t="23469"/>
          <a:stretch/>
        </p:blipFill>
        <p:spPr bwMode="auto">
          <a:xfrm>
            <a:off x="1228391" y="1762538"/>
            <a:ext cx="9439609" cy="522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a:extLst>
              <a:ext uri="{FF2B5EF4-FFF2-40B4-BE49-F238E27FC236}">
                <a16:creationId xmlns:a16="http://schemas.microsoft.com/office/drawing/2014/main" id="{F0E14464-2FCD-A05B-5513-EE1F2EA46E82}"/>
              </a:ext>
            </a:extLst>
          </p:cNvPr>
          <p:cNvSpPr txBox="1">
            <a:spLocks/>
          </p:cNvSpPr>
          <p:nvPr/>
        </p:nvSpPr>
        <p:spPr>
          <a:xfrm>
            <a:off x="516835" y="274638"/>
            <a:ext cx="11065565"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Type of cave passages related to location relative to the vadose and phreatic zone</a:t>
            </a:r>
          </a:p>
        </p:txBody>
      </p:sp>
    </p:spTree>
    <p:extLst>
      <p:ext uri="{BB962C8B-B14F-4D97-AF65-F5344CB8AC3E}">
        <p14:creationId xmlns:p14="http://schemas.microsoft.com/office/powerpoint/2010/main" val="3903467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rock formation&#10;&#10;Description automatically generated">
            <a:extLst>
              <a:ext uri="{FF2B5EF4-FFF2-40B4-BE49-F238E27FC236}">
                <a16:creationId xmlns:a16="http://schemas.microsoft.com/office/drawing/2014/main" id="{D6EE8AD5-E403-0084-2977-65AC9E04A0FE}"/>
              </a:ext>
            </a:extLst>
          </p:cNvPr>
          <p:cNvPicPr>
            <a:picLocks noChangeAspect="1"/>
          </p:cNvPicPr>
          <p:nvPr/>
        </p:nvPicPr>
        <p:blipFill>
          <a:blip r:embed="rId3"/>
          <a:stretch>
            <a:fillRect/>
          </a:stretch>
        </p:blipFill>
        <p:spPr>
          <a:xfrm>
            <a:off x="289816" y="426357"/>
            <a:ext cx="10540743" cy="6275036"/>
          </a:xfrm>
          <a:prstGeom prst="rect">
            <a:avLst/>
          </a:prstGeom>
        </p:spPr>
      </p:pic>
      <p:sp>
        <p:nvSpPr>
          <p:cNvPr id="2" name="Rectangle 1">
            <a:extLst>
              <a:ext uri="{FF2B5EF4-FFF2-40B4-BE49-F238E27FC236}">
                <a16:creationId xmlns:a16="http://schemas.microsoft.com/office/drawing/2014/main" id="{1C7AD999-C05A-A0D9-F4DE-1F87E6B64189}"/>
              </a:ext>
            </a:extLst>
          </p:cNvPr>
          <p:cNvSpPr/>
          <p:nvPr/>
        </p:nvSpPr>
        <p:spPr>
          <a:xfrm>
            <a:off x="2464904" y="2928730"/>
            <a:ext cx="1537253" cy="135172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B874161-2C9A-1EE9-AA47-25DE39596055}"/>
              </a:ext>
            </a:extLst>
          </p:cNvPr>
          <p:cNvSpPr/>
          <p:nvPr/>
        </p:nvSpPr>
        <p:spPr>
          <a:xfrm>
            <a:off x="5560187" y="3604591"/>
            <a:ext cx="1537253" cy="135172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7607780-388E-28D7-AB63-632622639CD7}"/>
              </a:ext>
            </a:extLst>
          </p:cNvPr>
          <p:cNvSpPr/>
          <p:nvPr/>
        </p:nvSpPr>
        <p:spPr>
          <a:xfrm>
            <a:off x="5560187" y="5738191"/>
            <a:ext cx="3040474" cy="82163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4964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C:\Users\JAS\Desktop\mc33_12.tif"/>
          <p:cNvPicPr>
            <a:picLocks noChangeAspect="1" noChangeArrowheads="1"/>
          </p:cNvPicPr>
          <p:nvPr/>
        </p:nvPicPr>
        <p:blipFill>
          <a:blip r:embed="rId2" cstate="print"/>
          <a:srcRect/>
          <a:stretch>
            <a:fillRect/>
          </a:stretch>
        </p:blipFill>
        <p:spPr bwMode="auto">
          <a:xfrm>
            <a:off x="0" y="1005348"/>
            <a:ext cx="12216979" cy="545690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298D9-150D-6314-78D3-6F08CB97545D}"/>
              </a:ext>
            </a:extLst>
          </p:cNvPr>
          <p:cNvSpPr>
            <a:spLocks noGrp="1"/>
          </p:cNvSpPr>
          <p:nvPr>
            <p:ph type="title"/>
          </p:nvPr>
        </p:nvSpPr>
        <p:spPr>
          <a:xfrm>
            <a:off x="609599" y="274638"/>
            <a:ext cx="5393635" cy="1143000"/>
          </a:xfrm>
        </p:spPr>
        <p:txBody>
          <a:bodyPr>
            <a:normAutofit/>
          </a:bodyPr>
          <a:lstStyle/>
          <a:p>
            <a:r>
              <a:rPr lang="en-US" dirty="0"/>
              <a:t>Types of cave passages</a:t>
            </a:r>
          </a:p>
        </p:txBody>
      </p:sp>
      <p:sp>
        <p:nvSpPr>
          <p:cNvPr id="3" name="Content Placeholder 2">
            <a:extLst>
              <a:ext uri="{FF2B5EF4-FFF2-40B4-BE49-F238E27FC236}">
                <a16:creationId xmlns:a16="http://schemas.microsoft.com/office/drawing/2014/main" id="{B78CDCE8-17C3-C903-6706-39E34D4C51A9}"/>
              </a:ext>
            </a:extLst>
          </p:cNvPr>
          <p:cNvSpPr>
            <a:spLocks noGrp="1"/>
          </p:cNvSpPr>
          <p:nvPr>
            <p:ph idx="1"/>
          </p:nvPr>
        </p:nvSpPr>
        <p:spPr>
          <a:xfrm>
            <a:off x="609600" y="1600201"/>
            <a:ext cx="4943061" cy="4525963"/>
          </a:xfrm>
        </p:spPr>
        <p:txBody>
          <a:bodyPr>
            <a:normAutofit lnSpcReduction="10000"/>
          </a:bodyPr>
          <a:lstStyle/>
          <a:p>
            <a:r>
              <a:rPr lang="en-US" dirty="0">
                <a:latin typeface="+mj-lt"/>
              </a:rPr>
              <a:t>Vadose passages form above the water table in the vadose zone, where water flows mainly vertically due to gravity, through cracks and fissures. </a:t>
            </a:r>
          </a:p>
          <a:p>
            <a:r>
              <a:rPr lang="en-US" dirty="0">
                <a:latin typeface="+mj-lt"/>
              </a:rPr>
              <a:t>Dominated by downward percolation of water. </a:t>
            </a:r>
          </a:p>
          <a:p>
            <a:endParaRPr lang="en-US" dirty="0"/>
          </a:p>
        </p:txBody>
      </p:sp>
      <p:pic>
        <p:nvPicPr>
          <p:cNvPr id="5" name="Picture 4" descr="A person standing in a cave&#10;&#10;AI-generated content may be incorrect.">
            <a:extLst>
              <a:ext uri="{FF2B5EF4-FFF2-40B4-BE49-F238E27FC236}">
                <a16:creationId xmlns:a16="http://schemas.microsoft.com/office/drawing/2014/main" id="{3D3BE741-B661-52F5-02B0-9AA5493D90E8}"/>
              </a:ext>
            </a:extLst>
          </p:cNvPr>
          <p:cNvPicPr>
            <a:picLocks noChangeAspect="1"/>
          </p:cNvPicPr>
          <p:nvPr/>
        </p:nvPicPr>
        <p:blipFill>
          <a:blip r:embed="rId2"/>
          <a:stretch>
            <a:fillRect/>
          </a:stretch>
        </p:blipFill>
        <p:spPr>
          <a:xfrm>
            <a:off x="6096000" y="0"/>
            <a:ext cx="5746254" cy="6858000"/>
          </a:xfrm>
          <a:prstGeom prst="rect">
            <a:avLst/>
          </a:prstGeom>
        </p:spPr>
      </p:pic>
    </p:spTree>
    <p:extLst>
      <p:ext uri="{BB962C8B-B14F-4D97-AF65-F5344CB8AC3E}">
        <p14:creationId xmlns:p14="http://schemas.microsoft.com/office/powerpoint/2010/main" val="785261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Getting Stuck in 'The Tube'  -  Lost Johns Cave">
            <a:hlinkClick r:id="" action="ppaction://media"/>
            <a:extLst>
              <a:ext uri="{FF2B5EF4-FFF2-40B4-BE49-F238E27FC236}">
                <a16:creationId xmlns:a16="http://schemas.microsoft.com/office/drawing/2014/main" id="{C1BE1481-FE9E-0152-5034-BAD4F9659307}"/>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
        <p:nvSpPr>
          <p:cNvPr id="3" name="Title 1">
            <a:extLst>
              <a:ext uri="{FF2B5EF4-FFF2-40B4-BE49-F238E27FC236}">
                <a16:creationId xmlns:a16="http://schemas.microsoft.com/office/drawing/2014/main" id="{13288EB2-FDAE-E5CF-2561-E6FA808FE0B7}"/>
              </a:ext>
            </a:extLst>
          </p:cNvPr>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Vadose passage</a:t>
            </a:r>
          </a:p>
        </p:txBody>
      </p:sp>
    </p:spTree>
    <p:extLst>
      <p:ext uri="{BB962C8B-B14F-4D97-AF65-F5344CB8AC3E}">
        <p14:creationId xmlns:p14="http://schemas.microsoft.com/office/powerpoint/2010/main" val="7867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6A35-0926-71F3-EC18-7E6AC430207A}"/>
              </a:ext>
            </a:extLst>
          </p:cNvPr>
          <p:cNvSpPr>
            <a:spLocks noGrp="1"/>
          </p:cNvSpPr>
          <p:nvPr>
            <p:ph type="title"/>
          </p:nvPr>
        </p:nvSpPr>
        <p:spPr>
          <a:xfrm>
            <a:off x="609600" y="274638"/>
            <a:ext cx="6294783" cy="1143000"/>
          </a:xfrm>
        </p:spPr>
        <p:txBody>
          <a:bodyPr/>
          <a:lstStyle/>
          <a:p>
            <a:r>
              <a:rPr lang="en-US" dirty="0"/>
              <a:t>Phreatic passage</a:t>
            </a:r>
          </a:p>
        </p:txBody>
      </p:sp>
      <p:sp>
        <p:nvSpPr>
          <p:cNvPr id="3" name="Content Placeholder 2">
            <a:extLst>
              <a:ext uri="{FF2B5EF4-FFF2-40B4-BE49-F238E27FC236}">
                <a16:creationId xmlns:a16="http://schemas.microsoft.com/office/drawing/2014/main" id="{9454526A-4E6F-D720-ACC4-1DA773FACD1E}"/>
              </a:ext>
            </a:extLst>
          </p:cNvPr>
          <p:cNvSpPr>
            <a:spLocks noGrp="1"/>
          </p:cNvSpPr>
          <p:nvPr>
            <p:ph idx="1"/>
          </p:nvPr>
        </p:nvSpPr>
        <p:spPr>
          <a:xfrm>
            <a:off x="609600" y="1600201"/>
            <a:ext cx="6175513" cy="4525963"/>
          </a:xfrm>
        </p:spPr>
        <p:txBody>
          <a:bodyPr/>
          <a:lstStyle/>
          <a:p>
            <a:r>
              <a:rPr lang="en-US" dirty="0">
                <a:latin typeface="+mj-lt"/>
              </a:rPr>
              <a:t>Phreatic passages form entirely below the water table in the phreatic zone, where water flow is primarily horizontal and under pressure. Circular or elliptical cross-sections, often forming tunnels. Water dissolves the rock evenly in all directions, creating smooth passage walls.</a:t>
            </a:r>
          </a:p>
          <a:p>
            <a:endParaRPr lang="en-US" dirty="0"/>
          </a:p>
        </p:txBody>
      </p:sp>
      <p:pic>
        <p:nvPicPr>
          <p:cNvPr id="5" name="Picture 4">
            <a:hlinkClick r:id="rId3"/>
            <a:extLst>
              <a:ext uri="{FF2B5EF4-FFF2-40B4-BE49-F238E27FC236}">
                <a16:creationId xmlns:a16="http://schemas.microsoft.com/office/drawing/2014/main" id="{EDC2279F-F852-6817-92B7-334A73A27A4D}"/>
              </a:ext>
            </a:extLst>
          </p:cNvPr>
          <p:cNvPicPr>
            <a:picLocks noChangeAspect="1"/>
          </p:cNvPicPr>
          <p:nvPr/>
        </p:nvPicPr>
        <p:blipFill>
          <a:blip r:embed="rId4"/>
          <a:stretch>
            <a:fillRect/>
          </a:stretch>
        </p:blipFill>
        <p:spPr>
          <a:xfrm>
            <a:off x="6904383" y="274638"/>
            <a:ext cx="4518991" cy="6290792"/>
          </a:xfrm>
          <a:prstGeom prst="rect">
            <a:avLst/>
          </a:prstGeom>
        </p:spPr>
      </p:pic>
    </p:spTree>
    <p:extLst>
      <p:ext uri="{BB962C8B-B14F-4D97-AF65-F5344CB8AC3E}">
        <p14:creationId xmlns:p14="http://schemas.microsoft.com/office/powerpoint/2010/main" val="3361472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5657F-09FF-2808-CDEE-5FAF7A128A87}"/>
              </a:ext>
            </a:extLst>
          </p:cNvPr>
          <p:cNvSpPr>
            <a:spLocks noGrp="1"/>
          </p:cNvSpPr>
          <p:nvPr>
            <p:ph idx="1"/>
          </p:nvPr>
        </p:nvSpPr>
        <p:spPr>
          <a:xfrm>
            <a:off x="609600" y="1736035"/>
            <a:ext cx="6175513" cy="4390130"/>
          </a:xfrm>
        </p:spPr>
        <p:txBody>
          <a:bodyPr>
            <a:normAutofit fontScale="92500"/>
          </a:bodyPr>
          <a:lstStyle/>
          <a:p>
            <a:r>
              <a:rPr lang="en-US" dirty="0">
                <a:latin typeface="+mj-lt"/>
              </a:rPr>
              <a:t>Phreatic passages that fill with air to air when the water table drops are known as epiphreatic passages. </a:t>
            </a:r>
          </a:p>
          <a:p>
            <a:r>
              <a:rPr lang="en-US" dirty="0">
                <a:latin typeface="+mj-lt"/>
              </a:rPr>
              <a:t>The smooth walls and circular to oval shapes indicates a formation when below the water table.</a:t>
            </a:r>
          </a:p>
          <a:p>
            <a:r>
              <a:rPr lang="en-US" dirty="0">
                <a:latin typeface="+mj-lt"/>
              </a:rPr>
              <a:t>If water flows on the floor of an epiphreatic passage it can develop a keyhole shape</a:t>
            </a:r>
          </a:p>
          <a:p>
            <a:endParaRPr lang="en-US" dirty="0"/>
          </a:p>
        </p:txBody>
      </p:sp>
      <p:pic>
        <p:nvPicPr>
          <p:cNvPr id="5" name="Picture 2" descr="Cave">
            <a:extLst>
              <a:ext uri="{FF2B5EF4-FFF2-40B4-BE49-F238E27FC236}">
                <a16:creationId xmlns:a16="http://schemas.microsoft.com/office/drawing/2014/main" id="{EBAD3AF9-1D01-481E-D019-D0DA52811AE3}"/>
              </a:ext>
            </a:extLst>
          </p:cNvPr>
          <p:cNvPicPr>
            <a:picLocks noChangeAspect="1" noChangeArrowheads="1"/>
          </p:cNvPicPr>
          <p:nvPr/>
        </p:nvPicPr>
        <p:blipFill>
          <a:blip r:embed="rId2" cstate="print"/>
          <a:srcRect b="4445"/>
          <a:stretch>
            <a:fillRect/>
          </a:stretch>
        </p:blipFill>
        <p:spPr bwMode="auto">
          <a:xfrm>
            <a:off x="7289628" y="256783"/>
            <a:ext cx="4292772" cy="6344433"/>
          </a:xfrm>
          <a:prstGeom prst="rect">
            <a:avLst/>
          </a:prstGeom>
          <a:noFill/>
          <a:ln w="9525">
            <a:noFill/>
            <a:miter lim="800000"/>
            <a:headEnd/>
            <a:tailEnd/>
          </a:ln>
        </p:spPr>
      </p:pic>
      <p:sp>
        <p:nvSpPr>
          <p:cNvPr id="6" name="Title 1">
            <a:extLst>
              <a:ext uri="{FF2B5EF4-FFF2-40B4-BE49-F238E27FC236}">
                <a16:creationId xmlns:a16="http://schemas.microsoft.com/office/drawing/2014/main" id="{886FFCD4-BB52-47D7-4DBD-6F308C5BFA7C}"/>
              </a:ext>
            </a:extLst>
          </p:cNvPr>
          <p:cNvSpPr>
            <a:spLocks noGrp="1"/>
          </p:cNvSpPr>
          <p:nvPr>
            <p:ph type="title"/>
          </p:nvPr>
        </p:nvSpPr>
        <p:spPr>
          <a:xfrm>
            <a:off x="609600" y="274638"/>
            <a:ext cx="6506817" cy="1143000"/>
          </a:xfrm>
        </p:spPr>
        <p:txBody>
          <a:bodyPr/>
          <a:lstStyle/>
          <a:p>
            <a:r>
              <a:rPr lang="en-US" dirty="0"/>
              <a:t>Epiphreatic passages</a:t>
            </a:r>
          </a:p>
        </p:txBody>
      </p:sp>
    </p:spTree>
    <p:extLst>
      <p:ext uri="{BB962C8B-B14F-4D97-AF65-F5344CB8AC3E}">
        <p14:creationId xmlns:p14="http://schemas.microsoft.com/office/powerpoint/2010/main" val="2157062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people in a cave&#10;&#10;Description automatically generated">
            <a:extLst>
              <a:ext uri="{FF2B5EF4-FFF2-40B4-BE49-F238E27FC236}">
                <a16:creationId xmlns:a16="http://schemas.microsoft.com/office/drawing/2014/main" id="{531E3750-3D33-22ED-E877-FC0318B88F6A}"/>
              </a:ext>
            </a:extLst>
          </p:cNvPr>
          <p:cNvPicPr>
            <a:picLocks noChangeAspect="1"/>
          </p:cNvPicPr>
          <p:nvPr/>
        </p:nvPicPr>
        <p:blipFill>
          <a:blip r:embed="rId3"/>
          <a:stretch>
            <a:fillRect/>
          </a:stretch>
        </p:blipFill>
        <p:spPr>
          <a:xfrm>
            <a:off x="1475232" y="0"/>
            <a:ext cx="9460992" cy="6856436"/>
          </a:xfrm>
          <a:prstGeom prst="rect">
            <a:avLst/>
          </a:prstGeom>
        </p:spPr>
      </p:pic>
      <p:sp>
        <p:nvSpPr>
          <p:cNvPr id="2" name="Title 1">
            <a:extLst>
              <a:ext uri="{FF2B5EF4-FFF2-40B4-BE49-F238E27FC236}">
                <a16:creationId xmlns:a16="http://schemas.microsoft.com/office/drawing/2014/main" id="{3361B059-04E0-0E39-7ED3-399E0E3B2F19}"/>
              </a:ext>
            </a:extLst>
          </p:cNvPr>
          <p:cNvSpPr txBox="1">
            <a:spLocks/>
          </p:cNvSpPr>
          <p:nvPr/>
        </p:nvSpPr>
        <p:spPr>
          <a:xfrm>
            <a:off x="1630016" y="274638"/>
            <a:ext cx="9183757"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Keyhole shape of an epiphreatic passage</a:t>
            </a:r>
          </a:p>
        </p:txBody>
      </p:sp>
    </p:spTree>
    <p:extLst>
      <p:ext uri="{BB962C8B-B14F-4D97-AF65-F5344CB8AC3E}">
        <p14:creationId xmlns:p14="http://schemas.microsoft.com/office/powerpoint/2010/main" val="1697266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ell_below"/>
          <p:cNvPicPr>
            <a:picLocks noChangeAspect="1" noChangeArrowheads="1"/>
          </p:cNvPicPr>
          <p:nvPr/>
        </p:nvPicPr>
        <p:blipFill>
          <a:blip r:embed="rId3" cstate="print"/>
          <a:srcRect l="8217" r="9615"/>
          <a:stretch>
            <a:fillRect/>
          </a:stretch>
        </p:blipFill>
        <p:spPr bwMode="auto">
          <a:xfrm>
            <a:off x="7368208" y="238926"/>
            <a:ext cx="4229622" cy="6344433"/>
          </a:xfrm>
          <a:prstGeom prst="rect">
            <a:avLst/>
          </a:prstGeom>
          <a:noFill/>
          <a:ln w="9525">
            <a:noFill/>
            <a:miter lim="800000"/>
            <a:headEnd/>
            <a:tailEnd/>
          </a:ln>
        </p:spPr>
      </p:pic>
      <p:sp>
        <p:nvSpPr>
          <p:cNvPr id="2" name="Title 1">
            <a:extLst>
              <a:ext uri="{FF2B5EF4-FFF2-40B4-BE49-F238E27FC236}">
                <a16:creationId xmlns:a16="http://schemas.microsoft.com/office/drawing/2014/main" id="{09673B83-7129-8A05-9E61-ED0FCF84AD73}"/>
              </a:ext>
            </a:extLst>
          </p:cNvPr>
          <p:cNvSpPr txBox="1">
            <a:spLocks/>
          </p:cNvSpPr>
          <p:nvPr/>
        </p:nvSpPr>
        <p:spPr>
          <a:xfrm>
            <a:off x="7487477" y="274638"/>
            <a:ext cx="3564836"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Speleothems </a:t>
            </a:r>
          </a:p>
        </p:txBody>
      </p:sp>
      <p:sp>
        <p:nvSpPr>
          <p:cNvPr id="3" name="Content Placeholder 2">
            <a:extLst>
              <a:ext uri="{FF2B5EF4-FFF2-40B4-BE49-F238E27FC236}">
                <a16:creationId xmlns:a16="http://schemas.microsoft.com/office/drawing/2014/main" id="{CEC08E2F-AD4D-6EBD-F1A7-6FEE5F534F14}"/>
              </a:ext>
            </a:extLst>
          </p:cNvPr>
          <p:cNvSpPr txBox="1">
            <a:spLocks/>
          </p:cNvSpPr>
          <p:nvPr/>
        </p:nvSpPr>
        <p:spPr>
          <a:xfrm>
            <a:off x="609601" y="503583"/>
            <a:ext cx="6332360" cy="562258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mj-lt"/>
              </a:rPr>
              <a:t>Speleothems is the name now used for stalactites, stalagmites, and similar cave features </a:t>
            </a:r>
          </a:p>
          <a:p>
            <a:r>
              <a:rPr lang="en-US" dirty="0">
                <a:latin typeface="+mj-lt"/>
              </a:rPr>
              <a:t>Speleothems form only when caves are exposed to air either in the vadose zone, or when a former phreatic passage is exposed to air when the water table drops </a:t>
            </a:r>
          </a:p>
          <a:p>
            <a:r>
              <a:rPr lang="en-US" dirty="0">
                <a:latin typeface="+mj-lt"/>
              </a:rPr>
              <a:t>Carbonate minerals precipitate out of water dripping in the cave to create these features</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uba diver in a cave&#10;&#10;Description automatically generated">
            <a:extLst>
              <a:ext uri="{FF2B5EF4-FFF2-40B4-BE49-F238E27FC236}">
                <a16:creationId xmlns:a16="http://schemas.microsoft.com/office/drawing/2014/main" id="{F2990EAD-409C-9377-D40B-E8FB008B002C}"/>
              </a:ext>
            </a:extLst>
          </p:cNvPr>
          <p:cNvPicPr>
            <a:picLocks noChangeAspect="1"/>
          </p:cNvPicPr>
          <p:nvPr/>
        </p:nvPicPr>
        <p:blipFill>
          <a:blip r:embed="rId3"/>
          <a:stretch>
            <a:fillRect/>
          </a:stretch>
        </p:blipFill>
        <p:spPr>
          <a:xfrm>
            <a:off x="1323189" y="-6778"/>
            <a:ext cx="10284311" cy="686477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Documents and Settings\Jon Anthony Stallins\Desktop\ClearBlueHole.jpg"/>
          <p:cNvPicPr>
            <a:picLocks noChangeAspect="1" noChangeArrowheads="1"/>
          </p:cNvPicPr>
          <p:nvPr/>
        </p:nvPicPr>
        <p:blipFill>
          <a:blip r:embed="rId3" cstate="print"/>
          <a:srcRect/>
          <a:stretch>
            <a:fillRect/>
          </a:stretch>
        </p:blipFill>
        <p:spPr bwMode="auto">
          <a:xfrm>
            <a:off x="1779637" y="39329"/>
            <a:ext cx="9039123" cy="677934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E4D6E1D4-5EE7-4DEE-9CAE-B18F6F1BBCC9}" type="slidenum">
              <a:rPr lang="en-US" smtClean="0"/>
              <a:pPr>
                <a:defRPr/>
              </a:pPr>
              <a:t>37</a:t>
            </a:fld>
            <a:endParaRPr lang="en-US" dirty="0"/>
          </a:p>
        </p:txBody>
      </p:sp>
      <p:sp>
        <p:nvSpPr>
          <p:cNvPr id="2" name="Title 1">
            <a:extLst>
              <a:ext uri="{FF2B5EF4-FFF2-40B4-BE49-F238E27FC236}">
                <a16:creationId xmlns:a16="http://schemas.microsoft.com/office/drawing/2014/main" id="{1BE01330-377E-44E0-50BB-053CFB2E9B31}"/>
              </a:ext>
            </a:extLst>
          </p:cNvPr>
          <p:cNvSpPr txBox="1">
            <a:spLocks/>
          </p:cNvSpPr>
          <p:nvPr/>
        </p:nvSpPr>
        <p:spPr>
          <a:xfrm>
            <a:off x="1630016" y="274638"/>
            <a:ext cx="9183757"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Blue hole (Bahamas)</a:t>
            </a:r>
          </a:p>
        </p:txBody>
      </p:sp>
    </p:spTree>
    <p:extLst>
      <p:ext uri="{BB962C8B-B14F-4D97-AF65-F5344CB8AC3E}">
        <p14:creationId xmlns:p14="http://schemas.microsoft.com/office/powerpoint/2010/main" val="3697938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hole in the ocean with Great Blue Hole in the background&#10;&#10;Description automatically generated">
            <a:extLst>
              <a:ext uri="{FF2B5EF4-FFF2-40B4-BE49-F238E27FC236}">
                <a16:creationId xmlns:a16="http://schemas.microsoft.com/office/drawing/2014/main" id="{78DB3AF5-CE1A-AB55-A062-78DE66B1F93D}"/>
              </a:ext>
            </a:extLst>
          </p:cNvPr>
          <p:cNvPicPr>
            <a:picLocks noChangeAspect="1"/>
          </p:cNvPicPr>
          <p:nvPr/>
        </p:nvPicPr>
        <p:blipFill>
          <a:blip r:embed="rId2"/>
          <a:stretch>
            <a:fillRect/>
          </a:stretch>
        </p:blipFill>
        <p:spPr>
          <a:xfrm>
            <a:off x="-42299" y="477520"/>
            <a:ext cx="12234299" cy="6055360"/>
          </a:xfrm>
          <a:prstGeom prst="rect">
            <a:avLst/>
          </a:prstGeom>
        </p:spPr>
      </p:pic>
      <p:sp>
        <p:nvSpPr>
          <p:cNvPr id="4" name="Title 1">
            <a:extLst>
              <a:ext uri="{FF2B5EF4-FFF2-40B4-BE49-F238E27FC236}">
                <a16:creationId xmlns:a16="http://schemas.microsoft.com/office/drawing/2014/main" id="{639E750C-D687-9324-03E0-0A61CFC6CA14}"/>
              </a:ext>
            </a:extLst>
          </p:cNvPr>
          <p:cNvSpPr txBox="1">
            <a:spLocks/>
          </p:cNvSpPr>
          <p:nvPr/>
        </p:nvSpPr>
        <p:spPr>
          <a:xfrm>
            <a:off x="1749285" y="526871"/>
            <a:ext cx="9183757"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Blue hole (Belize)</a:t>
            </a:r>
          </a:p>
        </p:txBody>
      </p:sp>
    </p:spTree>
    <p:extLst>
      <p:ext uri="{BB962C8B-B14F-4D97-AF65-F5344CB8AC3E}">
        <p14:creationId xmlns:p14="http://schemas.microsoft.com/office/powerpoint/2010/main" val="878154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8374-4CFF-51E9-51FE-651B678C9BD0}"/>
              </a:ext>
            </a:extLst>
          </p:cNvPr>
          <p:cNvSpPr>
            <a:spLocks noGrp="1"/>
          </p:cNvSpPr>
          <p:nvPr>
            <p:ph type="title"/>
          </p:nvPr>
        </p:nvSpPr>
        <p:spPr>
          <a:xfrm>
            <a:off x="609600" y="274638"/>
            <a:ext cx="6042991" cy="1143000"/>
          </a:xfrm>
        </p:spPr>
        <p:txBody>
          <a:bodyPr/>
          <a:lstStyle/>
          <a:p>
            <a:r>
              <a:rPr lang="en-US" dirty="0"/>
              <a:t>Formation of a blue hole</a:t>
            </a:r>
          </a:p>
        </p:txBody>
      </p:sp>
      <p:sp>
        <p:nvSpPr>
          <p:cNvPr id="3" name="Content Placeholder 2">
            <a:extLst>
              <a:ext uri="{FF2B5EF4-FFF2-40B4-BE49-F238E27FC236}">
                <a16:creationId xmlns:a16="http://schemas.microsoft.com/office/drawing/2014/main" id="{014C62AF-F259-8857-7C85-9A4E19A8E575}"/>
              </a:ext>
            </a:extLst>
          </p:cNvPr>
          <p:cNvSpPr>
            <a:spLocks noGrp="1"/>
          </p:cNvSpPr>
          <p:nvPr>
            <p:ph idx="1"/>
          </p:nvPr>
        </p:nvSpPr>
        <p:spPr>
          <a:xfrm>
            <a:off x="609600" y="1600201"/>
            <a:ext cx="6718852" cy="4525963"/>
          </a:xfrm>
        </p:spPr>
        <p:txBody>
          <a:bodyPr>
            <a:normAutofit fontScale="92500"/>
          </a:bodyPr>
          <a:lstStyle/>
          <a:p>
            <a:r>
              <a:rPr lang="en-US" dirty="0">
                <a:latin typeface="+mj-lt"/>
              </a:rPr>
              <a:t>Begins when sea levels are higher and limestone rock forms out of marine sediments</a:t>
            </a:r>
          </a:p>
          <a:p>
            <a:r>
              <a:rPr lang="en-US" dirty="0">
                <a:latin typeface="+mj-lt"/>
              </a:rPr>
              <a:t>Sea level drops exposing the land to weathering from carbonation</a:t>
            </a:r>
          </a:p>
          <a:p>
            <a:r>
              <a:rPr lang="en-US" dirty="0">
                <a:latin typeface="+mj-lt"/>
              </a:rPr>
              <a:t>Over time a large collapse sinkhole develops</a:t>
            </a:r>
          </a:p>
          <a:p>
            <a:r>
              <a:rPr lang="en-US" dirty="0">
                <a:latin typeface="+mj-lt"/>
              </a:rPr>
              <a:t>Sea level rises and inundates the former sinkhole to become a blue hole</a:t>
            </a:r>
          </a:p>
        </p:txBody>
      </p:sp>
      <p:pic>
        <p:nvPicPr>
          <p:cNvPr id="4" name="Picture 3" descr="A diagram of a rock formation&#10;&#10;Description automatically generated">
            <a:extLst>
              <a:ext uri="{FF2B5EF4-FFF2-40B4-BE49-F238E27FC236}">
                <a16:creationId xmlns:a16="http://schemas.microsoft.com/office/drawing/2014/main" id="{14E3F359-7D0A-A5DC-2D05-37E38867EED7}"/>
              </a:ext>
            </a:extLst>
          </p:cNvPr>
          <p:cNvPicPr>
            <a:picLocks noChangeAspect="1"/>
          </p:cNvPicPr>
          <p:nvPr/>
        </p:nvPicPr>
        <p:blipFill>
          <a:blip r:embed="rId2"/>
          <a:stretch>
            <a:fillRect/>
          </a:stretch>
        </p:blipFill>
        <p:spPr>
          <a:xfrm>
            <a:off x="7209234" y="0"/>
            <a:ext cx="4982766" cy="6858000"/>
          </a:xfrm>
          <a:prstGeom prst="rect">
            <a:avLst/>
          </a:prstGeom>
        </p:spPr>
      </p:pic>
    </p:spTree>
    <p:extLst>
      <p:ext uri="{BB962C8B-B14F-4D97-AF65-F5344CB8AC3E}">
        <p14:creationId xmlns:p14="http://schemas.microsoft.com/office/powerpoint/2010/main" val="4049876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2"/>
          <p:cNvSpPr>
            <a:spLocks noGrp="1" noChangeArrowheads="1"/>
          </p:cNvSpPr>
          <p:nvPr>
            <p:ph type="title" idx="4294967295"/>
          </p:nvPr>
        </p:nvSpPr>
        <p:spPr>
          <a:xfrm>
            <a:off x="78657" y="304800"/>
            <a:ext cx="12113343" cy="786581"/>
          </a:xfrm>
        </p:spPr>
        <p:txBody>
          <a:bodyPr anchor="b">
            <a:normAutofit/>
          </a:bodyPr>
          <a:lstStyle/>
          <a:p>
            <a:pPr eaLnBrk="1" hangingPunct="1">
              <a:defRPr/>
            </a:pPr>
            <a:r>
              <a:rPr lang="en-US" dirty="0">
                <a:cs typeface="+mj-cs"/>
              </a:rPr>
              <a:t>Sinkholes</a:t>
            </a:r>
          </a:p>
        </p:txBody>
      </p:sp>
      <p:sp>
        <p:nvSpPr>
          <p:cNvPr id="182276" name="Rectangle 3"/>
          <p:cNvSpPr>
            <a:spLocks noGrp="1" noChangeArrowheads="1"/>
          </p:cNvSpPr>
          <p:nvPr>
            <p:ph type="body" sz="half" idx="4294967295"/>
          </p:nvPr>
        </p:nvSpPr>
        <p:spPr>
          <a:xfrm>
            <a:off x="570271" y="1600200"/>
            <a:ext cx="3551155" cy="4495800"/>
          </a:xfrm>
        </p:spPr>
        <p:txBody>
          <a:bodyPr>
            <a:normAutofit/>
          </a:bodyPr>
          <a:lstStyle/>
          <a:p>
            <a:pPr eaLnBrk="1" hangingPunct="1">
              <a:lnSpc>
                <a:spcPct val="90000"/>
              </a:lnSpc>
              <a:defRPr/>
            </a:pPr>
            <a:r>
              <a:rPr lang="en-US" sz="2800" dirty="0">
                <a:latin typeface="+mj-lt"/>
              </a:rPr>
              <a:t>Various names depending upon language and culture, can also be known as dolines (parts of Europe or cenotes (Mexico).</a:t>
            </a:r>
          </a:p>
        </p:txBody>
      </p:sp>
      <p:pic>
        <p:nvPicPr>
          <p:cNvPr id="2" name="Picture 2" descr="http://www.chanatrek.com/wp-content/gallery/03_Images_For_Posts/2008_06_07_Chichen_Itza_and_Ik_Kil_Cenote_Yucatan/2008_06_07_2_Ik_Kil_Cenote_near_Chichen_Itza_Piste_Yucatan_03.jpg">
            <a:extLst>
              <a:ext uri="{FF2B5EF4-FFF2-40B4-BE49-F238E27FC236}">
                <a16:creationId xmlns:a16="http://schemas.microsoft.com/office/drawing/2014/main" id="{1CB91C5F-62FE-6AD6-9786-F29A8BB3C9C5}"/>
              </a:ext>
            </a:extLst>
          </p:cNvPr>
          <p:cNvPicPr>
            <a:picLocks noChangeAspect="1" noChangeArrowheads="1"/>
          </p:cNvPicPr>
          <p:nvPr/>
        </p:nvPicPr>
        <p:blipFill>
          <a:blip r:embed="rId3"/>
          <a:srcRect/>
          <a:stretch>
            <a:fillRect/>
          </a:stretch>
        </p:blipFill>
        <p:spPr bwMode="auto">
          <a:xfrm>
            <a:off x="4121426" y="1270884"/>
            <a:ext cx="7743050" cy="5154432"/>
          </a:xfrm>
          <a:prstGeom prst="rect">
            <a:avLst/>
          </a:prstGeom>
          <a:noFill/>
        </p:spPr>
      </p:pic>
    </p:spTree>
    <p:extLst>
      <p:ext uri="{BB962C8B-B14F-4D97-AF65-F5344CB8AC3E}">
        <p14:creationId xmlns:p14="http://schemas.microsoft.com/office/powerpoint/2010/main" val="1752221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REEFALL a freediver’s journey into the heart of the cenotes - Tulum, Mexico">
            <a:hlinkClick r:id="" action="ppaction://media"/>
            <a:extLst>
              <a:ext uri="{FF2B5EF4-FFF2-40B4-BE49-F238E27FC236}">
                <a16:creationId xmlns:a16="http://schemas.microsoft.com/office/drawing/2014/main" id="{22098443-E836-D334-0182-B30E3336387B}"/>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373794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 in a hole in the road&#10;&#10;Description automatically generated">
            <a:hlinkClick r:id="rId3"/>
            <a:extLst>
              <a:ext uri="{FF2B5EF4-FFF2-40B4-BE49-F238E27FC236}">
                <a16:creationId xmlns:a16="http://schemas.microsoft.com/office/drawing/2014/main" id="{CB4D1C31-3349-A8D3-E9DF-4D6D100F69A4}"/>
              </a:ext>
            </a:extLst>
          </p:cNvPr>
          <p:cNvPicPr>
            <a:picLocks noGrp="1" noChangeAspect="1"/>
          </p:cNvPicPr>
          <p:nvPr>
            <p:ph idx="1"/>
          </p:nvPr>
        </p:nvPicPr>
        <p:blipFill>
          <a:blip r:embed="rId4"/>
          <a:stretch>
            <a:fillRect/>
          </a:stretch>
        </p:blipFill>
        <p:spPr>
          <a:xfrm>
            <a:off x="855406" y="80785"/>
            <a:ext cx="10107562" cy="6645722"/>
          </a:xfrm>
        </p:spPr>
      </p:pic>
    </p:spTree>
    <p:extLst>
      <p:ext uri="{BB962C8B-B14F-4D97-AF65-F5344CB8AC3E}">
        <p14:creationId xmlns:p14="http://schemas.microsoft.com/office/powerpoint/2010/main" val="113077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4B445-9A8F-5CFE-1CF2-B0583F3614AB}"/>
              </a:ext>
            </a:extLst>
          </p:cNvPr>
          <p:cNvSpPr>
            <a:spLocks noGrp="1"/>
          </p:cNvSpPr>
          <p:nvPr>
            <p:ph type="title"/>
          </p:nvPr>
        </p:nvSpPr>
        <p:spPr/>
        <p:txBody>
          <a:bodyPr/>
          <a:lstStyle/>
          <a:p>
            <a:r>
              <a:rPr lang="en-US" dirty="0"/>
              <a:t>Pseudokarst</a:t>
            </a:r>
          </a:p>
        </p:txBody>
      </p:sp>
      <p:sp>
        <p:nvSpPr>
          <p:cNvPr id="3" name="Content Placeholder 2">
            <a:extLst>
              <a:ext uri="{FF2B5EF4-FFF2-40B4-BE49-F238E27FC236}">
                <a16:creationId xmlns:a16="http://schemas.microsoft.com/office/drawing/2014/main" id="{EE6034B6-7582-F23A-5EE0-E9CFD6D7D0B2}"/>
              </a:ext>
            </a:extLst>
          </p:cNvPr>
          <p:cNvSpPr>
            <a:spLocks noGrp="1"/>
          </p:cNvSpPr>
          <p:nvPr>
            <p:ph idx="1"/>
          </p:nvPr>
        </p:nvSpPr>
        <p:spPr/>
        <p:txBody>
          <a:bodyPr>
            <a:normAutofit/>
          </a:bodyPr>
          <a:lstStyle/>
          <a:p>
            <a:r>
              <a:rPr lang="en-US" dirty="0">
                <a:latin typeface="+mj-lt"/>
              </a:rPr>
              <a:t>Landforms that look like they were formed from karstic processes but aren’t</a:t>
            </a:r>
          </a:p>
          <a:p>
            <a:pPr lvl="1"/>
            <a:r>
              <a:rPr lang="en-US" dirty="0">
                <a:latin typeface="+mj-lt"/>
              </a:rPr>
              <a:t>Thermokarst can form when permafrost melts and create landforms and topography that resemble karstic sinkholes and lakes</a:t>
            </a:r>
          </a:p>
          <a:p>
            <a:pPr lvl="1"/>
            <a:r>
              <a:rPr lang="en-US" dirty="0">
                <a:latin typeface="+mj-lt"/>
              </a:rPr>
              <a:t>Sinkholes and ground subsidence are not always associated with karst and karstic processes. Groundwater and oil extraction, as well as aging pipes and water infrastructure can also cause sinkholes</a:t>
            </a:r>
          </a:p>
        </p:txBody>
      </p:sp>
    </p:spTree>
    <p:extLst>
      <p:ext uri="{BB962C8B-B14F-4D97-AF65-F5344CB8AC3E}">
        <p14:creationId xmlns:p14="http://schemas.microsoft.com/office/powerpoint/2010/main" val="1777608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11F7E2A7-9559-3456-FD31-98926BE5DC12}"/>
              </a:ext>
            </a:extLst>
          </p:cNvPr>
          <p:cNvPicPr>
            <a:picLocks noGrp="1" noChangeAspect="1"/>
          </p:cNvPicPr>
          <p:nvPr>
            <p:ph idx="1"/>
          </p:nvPr>
        </p:nvPicPr>
        <p:blipFill>
          <a:blip r:embed="rId4"/>
          <a:stretch>
            <a:fillRect/>
          </a:stretch>
        </p:blipFill>
        <p:spPr>
          <a:xfrm>
            <a:off x="2030289" y="105697"/>
            <a:ext cx="8696704" cy="6660815"/>
          </a:xfrm>
        </p:spPr>
      </p:pic>
    </p:spTree>
    <p:extLst>
      <p:ext uri="{BB962C8B-B14F-4D97-AF65-F5344CB8AC3E}">
        <p14:creationId xmlns:p14="http://schemas.microsoft.com/office/powerpoint/2010/main" val="4150459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een landscape with a road and a cliff&#10;&#10;Description automatically generated with medium confidence">
            <a:extLst>
              <a:ext uri="{FF2B5EF4-FFF2-40B4-BE49-F238E27FC236}">
                <a16:creationId xmlns:a16="http://schemas.microsoft.com/office/drawing/2014/main" id="{CEB1D1A5-9940-55F7-936B-06FF70BF50CB}"/>
              </a:ext>
            </a:extLst>
          </p:cNvPr>
          <p:cNvPicPr>
            <a:picLocks noGrp="1" noChangeAspect="1"/>
          </p:cNvPicPr>
          <p:nvPr>
            <p:ph idx="1"/>
          </p:nvPr>
        </p:nvPicPr>
        <p:blipFill>
          <a:blip r:embed="rId3"/>
          <a:srcRect l="15584" t="3341" r="35094" b="21155"/>
          <a:stretch/>
        </p:blipFill>
        <p:spPr>
          <a:xfrm>
            <a:off x="1510748" y="-1"/>
            <a:ext cx="9422296" cy="6818519"/>
          </a:xfrm>
        </p:spPr>
      </p:pic>
      <p:sp>
        <p:nvSpPr>
          <p:cNvPr id="3" name="Title 1">
            <a:extLst>
              <a:ext uri="{FF2B5EF4-FFF2-40B4-BE49-F238E27FC236}">
                <a16:creationId xmlns:a16="http://schemas.microsoft.com/office/drawing/2014/main" id="{ECF546AB-4AB7-6534-3530-7C3F1526A037}"/>
              </a:ext>
            </a:extLst>
          </p:cNvPr>
          <p:cNvSpPr>
            <a:spLocks noGrp="1"/>
          </p:cNvSpPr>
          <p:nvPr>
            <p:ph type="title"/>
          </p:nvPr>
        </p:nvSpPr>
        <p:spPr>
          <a:xfrm>
            <a:off x="1510748" y="274638"/>
            <a:ext cx="9422296" cy="1143000"/>
          </a:xfrm>
        </p:spPr>
        <p:txBody>
          <a:bodyPr>
            <a:normAutofit fontScale="90000"/>
          </a:bodyPr>
          <a:lstStyle/>
          <a:p>
            <a:r>
              <a:rPr lang="en-US" b="1" dirty="0">
                <a:solidFill>
                  <a:schemeClr val="bg1"/>
                </a:solidFill>
              </a:rPr>
              <a:t>Pseudokarst ‘sinkholes’ formed from underground mining (China)</a:t>
            </a:r>
          </a:p>
        </p:txBody>
      </p:sp>
    </p:spTree>
    <p:extLst>
      <p:ext uri="{BB962C8B-B14F-4D97-AF65-F5344CB8AC3E}">
        <p14:creationId xmlns:p14="http://schemas.microsoft.com/office/powerpoint/2010/main" val="3394552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07_02">
            <a:extLst>
              <a:ext uri="{FF2B5EF4-FFF2-40B4-BE49-F238E27FC236}">
                <a16:creationId xmlns:a16="http://schemas.microsoft.com/office/drawing/2014/main" id="{94CF2D4A-B30D-1985-DEA3-61BE132ACC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7447"/>
          <a:stretch>
            <a:fillRect/>
          </a:stretch>
        </p:blipFill>
        <p:spPr bwMode="auto">
          <a:xfrm>
            <a:off x="0" y="406987"/>
            <a:ext cx="12192000" cy="604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738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lake&#10;&#10;Description automatically generated">
            <a:extLst>
              <a:ext uri="{FF2B5EF4-FFF2-40B4-BE49-F238E27FC236}">
                <a16:creationId xmlns:a16="http://schemas.microsoft.com/office/drawing/2014/main" id="{27DD509A-0F10-1A52-4A0E-704190A873DC}"/>
              </a:ext>
            </a:extLst>
          </p:cNvPr>
          <p:cNvPicPr>
            <a:picLocks noGrp="1" noChangeAspect="1"/>
          </p:cNvPicPr>
          <p:nvPr>
            <p:ph idx="1"/>
          </p:nvPr>
        </p:nvPicPr>
        <p:blipFill>
          <a:blip r:embed="rId3"/>
          <a:stretch>
            <a:fillRect/>
          </a:stretch>
        </p:blipFill>
        <p:spPr>
          <a:xfrm>
            <a:off x="-1" y="0"/>
            <a:ext cx="12048565" cy="6777318"/>
          </a:xfrm>
        </p:spPr>
      </p:pic>
    </p:spTree>
    <p:extLst>
      <p:ext uri="{BB962C8B-B14F-4D97-AF65-F5344CB8AC3E}">
        <p14:creationId xmlns:p14="http://schemas.microsoft.com/office/powerpoint/2010/main" val="3632025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landslide&#10;&#10;Description automatically generated with medium confidence">
            <a:extLst>
              <a:ext uri="{FF2B5EF4-FFF2-40B4-BE49-F238E27FC236}">
                <a16:creationId xmlns:a16="http://schemas.microsoft.com/office/drawing/2014/main" id="{7B87630D-A854-A2F8-5C17-E3AFF1B5EA94}"/>
              </a:ext>
            </a:extLst>
          </p:cNvPr>
          <p:cNvPicPr>
            <a:picLocks noGrp="1" noChangeAspect="1"/>
          </p:cNvPicPr>
          <p:nvPr>
            <p:ph idx="1"/>
          </p:nvPr>
        </p:nvPicPr>
        <p:blipFill rotWithShape="1">
          <a:blip r:embed="rId2"/>
          <a:srcRect l="11624" r="10896"/>
          <a:stretch/>
        </p:blipFill>
        <p:spPr>
          <a:xfrm>
            <a:off x="353980" y="403583"/>
            <a:ext cx="11484040" cy="6050833"/>
          </a:xfrm>
        </p:spPr>
      </p:pic>
    </p:spTree>
    <p:extLst>
      <p:ext uri="{BB962C8B-B14F-4D97-AF65-F5344CB8AC3E}">
        <p14:creationId xmlns:p14="http://schemas.microsoft.com/office/powerpoint/2010/main" val="1760966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hoto (6).JPG"/>
          <p:cNvPicPr>
            <a:picLocks noGrp="1" noChangeAspect="1"/>
          </p:cNvPicPr>
          <p:nvPr>
            <p:ph sz="quarter" idx="1"/>
          </p:nvPr>
        </p:nvPicPr>
        <p:blipFill>
          <a:blip r:embed="rId2" cstate="print"/>
          <a:stretch>
            <a:fillRect/>
          </a:stretch>
        </p:blipFill>
        <p:spPr>
          <a:xfrm>
            <a:off x="1581356" y="1"/>
            <a:ext cx="9055381" cy="6763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een lawn with trees and a building in the background&#10;&#10;Description automatically generated">
            <a:extLst>
              <a:ext uri="{FF2B5EF4-FFF2-40B4-BE49-F238E27FC236}">
                <a16:creationId xmlns:a16="http://schemas.microsoft.com/office/drawing/2014/main" id="{6E0A66D7-A5FC-644E-8545-91105D6E9415}"/>
              </a:ext>
            </a:extLst>
          </p:cNvPr>
          <p:cNvPicPr>
            <a:picLocks noGrp="1" noChangeAspect="1"/>
          </p:cNvPicPr>
          <p:nvPr>
            <p:ph idx="1"/>
          </p:nvPr>
        </p:nvPicPr>
        <p:blipFill>
          <a:blip r:embed="rId3"/>
          <a:stretch>
            <a:fillRect/>
          </a:stretch>
        </p:blipFill>
        <p:spPr>
          <a:xfrm>
            <a:off x="1736035" y="115630"/>
            <a:ext cx="8180832" cy="6742370"/>
          </a:xfrm>
        </p:spPr>
      </p:pic>
    </p:spTree>
    <p:extLst>
      <p:ext uri="{BB962C8B-B14F-4D97-AF65-F5344CB8AC3E}">
        <p14:creationId xmlns:p14="http://schemas.microsoft.com/office/powerpoint/2010/main" val="2607376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0">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3780</TotalTime>
  <Words>1487</Words>
  <Application>Microsoft Office PowerPoint</Application>
  <PresentationFormat>Widescreen</PresentationFormat>
  <Paragraphs>108</Paragraphs>
  <Slides>44</Slides>
  <Notes>27</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Courier New</vt:lpstr>
      <vt:lpstr>Office Theme</vt:lpstr>
      <vt:lpstr>Karst as landscape and landform</vt:lpstr>
      <vt:lpstr>PowerPoint Presentation</vt:lpstr>
      <vt:lpstr>PowerPoint Presentation</vt:lpstr>
      <vt:lpstr>Sinkholes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Fluviokarst landscapes and landforms</vt:lpstr>
      <vt:lpstr>PowerPoint Presentation</vt:lpstr>
      <vt:lpstr>PowerPoint Presentation</vt:lpstr>
      <vt:lpstr>PowerPoint Presentation</vt:lpstr>
      <vt:lpstr>PowerPoint Presentation</vt:lpstr>
      <vt:lpstr>PowerPoint Presentation</vt:lpstr>
      <vt:lpstr>Uvalas and poljes</vt:lpstr>
      <vt:lpstr>Clints and grikes</vt:lpstr>
      <vt:lpstr>PowerPoint Presentation</vt:lpstr>
      <vt:lpstr>PowerPoint Presentation</vt:lpstr>
      <vt:lpstr>PowerPoint Presentation</vt:lpstr>
      <vt:lpstr>PowerPoint Presentation</vt:lpstr>
      <vt:lpstr>PowerPoint Presentation</vt:lpstr>
      <vt:lpstr>Caves, a karst landform</vt:lpstr>
      <vt:lpstr>PowerPoint Presentation</vt:lpstr>
      <vt:lpstr>PowerPoint Presentation</vt:lpstr>
      <vt:lpstr>Types of cave passages</vt:lpstr>
      <vt:lpstr>PowerPoint Presentation</vt:lpstr>
      <vt:lpstr>Phreatic passage</vt:lpstr>
      <vt:lpstr>Epiphreatic passages</vt:lpstr>
      <vt:lpstr>PowerPoint Presentation</vt:lpstr>
      <vt:lpstr>PowerPoint Presentation</vt:lpstr>
      <vt:lpstr>PowerPoint Presentation</vt:lpstr>
      <vt:lpstr>PowerPoint Presentation</vt:lpstr>
      <vt:lpstr>PowerPoint Presentation</vt:lpstr>
      <vt:lpstr>Formation of a blue hole</vt:lpstr>
      <vt:lpstr>PowerPoint Presentation</vt:lpstr>
      <vt:lpstr>PowerPoint Presentation</vt:lpstr>
      <vt:lpstr>Pseudokarst</vt:lpstr>
      <vt:lpstr>PowerPoint Presentation</vt:lpstr>
      <vt:lpstr>Pseudokarst ‘sinkholes’ formed from underground mining (China)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Karst</dc:title>
  <dc:creator>derek law</dc:creator>
  <cp:lastModifiedBy>Stallins, Jon A.</cp:lastModifiedBy>
  <cp:revision>113</cp:revision>
  <dcterms:created xsi:type="dcterms:W3CDTF">2011-10-26T09:54:17Z</dcterms:created>
  <dcterms:modified xsi:type="dcterms:W3CDTF">2025-04-16T18:48:14Z</dcterms:modified>
</cp:coreProperties>
</file>