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3" r:id="rId2"/>
    <p:sldId id="333" r:id="rId3"/>
    <p:sldId id="401" r:id="rId4"/>
    <p:sldId id="806" r:id="rId5"/>
    <p:sldId id="343" r:id="rId6"/>
    <p:sldId id="321" r:id="rId7"/>
    <p:sldId id="406" r:id="rId8"/>
    <p:sldId id="301" r:id="rId9"/>
    <p:sldId id="325" r:id="rId10"/>
    <p:sldId id="320" r:id="rId11"/>
    <p:sldId id="531" r:id="rId12"/>
    <p:sldId id="805" r:id="rId13"/>
    <p:sldId id="807" r:id="rId14"/>
    <p:sldId id="796" r:id="rId15"/>
    <p:sldId id="810" r:id="rId16"/>
    <p:sldId id="808" r:id="rId17"/>
    <p:sldId id="809" r:id="rId18"/>
    <p:sldId id="278" r:id="rId19"/>
    <p:sldId id="457" r:id="rId20"/>
    <p:sldId id="684" r:id="rId21"/>
    <p:sldId id="803" r:id="rId22"/>
    <p:sldId id="804" r:id="rId23"/>
    <p:sldId id="263" r:id="rId24"/>
    <p:sldId id="797" r:id="rId25"/>
    <p:sldId id="305" r:id="rId26"/>
    <p:sldId id="306" r:id="rId27"/>
    <p:sldId id="308" r:id="rId28"/>
    <p:sldId id="346" r:id="rId29"/>
    <p:sldId id="327" r:id="rId30"/>
    <p:sldId id="328" r:id="rId31"/>
    <p:sldId id="450" r:id="rId32"/>
    <p:sldId id="798" r:id="rId33"/>
    <p:sldId id="498" r:id="rId34"/>
    <p:sldId id="495" r:id="rId35"/>
    <p:sldId id="500" r:id="rId36"/>
    <p:sldId id="4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E1"/>
    <a:srgbClr val="FAEC5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1357" autoAdjust="0"/>
  </p:normalViewPr>
  <p:slideViewPr>
    <p:cSldViewPr snapToGrid="0">
      <p:cViewPr varScale="1">
        <p:scale>
          <a:sx n="59" d="100"/>
          <a:sy n="59" d="100"/>
        </p:scale>
        <p:origin x="1618"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662520-86E6-4CDE-A441-434E9FDD5B7D}" type="datetimeFigureOut">
              <a:rPr lang="en-US" smtClean="0"/>
              <a:t>1/23/2025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8CD0F-E568-4B51-A212-89332C09EBC3}" type="slidenum">
              <a:rPr lang="en-US" smtClean="0"/>
              <a:t>‹#›</a:t>
            </a:fld>
            <a:endParaRPr lang="en-US" dirty="0"/>
          </a:p>
        </p:txBody>
      </p:sp>
    </p:spTree>
    <p:extLst>
      <p:ext uri="{BB962C8B-B14F-4D97-AF65-F5344CB8AC3E}">
        <p14:creationId xmlns:p14="http://schemas.microsoft.com/office/powerpoint/2010/main" val="3392884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5364A8F6-3B7E-E30D-566A-EE74F86B4D14}"/>
              </a:ext>
            </a:extLst>
          </p:cNvPr>
          <p:cNvSpPr>
            <a:spLocks noGrp="1" noRot="1" noChangeAspect="1" noTextEdit="1"/>
          </p:cNvSpPr>
          <p:nvPr>
            <p:ph type="sldImg"/>
          </p:nvPr>
        </p:nvSpPr>
        <p:spPr>
          <a:xfrm>
            <a:off x="406400" y="696913"/>
            <a:ext cx="6197600" cy="3486150"/>
          </a:xfrm>
          <a:ln/>
        </p:spPr>
      </p:sp>
      <p:sp>
        <p:nvSpPr>
          <p:cNvPr id="37891" name="Notes Placeholder 2">
            <a:extLst>
              <a:ext uri="{FF2B5EF4-FFF2-40B4-BE49-F238E27FC236}">
                <a16:creationId xmlns:a16="http://schemas.microsoft.com/office/drawing/2014/main" id="{828AB31A-FAF2-F661-853D-9B6B7C1A6C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Line art drawing of Ptolemaic system that put the Earth at the center of solar system. It was not until Copernicus that the Sun was recognized as the center of the solar system, and the planets rotate around it.</a:t>
            </a:r>
            <a:endParaRPr lang="en-US" altLang="en-US" dirty="0">
              <a:latin typeface="Arial" panose="020B0604020202020204" pitchFamily="34" charset="0"/>
            </a:endParaRPr>
          </a:p>
        </p:txBody>
      </p:sp>
      <p:sp>
        <p:nvSpPr>
          <p:cNvPr id="37892" name="Slide Number Placeholder 3">
            <a:extLst>
              <a:ext uri="{FF2B5EF4-FFF2-40B4-BE49-F238E27FC236}">
                <a16:creationId xmlns:a16="http://schemas.microsoft.com/office/drawing/2014/main" id="{6F3378C1-05FE-7012-1257-328C38BDF454}"/>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96D3DC7-C19C-4B4B-AAE0-BDE8542B6F8C}" type="slidenum">
              <a:rPr lang="en-US" altLang="en-US" sz="1200"/>
              <a:pPr algn="r" eaLnBrk="1" hangingPunct="1"/>
              <a:t>1</a:t>
            </a:fld>
            <a:endParaRPr lang="en-US"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3337867-F193-9433-B4F9-CA2BC6541398}"/>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5D2509D-42D3-A58A-6F36-89415D40FFF6}"/>
              </a:ext>
            </a:extLst>
          </p:cNvPr>
          <p:cNvSpPr>
            <a:spLocks noGrp="1"/>
          </p:cNvSpPr>
          <p:nvPr>
            <p:ph type="body" idx="1"/>
          </p:nvPr>
        </p:nvSpPr>
        <p:spPr/>
        <p:txBody>
          <a:bodyPr>
            <a:normAutofit/>
          </a:bodyPr>
          <a:lstStyle/>
          <a:p>
            <a:pPr>
              <a:defRPr/>
            </a:pPr>
            <a:r>
              <a:rPr lang="en-US" kern="0" dirty="0"/>
              <a:t>Canadian Shield, Eastern Canada</a:t>
            </a:r>
          </a:p>
          <a:p>
            <a:pPr>
              <a:defRPr/>
            </a:pPr>
            <a:endParaRPr lang="en-US" kern="0" dirty="0"/>
          </a:p>
          <a:p>
            <a:pPr>
              <a:defRPr/>
            </a:pPr>
            <a:endParaRPr lang="en-US" dirty="0"/>
          </a:p>
        </p:txBody>
      </p:sp>
      <p:sp>
        <p:nvSpPr>
          <p:cNvPr id="100356" name="Slide Number Placeholder 3">
            <a:extLst>
              <a:ext uri="{FF2B5EF4-FFF2-40B4-BE49-F238E27FC236}">
                <a16:creationId xmlns:a16="http://schemas.microsoft.com/office/drawing/2014/main" id="{2DA170A2-0BED-700B-9D04-D9D2689F9D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15A4BA-04B3-469F-AF6B-74D92CD6C85F}" type="slidenum">
              <a:rPr lang="en-US" altLang="en-US" smtClean="0"/>
              <a:pPr/>
              <a:t>11</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8CD0F-E568-4B51-A212-89332C09EBC3}" type="slidenum">
              <a:rPr lang="en-US" smtClean="0"/>
              <a:t>12</a:t>
            </a:fld>
            <a:endParaRPr lang="en-US" dirty="0"/>
          </a:p>
        </p:txBody>
      </p:sp>
    </p:spTree>
    <p:extLst>
      <p:ext uri="{BB962C8B-B14F-4D97-AF65-F5344CB8AC3E}">
        <p14:creationId xmlns:p14="http://schemas.microsoft.com/office/powerpoint/2010/main" val="2876684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8CD0F-E568-4B51-A212-89332C09EBC3}" type="slidenum">
              <a:rPr lang="en-US" smtClean="0"/>
              <a:t>13</a:t>
            </a:fld>
            <a:endParaRPr lang="en-US" dirty="0"/>
          </a:p>
        </p:txBody>
      </p:sp>
    </p:spTree>
    <p:extLst>
      <p:ext uri="{BB962C8B-B14F-4D97-AF65-F5344CB8AC3E}">
        <p14:creationId xmlns:p14="http://schemas.microsoft.com/office/powerpoint/2010/main" val="2527696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https://www.nytimes.com/2018/06/05/science/how-the-ice-age-shaped-new-york.html</a:t>
            </a:r>
            <a:br>
              <a:rPr lang="en-US" dirty="0"/>
            </a:br>
            <a:br>
              <a:rPr lang="en-US" dirty="0"/>
            </a:br>
            <a:r>
              <a:rPr lang="en-US" dirty="0"/>
              <a:t>The terminal moraine in New York City is a ridge of debris that stretches from Staten Island through Brooklyn and Queens. It's the southern edge of the Laurentide Ice Sheet, which shaped the city's topography</a:t>
            </a:r>
          </a:p>
        </p:txBody>
      </p:sp>
      <p:sp>
        <p:nvSpPr>
          <p:cNvPr id="4" name="Slide Number Placeholder 3"/>
          <p:cNvSpPr>
            <a:spLocks noGrp="1"/>
          </p:cNvSpPr>
          <p:nvPr>
            <p:ph type="sldNum" sz="quarter" idx="5"/>
          </p:nvPr>
        </p:nvSpPr>
        <p:spPr/>
        <p:txBody>
          <a:bodyPr/>
          <a:lstStyle/>
          <a:p>
            <a:fld id="{92B8CD0F-E568-4B51-A212-89332C09EBC3}" type="slidenum">
              <a:rPr lang="en-US" smtClean="0"/>
              <a:t>14</a:t>
            </a:fld>
            <a:endParaRPr lang="en-US" dirty="0"/>
          </a:p>
        </p:txBody>
      </p:sp>
    </p:spTree>
    <p:extLst>
      <p:ext uri="{BB962C8B-B14F-4D97-AF65-F5344CB8AC3E}">
        <p14:creationId xmlns:p14="http://schemas.microsoft.com/office/powerpoint/2010/main" val="13712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8CD0F-E568-4B51-A212-89332C09EBC3}" type="slidenum">
              <a:rPr lang="en-US" smtClean="0"/>
              <a:t>16</a:t>
            </a:fld>
            <a:endParaRPr lang="en-US" dirty="0"/>
          </a:p>
        </p:txBody>
      </p:sp>
    </p:spTree>
    <p:extLst>
      <p:ext uri="{BB962C8B-B14F-4D97-AF65-F5344CB8AC3E}">
        <p14:creationId xmlns:p14="http://schemas.microsoft.com/office/powerpoint/2010/main" val="199348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8CD0F-E568-4B51-A212-89332C09EBC3}" type="slidenum">
              <a:rPr lang="en-US" smtClean="0"/>
              <a:t>17</a:t>
            </a:fld>
            <a:endParaRPr lang="en-US" dirty="0"/>
          </a:p>
        </p:txBody>
      </p:sp>
    </p:spTree>
    <p:extLst>
      <p:ext uri="{BB962C8B-B14F-4D97-AF65-F5344CB8AC3E}">
        <p14:creationId xmlns:p14="http://schemas.microsoft.com/office/powerpoint/2010/main" val="3809850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9EC832F3-C9EC-4FF5-5806-7AA24D821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46BCD2-D974-4F13-814C-38DEC65FF065}" type="slidenum">
              <a:rPr lang="en-US" altLang="en-US" smtClean="0"/>
              <a:pPr/>
              <a:t>18</a:t>
            </a:fld>
            <a:endParaRPr lang="en-US" altLang="en-US" dirty="0"/>
          </a:p>
        </p:txBody>
      </p:sp>
      <p:sp>
        <p:nvSpPr>
          <p:cNvPr id="110595" name="Rectangle 2">
            <a:extLst>
              <a:ext uri="{FF2B5EF4-FFF2-40B4-BE49-F238E27FC236}">
                <a16:creationId xmlns:a16="http://schemas.microsoft.com/office/drawing/2014/main" id="{FD9CB441-DBE6-D428-0DF5-EBB08DB1D5A9}"/>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0F2E289-6E02-29E1-FE9B-5C3CE38AE2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Ravines of north Florida along the Apalachicola River. This is about an hour and half northeast of Panama City and about an hour west of Tallahassee. The springs start where the green boxes are located. These small springs form streams that erode the sandy soil and form ‘</a:t>
            </a:r>
            <a:r>
              <a:rPr lang="en-US" altLang="en-US" dirty="0" err="1">
                <a:latin typeface="Arial" panose="020B0604020202020204" pitchFamily="34" charset="0"/>
              </a:rPr>
              <a:t>steephead</a:t>
            </a:r>
            <a:r>
              <a:rPr lang="en-US" altLang="en-US" dirty="0">
                <a:latin typeface="Arial" panose="020B0604020202020204" pitchFamily="34" charset="0"/>
              </a:rPr>
              <a:t>’ ravines. These ravines and the streams in them eventually drain to the Apalachicola River at the left of the photo.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This photo is an infrared color photo. It helps bring out the contrasts in the land cover and vegetation. </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ravines are cool and have forest trees that can thrive in cooler climates. There are even American beech, a tree more common further north.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FB759735-25C1-CF2D-39DF-3A88BC4C751C}"/>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C90DC016-646B-F0D9-A032-DA64FBA359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Florida torreya (</a:t>
            </a:r>
            <a:r>
              <a:rPr lang="en-US" altLang="en-US" i="1" dirty="0">
                <a:latin typeface="Arial" panose="020B0604020202020204" pitchFamily="34" charset="0"/>
              </a:rPr>
              <a:t>Torreya taxifolia</a:t>
            </a:r>
            <a:r>
              <a:rPr lang="en-US" altLang="en-US" dirty="0">
                <a:latin typeface="Arial" panose="020B0604020202020204" pitchFamily="34" charset="0"/>
              </a:rPr>
              <a:t>) at left is a paleoendemic species. It was once widespread during cooler glacial climates but is now restricted in distribution to the cool ravines along the Apalachicola River in north Florida.  It is effectively isolated in these ravines, with little chance of dispersing north on its won.  Climate relicts like Torreya taxifolia have limited opportunities for dispersing to alternative favorable sites as climate warms.</a:t>
            </a:r>
            <a:br>
              <a:rPr lang="en-US" altLang="en-US" dirty="0">
                <a:latin typeface="Arial" panose="020B0604020202020204" pitchFamily="34" charset="0"/>
              </a:rPr>
            </a:br>
            <a:br>
              <a:rPr lang="en-US" altLang="en-US" dirty="0">
                <a:latin typeface="Arial" panose="020B0604020202020204" pitchFamily="34" charset="0"/>
              </a:rPr>
            </a:br>
            <a:r>
              <a:rPr lang="en-US" altLang="en-US" dirty="0">
                <a:latin typeface="Arial" panose="020B0604020202020204" pitchFamily="34" charset="0"/>
              </a:rPr>
              <a:t>The </a:t>
            </a:r>
            <a:r>
              <a:rPr lang="en-US" altLang="en-US" dirty="0" err="1">
                <a:latin typeface="Arial" panose="020B0604020202020204" pitchFamily="34" charset="0"/>
              </a:rPr>
              <a:t>Torreya</a:t>
            </a:r>
            <a:r>
              <a:rPr lang="en-US" altLang="en-US" dirty="0">
                <a:latin typeface="Arial" panose="020B0604020202020204" pitchFamily="34" charset="0"/>
              </a:rPr>
              <a:t> tree is here because during the last glacial maximum it grew in this area, but has now managed to survive only in the ravines as temperatures warmed into the Holocene. </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12644" name="Slide Number Placeholder 3">
            <a:extLst>
              <a:ext uri="{FF2B5EF4-FFF2-40B4-BE49-F238E27FC236}">
                <a16:creationId xmlns:a16="http://schemas.microsoft.com/office/drawing/2014/main" id="{E4D6E200-9473-C92F-2838-754B0D9E544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B7CD7B-3C99-49E0-B957-166D4161B1FB}" type="slidenum">
              <a:rPr lang="en-US" altLang="en-US" smtClean="0"/>
              <a:pPr/>
              <a:t>19</a:t>
            </a:fld>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DF9F5A31-ED46-F7C8-C63F-4EC81B1D4349}"/>
              </a:ext>
            </a:extLst>
          </p:cNvPr>
          <p:cNvSpPr>
            <a:spLocks noGrp="1" noRot="1" noChangeAspect="1" noChangeArrowheads="1" noTextEdit="1"/>
          </p:cNvSpPr>
          <p:nvPr>
            <p:ph type="sldImg"/>
          </p:nvPr>
        </p:nvSpPr>
        <p:spPr>
          <a:ln/>
        </p:spPr>
      </p:sp>
      <p:sp>
        <p:nvSpPr>
          <p:cNvPr id="114691" name="Notes Placeholder 2">
            <a:extLst>
              <a:ext uri="{FF2B5EF4-FFF2-40B4-BE49-F238E27FC236}">
                <a16:creationId xmlns:a16="http://schemas.microsoft.com/office/drawing/2014/main" id="{1F887393-8F7B-6393-192C-CFF0F8B1CB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orange areas represent the islands of Florida that formed during the Pleistocene interglacial periods when sea level rose. </a:t>
            </a:r>
          </a:p>
        </p:txBody>
      </p:sp>
      <p:sp>
        <p:nvSpPr>
          <p:cNvPr id="114692" name="Slide Number Placeholder 3">
            <a:extLst>
              <a:ext uri="{FF2B5EF4-FFF2-40B4-BE49-F238E27FC236}">
                <a16:creationId xmlns:a16="http://schemas.microsoft.com/office/drawing/2014/main" id="{57E72F3F-D2D2-2533-32BE-B6B73F08DB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F6059D-B73A-45CD-9949-F363390616E4}" type="slidenum">
              <a:rPr lang="en-US" altLang="en-US" smtClean="0"/>
              <a:pPr/>
              <a:t>20</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Wales Ridge, a remnant of those former islands. These islands were isolated off and on during the Pleistocene. Their isolation led to the evolution of distinctive plants and animals, much like what happens in the Galapagos, or any isolated island habitat over time. </a:t>
            </a:r>
          </a:p>
        </p:txBody>
      </p:sp>
      <p:sp>
        <p:nvSpPr>
          <p:cNvPr id="4" name="Slide Number Placeholder 3"/>
          <p:cNvSpPr>
            <a:spLocks noGrp="1"/>
          </p:cNvSpPr>
          <p:nvPr>
            <p:ph type="sldNum" sz="quarter" idx="5"/>
          </p:nvPr>
        </p:nvSpPr>
        <p:spPr/>
        <p:txBody>
          <a:bodyPr/>
          <a:lstStyle/>
          <a:p>
            <a:fld id="{92B8CD0F-E568-4B51-A212-89332C09EBC3}" type="slidenum">
              <a:rPr lang="en-US" smtClean="0"/>
              <a:t>21</a:t>
            </a:fld>
            <a:endParaRPr lang="en-US" dirty="0"/>
          </a:p>
        </p:txBody>
      </p:sp>
    </p:spTree>
    <p:extLst>
      <p:ext uri="{BB962C8B-B14F-4D97-AF65-F5344CB8AC3E}">
        <p14:creationId xmlns:p14="http://schemas.microsoft.com/office/powerpoint/2010/main" val="226178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B38AC9D2-F193-5C14-F959-F219032C188C}"/>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813AE4F6-1229-36ED-EC5B-871A1821F5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Isolation of plant and species on higher ground in Florida during &gt; 2 million years of climate oscillations led to evolution of unique flora and fauna </a:t>
            </a:r>
          </a:p>
          <a:p>
            <a:br>
              <a:rPr lang="en-US" altLang="en-US" dirty="0">
                <a:latin typeface="Arial" panose="020B0604020202020204" pitchFamily="34" charset="0"/>
              </a:rPr>
            </a:br>
            <a:r>
              <a:rPr lang="en-US" altLang="en-US" dirty="0">
                <a:latin typeface="Arial" panose="020B0604020202020204" pitchFamily="34" charset="0"/>
              </a:rPr>
              <a:t>The Florida scrub jay is only one of 15 birds endemic to the US mainland, and the only one endemic to Florida. It is called a neoendemic because it is newly evolved locally, a native species of recent origin. </a:t>
            </a:r>
            <a:br>
              <a:rPr lang="en-US" altLang="en-US" dirty="0">
                <a:latin typeface="Arial" panose="020B0604020202020204" pitchFamily="34" charset="0"/>
              </a:rPr>
            </a:br>
            <a:br>
              <a:rPr lang="en-US" altLang="en-US" dirty="0">
                <a:latin typeface="Arial" panose="020B0604020202020204" pitchFamily="34" charset="0"/>
              </a:rPr>
            </a:br>
            <a:r>
              <a:rPr lang="en-US" dirty="0"/>
              <a:t>The Florida scrub-jay is highly specialized to live in the xeric oak scrub habitats found on sandy ridges. These habitats became isolated as sea levels rose, leading to geographic separation of populations. Over time, isolated populations of ancestral jays in different scrub patches experienced limited gene flow, leading to genetic divergence. Eventually, the Florida scrub-jay became distinct from other species of scrub-jays found in western North America.</a:t>
            </a:r>
          </a:p>
        </p:txBody>
      </p:sp>
      <p:sp>
        <p:nvSpPr>
          <p:cNvPr id="4" name="Slide Number Placeholder 3"/>
          <p:cNvSpPr>
            <a:spLocks noGrp="1"/>
          </p:cNvSpPr>
          <p:nvPr>
            <p:ph type="sldNum" sz="quarter" idx="5"/>
          </p:nvPr>
        </p:nvSpPr>
        <p:spPr/>
        <p:txBody>
          <a:bodyPr/>
          <a:lstStyle/>
          <a:p>
            <a:fld id="{92B8CD0F-E568-4B51-A212-89332C09EBC3}" type="slidenum">
              <a:rPr lang="en-US" smtClean="0"/>
              <a:t>22</a:t>
            </a:fld>
            <a:endParaRPr lang="en-US" dirty="0"/>
          </a:p>
        </p:txBody>
      </p:sp>
    </p:spTree>
    <p:extLst>
      <p:ext uri="{BB962C8B-B14F-4D97-AF65-F5344CB8AC3E}">
        <p14:creationId xmlns:p14="http://schemas.microsoft.com/office/powerpoint/2010/main" val="100600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AF671A6D-C71E-23DE-B527-C4D421464913}"/>
              </a:ext>
            </a:extLst>
          </p:cNvPr>
          <p:cNvSpPr>
            <a:spLocks noGrp="1" noRot="1" noChangeAspect="1" noTextEdit="1"/>
          </p:cNvSpPr>
          <p:nvPr>
            <p:ph type="sldImg"/>
          </p:nvPr>
        </p:nvSpPr>
        <p:spPr>
          <a:xfrm>
            <a:off x="406400" y="696913"/>
            <a:ext cx="6197600" cy="3486150"/>
          </a:xfrm>
          <a:ln/>
        </p:spPr>
      </p:sp>
      <p:sp>
        <p:nvSpPr>
          <p:cNvPr id="53251" name="Notes Placeholder 2">
            <a:extLst>
              <a:ext uri="{FF2B5EF4-FFF2-40B4-BE49-F238E27FC236}">
                <a16:creationId xmlns:a16="http://schemas.microsoft.com/office/drawing/2014/main" id="{3A5C0418-BF72-F415-A40B-0EBA3B1684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mj-lt"/>
              </a:rPr>
              <a:t>Return to a glacial period is not going to lessen the impacts of human-caused climate change</a:t>
            </a:r>
          </a:p>
          <a:p>
            <a:pPr eaLnBrk="1" hangingPunct="1"/>
            <a:endParaRPr lang="en-US" altLang="en-US" dirty="0">
              <a:latin typeface="Arial" panose="020B0604020202020204" pitchFamily="34" charset="0"/>
            </a:endParaRPr>
          </a:p>
        </p:txBody>
      </p:sp>
      <p:sp>
        <p:nvSpPr>
          <p:cNvPr id="53252" name="Slide Number Placeholder 3">
            <a:extLst>
              <a:ext uri="{FF2B5EF4-FFF2-40B4-BE49-F238E27FC236}">
                <a16:creationId xmlns:a16="http://schemas.microsoft.com/office/drawing/2014/main" id="{F0723132-9AA0-2D50-E42F-087EC93E93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B9481416-D2AF-434D-9348-BC28EC504920}" type="slidenum">
              <a:rPr lang="en-US" altLang="en-US"/>
              <a:pPr/>
              <a:t>23</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2A532949-9D6C-6B37-1DCA-95A1BD9FEB33}"/>
              </a:ext>
            </a:extLst>
          </p:cNvPr>
          <p:cNvSpPr>
            <a:spLocks noGrp="1" noRot="1" noChangeAspect="1" noTextEdit="1"/>
          </p:cNvSpPr>
          <p:nvPr>
            <p:ph type="sldImg"/>
          </p:nvPr>
        </p:nvSpPr>
        <p:spPr>
          <a:xfrm>
            <a:off x="406400" y="696913"/>
            <a:ext cx="6197600" cy="3486150"/>
          </a:xfrm>
          <a:ln/>
        </p:spPr>
      </p:sp>
      <p:sp>
        <p:nvSpPr>
          <p:cNvPr id="55299" name="Notes Placeholder 2">
            <a:extLst>
              <a:ext uri="{FF2B5EF4-FFF2-40B4-BE49-F238E27FC236}">
                <a16:creationId xmlns:a16="http://schemas.microsoft.com/office/drawing/2014/main" id="{34626DFE-751F-9904-2B26-3BCB18EA52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https://climate.nasa.gov/explore/ask-nasa-climate/2949/why-milankovitch-orbital-cycles-cant-explain-earths-current-warming/</a:t>
            </a:r>
          </a:p>
        </p:txBody>
      </p:sp>
      <p:sp>
        <p:nvSpPr>
          <p:cNvPr id="55300" name="Slide Number Placeholder 3">
            <a:extLst>
              <a:ext uri="{FF2B5EF4-FFF2-40B4-BE49-F238E27FC236}">
                <a16:creationId xmlns:a16="http://schemas.microsoft.com/office/drawing/2014/main" id="{73ADFAAB-132F-593F-2787-D707BE9554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72F9F2DC-23D8-478F-A816-26C1DEEE1CEB}" type="slidenum">
              <a:rPr lang="en-US" altLang="en-US"/>
              <a:pPr/>
              <a:t>25</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780B777-45C2-3ABE-7551-DC75045EEDBD}"/>
              </a:ext>
            </a:extLst>
          </p:cNvPr>
          <p:cNvSpPr>
            <a:spLocks noGrp="1" noRot="1" noChangeAspect="1" noTextEdit="1"/>
          </p:cNvSpPr>
          <p:nvPr>
            <p:ph type="sldImg"/>
          </p:nvPr>
        </p:nvSpPr>
        <p:spPr>
          <a:xfrm>
            <a:off x="406400" y="696913"/>
            <a:ext cx="6197600" cy="3486150"/>
          </a:xfrm>
          <a:ln/>
        </p:spPr>
      </p:sp>
      <p:sp>
        <p:nvSpPr>
          <p:cNvPr id="56323" name="Notes Placeholder 2">
            <a:extLst>
              <a:ext uri="{FF2B5EF4-FFF2-40B4-BE49-F238E27FC236}">
                <a16:creationId xmlns:a16="http://schemas.microsoft.com/office/drawing/2014/main" id="{2862AED6-6019-8D79-627C-BDE748FEA7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https://climate.nasa.gov/explore/ask-nasa-climate/2949/why-milankovitch-orbital-cycles-cant-explain-earths-current-warming/</a:t>
            </a:r>
          </a:p>
        </p:txBody>
      </p:sp>
      <p:sp>
        <p:nvSpPr>
          <p:cNvPr id="56324" name="Slide Number Placeholder 3">
            <a:extLst>
              <a:ext uri="{FF2B5EF4-FFF2-40B4-BE49-F238E27FC236}">
                <a16:creationId xmlns:a16="http://schemas.microsoft.com/office/drawing/2014/main" id="{7E2547ED-1AFA-7C2D-4889-ACCBBBEBE3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BD344EED-ACFA-4E1F-9604-EE9EC40E0C68}" type="slidenum">
              <a:rPr lang="en-US" altLang="en-US"/>
              <a:pPr/>
              <a:t>26</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187DEA6-B62C-6A06-1735-20AC601BA72F}"/>
              </a:ext>
            </a:extLst>
          </p:cNvPr>
          <p:cNvSpPr>
            <a:spLocks noGrp="1" noRot="1" noChangeAspect="1" noTextEdit="1"/>
          </p:cNvSpPr>
          <p:nvPr>
            <p:ph type="sldImg"/>
          </p:nvPr>
        </p:nvSpPr>
        <p:spPr>
          <a:xfrm>
            <a:off x="406400" y="696913"/>
            <a:ext cx="6197600" cy="3486150"/>
          </a:xfrm>
          <a:ln/>
        </p:spPr>
      </p:sp>
      <p:sp>
        <p:nvSpPr>
          <p:cNvPr id="57347" name="Notes Placeholder 2">
            <a:extLst>
              <a:ext uri="{FF2B5EF4-FFF2-40B4-BE49-F238E27FC236}">
                <a16:creationId xmlns:a16="http://schemas.microsoft.com/office/drawing/2014/main" id="{C014AB48-7E4F-E128-0533-3C6E958607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https://climate.nasa.gov/explore/ask-nasa-climate/2949/why-milankovitch-orbital-cycles-cant-explain-earths-current-warming/</a:t>
            </a:r>
          </a:p>
        </p:txBody>
      </p:sp>
      <p:sp>
        <p:nvSpPr>
          <p:cNvPr id="57348" name="Slide Number Placeholder 3">
            <a:extLst>
              <a:ext uri="{FF2B5EF4-FFF2-40B4-BE49-F238E27FC236}">
                <a16:creationId xmlns:a16="http://schemas.microsoft.com/office/drawing/2014/main" id="{162C62F1-6E37-64B9-4F21-49C4D777D4C7}"/>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3CE2AC1-F08B-4D9B-8A8B-ADF7B51D14CD}" type="slidenum">
              <a:rPr lang="en-US" altLang="en-US" sz="1200"/>
              <a:pPr algn="r" eaLnBrk="1" hangingPunct="1"/>
              <a:t>27</a:t>
            </a:fld>
            <a:endParaRPr lang="en-US" alt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26A66DE0-2F6A-8943-A344-4268529C5589}"/>
              </a:ext>
            </a:extLst>
          </p:cNvPr>
          <p:cNvSpPr>
            <a:spLocks noGrp="1" noRot="1" noChangeAspect="1" noTextEdit="1"/>
          </p:cNvSpPr>
          <p:nvPr>
            <p:ph type="sldImg"/>
          </p:nvPr>
        </p:nvSpPr>
        <p:spPr>
          <a:xfrm>
            <a:off x="406400" y="696913"/>
            <a:ext cx="6197600" cy="3486150"/>
          </a:xfrm>
          <a:ln/>
        </p:spPr>
      </p:sp>
      <p:sp>
        <p:nvSpPr>
          <p:cNvPr id="60419" name="Notes Placeholder 2">
            <a:extLst>
              <a:ext uri="{FF2B5EF4-FFF2-40B4-BE49-F238E27FC236}">
                <a16:creationId xmlns:a16="http://schemas.microsoft.com/office/drawing/2014/main" id="{40FFB779-80E3-05BA-1055-080087E65D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60420" name="Slide Number Placeholder 3">
            <a:extLst>
              <a:ext uri="{FF2B5EF4-FFF2-40B4-BE49-F238E27FC236}">
                <a16:creationId xmlns:a16="http://schemas.microsoft.com/office/drawing/2014/main" id="{4BF54CAA-003D-B51A-B1A8-84397A8AE1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94B31479-A3FC-4E15-B4D1-F1C7797883EC}" type="slidenum">
              <a:rPr lang="en-US" altLang="en-US"/>
              <a:pPr/>
              <a:t>29</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57934A4-669B-1C5C-2E13-54699DDECCC8}"/>
              </a:ext>
            </a:extLst>
          </p:cNvPr>
          <p:cNvSpPr>
            <a:spLocks noGrp="1" noRot="1" noChangeAspect="1" noTextEdit="1"/>
          </p:cNvSpPr>
          <p:nvPr>
            <p:ph type="sldImg"/>
          </p:nvPr>
        </p:nvSpPr>
        <p:spPr>
          <a:xfrm>
            <a:off x="406400" y="696913"/>
            <a:ext cx="6197600" cy="3486150"/>
          </a:xfrm>
          <a:ln/>
        </p:spPr>
      </p:sp>
      <p:sp>
        <p:nvSpPr>
          <p:cNvPr id="61443" name="Notes Placeholder 2">
            <a:extLst>
              <a:ext uri="{FF2B5EF4-FFF2-40B4-BE49-F238E27FC236}">
                <a16:creationId xmlns:a16="http://schemas.microsoft.com/office/drawing/2014/main" id="{2F73BDCF-77D9-3C9E-7BF9-C214B3F314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61444" name="Slide Number Placeholder 3">
            <a:extLst>
              <a:ext uri="{FF2B5EF4-FFF2-40B4-BE49-F238E27FC236}">
                <a16:creationId xmlns:a16="http://schemas.microsoft.com/office/drawing/2014/main" id="{A95151C2-1E76-92F1-557A-6C8752C1D5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6B6776E-004B-41F1-A92A-589F49D5ACF3}" type="slidenum">
              <a:rPr lang="en-US" altLang="en-US"/>
              <a:pPr/>
              <a:t>30</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Microfossils in deep sea sediments have chemical compositions that can indicate past temperature conditions and carbon dioxide concentrations in the atmosphere</a:t>
            </a:r>
            <a:br>
              <a:rPr lang="en-US" dirty="0"/>
            </a:br>
            <a:r>
              <a:rPr lang="en-US" dirty="0"/>
              <a:t>https://rnorris.scrippsprofiles.ucsd.edu/deep-sea-sediments-and-microfossils/</a:t>
            </a:r>
            <a:br>
              <a:rPr lang="en-US" dirty="0"/>
            </a:br>
            <a:br>
              <a:rPr lang="en-US" dirty="0"/>
            </a:br>
            <a:r>
              <a:rPr lang="en-US" dirty="0"/>
              <a:t>Atmospheric gases trapped in glacial ice can also reveal temperature and carbon dioxide concentrations in the past</a:t>
            </a:r>
            <a:br>
              <a:rPr lang="en-US" dirty="0"/>
            </a:br>
            <a:endParaRPr lang="en-US" dirty="0"/>
          </a:p>
        </p:txBody>
      </p:sp>
      <p:sp>
        <p:nvSpPr>
          <p:cNvPr id="4" name="Slide Number Placeholder 3"/>
          <p:cNvSpPr>
            <a:spLocks noGrp="1"/>
          </p:cNvSpPr>
          <p:nvPr>
            <p:ph type="sldNum" sz="quarter" idx="5"/>
          </p:nvPr>
        </p:nvSpPr>
        <p:spPr/>
        <p:txBody>
          <a:bodyPr/>
          <a:lstStyle/>
          <a:p>
            <a:fld id="{92B8CD0F-E568-4B51-A212-89332C09EBC3}" type="slidenum">
              <a:rPr lang="en-US" smtClean="0"/>
              <a:t>31</a:t>
            </a:fld>
            <a:endParaRPr lang="en-US" dirty="0"/>
          </a:p>
        </p:txBody>
      </p:sp>
    </p:spTree>
    <p:extLst>
      <p:ext uri="{BB962C8B-B14F-4D97-AF65-F5344CB8AC3E}">
        <p14:creationId xmlns:p14="http://schemas.microsoft.com/office/powerpoint/2010/main" val="2026376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 see cores of sediments containing microfossils that can be used to interpret past climates as well as other environmental and ecological conditions in the past</a:t>
            </a:r>
            <a:br>
              <a:rPr lang="en-US" dirty="0"/>
            </a:br>
            <a:br>
              <a:rPr lang="en-US" dirty="0"/>
            </a:br>
            <a:r>
              <a:rPr lang="en-US" dirty="0"/>
              <a:t>https://geobites.org/deep-sea-sediment-cores-tell-us-about-past-fish/</a:t>
            </a:r>
          </a:p>
        </p:txBody>
      </p:sp>
      <p:sp>
        <p:nvSpPr>
          <p:cNvPr id="4" name="Slide Number Placeholder 3"/>
          <p:cNvSpPr>
            <a:spLocks noGrp="1"/>
          </p:cNvSpPr>
          <p:nvPr>
            <p:ph type="sldNum" sz="quarter" idx="5"/>
          </p:nvPr>
        </p:nvSpPr>
        <p:spPr/>
        <p:txBody>
          <a:bodyPr/>
          <a:lstStyle/>
          <a:p>
            <a:fld id="{92B8CD0F-E568-4B51-A212-89332C09EBC3}" type="slidenum">
              <a:rPr lang="en-US" smtClean="0"/>
              <a:t>32</a:t>
            </a:fld>
            <a:endParaRPr lang="en-US" dirty="0"/>
          </a:p>
        </p:txBody>
      </p:sp>
    </p:spTree>
    <p:extLst>
      <p:ext uri="{BB962C8B-B14F-4D97-AF65-F5344CB8AC3E}">
        <p14:creationId xmlns:p14="http://schemas.microsoft.com/office/powerpoint/2010/main" val="1458521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72D32EF6-755D-4CBF-AF4B-86BFAC8ECDDE}"/>
              </a:ext>
            </a:extLst>
          </p:cNvPr>
          <p:cNvSpPr>
            <a:spLocks noGrp="1" noRot="1" noChangeAspect="1" noTextEdit="1"/>
          </p:cNvSpPr>
          <p:nvPr>
            <p:ph type="sldImg"/>
          </p:nvPr>
        </p:nvSpPr>
        <p:spPr>
          <a:xfrm>
            <a:off x="381000" y="685800"/>
            <a:ext cx="6096000" cy="3429000"/>
          </a:xfrm>
          <a:ln/>
        </p:spPr>
      </p:sp>
      <p:sp>
        <p:nvSpPr>
          <p:cNvPr id="115715" name="Notes Placeholder 2">
            <a:extLst>
              <a:ext uri="{FF2B5EF4-FFF2-40B4-BE49-F238E27FC236}">
                <a16:creationId xmlns:a16="http://schemas.microsoft.com/office/drawing/2014/main" id="{60A3BEDC-EB7F-4666-8C71-E80D74089E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However ice layers get harder to date the deeper you go – ice layering becomes deformed under the mass of overlying ice</a:t>
            </a:r>
          </a:p>
        </p:txBody>
      </p:sp>
      <p:sp>
        <p:nvSpPr>
          <p:cNvPr id="115716" name="Slide Number Placeholder 3">
            <a:extLst>
              <a:ext uri="{FF2B5EF4-FFF2-40B4-BE49-F238E27FC236}">
                <a16:creationId xmlns:a16="http://schemas.microsoft.com/office/drawing/2014/main" id="{E2FA671D-FBD6-4D01-9AA4-6BED92EFF8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3ECCCCB-15CD-49CB-B09C-21B505EDE748}" type="slidenum">
              <a:rPr lang="en-US" altLang="en-US" sz="1200"/>
              <a:pPr/>
              <a:t>33</a:t>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A29A8AA3-3E00-9D8C-1E55-ABEAA2707C43}"/>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6579D92B-4855-C107-20DB-681563A767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endParaRPr lang="en-US" altLang="en-US" dirty="0">
              <a:latin typeface="Arial" panose="020B0604020202020204" pitchFamily="34" charset="0"/>
            </a:endParaRPr>
          </a:p>
        </p:txBody>
      </p:sp>
      <p:sp>
        <p:nvSpPr>
          <p:cNvPr id="75780" name="Slide Number Placeholder 3">
            <a:extLst>
              <a:ext uri="{FF2B5EF4-FFF2-40B4-BE49-F238E27FC236}">
                <a16:creationId xmlns:a16="http://schemas.microsoft.com/office/drawing/2014/main" id="{38E171AE-D1F9-4A7E-5155-F1BB5FED948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97B294D-3EF2-4504-9F64-8A21832775F9}" type="slidenum">
              <a:rPr lang="en-US" altLang="en-US" sz="1200"/>
              <a:pPr algn="r" eaLnBrk="1" hangingPunct="1"/>
              <a:t>3</a:t>
            </a:fld>
            <a:endParaRPr lang="en-US" alt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E1061157-1AF6-4F2A-9CB4-723ED4F1ED59}"/>
              </a:ext>
            </a:extLst>
          </p:cNvPr>
          <p:cNvSpPr>
            <a:spLocks noGrp="1" noRot="1" noChangeAspect="1" noTextEdit="1"/>
          </p:cNvSpPr>
          <p:nvPr>
            <p:ph type="sldImg"/>
          </p:nvPr>
        </p:nvSpPr>
        <p:spPr>
          <a:xfrm>
            <a:off x="381000" y="685800"/>
            <a:ext cx="6096000" cy="3429000"/>
          </a:xfrm>
          <a:ln/>
        </p:spPr>
      </p:sp>
      <p:sp>
        <p:nvSpPr>
          <p:cNvPr id="119811" name="Notes Placeholder 2">
            <a:extLst>
              <a:ext uri="{FF2B5EF4-FFF2-40B4-BE49-F238E27FC236}">
                <a16:creationId xmlns:a16="http://schemas.microsoft.com/office/drawing/2014/main" id="{054E0CF4-23DC-4723-82AD-D1E59961FD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 researcher standing next to an ice core extracted from the West Antarctic Ice Sheet. Each of the horizontal lines represents one year’s worth of snowfall. The ice core contains detailed climate data from the past 68,000 years.</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mj-lt"/>
              </a:rPr>
              <a:t>Ice has annual summer-winter layers that can aid in deriving dates</a:t>
            </a:r>
          </a:p>
          <a:p>
            <a:endParaRPr lang="en-US" altLang="en-US" dirty="0"/>
          </a:p>
        </p:txBody>
      </p:sp>
      <p:sp>
        <p:nvSpPr>
          <p:cNvPr id="119812" name="Slide Number Placeholder 3">
            <a:extLst>
              <a:ext uri="{FF2B5EF4-FFF2-40B4-BE49-F238E27FC236}">
                <a16:creationId xmlns:a16="http://schemas.microsoft.com/office/drawing/2014/main" id="{FD356EF9-DEB4-47F1-88CD-E0578B98F3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7F7F886-790A-4BC1-8FFB-D25B1091D7FC}" type="slidenum">
              <a:rPr lang="en-US" altLang="en-US" sz="1200"/>
              <a:pPr/>
              <a:t>35</a:t>
            </a:fld>
            <a:endParaRPr lang="en-US" altLang="en-US" sz="12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8CD0F-E568-4B51-A212-89332C09EBC3}" type="slidenum">
              <a:rPr lang="en-US" smtClean="0"/>
              <a:t>36</a:t>
            </a:fld>
            <a:endParaRPr lang="en-US" dirty="0"/>
          </a:p>
        </p:txBody>
      </p:sp>
    </p:spTree>
    <p:extLst>
      <p:ext uri="{BB962C8B-B14F-4D97-AF65-F5344CB8AC3E}">
        <p14:creationId xmlns:p14="http://schemas.microsoft.com/office/powerpoint/2010/main" val="1854941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cyclical glacial and interglacial phases of the Pleistocene that began about 2 million years ago (demarcated in red box. Also not the sharp increase in global temperature in the last century on the far right. </a:t>
            </a:r>
            <a:br>
              <a:rPr lang="en-US" dirty="0"/>
            </a:br>
            <a:br>
              <a:rPr lang="en-US" dirty="0"/>
            </a:br>
            <a:r>
              <a:rPr lang="en-US" dirty="0"/>
              <a:t>https://socialsci.libretexts.org/Courses/Fresno_City_College/ANTH_1%3A_Introduction_to_Biological_Anthropology_%28Taylor%29/11%3A_Archaic_Homo/11.01%3A_Archaic_Homo/11.1.02%3A_The_Changing_Environment</a:t>
            </a:r>
          </a:p>
        </p:txBody>
      </p:sp>
      <p:sp>
        <p:nvSpPr>
          <p:cNvPr id="4" name="Slide Number Placeholder 3"/>
          <p:cNvSpPr>
            <a:spLocks noGrp="1"/>
          </p:cNvSpPr>
          <p:nvPr>
            <p:ph type="sldNum" sz="quarter" idx="5"/>
          </p:nvPr>
        </p:nvSpPr>
        <p:spPr/>
        <p:txBody>
          <a:bodyPr/>
          <a:lstStyle/>
          <a:p>
            <a:fld id="{92B8CD0F-E568-4B51-A212-89332C09EBC3}" type="slidenum">
              <a:rPr lang="en-US" smtClean="0"/>
              <a:t>4</a:t>
            </a:fld>
            <a:endParaRPr lang="en-US" dirty="0"/>
          </a:p>
        </p:txBody>
      </p:sp>
    </p:spTree>
    <p:extLst>
      <p:ext uri="{BB962C8B-B14F-4D97-AF65-F5344CB8AC3E}">
        <p14:creationId xmlns:p14="http://schemas.microsoft.com/office/powerpoint/2010/main" val="335243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8CD0F-E568-4B51-A212-89332C09EBC3}" type="slidenum">
              <a:rPr lang="en-US" smtClean="0"/>
              <a:t>5</a:t>
            </a:fld>
            <a:endParaRPr lang="en-US" dirty="0"/>
          </a:p>
        </p:txBody>
      </p:sp>
    </p:spTree>
    <p:extLst>
      <p:ext uri="{BB962C8B-B14F-4D97-AF65-F5344CB8AC3E}">
        <p14:creationId xmlns:p14="http://schemas.microsoft.com/office/powerpoint/2010/main" val="3487372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62E1F2B9-7EAA-0108-4EC4-BC6C4E35BCEE}"/>
              </a:ext>
            </a:extLst>
          </p:cNvPr>
          <p:cNvSpPr>
            <a:spLocks noGrp="1" noRot="1" noChangeAspect="1" noTextEdit="1"/>
          </p:cNvSpPr>
          <p:nvPr>
            <p:ph type="sldImg"/>
          </p:nvPr>
        </p:nvSpPr>
        <p:spPr>
          <a:xfrm>
            <a:off x="406400" y="696913"/>
            <a:ext cx="6197600" cy="3486150"/>
          </a:xfrm>
          <a:ln/>
        </p:spPr>
      </p:sp>
      <p:sp>
        <p:nvSpPr>
          <p:cNvPr id="51203" name="Notes Placeholder 2">
            <a:extLst>
              <a:ext uri="{FF2B5EF4-FFF2-40B4-BE49-F238E27FC236}">
                <a16:creationId xmlns:a16="http://schemas.microsoft.com/office/drawing/2014/main" id="{DC69C36B-090B-962C-5A17-ED582D92A7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Boreal forests – imagine the forests of Maine or interior Alaska and you have a good idea of what a boreal (northern) forest is.</a:t>
            </a:r>
          </a:p>
        </p:txBody>
      </p:sp>
      <p:sp>
        <p:nvSpPr>
          <p:cNvPr id="51204" name="Slide Number Placeholder 3">
            <a:extLst>
              <a:ext uri="{FF2B5EF4-FFF2-40B4-BE49-F238E27FC236}">
                <a16:creationId xmlns:a16="http://schemas.microsoft.com/office/drawing/2014/main" id="{AD29B8BD-DC78-2230-1F10-46D19ED776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8E52561-047A-484D-871F-F24D22949102}" type="slidenum">
              <a:rPr lang="en-US" altLang="en-US"/>
              <a:pPr/>
              <a:t>6</a:t>
            </a:fld>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8321010-135E-98A6-3C76-0A1190E257E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AAE56B0A-0736-F1E0-C1E3-4C9600F344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	</a:t>
            </a: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77828" name="Slide Number Placeholder 3">
            <a:extLst>
              <a:ext uri="{FF2B5EF4-FFF2-40B4-BE49-F238E27FC236}">
                <a16:creationId xmlns:a16="http://schemas.microsoft.com/office/drawing/2014/main" id="{36C9B7DB-1481-3E90-B568-203E11F37E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fld id="{578ACF39-D104-4031-A57F-7AB3ACF6D89A}" type="slidenum">
              <a:rPr lang="en-US" altLang="en-US"/>
              <a:pPr eaLnBrk="1" hangingPunct="1"/>
              <a:t>8</a:t>
            </a:fld>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DC90998-5D72-82C1-A9C1-6CF43C9C4035}"/>
              </a:ext>
            </a:extLst>
          </p:cNvPr>
          <p:cNvSpPr>
            <a:spLocks noGrp="1" noRot="1" noChangeAspect="1" noTextEdit="1"/>
          </p:cNvSpPr>
          <p:nvPr>
            <p:ph type="sldImg"/>
          </p:nvPr>
        </p:nvSpPr>
        <p:spPr>
          <a:xfrm>
            <a:off x="406400" y="696913"/>
            <a:ext cx="6197600" cy="3486150"/>
          </a:xfrm>
          <a:ln/>
        </p:spPr>
      </p:sp>
      <p:sp>
        <p:nvSpPr>
          <p:cNvPr id="52227" name="Notes Placeholder 2">
            <a:extLst>
              <a:ext uri="{FF2B5EF4-FFF2-40B4-BE49-F238E27FC236}">
                <a16:creationId xmlns:a16="http://schemas.microsoft.com/office/drawing/2014/main" id="{D407F810-5C91-9769-3688-624DC12BF2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2228" name="Slide Number Placeholder 3">
            <a:extLst>
              <a:ext uri="{FF2B5EF4-FFF2-40B4-BE49-F238E27FC236}">
                <a16:creationId xmlns:a16="http://schemas.microsoft.com/office/drawing/2014/main" id="{B1BB584E-17E7-001F-AAB7-321C09CAD13A}"/>
              </a:ext>
            </a:extLst>
          </p:cNvPr>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4F1B3FF-2FC6-4222-A798-8ACC158E84EC}" type="slidenum">
              <a:rPr lang="en-US" altLang="en-US" sz="1200"/>
              <a:pPr algn="r" eaLnBrk="1" hangingPunct="1"/>
              <a:t>9</a:t>
            </a:fld>
            <a:endParaRPr lang="en-US"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ahoma" charset="0"/>
              </a:rPr>
              <a:t>Current extent of glaciation is about 10% of land surface</a:t>
            </a:r>
          </a:p>
          <a:p>
            <a:endParaRPr lang="en-US" dirty="0"/>
          </a:p>
        </p:txBody>
      </p:sp>
      <p:sp>
        <p:nvSpPr>
          <p:cNvPr id="4" name="Slide Number Placeholder 3"/>
          <p:cNvSpPr>
            <a:spLocks noGrp="1"/>
          </p:cNvSpPr>
          <p:nvPr>
            <p:ph type="sldNum" sz="quarter" idx="5"/>
          </p:nvPr>
        </p:nvSpPr>
        <p:spPr/>
        <p:txBody>
          <a:bodyPr/>
          <a:lstStyle/>
          <a:p>
            <a:fld id="{2407D311-63D2-4AA9-BA57-5B43F12AA5A5}" type="slidenum">
              <a:rPr lang="en-US" smtClean="0"/>
              <a:t>10</a:t>
            </a:fld>
            <a:endParaRPr lang="en-US" dirty="0"/>
          </a:p>
        </p:txBody>
      </p:sp>
    </p:spTree>
    <p:extLst>
      <p:ext uri="{BB962C8B-B14F-4D97-AF65-F5344CB8AC3E}">
        <p14:creationId xmlns:p14="http://schemas.microsoft.com/office/powerpoint/2010/main" val="4028918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B709-1846-929F-CC59-E46DAA2BE1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F9CFEC-C94F-91B2-EAFE-D4C62C16D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3DB6BA-DE47-43F8-5134-B0ED950F944A}"/>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5" name="Footer Placeholder 4">
            <a:extLst>
              <a:ext uri="{FF2B5EF4-FFF2-40B4-BE49-F238E27FC236}">
                <a16:creationId xmlns:a16="http://schemas.microsoft.com/office/drawing/2014/main" id="{27B78272-EC8D-0C3D-CDCF-08FBBBDE17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DAB04D7-D685-B6AA-89A8-C90080A1365E}"/>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1889347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A9196-F6D0-D9DE-BA2D-3A38EB242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3DD846-1BB3-A032-886B-EFE8C77B7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58E25-53ED-D2EB-CEE9-84172E9C2F1D}"/>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5" name="Footer Placeholder 4">
            <a:extLst>
              <a:ext uri="{FF2B5EF4-FFF2-40B4-BE49-F238E27FC236}">
                <a16:creationId xmlns:a16="http://schemas.microsoft.com/office/drawing/2014/main" id="{5689F9AF-0ACA-2DCD-06E0-5D9C2509FD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551ED7-F986-ADE3-7766-47344514DE47}"/>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254352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D2F55A-EE28-A35C-341F-3A998A155B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FB429C-B596-8FD2-ABC6-672BBBBFCD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DC18AB-2D07-4DC2-5F69-2A5B75B13972}"/>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5" name="Footer Placeholder 4">
            <a:extLst>
              <a:ext uri="{FF2B5EF4-FFF2-40B4-BE49-F238E27FC236}">
                <a16:creationId xmlns:a16="http://schemas.microsoft.com/office/drawing/2014/main" id="{B5E68CD2-4DF1-3FC6-4951-FCC6A43AD3D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3B94B8-8A97-9662-2AF5-16F12FB94F97}"/>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4250244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F03AD-93CB-2064-2909-BC3F6B471F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8D463F-18C7-EFC1-CD1A-C7DEEF8EF5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09B24F-8D89-34ED-499F-3216122E7EE9}"/>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5" name="Footer Placeholder 4">
            <a:extLst>
              <a:ext uri="{FF2B5EF4-FFF2-40B4-BE49-F238E27FC236}">
                <a16:creationId xmlns:a16="http://schemas.microsoft.com/office/drawing/2014/main" id="{55F051B0-FCA8-B005-FA50-2DDB0129FB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74DED8-DEEE-7ACE-1343-B21CE585C68E}"/>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1111347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904EF-6CF4-0933-7AF5-DE99535A9D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87CA47-97EF-752C-26E6-4422D9C2C1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58BA0B-2C88-4733-CFC0-75D293BF85C8}"/>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5" name="Footer Placeholder 4">
            <a:extLst>
              <a:ext uri="{FF2B5EF4-FFF2-40B4-BE49-F238E27FC236}">
                <a16:creationId xmlns:a16="http://schemas.microsoft.com/office/drawing/2014/main" id="{F783A5B8-1033-00A2-D472-EB4812F863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09C4C8-77A6-42B7-58F7-5B7263BA3B61}"/>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3627049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95A6-CCD9-6F8E-9097-2683D2F514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60D4D-EF6C-9145-84AD-90C92FDCDA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6FA454-9D3D-BF6C-6E13-C1ECE69F3F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7E2960-79B7-701D-CBB8-00520BC9D8A4}"/>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6" name="Footer Placeholder 5">
            <a:extLst>
              <a:ext uri="{FF2B5EF4-FFF2-40B4-BE49-F238E27FC236}">
                <a16:creationId xmlns:a16="http://schemas.microsoft.com/office/drawing/2014/main" id="{1A5B4F4D-69A1-452B-33A4-D5D2A763D9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E190D4-F15F-54FC-D042-C9716672DBA3}"/>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372163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2277C-95A7-1A44-30BB-857A5F531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E82E3D-3010-9E14-604D-3A338661F1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7523AA-CAD6-1F6A-2AAA-002730FEE8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85CD83-29F8-CE89-E593-9875D230F9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FDC224-657B-4B0A-0722-C243A1220D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81CD84-F844-1A55-B091-58AEF40F8D25}"/>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8" name="Footer Placeholder 7">
            <a:extLst>
              <a:ext uri="{FF2B5EF4-FFF2-40B4-BE49-F238E27FC236}">
                <a16:creationId xmlns:a16="http://schemas.microsoft.com/office/drawing/2014/main" id="{2E774E4A-B3BB-F1EC-7E9D-89F12F9D5E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14C7B2-15DF-9799-0B2B-49AA2490B2F1}"/>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3713308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9836-17F9-22AA-B709-9B00CC0DCC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CF99BE-5184-E00F-DFAF-3E24B6BAE459}"/>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4" name="Footer Placeholder 3">
            <a:extLst>
              <a:ext uri="{FF2B5EF4-FFF2-40B4-BE49-F238E27FC236}">
                <a16:creationId xmlns:a16="http://schemas.microsoft.com/office/drawing/2014/main" id="{8C3212E9-3CA9-C62E-6698-7155A5405C8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AED702-E265-2D83-6886-3E42FF60CE72}"/>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372646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54B9AF-D23C-AA20-C513-E9074983DB17}"/>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3" name="Footer Placeholder 2">
            <a:extLst>
              <a:ext uri="{FF2B5EF4-FFF2-40B4-BE49-F238E27FC236}">
                <a16:creationId xmlns:a16="http://schemas.microsoft.com/office/drawing/2014/main" id="{D05E207F-5C61-5C27-67AD-411D7A545ED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14D3D49-CCFA-2267-3FCD-6096BFD11C6D}"/>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649278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09AB-38E9-ED0D-EEB8-5395A1516B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4559EC-9783-CF32-938D-00A191D227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784DA0-F79E-DBA4-AC23-2182526938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6629F-FC93-6C95-2240-B50B2E89B49C}"/>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6" name="Footer Placeholder 5">
            <a:extLst>
              <a:ext uri="{FF2B5EF4-FFF2-40B4-BE49-F238E27FC236}">
                <a16:creationId xmlns:a16="http://schemas.microsoft.com/office/drawing/2014/main" id="{A4E54A7B-3B86-22E4-4413-CA64A3BF4CD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B4B7BA-E7CD-B081-CF6B-F124338A5AFA}"/>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322743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751F-809E-EA32-4EBC-D2FC0D000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DE09F-FB7D-F98E-67B2-2DFE4A144F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557775E-39BA-3925-F2C7-310FD7502E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1460C0-2AEC-F348-98ED-9BC811009747}"/>
              </a:ext>
            </a:extLst>
          </p:cNvPr>
          <p:cNvSpPr>
            <a:spLocks noGrp="1"/>
          </p:cNvSpPr>
          <p:nvPr>
            <p:ph type="dt" sz="half" idx="10"/>
          </p:nvPr>
        </p:nvSpPr>
        <p:spPr/>
        <p:txBody>
          <a:bodyPr/>
          <a:lstStyle/>
          <a:p>
            <a:fld id="{0E816FED-C10B-497E-B783-1BFCF31361A4}" type="datetimeFigureOut">
              <a:rPr lang="en-US" smtClean="0"/>
              <a:t>1/23/2025</a:t>
            </a:fld>
            <a:endParaRPr lang="en-US" dirty="0"/>
          </a:p>
        </p:txBody>
      </p:sp>
      <p:sp>
        <p:nvSpPr>
          <p:cNvPr id="6" name="Footer Placeholder 5">
            <a:extLst>
              <a:ext uri="{FF2B5EF4-FFF2-40B4-BE49-F238E27FC236}">
                <a16:creationId xmlns:a16="http://schemas.microsoft.com/office/drawing/2014/main" id="{33529B68-7691-B022-005E-2C307D77BD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32DCDF-C555-ECF2-9D17-3C4914D6FCEC}"/>
              </a:ext>
            </a:extLst>
          </p:cNvPr>
          <p:cNvSpPr>
            <a:spLocks noGrp="1"/>
          </p:cNvSpPr>
          <p:nvPr>
            <p:ph type="sldNum" sz="quarter" idx="12"/>
          </p:nvPr>
        </p:nvSpPr>
        <p:spPr/>
        <p:txBody>
          <a:bodyPr/>
          <a:lstStyle/>
          <a:p>
            <a:fld id="{81A34249-164E-47FF-9EB3-0433C8F60645}" type="slidenum">
              <a:rPr lang="en-US" smtClean="0"/>
              <a:t>‹#›</a:t>
            </a:fld>
            <a:endParaRPr lang="en-US" dirty="0"/>
          </a:p>
        </p:txBody>
      </p:sp>
    </p:spTree>
    <p:extLst>
      <p:ext uri="{BB962C8B-B14F-4D97-AF65-F5344CB8AC3E}">
        <p14:creationId xmlns:p14="http://schemas.microsoft.com/office/powerpoint/2010/main" val="239843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B1F8AE-4821-C1B5-DE31-11A5F5C9B6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9E6FE5-B438-E1BC-AE1D-0715B6BA58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B99072-524D-E1C4-D9F2-C9FE046A4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816FED-C10B-497E-B783-1BFCF31361A4}" type="datetimeFigureOut">
              <a:rPr lang="en-US" smtClean="0"/>
              <a:t>1/23/2025</a:t>
            </a:fld>
            <a:endParaRPr lang="en-US" dirty="0"/>
          </a:p>
        </p:txBody>
      </p:sp>
      <p:sp>
        <p:nvSpPr>
          <p:cNvPr id="5" name="Footer Placeholder 4">
            <a:extLst>
              <a:ext uri="{FF2B5EF4-FFF2-40B4-BE49-F238E27FC236}">
                <a16:creationId xmlns:a16="http://schemas.microsoft.com/office/drawing/2014/main" id="{65992F84-535E-5CA2-3215-871B3DB44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9C1776C-B177-4894-7AE3-4FB285C247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A34249-164E-47FF-9EB3-0433C8F60645}" type="slidenum">
              <a:rPr lang="en-US" smtClean="0"/>
              <a:t>‹#›</a:t>
            </a:fld>
            <a:endParaRPr lang="en-US" dirty="0"/>
          </a:p>
        </p:txBody>
      </p:sp>
    </p:spTree>
    <p:extLst>
      <p:ext uri="{BB962C8B-B14F-4D97-AF65-F5344CB8AC3E}">
        <p14:creationId xmlns:p14="http://schemas.microsoft.com/office/powerpoint/2010/main" val="2618635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Calibri Light (Heading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jFp6YcFsNn0?feature=oembed" TargetMode="Externa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hyperlink" Target="https://www.nytimes.com/2018/06/05/science/how-the-ice-age-shaped-new-york.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limate.nasa.gov/explore/ask-nasa-climate/2949/why-milankovitch-orbital-cycles-cant-explain-earths-current-warmin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theguardian.com/world/2024/jan/09/greenland-startup-shipping-glacier-ice-cocktail-bars-uae-arctic-ic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4E4E5D9-B2A6-18A0-E416-29B22C9B2DDB}"/>
              </a:ext>
            </a:extLst>
          </p:cNvPr>
          <p:cNvSpPr>
            <a:spLocks noGrp="1"/>
          </p:cNvSpPr>
          <p:nvPr>
            <p:ph type="title" idx="4294967295"/>
          </p:nvPr>
        </p:nvSpPr>
        <p:spPr/>
        <p:txBody>
          <a:bodyPr/>
          <a:lstStyle/>
          <a:p>
            <a:pPr eaLnBrk="1" hangingPunct="1"/>
            <a:r>
              <a:rPr lang="en-US" altLang="en-US" dirty="0">
                <a:latin typeface=" Calibri Light"/>
              </a:rPr>
              <a:t>Earth-Sun Geometry</a:t>
            </a:r>
          </a:p>
        </p:txBody>
      </p:sp>
      <p:sp>
        <p:nvSpPr>
          <p:cNvPr id="4099" name="Content Placeholder 2">
            <a:extLst>
              <a:ext uri="{FF2B5EF4-FFF2-40B4-BE49-F238E27FC236}">
                <a16:creationId xmlns:a16="http://schemas.microsoft.com/office/drawing/2014/main" id="{1F9B0CF6-F947-188D-01FF-E83A90441667}"/>
              </a:ext>
            </a:extLst>
          </p:cNvPr>
          <p:cNvSpPr>
            <a:spLocks noGrp="1"/>
          </p:cNvSpPr>
          <p:nvPr>
            <p:ph idx="4294967295"/>
          </p:nvPr>
        </p:nvSpPr>
        <p:spPr>
          <a:xfrm>
            <a:off x="409575" y="1825625"/>
            <a:ext cx="6486525" cy="4351338"/>
          </a:xfrm>
        </p:spPr>
        <p:txBody>
          <a:bodyPr>
            <a:normAutofit lnSpcReduction="10000"/>
          </a:bodyPr>
          <a:lstStyle/>
          <a:p>
            <a:pPr eaLnBrk="1" hangingPunct="1"/>
            <a:r>
              <a:rPr lang="en-US" altLang="en-US" sz="3200" dirty="0">
                <a:latin typeface=" Calibri Light"/>
              </a:rPr>
              <a:t>Determines the amount and intensity of </a:t>
            </a:r>
            <a:r>
              <a:rPr lang="en-US" altLang="en-US" sz="3200" dirty="0">
                <a:solidFill>
                  <a:srgbClr val="FF0000"/>
                </a:solidFill>
                <a:latin typeface=" Calibri Light"/>
              </a:rPr>
              <a:t>in</a:t>
            </a:r>
            <a:r>
              <a:rPr lang="en-US" altLang="en-US" sz="3200" dirty="0">
                <a:latin typeface=" Calibri Light"/>
              </a:rPr>
              <a:t>coming </a:t>
            </a:r>
            <a:r>
              <a:rPr lang="en-US" altLang="en-US" sz="3200" dirty="0">
                <a:solidFill>
                  <a:srgbClr val="FF0000"/>
                </a:solidFill>
                <a:latin typeface=" Calibri Light"/>
              </a:rPr>
              <a:t>sol</a:t>
            </a:r>
            <a:r>
              <a:rPr lang="en-US" altLang="en-US" sz="3200" dirty="0">
                <a:latin typeface=" Calibri Light"/>
              </a:rPr>
              <a:t>ar radi</a:t>
            </a:r>
            <a:r>
              <a:rPr lang="en-US" altLang="en-US" sz="3200" dirty="0">
                <a:solidFill>
                  <a:srgbClr val="FF0000"/>
                </a:solidFill>
                <a:latin typeface=" Calibri Light"/>
              </a:rPr>
              <a:t>ation</a:t>
            </a:r>
            <a:r>
              <a:rPr lang="en-US" altLang="en-US" sz="3200" dirty="0">
                <a:latin typeface=" Calibri Light"/>
              </a:rPr>
              <a:t> (insolation) reaching  earth</a:t>
            </a:r>
          </a:p>
          <a:p>
            <a:pPr eaLnBrk="1" hangingPunct="1"/>
            <a:r>
              <a:rPr lang="en-US" altLang="en-US" sz="3200" dirty="0">
                <a:latin typeface=" Calibri Light"/>
              </a:rPr>
              <a:t>Changes in Earth-Sun geometry produce: </a:t>
            </a:r>
          </a:p>
          <a:p>
            <a:pPr lvl="1" eaLnBrk="1" hangingPunct="1"/>
            <a:r>
              <a:rPr lang="en-US" altLang="en-US" sz="2800" dirty="0">
                <a:latin typeface=" Calibri Light"/>
              </a:rPr>
              <a:t>March of the seasons (at the scale of a single year)</a:t>
            </a:r>
          </a:p>
          <a:p>
            <a:pPr lvl="1" eaLnBrk="1" hangingPunct="1"/>
            <a:r>
              <a:rPr lang="en-US" altLang="en-US" sz="2800" dirty="0">
                <a:latin typeface=" Calibri Light"/>
              </a:rPr>
              <a:t>Glacial (cold) and interglacial (warm) phases (at the scale of thousands of years). These phases were very well developed in the Pleistocene. </a:t>
            </a:r>
          </a:p>
          <a:p>
            <a:pPr lvl="1" eaLnBrk="1" hangingPunct="1"/>
            <a:endParaRPr lang="en-US" altLang="en-US" sz="2400" dirty="0">
              <a:latin typeface=" Calibri Light"/>
            </a:endParaRPr>
          </a:p>
          <a:p>
            <a:pPr eaLnBrk="1" hangingPunct="1"/>
            <a:endParaRPr lang="en-US" altLang="en-US" dirty="0">
              <a:latin typeface=" Calibri Light"/>
            </a:endParaRPr>
          </a:p>
        </p:txBody>
      </p:sp>
      <p:pic>
        <p:nvPicPr>
          <p:cNvPr id="3" name="Picture 2" descr="A diagram of the solar system&#10;&#10;Description automatically generated">
            <a:extLst>
              <a:ext uri="{FF2B5EF4-FFF2-40B4-BE49-F238E27FC236}">
                <a16:creationId xmlns:a16="http://schemas.microsoft.com/office/drawing/2014/main" id="{A1CF67FB-1BA7-EB6F-95E0-7C6B8841B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072" y="1027906"/>
            <a:ext cx="4657353" cy="48493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D:\Lecture Resources\Text Figures\Chapter 19\FG19_02.JPG">
            <a:extLst>
              <a:ext uri="{FF2B5EF4-FFF2-40B4-BE49-F238E27FC236}">
                <a16:creationId xmlns:a16="http://schemas.microsoft.com/office/drawing/2014/main" id="{74DE625A-7DCC-0125-A733-65A19A122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555"/>
          <a:stretch>
            <a:fillRect/>
          </a:stretch>
        </p:blipFill>
        <p:spPr bwMode="auto">
          <a:xfrm>
            <a:off x="609600" y="380999"/>
            <a:ext cx="10668000" cy="762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3">
            <a:extLst>
              <a:ext uri="{FF2B5EF4-FFF2-40B4-BE49-F238E27FC236}">
                <a16:creationId xmlns:a16="http://schemas.microsoft.com/office/drawing/2014/main" id="{E76546B1-C594-03B3-D391-91C66EEAB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4" y="0"/>
            <a:ext cx="12127241" cy="6648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canada with green areas&#10;&#10;Description automatically generated">
            <a:extLst>
              <a:ext uri="{FF2B5EF4-FFF2-40B4-BE49-F238E27FC236}">
                <a16:creationId xmlns:a16="http://schemas.microsoft.com/office/drawing/2014/main" id="{0DD80828-CBA7-6CB6-5F68-4C5F2DEE0D2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10716"/>
          <a:stretch/>
        </p:blipFill>
        <p:spPr>
          <a:xfrm>
            <a:off x="6096000" y="1118756"/>
            <a:ext cx="5917135" cy="4341517"/>
          </a:xfrm>
        </p:spPr>
      </p:pic>
      <p:pic>
        <p:nvPicPr>
          <p:cNvPr id="3" name="Picture 2" descr="A rocky area with trees in the background&#10;&#10;Description automatically generated">
            <a:extLst>
              <a:ext uri="{FF2B5EF4-FFF2-40B4-BE49-F238E27FC236}">
                <a16:creationId xmlns:a16="http://schemas.microsoft.com/office/drawing/2014/main" id="{F615704D-FD73-2A84-52BD-3E4E639BB9F6}"/>
              </a:ext>
            </a:extLst>
          </p:cNvPr>
          <p:cNvPicPr>
            <a:picLocks noChangeAspect="1"/>
          </p:cNvPicPr>
          <p:nvPr/>
        </p:nvPicPr>
        <p:blipFill>
          <a:blip r:embed="rId4">
            <a:extLst>
              <a:ext uri="{28A0092B-C50C-407E-A947-70E740481C1C}">
                <a14:useLocalDpi xmlns:a14="http://schemas.microsoft.com/office/drawing/2010/main" val="0"/>
              </a:ext>
            </a:extLst>
          </a:blip>
          <a:srcRect l="13782"/>
          <a:stretch/>
        </p:blipFill>
        <p:spPr>
          <a:xfrm>
            <a:off x="178865" y="600676"/>
            <a:ext cx="6512276" cy="5038044"/>
          </a:xfrm>
          <a:prstGeom prst="rect">
            <a:avLst/>
          </a:prstGeom>
        </p:spPr>
      </p:pic>
    </p:spTree>
    <p:extLst>
      <p:ext uri="{BB962C8B-B14F-4D97-AF65-F5344CB8AC3E}">
        <p14:creationId xmlns:p14="http://schemas.microsoft.com/office/powerpoint/2010/main" val="3154962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ait, it’s all Canadian shield?">
            <a:hlinkClick r:id="" action="ppaction://media"/>
            <a:extLst>
              <a:ext uri="{FF2B5EF4-FFF2-40B4-BE49-F238E27FC236}">
                <a16:creationId xmlns:a16="http://schemas.microsoft.com/office/drawing/2014/main" id="{74414571-7E2F-C561-1B84-172CBF7855B6}"/>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228398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28FA63DD-E089-8870-907D-3B9A6033248D}"/>
              </a:ext>
            </a:extLst>
          </p:cNvPr>
          <p:cNvPicPr>
            <a:picLocks noGrp="1" noChangeAspect="1"/>
          </p:cNvPicPr>
          <p:nvPr>
            <p:ph idx="1"/>
          </p:nvPr>
        </p:nvPicPr>
        <p:blipFill>
          <a:blip r:embed="rId4"/>
          <a:stretch>
            <a:fillRect/>
          </a:stretch>
        </p:blipFill>
        <p:spPr>
          <a:xfrm>
            <a:off x="57509" y="571500"/>
            <a:ext cx="12076981" cy="5715000"/>
          </a:xfrm>
          <a:ln w="34925">
            <a:solidFill>
              <a:schemeClr val="accent1"/>
            </a:solidFill>
          </a:ln>
        </p:spPr>
      </p:pic>
    </p:spTree>
    <p:extLst>
      <p:ext uri="{BB962C8B-B14F-4D97-AF65-F5344CB8AC3E}">
        <p14:creationId xmlns:p14="http://schemas.microsoft.com/office/powerpoint/2010/main" val="1499687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EEB0B17-0E0D-7875-913A-1D45D51A8F8B}"/>
              </a:ext>
            </a:extLst>
          </p:cNvPr>
          <p:cNvPicPr>
            <a:picLocks noGrp="1" noChangeAspect="1"/>
          </p:cNvPicPr>
          <p:nvPr>
            <p:ph idx="1"/>
          </p:nvPr>
        </p:nvPicPr>
        <p:blipFill>
          <a:blip r:embed="rId2"/>
          <a:stretch>
            <a:fillRect/>
          </a:stretch>
        </p:blipFill>
        <p:spPr>
          <a:xfrm>
            <a:off x="2594952" y="0"/>
            <a:ext cx="7816146" cy="6960968"/>
          </a:xfrm>
        </p:spPr>
      </p:pic>
    </p:spTree>
    <p:extLst>
      <p:ext uri="{BB962C8B-B14F-4D97-AF65-F5344CB8AC3E}">
        <p14:creationId xmlns:p14="http://schemas.microsoft.com/office/powerpoint/2010/main" val="3994177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CB38A62-6FBE-018F-4BD1-F23CCFD00947}"/>
              </a:ext>
            </a:extLst>
          </p:cNvPr>
          <p:cNvPicPr>
            <a:picLocks noChangeAspect="1"/>
          </p:cNvPicPr>
          <p:nvPr/>
        </p:nvPicPr>
        <p:blipFill>
          <a:blip r:embed="rId3"/>
          <a:stretch>
            <a:fillRect/>
          </a:stretch>
        </p:blipFill>
        <p:spPr>
          <a:xfrm>
            <a:off x="1085347" y="3429000"/>
            <a:ext cx="9809076" cy="3556254"/>
          </a:xfrm>
          <a:prstGeom prst="rect">
            <a:avLst/>
          </a:prstGeom>
        </p:spPr>
      </p:pic>
      <p:pic>
        <p:nvPicPr>
          <p:cNvPr id="9" name="Content Placeholder 8">
            <a:extLst>
              <a:ext uri="{FF2B5EF4-FFF2-40B4-BE49-F238E27FC236}">
                <a16:creationId xmlns:a16="http://schemas.microsoft.com/office/drawing/2014/main" id="{FB5DA348-C8E3-7844-6A2E-E028EAD6CA88}"/>
              </a:ext>
            </a:extLst>
          </p:cNvPr>
          <p:cNvPicPr>
            <a:picLocks noGrp="1" noChangeAspect="1"/>
          </p:cNvPicPr>
          <p:nvPr>
            <p:ph idx="1"/>
          </p:nvPr>
        </p:nvPicPr>
        <p:blipFill>
          <a:blip r:embed="rId4"/>
          <a:stretch>
            <a:fillRect/>
          </a:stretch>
        </p:blipFill>
        <p:spPr>
          <a:xfrm>
            <a:off x="916577" y="0"/>
            <a:ext cx="9977846" cy="3939273"/>
          </a:xfrm>
        </p:spPr>
      </p:pic>
    </p:spTree>
    <p:extLst>
      <p:ext uri="{BB962C8B-B14F-4D97-AF65-F5344CB8AC3E}">
        <p14:creationId xmlns:p14="http://schemas.microsoft.com/office/powerpoint/2010/main" val="957975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E6D7B6-0E96-7698-8278-B6E0D2703F57}"/>
              </a:ext>
            </a:extLst>
          </p:cNvPr>
          <p:cNvPicPr>
            <a:picLocks noGrp="1" noChangeAspect="1"/>
          </p:cNvPicPr>
          <p:nvPr>
            <p:ph idx="1"/>
          </p:nvPr>
        </p:nvPicPr>
        <p:blipFill>
          <a:blip r:embed="rId3"/>
          <a:stretch>
            <a:fillRect/>
          </a:stretch>
        </p:blipFill>
        <p:spPr>
          <a:xfrm>
            <a:off x="0" y="274140"/>
            <a:ext cx="11641565" cy="4990192"/>
          </a:xfrm>
        </p:spPr>
      </p:pic>
      <p:pic>
        <p:nvPicPr>
          <p:cNvPr id="7" name="Picture 6">
            <a:extLst>
              <a:ext uri="{FF2B5EF4-FFF2-40B4-BE49-F238E27FC236}">
                <a16:creationId xmlns:a16="http://schemas.microsoft.com/office/drawing/2014/main" id="{698EA669-84C3-AF9D-34AC-25471DD5029E}"/>
              </a:ext>
            </a:extLst>
          </p:cNvPr>
          <p:cNvPicPr>
            <a:picLocks noChangeAspect="1"/>
          </p:cNvPicPr>
          <p:nvPr/>
        </p:nvPicPr>
        <p:blipFill>
          <a:blip r:embed="rId4"/>
          <a:srcRect t="22248"/>
          <a:stretch/>
        </p:blipFill>
        <p:spPr>
          <a:xfrm>
            <a:off x="176533" y="3445418"/>
            <a:ext cx="11948558" cy="3245941"/>
          </a:xfrm>
          <a:prstGeom prst="rect">
            <a:avLst/>
          </a:prstGeom>
        </p:spPr>
      </p:pic>
    </p:spTree>
    <p:extLst>
      <p:ext uri="{BB962C8B-B14F-4D97-AF65-F5344CB8AC3E}">
        <p14:creationId xmlns:p14="http://schemas.microsoft.com/office/powerpoint/2010/main" val="2197652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Q5240NW3">
            <a:extLst>
              <a:ext uri="{FF2B5EF4-FFF2-40B4-BE49-F238E27FC236}">
                <a16:creationId xmlns:a16="http://schemas.microsoft.com/office/drawing/2014/main" id="{DB3CC6F2-8B0F-B004-3287-EA9B2877D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438" y="-2590800"/>
            <a:ext cx="9507537" cy="1097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a:extLst>
              <a:ext uri="{FF2B5EF4-FFF2-40B4-BE49-F238E27FC236}">
                <a16:creationId xmlns:a16="http://schemas.microsoft.com/office/drawing/2014/main" id="{22C63616-6FB2-E305-4AF5-953844C95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46" r="11554"/>
          <a:stretch>
            <a:fillRect/>
          </a:stretch>
        </p:blipFill>
        <p:spPr bwMode="auto">
          <a:xfrm>
            <a:off x="15040" y="1"/>
            <a:ext cx="703346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a:extLst>
              <a:ext uri="{FF2B5EF4-FFF2-40B4-BE49-F238E27FC236}">
                <a16:creationId xmlns:a16="http://schemas.microsoft.com/office/drawing/2014/main" id="{0DC3A6FD-DD6C-2CB8-8E90-5C56F14058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48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196FE47-514E-B19D-3D04-513AF60BD994}"/>
              </a:ext>
            </a:extLst>
          </p:cNvPr>
          <p:cNvSpPr>
            <a:spLocks noGrp="1" noChangeArrowheads="1"/>
          </p:cNvSpPr>
          <p:nvPr>
            <p:ph type="title"/>
          </p:nvPr>
        </p:nvSpPr>
        <p:spPr>
          <a:xfrm>
            <a:off x="524667" y="441960"/>
            <a:ext cx="7147018" cy="1143000"/>
          </a:xfrm>
        </p:spPr>
        <p:txBody>
          <a:bodyPr>
            <a:noAutofit/>
          </a:bodyPr>
          <a:lstStyle/>
          <a:p>
            <a:pPr lvl="1" eaLnBrk="1" hangingPunct="1"/>
            <a:r>
              <a:rPr lang="en-US" altLang="en-US" sz="4000" dirty="0">
                <a:latin typeface="+mj-lt"/>
              </a:rPr>
              <a:t>Earth-Sun geometry over thousands of years</a:t>
            </a:r>
          </a:p>
        </p:txBody>
      </p:sp>
      <p:sp>
        <p:nvSpPr>
          <p:cNvPr id="19459" name="Rectangle 3">
            <a:extLst>
              <a:ext uri="{FF2B5EF4-FFF2-40B4-BE49-F238E27FC236}">
                <a16:creationId xmlns:a16="http://schemas.microsoft.com/office/drawing/2014/main" id="{59204A1C-C36E-44B0-6439-6A727EF2B757}"/>
              </a:ext>
            </a:extLst>
          </p:cNvPr>
          <p:cNvSpPr>
            <a:spLocks noGrp="1" noChangeArrowheads="1"/>
          </p:cNvSpPr>
          <p:nvPr>
            <p:ph type="body" idx="1"/>
          </p:nvPr>
        </p:nvSpPr>
        <p:spPr>
          <a:xfrm>
            <a:off x="409482" y="1778001"/>
            <a:ext cx="6829518" cy="4851400"/>
          </a:xfrm>
        </p:spPr>
        <p:txBody>
          <a:bodyPr>
            <a:normAutofit/>
          </a:bodyPr>
          <a:lstStyle/>
          <a:p>
            <a:r>
              <a:rPr lang="en-US" altLang="en-US" sz="3200" dirty="0">
                <a:solidFill>
                  <a:srgbClr val="FF0000"/>
                </a:solidFill>
                <a:latin typeface="+mj-lt"/>
              </a:rPr>
              <a:t>Interglacial climate phases</a:t>
            </a:r>
            <a:r>
              <a:rPr lang="en-US" altLang="en-US" sz="3200" dirty="0">
                <a:latin typeface="+mj-lt"/>
              </a:rPr>
              <a:t> (warm)</a:t>
            </a:r>
          </a:p>
          <a:p>
            <a:r>
              <a:rPr lang="en-US" altLang="en-US" sz="3200" dirty="0">
                <a:solidFill>
                  <a:schemeClr val="accent1"/>
                </a:solidFill>
                <a:latin typeface="+mj-lt"/>
              </a:rPr>
              <a:t>Glacial climate phases </a:t>
            </a:r>
            <a:r>
              <a:rPr lang="en-US" altLang="en-US" sz="3200" dirty="0">
                <a:latin typeface="+mj-lt"/>
              </a:rPr>
              <a:t>(cold)</a:t>
            </a:r>
          </a:p>
          <a:p>
            <a:r>
              <a:rPr lang="en-US" altLang="en-US" sz="3200" dirty="0">
                <a:latin typeface="+mj-lt"/>
              </a:rPr>
              <a:t>The Pleistocene:  a 2 million year period of strongly alternating glacial and interglacial phases</a:t>
            </a:r>
          </a:p>
          <a:p>
            <a:r>
              <a:rPr lang="en-US" altLang="en-US" sz="3200" dirty="0">
                <a:latin typeface="+mj-lt"/>
              </a:rPr>
              <a:t>These alternating climates had a large impact on sea level, landforms, and the distribution of animals and plants – even today</a:t>
            </a:r>
          </a:p>
          <a:p>
            <a:pPr lvl="1"/>
            <a:endParaRPr lang="en-US" altLang="en-US" dirty="0">
              <a:latin typeface="+mj-lt"/>
            </a:endParaRPr>
          </a:p>
          <a:p>
            <a:pPr lvl="1"/>
            <a:endParaRPr lang="en-US" altLang="en-US" dirty="0">
              <a:latin typeface="+mj-lt"/>
            </a:endParaRPr>
          </a:p>
        </p:txBody>
      </p:sp>
      <p:pic>
        <p:nvPicPr>
          <p:cNvPr id="19460" name="Picture 4" descr="Cenozoic">
            <a:extLst>
              <a:ext uri="{FF2B5EF4-FFF2-40B4-BE49-F238E27FC236}">
                <a16:creationId xmlns:a16="http://schemas.microsoft.com/office/drawing/2014/main" id="{C35F7FEE-DF0F-B062-051A-FB6313E81F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845" y="609600"/>
            <a:ext cx="39004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7B0D3F9-59BF-9D73-5AE2-A64B20EC31BE}"/>
              </a:ext>
            </a:extLst>
          </p:cNvPr>
          <p:cNvSpPr/>
          <p:nvPr/>
        </p:nvSpPr>
        <p:spPr>
          <a:xfrm>
            <a:off x="8842376" y="1989138"/>
            <a:ext cx="874713" cy="203200"/>
          </a:xfrm>
          <a:prstGeom prst="rect">
            <a:avLst/>
          </a:prstGeom>
          <a:solidFill>
            <a:srgbClr val="FAEC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Rectangle 1">
            <a:extLst>
              <a:ext uri="{FF2B5EF4-FFF2-40B4-BE49-F238E27FC236}">
                <a16:creationId xmlns:a16="http://schemas.microsoft.com/office/drawing/2014/main" id="{962883DD-4C81-1D9B-4DD8-AD293D737F71}"/>
              </a:ext>
            </a:extLst>
          </p:cNvPr>
          <p:cNvSpPr/>
          <p:nvPr/>
        </p:nvSpPr>
        <p:spPr>
          <a:xfrm>
            <a:off x="7437120" y="441960"/>
            <a:ext cx="4587240" cy="2072640"/>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state of florida&#10;&#10;Description automatically generated">
            <a:extLst>
              <a:ext uri="{FF2B5EF4-FFF2-40B4-BE49-F238E27FC236}">
                <a16:creationId xmlns:a16="http://schemas.microsoft.com/office/drawing/2014/main" id="{65809791-0F49-A809-6CA4-5E546E458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83F652-3804-49B3-B982-59D2C2B6BF06}"/>
              </a:ext>
            </a:extLst>
          </p:cNvPr>
          <p:cNvPicPr>
            <a:picLocks noGrp="1" noChangeAspect="1"/>
          </p:cNvPicPr>
          <p:nvPr>
            <p:ph idx="1"/>
          </p:nvPr>
        </p:nvPicPr>
        <p:blipFill>
          <a:blip r:embed="rId3"/>
          <a:stretch>
            <a:fillRect/>
          </a:stretch>
        </p:blipFill>
        <p:spPr>
          <a:xfrm>
            <a:off x="1213195" y="0"/>
            <a:ext cx="9765609" cy="6858000"/>
          </a:xfrm>
        </p:spPr>
      </p:pic>
    </p:spTree>
    <p:extLst>
      <p:ext uri="{BB962C8B-B14F-4D97-AF65-F5344CB8AC3E}">
        <p14:creationId xmlns:p14="http://schemas.microsoft.com/office/powerpoint/2010/main" val="1855529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ield of green plants&#10;&#10;Description automatically generated">
            <a:extLst>
              <a:ext uri="{FF2B5EF4-FFF2-40B4-BE49-F238E27FC236}">
                <a16:creationId xmlns:a16="http://schemas.microsoft.com/office/drawing/2014/main" id="{EAF482AF-B061-5E8A-1109-E44A6839CFB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8333"/>
          <a:stretch/>
        </p:blipFill>
        <p:spPr>
          <a:xfrm>
            <a:off x="-154982" y="1"/>
            <a:ext cx="8262662" cy="6731734"/>
          </a:xfrm>
        </p:spPr>
      </p:pic>
      <p:pic>
        <p:nvPicPr>
          <p:cNvPr id="2" name="Picture 1" descr="A blue bird standing on a black object&#10;&#10;Description automatically generated">
            <a:extLst>
              <a:ext uri="{FF2B5EF4-FFF2-40B4-BE49-F238E27FC236}">
                <a16:creationId xmlns:a16="http://schemas.microsoft.com/office/drawing/2014/main" id="{B6002313-A5B4-35B6-059E-533149DDB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1151781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CA9153E7-88B9-88D7-ABC3-34111F7A4A95}"/>
              </a:ext>
            </a:extLst>
          </p:cNvPr>
          <p:cNvSpPr>
            <a:spLocks noGrp="1"/>
          </p:cNvSpPr>
          <p:nvPr>
            <p:ph type="title"/>
          </p:nvPr>
        </p:nvSpPr>
        <p:spPr/>
        <p:txBody>
          <a:bodyPr/>
          <a:lstStyle/>
          <a:p>
            <a:pPr eaLnBrk="1" hangingPunct="1"/>
            <a:r>
              <a:rPr lang="en-US" altLang="en-US" sz="4000" dirty="0"/>
              <a:t>Milankovitch cycles create oscillating glacial-interglacial periods </a:t>
            </a:r>
          </a:p>
        </p:txBody>
      </p:sp>
      <p:sp>
        <p:nvSpPr>
          <p:cNvPr id="26627" name="Content Placeholder 2">
            <a:extLst>
              <a:ext uri="{FF2B5EF4-FFF2-40B4-BE49-F238E27FC236}">
                <a16:creationId xmlns:a16="http://schemas.microsoft.com/office/drawing/2014/main" id="{4301C8B5-7949-3B02-C145-F143E2AD8929}"/>
              </a:ext>
            </a:extLst>
          </p:cNvPr>
          <p:cNvSpPr>
            <a:spLocks noGrp="1"/>
          </p:cNvSpPr>
          <p:nvPr>
            <p:ph idx="1"/>
          </p:nvPr>
        </p:nvSpPr>
        <p:spPr>
          <a:xfrm>
            <a:off x="838200" y="1825625"/>
            <a:ext cx="5593080" cy="4351338"/>
          </a:xfrm>
        </p:spPr>
        <p:txBody>
          <a:bodyPr>
            <a:normAutofit/>
          </a:bodyPr>
          <a:lstStyle/>
          <a:p>
            <a:r>
              <a:rPr lang="en-US" altLang="en-US" sz="3200" dirty="0">
                <a:latin typeface="+mj-lt"/>
              </a:rPr>
              <a:t>Milankovitch cycles involve cyclical changes in Earth-Sun geometry</a:t>
            </a:r>
          </a:p>
          <a:p>
            <a:r>
              <a:rPr lang="en-US" altLang="en-US" sz="3200" dirty="0">
                <a:latin typeface="+mj-lt"/>
              </a:rPr>
              <a:t>Milankovitch cycles do not account for the rapid warming in the last couple of centuries. It is human-caused. </a:t>
            </a:r>
          </a:p>
        </p:txBody>
      </p:sp>
      <p:pic>
        <p:nvPicPr>
          <p:cNvPr id="3" name="Picture 2" descr="A stamp with a person's face&#10;&#10;Description automatically generated">
            <a:extLst>
              <a:ext uri="{FF2B5EF4-FFF2-40B4-BE49-F238E27FC236}">
                <a16:creationId xmlns:a16="http://schemas.microsoft.com/office/drawing/2014/main" id="{DD325B7F-33FE-24C7-AA5F-BA807B6DE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221" y="1600754"/>
            <a:ext cx="4298097" cy="457620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25E6-F1B1-095C-4D1B-E0A088AAF47C}"/>
              </a:ext>
            </a:extLst>
          </p:cNvPr>
          <p:cNvSpPr>
            <a:spLocks noGrp="1"/>
          </p:cNvSpPr>
          <p:nvPr>
            <p:ph type="title"/>
          </p:nvPr>
        </p:nvSpPr>
        <p:spPr/>
        <p:txBody>
          <a:bodyPr/>
          <a:lstStyle/>
          <a:p>
            <a:pPr algn="ctr"/>
            <a:r>
              <a:rPr lang="en-US" dirty="0"/>
              <a:t>Three components of Milankovitch cycles</a:t>
            </a:r>
          </a:p>
        </p:txBody>
      </p:sp>
      <p:sp>
        <p:nvSpPr>
          <p:cNvPr id="3" name="Content Placeholder 2">
            <a:extLst>
              <a:ext uri="{FF2B5EF4-FFF2-40B4-BE49-F238E27FC236}">
                <a16:creationId xmlns:a16="http://schemas.microsoft.com/office/drawing/2014/main" id="{BB2C855B-7176-DCDB-E30A-01696F8EF0B8}"/>
              </a:ext>
            </a:extLst>
          </p:cNvPr>
          <p:cNvSpPr>
            <a:spLocks noGrp="1"/>
          </p:cNvSpPr>
          <p:nvPr>
            <p:ph idx="1"/>
          </p:nvPr>
        </p:nvSpPr>
        <p:spPr/>
        <p:txBody>
          <a:bodyPr/>
          <a:lstStyle/>
          <a:p>
            <a:r>
              <a:rPr lang="en-US" altLang="en-US" sz="3200" dirty="0">
                <a:latin typeface="+mj-lt"/>
              </a:rPr>
              <a:t>Orbital eccentricity</a:t>
            </a:r>
          </a:p>
          <a:p>
            <a:r>
              <a:rPr lang="en-US" altLang="en-US" sz="3200" dirty="0">
                <a:latin typeface="+mj-lt"/>
              </a:rPr>
              <a:t>Obliquity</a:t>
            </a:r>
          </a:p>
          <a:p>
            <a:r>
              <a:rPr lang="en-US" altLang="en-US" sz="3200" dirty="0">
                <a:latin typeface="+mj-lt"/>
              </a:rPr>
              <a:t>Precession </a:t>
            </a:r>
          </a:p>
          <a:p>
            <a:endParaRPr lang="en-US" dirty="0">
              <a:latin typeface="+mj-lt"/>
            </a:endParaRPr>
          </a:p>
        </p:txBody>
      </p:sp>
      <p:pic>
        <p:nvPicPr>
          <p:cNvPr id="5" name="Picture 4" descr="A graph of a graph of a solar eclipse&#10;&#10;Description automatically generated with medium confidence">
            <a:extLst>
              <a:ext uri="{FF2B5EF4-FFF2-40B4-BE49-F238E27FC236}">
                <a16:creationId xmlns:a16="http://schemas.microsoft.com/office/drawing/2014/main" id="{28BD1AEF-493B-FC87-DA56-0EEF760D2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248" y="1690688"/>
            <a:ext cx="6436552" cy="4930399"/>
          </a:xfrm>
          <a:prstGeom prst="rect">
            <a:avLst/>
          </a:prstGeom>
        </p:spPr>
      </p:pic>
    </p:spTree>
    <p:extLst>
      <p:ext uri="{BB962C8B-B14F-4D97-AF65-F5344CB8AC3E}">
        <p14:creationId xmlns:p14="http://schemas.microsoft.com/office/powerpoint/2010/main" val="2763416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2E85732-DC2F-9507-324B-1FAB6367027D}"/>
              </a:ext>
            </a:extLst>
          </p:cNvPr>
          <p:cNvSpPr>
            <a:spLocks noGrp="1" noChangeArrowheads="1"/>
          </p:cNvSpPr>
          <p:nvPr>
            <p:ph type="title"/>
          </p:nvPr>
        </p:nvSpPr>
        <p:spPr/>
        <p:txBody>
          <a:bodyPr/>
          <a:lstStyle/>
          <a:p>
            <a:r>
              <a:rPr lang="en-US" altLang="en-US" dirty="0"/>
              <a:t>1. Orbital eccentricity</a:t>
            </a:r>
          </a:p>
        </p:txBody>
      </p:sp>
      <p:sp>
        <p:nvSpPr>
          <p:cNvPr id="28675" name="Rectangle 3">
            <a:extLst>
              <a:ext uri="{FF2B5EF4-FFF2-40B4-BE49-F238E27FC236}">
                <a16:creationId xmlns:a16="http://schemas.microsoft.com/office/drawing/2014/main" id="{8156F88F-A92A-2E50-04AD-16FF55FBA27C}"/>
              </a:ext>
            </a:extLst>
          </p:cNvPr>
          <p:cNvSpPr>
            <a:spLocks noGrp="1" noChangeArrowheads="1"/>
          </p:cNvSpPr>
          <p:nvPr>
            <p:ph type="body" idx="1"/>
          </p:nvPr>
        </p:nvSpPr>
        <p:spPr>
          <a:xfrm>
            <a:off x="838200" y="1825625"/>
            <a:ext cx="4572000" cy="4351338"/>
          </a:xfrm>
        </p:spPr>
        <p:txBody>
          <a:bodyPr/>
          <a:lstStyle/>
          <a:p>
            <a:pPr eaLnBrk="1" hangingPunct="1"/>
            <a:r>
              <a:rPr lang="en-US" altLang="en-US" sz="3200" dirty="0">
                <a:latin typeface="+mj-lt"/>
              </a:rPr>
              <a:t>Distance between Earth &amp; Sun changes over scale of ~100,000 years</a:t>
            </a:r>
          </a:p>
          <a:p>
            <a:pPr eaLnBrk="1" hangingPunct="1"/>
            <a:r>
              <a:rPr lang="en-US" altLang="en-US" sz="3200" dirty="0">
                <a:latin typeface="+mj-lt"/>
              </a:rPr>
              <a:t>This changes length of seasons</a:t>
            </a:r>
          </a:p>
          <a:p>
            <a:pPr lvl="1" eaLnBrk="1" hangingPunct="1">
              <a:buFontTx/>
              <a:buNone/>
            </a:pPr>
            <a:endParaRPr lang="en-US" altLang="en-US" dirty="0"/>
          </a:p>
          <a:p>
            <a:pPr lvl="1" eaLnBrk="1" hangingPunct="1"/>
            <a:endParaRPr lang="en-US" altLang="en-US" dirty="0"/>
          </a:p>
          <a:p>
            <a:endParaRPr lang="en-US" altLang="en-US" dirty="0"/>
          </a:p>
        </p:txBody>
      </p:sp>
      <p:pic>
        <p:nvPicPr>
          <p:cNvPr id="3" name="Picture 2">
            <a:extLst>
              <a:ext uri="{FF2B5EF4-FFF2-40B4-BE49-F238E27FC236}">
                <a16:creationId xmlns:a16="http://schemas.microsoft.com/office/drawing/2014/main" id="{74854032-1B44-A0E2-4F05-9CD94EDE4BAF}"/>
              </a:ext>
            </a:extLst>
          </p:cNvPr>
          <p:cNvPicPr>
            <a:picLocks noChangeAspect="1"/>
          </p:cNvPicPr>
          <p:nvPr/>
        </p:nvPicPr>
        <p:blipFill>
          <a:blip r:embed="rId3"/>
          <a:stretch>
            <a:fillRect/>
          </a:stretch>
        </p:blipFill>
        <p:spPr>
          <a:xfrm>
            <a:off x="6424612" y="200025"/>
            <a:ext cx="5286375" cy="645795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A1178C4-D486-70E3-C23C-A57BFE4C4609}"/>
              </a:ext>
            </a:extLst>
          </p:cNvPr>
          <p:cNvSpPr>
            <a:spLocks noGrp="1" noChangeArrowheads="1"/>
          </p:cNvSpPr>
          <p:nvPr>
            <p:ph type="title"/>
          </p:nvPr>
        </p:nvSpPr>
        <p:spPr/>
        <p:txBody>
          <a:bodyPr/>
          <a:lstStyle/>
          <a:p>
            <a:r>
              <a:rPr lang="en-US" altLang="en-US" dirty="0"/>
              <a:t>2. Obliquity </a:t>
            </a:r>
          </a:p>
        </p:txBody>
      </p:sp>
      <p:sp>
        <p:nvSpPr>
          <p:cNvPr id="29699" name="Rectangle 3">
            <a:extLst>
              <a:ext uri="{FF2B5EF4-FFF2-40B4-BE49-F238E27FC236}">
                <a16:creationId xmlns:a16="http://schemas.microsoft.com/office/drawing/2014/main" id="{1D45B035-78AE-C5C3-3B36-8E7A468BF905}"/>
              </a:ext>
            </a:extLst>
          </p:cNvPr>
          <p:cNvSpPr>
            <a:spLocks noGrp="1" noChangeArrowheads="1"/>
          </p:cNvSpPr>
          <p:nvPr>
            <p:ph type="body" idx="1"/>
          </p:nvPr>
        </p:nvSpPr>
        <p:spPr>
          <a:xfrm>
            <a:off x="838200" y="1825625"/>
            <a:ext cx="4368800" cy="4351338"/>
          </a:xfrm>
        </p:spPr>
        <p:txBody>
          <a:bodyPr/>
          <a:lstStyle/>
          <a:p>
            <a:r>
              <a:rPr lang="en-US" altLang="en-US" sz="3200" dirty="0">
                <a:latin typeface="+mj-lt"/>
              </a:rPr>
              <a:t>Tilt varies between 22.1 to 24.5 degrees over a time scale of ~41,000 years.</a:t>
            </a:r>
          </a:p>
          <a:p>
            <a:r>
              <a:rPr lang="en-US" altLang="en-US" sz="3200" dirty="0">
                <a:latin typeface="+mj-lt"/>
              </a:rPr>
              <a:t>Present tilt of 23.5 degrees can be considered unchanging from your scale of observation</a:t>
            </a:r>
          </a:p>
          <a:p>
            <a:endParaRPr lang="en-US" altLang="en-US" dirty="0"/>
          </a:p>
        </p:txBody>
      </p:sp>
      <p:pic>
        <p:nvPicPr>
          <p:cNvPr id="2" name="Picture 1">
            <a:extLst>
              <a:ext uri="{FF2B5EF4-FFF2-40B4-BE49-F238E27FC236}">
                <a16:creationId xmlns:a16="http://schemas.microsoft.com/office/drawing/2014/main" id="{091A4C8F-75AD-6AD6-3284-736E84EA030D}"/>
              </a:ext>
            </a:extLst>
          </p:cNvPr>
          <p:cNvPicPr>
            <a:picLocks noChangeAspect="1"/>
          </p:cNvPicPr>
          <p:nvPr/>
        </p:nvPicPr>
        <p:blipFill>
          <a:blip r:embed="rId3"/>
          <a:stretch>
            <a:fillRect/>
          </a:stretch>
        </p:blipFill>
        <p:spPr>
          <a:xfrm>
            <a:off x="6248400" y="352425"/>
            <a:ext cx="5286375" cy="64579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AEA24CD4-7338-FAEC-909A-4CBF6E5390A1}"/>
              </a:ext>
            </a:extLst>
          </p:cNvPr>
          <p:cNvSpPr>
            <a:spLocks noGrp="1"/>
          </p:cNvSpPr>
          <p:nvPr>
            <p:ph type="title" idx="4294967295"/>
          </p:nvPr>
        </p:nvSpPr>
        <p:spPr>
          <a:xfrm>
            <a:off x="866775" y="365125"/>
            <a:ext cx="10515600" cy="1325563"/>
          </a:xfrm>
        </p:spPr>
        <p:txBody>
          <a:bodyPr/>
          <a:lstStyle/>
          <a:p>
            <a:pPr eaLnBrk="1" hangingPunct="1"/>
            <a:r>
              <a:rPr lang="en-US" altLang="en-US" dirty="0"/>
              <a:t>3. Precession</a:t>
            </a:r>
          </a:p>
        </p:txBody>
      </p:sp>
      <p:sp>
        <p:nvSpPr>
          <p:cNvPr id="30724" name="Rectangle 3">
            <a:extLst>
              <a:ext uri="{FF2B5EF4-FFF2-40B4-BE49-F238E27FC236}">
                <a16:creationId xmlns:a16="http://schemas.microsoft.com/office/drawing/2014/main" id="{8CA3D9A0-978F-32B2-0338-3D91AD24D5C2}"/>
              </a:ext>
            </a:extLst>
          </p:cNvPr>
          <p:cNvSpPr>
            <a:spLocks noChangeArrowheads="1"/>
          </p:cNvSpPr>
          <p:nvPr/>
        </p:nvSpPr>
        <p:spPr bwMode="auto">
          <a:xfrm>
            <a:off x="866775" y="1600201"/>
            <a:ext cx="507492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FontTx/>
              <a:buChar char="•"/>
            </a:pPr>
            <a:r>
              <a:rPr lang="en-US" altLang="en-US" sz="2800" dirty="0">
                <a:latin typeface="+mj-lt"/>
              </a:rPr>
              <a:t>Earth wobbles on its axis as a consequence of the physics of a spinning object </a:t>
            </a:r>
          </a:p>
          <a:p>
            <a:pPr>
              <a:spcBef>
                <a:spcPct val="20000"/>
              </a:spcBef>
              <a:buFontTx/>
              <a:buChar char="•"/>
            </a:pPr>
            <a:r>
              <a:rPr lang="en-US" altLang="en-US" sz="2800" dirty="0">
                <a:latin typeface="+mj-lt"/>
              </a:rPr>
              <a:t>Point in orbit where aphelion and perihelion varies slightly</a:t>
            </a:r>
          </a:p>
          <a:p>
            <a:pPr>
              <a:spcBef>
                <a:spcPct val="20000"/>
              </a:spcBef>
              <a:buFontTx/>
              <a:buChar char="•"/>
            </a:pPr>
            <a:r>
              <a:rPr lang="en-US" altLang="en-US" sz="2800" dirty="0">
                <a:latin typeface="+mj-lt"/>
              </a:rPr>
              <a:t>Occurs over times scales of ~26,000 years</a:t>
            </a:r>
          </a:p>
          <a:p>
            <a:pPr>
              <a:spcBef>
                <a:spcPct val="20000"/>
              </a:spcBef>
            </a:pPr>
            <a:endParaRPr lang="en-US" altLang="en-US" sz="2800" dirty="0">
              <a:latin typeface="+mj-lt"/>
            </a:endParaRPr>
          </a:p>
        </p:txBody>
      </p:sp>
      <p:pic>
        <p:nvPicPr>
          <p:cNvPr id="3" name="Picture 2">
            <a:hlinkClick r:id="rId3"/>
            <a:extLst>
              <a:ext uri="{FF2B5EF4-FFF2-40B4-BE49-F238E27FC236}">
                <a16:creationId xmlns:a16="http://schemas.microsoft.com/office/drawing/2014/main" id="{CDEC3253-C85A-0913-4655-1D1DD462568C}"/>
              </a:ext>
            </a:extLst>
          </p:cNvPr>
          <p:cNvPicPr>
            <a:picLocks noChangeAspect="1"/>
          </p:cNvPicPr>
          <p:nvPr/>
        </p:nvPicPr>
        <p:blipFill>
          <a:blip r:embed="rId4"/>
          <a:stretch>
            <a:fillRect/>
          </a:stretch>
        </p:blipFill>
        <p:spPr>
          <a:xfrm>
            <a:off x="6096000" y="200025"/>
            <a:ext cx="5286375" cy="6457950"/>
          </a:xfrm>
          <a:prstGeom prst="rect">
            <a:avLst/>
          </a:prstGeom>
          <a:ln w="38100">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5DC0E1-877A-EF42-5473-DADF0DC453CE}"/>
              </a:ext>
            </a:extLst>
          </p:cNvPr>
          <p:cNvPicPr>
            <a:picLocks noGrp="1" noChangeAspect="1"/>
          </p:cNvPicPr>
          <p:nvPr>
            <p:ph idx="1"/>
          </p:nvPr>
        </p:nvPicPr>
        <p:blipFill>
          <a:blip r:embed="rId2"/>
          <a:stretch>
            <a:fillRect/>
          </a:stretch>
        </p:blipFill>
        <p:spPr>
          <a:xfrm>
            <a:off x="1937974" y="79739"/>
            <a:ext cx="7852411" cy="6778261"/>
          </a:xfrm>
        </p:spPr>
      </p:pic>
    </p:spTree>
    <p:extLst>
      <p:ext uri="{BB962C8B-B14F-4D97-AF65-F5344CB8AC3E}">
        <p14:creationId xmlns:p14="http://schemas.microsoft.com/office/powerpoint/2010/main" val="3783919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EF663ECE-6539-CD1D-02E2-D0042DDE9456}"/>
              </a:ext>
            </a:extLst>
          </p:cNvPr>
          <p:cNvSpPr>
            <a:spLocks noGrp="1"/>
          </p:cNvSpPr>
          <p:nvPr>
            <p:ph type="title"/>
          </p:nvPr>
        </p:nvSpPr>
        <p:spPr>
          <a:xfrm>
            <a:off x="1036320" y="467992"/>
            <a:ext cx="8229600" cy="1143000"/>
          </a:xfrm>
        </p:spPr>
        <p:txBody>
          <a:bodyPr>
            <a:normAutofit/>
          </a:bodyPr>
          <a:lstStyle/>
          <a:p>
            <a:pPr eaLnBrk="1" hangingPunct="1"/>
            <a:r>
              <a:rPr lang="en-US" altLang="en-US" dirty="0">
                <a:solidFill>
                  <a:srgbClr val="FF0000"/>
                </a:solidFill>
              </a:rPr>
              <a:t>Interglacial (warm) phases</a:t>
            </a:r>
            <a:endParaRPr lang="en-US" altLang="en-US" dirty="0"/>
          </a:p>
        </p:txBody>
      </p:sp>
      <p:sp>
        <p:nvSpPr>
          <p:cNvPr id="33795" name="Content Placeholder 2">
            <a:extLst>
              <a:ext uri="{FF2B5EF4-FFF2-40B4-BE49-F238E27FC236}">
                <a16:creationId xmlns:a16="http://schemas.microsoft.com/office/drawing/2014/main" id="{CA8CE915-25F1-42E2-9598-9AA27C47D88A}"/>
              </a:ext>
            </a:extLst>
          </p:cNvPr>
          <p:cNvSpPr>
            <a:spLocks noGrp="1"/>
          </p:cNvSpPr>
          <p:nvPr>
            <p:ph idx="1"/>
          </p:nvPr>
        </p:nvSpPr>
        <p:spPr>
          <a:xfrm>
            <a:off x="825062" y="1778001"/>
            <a:ext cx="11366938" cy="4525963"/>
          </a:xfrm>
        </p:spPr>
        <p:txBody>
          <a:bodyPr>
            <a:normAutofit fontScale="92500" lnSpcReduction="20000"/>
          </a:bodyPr>
          <a:lstStyle/>
          <a:p>
            <a:pPr eaLnBrk="1" hangingPunct="1"/>
            <a:r>
              <a:rPr lang="en-US" altLang="en-US" sz="4000" dirty="0">
                <a:latin typeface="+mj-lt"/>
              </a:rPr>
              <a:t>Strong seasonal contrasts </a:t>
            </a:r>
          </a:p>
          <a:p>
            <a:pPr lvl="1" eaLnBrk="1" hangingPunct="1"/>
            <a:r>
              <a:rPr lang="en-US" altLang="en-US" sz="3600" dirty="0">
                <a:latin typeface="+mj-lt"/>
              </a:rPr>
              <a:t>Highly elliptic orbit and large tilt</a:t>
            </a:r>
          </a:p>
          <a:p>
            <a:pPr lvl="1" eaLnBrk="1" hangingPunct="1"/>
            <a:r>
              <a:rPr lang="en-US" altLang="en-US" sz="3600" dirty="0">
                <a:latin typeface="+mj-lt"/>
              </a:rPr>
              <a:t>Cold winters: less evaporation: less snow: less glacial ice accumulation</a:t>
            </a:r>
          </a:p>
          <a:p>
            <a:pPr lvl="1" eaLnBrk="1" hangingPunct="1"/>
            <a:r>
              <a:rPr lang="en-US" altLang="en-US" sz="3600" dirty="0">
                <a:latin typeface="+mj-lt"/>
              </a:rPr>
              <a:t>Hot summers: more glacial melting</a:t>
            </a:r>
          </a:p>
          <a:p>
            <a:pPr lvl="1" eaLnBrk="1" hangingPunct="1"/>
            <a:r>
              <a:rPr lang="en-US" altLang="en-US" sz="3600" dirty="0">
                <a:latin typeface="+mj-lt"/>
              </a:rPr>
              <a:t>Net loss of glacial extent </a:t>
            </a:r>
          </a:p>
          <a:p>
            <a:pPr lvl="1"/>
            <a:r>
              <a:rPr lang="en-US" altLang="en-US" sz="3600" dirty="0">
                <a:latin typeface="+mj-lt"/>
              </a:rPr>
              <a:t>Higher sea levels</a:t>
            </a:r>
          </a:p>
          <a:p>
            <a:pPr lvl="1" eaLnBrk="1" hangingPunct="1"/>
            <a:r>
              <a:rPr lang="en-US" altLang="en-US" sz="3600" dirty="0">
                <a:latin typeface="+mj-lt"/>
              </a:rPr>
              <a:t>More absorption of insolation because there is less ice to reflect it</a:t>
            </a:r>
          </a:p>
          <a:p>
            <a:pPr lvl="1" eaLnBrk="1" hangingPunct="1"/>
            <a:r>
              <a:rPr lang="en-US" altLang="en-US" sz="3600" dirty="0">
                <a:latin typeface="+mj-lt"/>
              </a:rPr>
              <a:t>Warmer overall temperatures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F8FB68-8C53-9B60-C3FF-0E065F285B0B}"/>
              </a:ext>
            </a:extLst>
          </p:cNvPr>
          <p:cNvSpPr txBox="1">
            <a:spLocks/>
          </p:cNvSpPr>
          <p:nvPr/>
        </p:nvSpPr>
        <p:spPr>
          <a:xfrm>
            <a:off x="1981200" y="36513"/>
            <a:ext cx="8229600" cy="1143000"/>
          </a:xfrm>
          <a:prstGeom prst="rect">
            <a:avLst/>
          </a:prstGeom>
        </p:spPr>
        <p:txBody>
          <a:bodyPr/>
          <a:lstStyle/>
          <a:p>
            <a:pPr algn="ctr">
              <a:defRPr/>
            </a:pPr>
            <a:r>
              <a:rPr lang="en-US" sz="4400" kern="0" dirty="0">
                <a:solidFill>
                  <a:schemeClr val="tx2"/>
                </a:solidFill>
                <a:latin typeface="+mj-lt"/>
                <a:ea typeface="+mj-ea"/>
                <a:cs typeface="+mj-cs"/>
              </a:rPr>
              <a:t>Glacials and interglacial phases over the past 500,000 years</a:t>
            </a:r>
          </a:p>
        </p:txBody>
      </p:sp>
      <p:pic>
        <p:nvPicPr>
          <p:cNvPr id="3" name="Picture 2" descr="A graph showing the growth of the stock market&#10;&#10;Description automatically generated">
            <a:extLst>
              <a:ext uri="{FF2B5EF4-FFF2-40B4-BE49-F238E27FC236}">
                <a16:creationId xmlns:a16="http://schemas.microsoft.com/office/drawing/2014/main" id="{5A75BFE7-DDFB-AD35-ED6A-2F14D71A8B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0286" y="1432007"/>
            <a:ext cx="8640811" cy="5194334"/>
          </a:xfrm>
          <a:prstGeom prst="rect">
            <a:avLst/>
          </a:prstGeom>
        </p:spPr>
      </p:pic>
      <p:sp>
        <p:nvSpPr>
          <p:cNvPr id="4" name="Rectangle 3">
            <a:extLst>
              <a:ext uri="{FF2B5EF4-FFF2-40B4-BE49-F238E27FC236}">
                <a16:creationId xmlns:a16="http://schemas.microsoft.com/office/drawing/2014/main" id="{75F7ECA7-471F-66D4-02CB-1882763BACDA}"/>
              </a:ext>
            </a:extLst>
          </p:cNvPr>
          <p:cNvSpPr/>
          <p:nvPr/>
        </p:nvSpPr>
        <p:spPr>
          <a:xfrm>
            <a:off x="10045337" y="2155371"/>
            <a:ext cx="207373" cy="279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E614FB88-A69D-5BEC-98EE-5663AB042A27}"/>
              </a:ext>
            </a:extLst>
          </p:cNvPr>
          <p:cNvSpPr>
            <a:spLocks noGrp="1"/>
          </p:cNvSpPr>
          <p:nvPr>
            <p:ph type="title"/>
          </p:nvPr>
        </p:nvSpPr>
        <p:spPr/>
        <p:txBody>
          <a:bodyPr/>
          <a:lstStyle/>
          <a:p>
            <a:pPr eaLnBrk="1" hangingPunct="1"/>
            <a:r>
              <a:rPr lang="en-US" altLang="en-US" dirty="0">
                <a:solidFill>
                  <a:srgbClr val="0070C0"/>
                </a:solidFill>
              </a:rPr>
              <a:t>Glacial (cold) epoch</a:t>
            </a:r>
            <a:endParaRPr lang="en-US" altLang="en-US" dirty="0"/>
          </a:p>
        </p:txBody>
      </p:sp>
      <p:sp>
        <p:nvSpPr>
          <p:cNvPr id="34819" name="Content Placeholder 2">
            <a:extLst>
              <a:ext uri="{FF2B5EF4-FFF2-40B4-BE49-F238E27FC236}">
                <a16:creationId xmlns:a16="http://schemas.microsoft.com/office/drawing/2014/main" id="{739806AA-6676-A08F-742A-0A212B594799}"/>
              </a:ext>
            </a:extLst>
          </p:cNvPr>
          <p:cNvSpPr>
            <a:spLocks noGrp="1"/>
          </p:cNvSpPr>
          <p:nvPr>
            <p:ph idx="1"/>
          </p:nvPr>
        </p:nvSpPr>
        <p:spPr/>
        <p:txBody>
          <a:bodyPr>
            <a:normAutofit fontScale="92500" lnSpcReduction="10000"/>
          </a:bodyPr>
          <a:lstStyle/>
          <a:p>
            <a:pPr eaLnBrk="1" hangingPunct="1"/>
            <a:r>
              <a:rPr lang="en-US" altLang="en-US" sz="4000" dirty="0">
                <a:latin typeface="+mj-lt"/>
              </a:rPr>
              <a:t>Weak seasonal contrasts  </a:t>
            </a:r>
          </a:p>
          <a:p>
            <a:pPr lvl="1" eaLnBrk="1" hangingPunct="1"/>
            <a:r>
              <a:rPr lang="en-US" altLang="en-US" sz="3600" dirty="0">
                <a:latin typeface="+mj-lt"/>
              </a:rPr>
              <a:t>Less elliptic orbit and small tilt</a:t>
            </a:r>
          </a:p>
          <a:p>
            <a:pPr lvl="1" eaLnBrk="1" hangingPunct="1"/>
            <a:r>
              <a:rPr lang="en-US" altLang="en-US" sz="3600" dirty="0">
                <a:latin typeface="+mj-lt"/>
              </a:rPr>
              <a:t>Warm winters: more evaporation: more snow: more glacial accumulation</a:t>
            </a:r>
          </a:p>
          <a:p>
            <a:pPr lvl="1" eaLnBrk="1" hangingPunct="1"/>
            <a:r>
              <a:rPr lang="en-US" altLang="en-US" sz="3600" dirty="0">
                <a:latin typeface="+mj-lt"/>
              </a:rPr>
              <a:t>Cool summers: less glacial melting</a:t>
            </a:r>
          </a:p>
          <a:p>
            <a:pPr lvl="1" eaLnBrk="1" hangingPunct="1"/>
            <a:r>
              <a:rPr lang="en-US" altLang="en-US" sz="3600" dirty="0">
                <a:latin typeface="+mj-lt"/>
              </a:rPr>
              <a:t>Net gain of ice sheet extent </a:t>
            </a:r>
          </a:p>
          <a:p>
            <a:pPr lvl="1"/>
            <a:r>
              <a:rPr lang="en-US" altLang="en-US" sz="3600" dirty="0">
                <a:latin typeface="+mj-lt"/>
              </a:rPr>
              <a:t>Sea levels drop</a:t>
            </a:r>
          </a:p>
          <a:p>
            <a:pPr lvl="1" eaLnBrk="1" hangingPunct="1"/>
            <a:r>
              <a:rPr lang="en-US" altLang="en-US" sz="3600" dirty="0">
                <a:latin typeface="+mj-lt"/>
              </a:rPr>
              <a:t>More ice to reflect insolation</a:t>
            </a:r>
          </a:p>
          <a:p>
            <a:pPr lvl="1" eaLnBrk="1" hangingPunct="1"/>
            <a:r>
              <a:rPr lang="en-US" altLang="en-US" sz="3600" dirty="0">
                <a:latin typeface="+mj-lt"/>
              </a:rPr>
              <a:t>Cooler temperatures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E6AB54-1976-4D3C-B0F9-D5DD95ACDBE8}"/>
              </a:ext>
            </a:extLst>
          </p:cNvPr>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E9CC64-C2CF-4F81-95B0-0F87CFB53661}" type="slidenum">
              <a:rPr lang="en-US" altLang="en-US">
                <a:solidFill>
                  <a:srgbClr val="0D0D0D"/>
                </a:solidFill>
              </a:rPr>
              <a:pPr/>
              <a:t>31</a:t>
            </a:fld>
            <a:endParaRPr lang="en-US" altLang="en-US" dirty="0">
              <a:solidFill>
                <a:srgbClr val="0D0D0D"/>
              </a:solidFill>
            </a:endParaRPr>
          </a:p>
        </p:txBody>
      </p:sp>
      <p:pic>
        <p:nvPicPr>
          <p:cNvPr id="58373" name="Picture 5">
            <a:extLst>
              <a:ext uri="{FF2B5EF4-FFF2-40B4-BE49-F238E27FC236}">
                <a16:creationId xmlns:a16="http://schemas.microsoft.com/office/drawing/2014/main" id="{E4CF95B1-301A-4D14-84CE-012742383995}"/>
              </a:ext>
            </a:extLst>
          </p:cNvPr>
          <p:cNvPicPr>
            <a:picLocks noChangeAspect="1"/>
          </p:cNvPicPr>
          <p:nvPr/>
        </p:nvPicPr>
        <p:blipFill>
          <a:blip r:embed="rId3">
            <a:extLst>
              <a:ext uri="{28A0092B-C50C-407E-A947-70E740481C1C}">
                <a14:useLocalDpi xmlns:a14="http://schemas.microsoft.com/office/drawing/2010/main" val="0"/>
              </a:ext>
            </a:extLst>
          </a:blip>
          <a:srcRect l="9885" t="330" r="45061" b="17500"/>
          <a:stretch>
            <a:fillRect/>
          </a:stretch>
        </p:blipFill>
        <p:spPr bwMode="auto">
          <a:xfrm>
            <a:off x="6357257" y="-1054499"/>
            <a:ext cx="5834743" cy="1555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microscope&#10;&#10;Description automatically generated">
            <a:extLst>
              <a:ext uri="{FF2B5EF4-FFF2-40B4-BE49-F238E27FC236}">
                <a16:creationId xmlns:a16="http://schemas.microsoft.com/office/drawing/2014/main" id="{341B446D-46B3-8D3D-B1B9-4E1386FD1C2B}"/>
              </a:ext>
            </a:extLst>
          </p:cNvPr>
          <p:cNvPicPr>
            <a:picLocks noChangeAspect="1"/>
          </p:cNvPicPr>
          <p:nvPr/>
        </p:nvPicPr>
        <p:blipFill rotWithShape="1">
          <a:blip r:embed="rId4">
            <a:extLst>
              <a:ext uri="{28A0092B-C50C-407E-A947-70E740481C1C}">
                <a14:useLocalDpi xmlns:a14="http://schemas.microsoft.com/office/drawing/2010/main" val="0"/>
              </a:ext>
            </a:extLst>
          </a:blip>
          <a:srcRect l="3729" t="2945" r="8102" b="20293"/>
          <a:stretch/>
        </p:blipFill>
        <p:spPr>
          <a:xfrm rot="5400000">
            <a:off x="-1546218" y="1546217"/>
            <a:ext cx="9449691" cy="635725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measuring tape&#10;&#10;Description automatically generated">
            <a:extLst>
              <a:ext uri="{FF2B5EF4-FFF2-40B4-BE49-F238E27FC236}">
                <a16:creationId xmlns:a16="http://schemas.microsoft.com/office/drawing/2014/main" id="{12B7C332-CDBF-518B-B433-1ACF7E2F7FD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7227"/>
          <a:stretch/>
        </p:blipFill>
        <p:spPr>
          <a:xfrm>
            <a:off x="5086520" y="136715"/>
            <a:ext cx="7105480" cy="6584570"/>
          </a:xfrm>
        </p:spPr>
      </p:pic>
      <p:sp>
        <p:nvSpPr>
          <p:cNvPr id="2" name="Content Placeholder 2">
            <a:extLst>
              <a:ext uri="{FF2B5EF4-FFF2-40B4-BE49-F238E27FC236}">
                <a16:creationId xmlns:a16="http://schemas.microsoft.com/office/drawing/2014/main" id="{33A36D70-BC6B-5577-1CE9-3CA46047A7D3}"/>
              </a:ext>
            </a:extLst>
          </p:cNvPr>
          <p:cNvSpPr txBox="1">
            <a:spLocks/>
          </p:cNvSpPr>
          <p:nvPr/>
        </p:nvSpPr>
        <p:spPr>
          <a:xfrm>
            <a:off x="363256" y="546100"/>
            <a:ext cx="4723264" cy="608329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200" dirty="0">
                <a:latin typeface=" Calibri Light"/>
              </a:rPr>
              <a:t>Deep sea sediment cores contain microfossils that </a:t>
            </a:r>
            <a:r>
              <a:rPr lang="en-US" sz="3200">
                <a:latin typeface=" Calibri Light"/>
              </a:rPr>
              <a:t>can be </a:t>
            </a:r>
            <a:r>
              <a:rPr lang="en-US" sz="3200" dirty="0">
                <a:latin typeface=" Calibri Light"/>
              </a:rPr>
              <a:t>used to infer past temperatures and how they changed through time</a:t>
            </a:r>
          </a:p>
          <a:p>
            <a:pPr>
              <a:defRPr/>
            </a:pPr>
            <a:r>
              <a:rPr lang="en-US" sz="3200" dirty="0">
                <a:latin typeface=" Calibri Light"/>
              </a:rPr>
              <a:t>Single-celled marine organisms shift in  abundance as water temperature changes</a:t>
            </a:r>
          </a:p>
          <a:p>
            <a:pPr>
              <a:defRPr/>
            </a:pPr>
            <a:r>
              <a:rPr lang="en-US" sz="3200" dirty="0">
                <a:latin typeface=" Calibri Light"/>
              </a:rPr>
              <a:t>They often have shells that can be chemically analyzed to infer past temperatures </a:t>
            </a:r>
          </a:p>
          <a:p>
            <a:pPr>
              <a:defRPr/>
            </a:pPr>
            <a:r>
              <a:rPr lang="en-US" sz="3200" dirty="0">
                <a:latin typeface=" Calibri Light"/>
              </a:rPr>
              <a:t>Ratio of oxygen isotopes provides information to reconstruct past temperature changes</a:t>
            </a:r>
          </a:p>
          <a:p>
            <a:pPr>
              <a:defRPr/>
            </a:pPr>
            <a:endParaRPr lang="en-US" dirty="0">
              <a:latin typeface="+mj-lt"/>
            </a:endParaRPr>
          </a:p>
        </p:txBody>
      </p:sp>
    </p:spTree>
    <p:extLst>
      <p:ext uri="{BB962C8B-B14F-4D97-AF65-F5344CB8AC3E}">
        <p14:creationId xmlns:p14="http://schemas.microsoft.com/office/powerpoint/2010/main" val="2534173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2" descr="C:\Users\JAS\Desktop\lake_vostok_nsf_nicolle_rager-fuller_nsf.jpg">
            <a:extLst>
              <a:ext uri="{FF2B5EF4-FFF2-40B4-BE49-F238E27FC236}">
                <a16:creationId xmlns:a16="http://schemas.microsoft.com/office/drawing/2014/main" id="{D88A3BBB-BC17-4B94-A4C4-666324FE0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233" y="236388"/>
            <a:ext cx="10508853" cy="662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JAS\Desktop\wais_ash.jpg">
            <a:extLst>
              <a:ext uri="{FF2B5EF4-FFF2-40B4-BE49-F238E27FC236}">
                <a16:creationId xmlns:a16="http://schemas.microsoft.com/office/drawing/2014/main" id="{1AD36213-BFE8-4160-895A-BFC40F1040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9785"/>
            <a:ext cx="12174623" cy="477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a:extLst>
              <a:ext uri="{FF2B5EF4-FFF2-40B4-BE49-F238E27FC236}">
                <a16:creationId xmlns:a16="http://schemas.microsoft.com/office/drawing/2014/main" id="{269B2074-522E-4295-88F6-E86A5AFD15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39700"/>
            <a:ext cx="83439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4B5394-EEB4-48AE-9DA1-3DAB86CAE852}"/>
              </a:ext>
            </a:extLst>
          </p:cNvPr>
          <p:cNvSpPr>
            <a:spLocks noGrp="1"/>
          </p:cNvSpPr>
          <p:nvPr>
            <p:ph idx="1"/>
          </p:nvPr>
        </p:nvSpPr>
        <p:spPr>
          <a:xfrm>
            <a:off x="363256" y="546101"/>
            <a:ext cx="6113744" cy="5580064"/>
          </a:xfrm>
        </p:spPr>
        <p:txBody>
          <a:bodyPr>
            <a:normAutofit/>
          </a:bodyPr>
          <a:lstStyle/>
          <a:p>
            <a:pPr>
              <a:defRPr/>
            </a:pPr>
            <a:r>
              <a:rPr lang="en-US" sz="3200" dirty="0">
                <a:latin typeface=" Calibri Light"/>
              </a:rPr>
              <a:t>The ice is brought back to a laboratory and heated carefully in a vacuum chamber (to avoid contamination by modern air), releasing the ancient air for analysis.</a:t>
            </a:r>
          </a:p>
          <a:p>
            <a:pPr>
              <a:defRPr/>
            </a:pPr>
            <a:r>
              <a:rPr lang="en-US" sz="3200" dirty="0">
                <a:latin typeface=" Calibri Light"/>
              </a:rPr>
              <a:t>Chemical composition (carbon dioxide, methane, and ratio of oxygen isotopes) of trapped air can provide information to reconstruct past temperatures</a:t>
            </a:r>
          </a:p>
          <a:p>
            <a:pPr>
              <a:defRPr/>
            </a:pPr>
            <a:endParaRPr lang="en-US" dirty="0">
              <a:latin typeface="+mj-lt"/>
            </a:endParaRPr>
          </a:p>
        </p:txBody>
      </p:sp>
      <p:pic>
        <p:nvPicPr>
          <p:cNvPr id="113668" name="Picture 3">
            <a:hlinkClick r:id="rId3"/>
            <a:extLst>
              <a:ext uri="{FF2B5EF4-FFF2-40B4-BE49-F238E27FC236}">
                <a16:creationId xmlns:a16="http://schemas.microsoft.com/office/drawing/2014/main" id="{A9ED05C6-BC7B-4C8E-9EAF-D50D193461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4098" y="266294"/>
            <a:ext cx="4745902" cy="6325411"/>
          </a:xfrm>
          <a:prstGeom prst="rect">
            <a:avLst/>
          </a:prstGeom>
          <a:noFill/>
          <a:ln w="4127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showing the temperature of a planet earth&#10;&#10;Description automatically generated">
            <a:extLst>
              <a:ext uri="{FF2B5EF4-FFF2-40B4-BE49-F238E27FC236}">
                <a16:creationId xmlns:a16="http://schemas.microsoft.com/office/drawing/2014/main" id="{7C79D1E0-33C2-171C-9659-1A0D29ADC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64231"/>
            <a:ext cx="12192000" cy="3929538"/>
          </a:xfrm>
          <a:prstGeom prst="rect">
            <a:avLst/>
          </a:prstGeom>
        </p:spPr>
      </p:pic>
      <p:sp>
        <p:nvSpPr>
          <p:cNvPr id="6" name="Rectangle 5">
            <a:extLst>
              <a:ext uri="{FF2B5EF4-FFF2-40B4-BE49-F238E27FC236}">
                <a16:creationId xmlns:a16="http://schemas.microsoft.com/office/drawing/2014/main" id="{BAA3EC0C-06F1-40D8-59AB-ACE8A4345ABB}"/>
              </a:ext>
            </a:extLst>
          </p:cNvPr>
          <p:cNvSpPr/>
          <p:nvPr/>
        </p:nvSpPr>
        <p:spPr>
          <a:xfrm>
            <a:off x="6518366" y="3429000"/>
            <a:ext cx="3749040" cy="22664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917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D:\Lecture Resources\Text Figures\Chapter 19\FG19_01a.JPG">
            <a:extLst>
              <a:ext uri="{FF2B5EF4-FFF2-40B4-BE49-F238E27FC236}">
                <a16:creationId xmlns:a16="http://schemas.microsoft.com/office/drawing/2014/main" id="{DF1CA53C-D3DE-83F3-41AB-5A95F637F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4444"/>
          <a:stretch>
            <a:fillRect/>
          </a:stretch>
        </p:blipFill>
        <p:spPr bwMode="auto">
          <a:xfrm>
            <a:off x="1773114" y="0"/>
            <a:ext cx="8645771" cy="73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a:extLst>
              <a:ext uri="{FF2B5EF4-FFF2-40B4-BE49-F238E27FC236}">
                <a16:creationId xmlns:a16="http://schemas.microsoft.com/office/drawing/2014/main" id="{7E5AD4C9-0C37-0EBC-6547-F366255951A4}"/>
              </a:ext>
            </a:extLst>
          </p:cNvPr>
          <p:cNvSpPr txBox="1">
            <a:spLocks noChangeArrowheads="1"/>
          </p:cNvSpPr>
          <p:nvPr/>
        </p:nvSpPr>
        <p:spPr bwMode="auto">
          <a:xfrm>
            <a:off x="3724275" y="5946773"/>
            <a:ext cx="47434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latin typeface="Tahoma" panose="020B0604030504040204" pitchFamily="34" charset="0"/>
              </a:rPr>
              <a:t>Maximum extent of glaciation during the Pleistocene covered 1/3 of the Earth’s land surface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723D974F-55B9-A200-51C0-57D3D5D6E3F5}"/>
              </a:ext>
            </a:extLst>
          </p:cNvPr>
          <p:cNvSpPr>
            <a:spLocks noGrp="1" noChangeArrowheads="1"/>
          </p:cNvSpPr>
          <p:nvPr>
            <p:ph type="title"/>
          </p:nvPr>
        </p:nvSpPr>
        <p:spPr>
          <a:xfrm>
            <a:off x="209006" y="365125"/>
            <a:ext cx="5884751" cy="1325563"/>
          </a:xfrm>
        </p:spPr>
        <p:txBody>
          <a:bodyPr/>
          <a:lstStyle/>
          <a:p>
            <a:r>
              <a:rPr lang="en-US" altLang="en-US" sz="4000" dirty="0"/>
              <a:t>The Last Glacial Maximum</a:t>
            </a:r>
          </a:p>
        </p:txBody>
      </p:sp>
      <p:sp>
        <p:nvSpPr>
          <p:cNvPr id="23555" name="Rectangle 3">
            <a:extLst>
              <a:ext uri="{FF2B5EF4-FFF2-40B4-BE49-F238E27FC236}">
                <a16:creationId xmlns:a16="http://schemas.microsoft.com/office/drawing/2014/main" id="{2C82C4AD-32A1-9C7E-F6B8-BF8C882673C9}"/>
              </a:ext>
            </a:extLst>
          </p:cNvPr>
          <p:cNvSpPr>
            <a:spLocks noGrp="1" noChangeArrowheads="1"/>
          </p:cNvSpPr>
          <p:nvPr>
            <p:ph type="body" idx="1"/>
          </p:nvPr>
        </p:nvSpPr>
        <p:spPr>
          <a:xfrm>
            <a:off x="557437" y="1690688"/>
            <a:ext cx="5210452" cy="4525963"/>
          </a:xfrm>
        </p:spPr>
        <p:txBody>
          <a:bodyPr>
            <a:normAutofit lnSpcReduction="10000"/>
          </a:bodyPr>
          <a:lstStyle/>
          <a:p>
            <a:r>
              <a:rPr lang="en-US" altLang="en-US" sz="3200" dirty="0">
                <a:latin typeface="+mj-lt"/>
              </a:rPr>
              <a:t>Occurred approximately 20,000 years ago in the Pleistocene</a:t>
            </a:r>
          </a:p>
          <a:p>
            <a:r>
              <a:rPr lang="en-US" altLang="en-US" sz="3200" dirty="0">
                <a:latin typeface="+mj-lt"/>
              </a:rPr>
              <a:t>Boreal forests extended as far south as Atlanta and Birmingham, Alabama.</a:t>
            </a:r>
          </a:p>
          <a:p>
            <a:r>
              <a:rPr lang="en-US" altLang="en-US" sz="3200" dirty="0">
                <a:latin typeface="+mj-lt"/>
              </a:rPr>
              <a:t>Ice thousands of feet thick covered much of Canada and parts of US</a:t>
            </a:r>
          </a:p>
          <a:p>
            <a:r>
              <a:rPr lang="en-US" altLang="en-US" sz="3200" dirty="0">
                <a:latin typeface="+mj-lt"/>
              </a:rPr>
              <a:t>Sea levels fell globally</a:t>
            </a:r>
          </a:p>
          <a:p>
            <a:pPr lvl="1">
              <a:buFontTx/>
              <a:buNone/>
            </a:pPr>
            <a:endParaRPr lang="en-US" altLang="en-US" sz="2400" dirty="0">
              <a:latin typeface="+mj-lt"/>
            </a:endParaRPr>
          </a:p>
          <a:p>
            <a:endParaRPr lang="en-US" altLang="en-US" sz="2800" dirty="0">
              <a:latin typeface="+mj-lt"/>
            </a:endParaRPr>
          </a:p>
          <a:p>
            <a:pPr>
              <a:buFontTx/>
              <a:buNone/>
            </a:pPr>
            <a:endParaRPr lang="en-US" altLang="en-US" dirty="0">
              <a:latin typeface="+mj-lt"/>
            </a:endParaRPr>
          </a:p>
        </p:txBody>
      </p:sp>
      <p:pic>
        <p:nvPicPr>
          <p:cNvPr id="23556" name="Picture 5" descr="Extent_of_Glaciation-1">
            <a:extLst>
              <a:ext uri="{FF2B5EF4-FFF2-40B4-BE49-F238E27FC236}">
                <a16:creationId xmlns:a16="http://schemas.microsoft.com/office/drawing/2014/main" id="{EF923C25-1657-1AFE-4FA4-E40F3F540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579" y="0"/>
            <a:ext cx="5210452" cy="374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
            <a:extLst>
              <a:ext uri="{FF2B5EF4-FFF2-40B4-BE49-F238E27FC236}">
                <a16:creationId xmlns:a16="http://schemas.microsoft.com/office/drawing/2014/main" id="{10EC777C-C05C-8891-C884-C766644694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3758" y="3413166"/>
            <a:ext cx="5089174" cy="344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542924" y="468685"/>
            <a:ext cx="11316995" cy="6151190"/>
          </a:xfrm>
          <a:prstGeom prst="rect">
            <a:avLst/>
          </a:prstGeom>
        </p:spPr>
      </p:pic>
    </p:spTree>
    <p:extLst>
      <p:ext uri="{BB962C8B-B14F-4D97-AF65-F5344CB8AC3E}">
        <p14:creationId xmlns:p14="http://schemas.microsoft.com/office/powerpoint/2010/main" val="2412431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a16="http://schemas.microsoft.com/office/drawing/2014/main" id="{850D61A7-C00F-9BF3-1D29-5192622F48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7296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7166A8E-7546-DAC2-F61E-04B142AEBB57}"/>
              </a:ext>
            </a:extLst>
          </p:cNvPr>
          <p:cNvSpPr>
            <a:spLocks noGrp="1" noChangeArrowheads="1"/>
          </p:cNvSpPr>
          <p:nvPr>
            <p:ph type="title" idx="4294967295"/>
          </p:nvPr>
        </p:nvSpPr>
        <p:spPr>
          <a:xfrm>
            <a:off x="635000" y="173037"/>
            <a:ext cx="10515600" cy="1325563"/>
          </a:xfrm>
        </p:spPr>
        <p:txBody>
          <a:bodyPr>
            <a:normAutofit/>
          </a:bodyPr>
          <a:lstStyle/>
          <a:p>
            <a:r>
              <a:rPr lang="en-US" altLang="en-US" sz="4000" dirty="0"/>
              <a:t>The Holocene interglacial</a:t>
            </a:r>
          </a:p>
        </p:txBody>
      </p:sp>
      <p:sp>
        <p:nvSpPr>
          <p:cNvPr id="25603" name="Rectangle 3">
            <a:extLst>
              <a:ext uri="{FF2B5EF4-FFF2-40B4-BE49-F238E27FC236}">
                <a16:creationId xmlns:a16="http://schemas.microsoft.com/office/drawing/2014/main" id="{9698DF72-8F90-4305-75E3-D87171E3F88A}"/>
              </a:ext>
            </a:extLst>
          </p:cNvPr>
          <p:cNvSpPr>
            <a:spLocks noGrp="1" noChangeArrowheads="1"/>
          </p:cNvSpPr>
          <p:nvPr>
            <p:ph type="body" idx="4294967295"/>
          </p:nvPr>
        </p:nvSpPr>
        <p:spPr>
          <a:xfrm>
            <a:off x="433387" y="1498600"/>
            <a:ext cx="5825359" cy="4525963"/>
          </a:xfrm>
        </p:spPr>
        <p:txBody>
          <a:bodyPr/>
          <a:lstStyle/>
          <a:p>
            <a:r>
              <a:rPr lang="en-US" altLang="en-US" sz="3200" dirty="0">
                <a:latin typeface="+mj-lt"/>
              </a:rPr>
              <a:t>Started approximately 10,000 years before present</a:t>
            </a:r>
          </a:p>
          <a:p>
            <a:r>
              <a:rPr lang="en-US" altLang="en-US" sz="3200" dirty="0">
                <a:latin typeface="+mj-lt"/>
              </a:rPr>
              <a:t>Marks the end of the Pleistocene and the beginning of the Holocene period</a:t>
            </a:r>
          </a:p>
          <a:p>
            <a:r>
              <a:rPr lang="en-US" altLang="en-US" sz="3200" dirty="0">
                <a:latin typeface="+mj-lt"/>
              </a:rPr>
              <a:t>Return of warmer climate</a:t>
            </a:r>
          </a:p>
          <a:p>
            <a:r>
              <a:rPr lang="en-US" altLang="en-US" sz="3200" dirty="0">
                <a:latin typeface="+mj-lt"/>
              </a:rPr>
              <a:t>Retreat of ice sheets northward</a:t>
            </a:r>
          </a:p>
          <a:p>
            <a:r>
              <a:rPr lang="en-US" altLang="en-US" sz="3200" dirty="0">
                <a:latin typeface="+mj-lt"/>
              </a:rPr>
              <a:t>Sea levels begin rising</a:t>
            </a:r>
          </a:p>
          <a:p>
            <a:pPr marL="457200" lvl="1" indent="0">
              <a:buNone/>
            </a:pPr>
            <a:endParaRPr lang="en-US" altLang="en-US" dirty="0"/>
          </a:p>
        </p:txBody>
      </p:sp>
      <p:pic>
        <p:nvPicPr>
          <p:cNvPr id="25604" name="Picture 4" descr="Cenozoic">
            <a:extLst>
              <a:ext uri="{FF2B5EF4-FFF2-40B4-BE49-F238E27FC236}">
                <a16:creationId xmlns:a16="http://schemas.microsoft.com/office/drawing/2014/main" id="{0B59A9E4-203B-AB54-7D79-DFA7B2186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19099"/>
            <a:ext cx="3986213" cy="57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FB3476D-0F61-5E41-5DE1-C6A06EF9C6B3}"/>
              </a:ext>
            </a:extLst>
          </p:cNvPr>
          <p:cNvSpPr/>
          <p:nvPr/>
        </p:nvSpPr>
        <p:spPr>
          <a:xfrm>
            <a:off x="8774906" y="1849437"/>
            <a:ext cx="990600" cy="228600"/>
          </a:xfrm>
          <a:prstGeom prst="rect">
            <a:avLst/>
          </a:prstGeom>
          <a:solidFill>
            <a:srgbClr val="F8ED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 name="Rectangle 3">
            <a:extLst>
              <a:ext uri="{FF2B5EF4-FFF2-40B4-BE49-F238E27FC236}">
                <a16:creationId xmlns:a16="http://schemas.microsoft.com/office/drawing/2014/main" id="{6CD2F351-6FB6-F98E-4CD9-C677F732FA12}"/>
              </a:ext>
            </a:extLst>
          </p:cNvPr>
          <p:cNvSpPr/>
          <p:nvPr/>
        </p:nvSpPr>
        <p:spPr>
          <a:xfrm>
            <a:off x="7437120" y="441960"/>
            <a:ext cx="4587240" cy="1844040"/>
          </a:xfrm>
          <a:prstGeom prst="rect">
            <a:avLst/>
          </a:prstGeom>
          <a:no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TotalTime>
  <Words>1512</Words>
  <Application>Microsoft Office PowerPoint</Application>
  <PresentationFormat>Widescreen</PresentationFormat>
  <Paragraphs>122</Paragraphs>
  <Slides>36</Slides>
  <Notes>31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 Calibri Light</vt:lpstr>
      <vt:lpstr>Arial</vt:lpstr>
      <vt:lpstr>Calibri</vt:lpstr>
      <vt:lpstr>Calibri Light (Headings)</vt:lpstr>
      <vt:lpstr>Tahoma</vt:lpstr>
      <vt:lpstr>Office Theme</vt:lpstr>
      <vt:lpstr>Earth-Sun Geometry</vt:lpstr>
      <vt:lpstr>Earth-Sun geometry over thousands of years</vt:lpstr>
      <vt:lpstr>PowerPoint Presentation</vt:lpstr>
      <vt:lpstr>PowerPoint Presentation</vt:lpstr>
      <vt:lpstr>PowerPoint Presentation</vt:lpstr>
      <vt:lpstr>The Last Glacial Maximum</vt:lpstr>
      <vt:lpstr>PowerPoint Presentation</vt:lpstr>
      <vt:lpstr>PowerPoint Presentation</vt:lpstr>
      <vt:lpstr>The Holocene interglacial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Milankovitch cycles create oscillating glacial-interglacial periods </vt:lpstr>
      <vt:lpstr>Three components of Milankovitch cycles</vt:lpstr>
      <vt:lpstr>1. Orbital eccentricity</vt:lpstr>
      <vt:lpstr>2. Obliquity </vt:lpstr>
      <vt:lpstr>3. Precession</vt:lpstr>
      <vt:lpstr>PowerPoint Presentation</vt:lpstr>
      <vt:lpstr>Interglacial (warm) phases</vt:lpstr>
      <vt:lpstr>Glacial (cold) epoch</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20</cp:revision>
  <dcterms:created xsi:type="dcterms:W3CDTF">2024-01-10T19:48:44Z</dcterms:created>
  <dcterms:modified xsi:type="dcterms:W3CDTF">2025-01-23T16:30:34Z</dcterms:modified>
</cp:coreProperties>
</file>