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8" r:id="rId2"/>
    <p:sldId id="269" r:id="rId3"/>
    <p:sldId id="274" r:id="rId4"/>
    <p:sldId id="273" r:id="rId5"/>
    <p:sldId id="342" r:id="rId6"/>
    <p:sldId id="285" r:id="rId7"/>
    <p:sldId id="286" r:id="rId8"/>
    <p:sldId id="314" r:id="rId9"/>
    <p:sldId id="261" r:id="rId10"/>
    <p:sldId id="315" r:id="rId11"/>
    <p:sldId id="341" r:id="rId12"/>
    <p:sldId id="308" r:id="rId13"/>
    <p:sldId id="327" r:id="rId14"/>
    <p:sldId id="276" r:id="rId15"/>
    <p:sldId id="335" r:id="rId16"/>
    <p:sldId id="336" r:id="rId17"/>
    <p:sldId id="280" r:id="rId18"/>
    <p:sldId id="344" r:id="rId19"/>
    <p:sldId id="278" r:id="rId20"/>
    <p:sldId id="281" r:id="rId21"/>
    <p:sldId id="284" r:id="rId22"/>
    <p:sldId id="292" r:id="rId23"/>
    <p:sldId id="316" r:id="rId24"/>
    <p:sldId id="340" r:id="rId25"/>
    <p:sldId id="305" r:id="rId26"/>
    <p:sldId id="313" r:id="rId27"/>
    <p:sldId id="307" r:id="rId28"/>
    <p:sldId id="266" r:id="rId29"/>
  </p:sldIdLst>
  <p:sldSz cx="12192000" cy="6858000"/>
  <p:notesSz cx="6858000" cy="9144000"/>
  <p:defaultTextStyle>
    <a:defPPr>
      <a:defRPr lang="en-US"/>
    </a:defPPr>
    <a:lvl1pPr algn="l" rtl="0" fontAlgn="base">
      <a:spcBef>
        <a:spcPct val="0"/>
      </a:spcBef>
      <a:spcAft>
        <a:spcPct val="0"/>
      </a:spcAft>
      <a:defRPr sz="3200" kern="1200">
        <a:solidFill>
          <a:schemeClr val="tx2"/>
        </a:solidFill>
        <a:latin typeface="Arial" panose="020B0604020202020204" pitchFamily="34" charset="0"/>
        <a:ea typeface="+mn-ea"/>
        <a:cs typeface="+mn-cs"/>
      </a:defRPr>
    </a:lvl1pPr>
    <a:lvl2pPr marL="457200" algn="l" rtl="0" fontAlgn="base">
      <a:spcBef>
        <a:spcPct val="0"/>
      </a:spcBef>
      <a:spcAft>
        <a:spcPct val="0"/>
      </a:spcAft>
      <a:defRPr sz="3200" kern="1200">
        <a:solidFill>
          <a:schemeClr val="tx2"/>
        </a:solidFill>
        <a:latin typeface="Arial" panose="020B0604020202020204" pitchFamily="34" charset="0"/>
        <a:ea typeface="+mn-ea"/>
        <a:cs typeface="+mn-cs"/>
      </a:defRPr>
    </a:lvl2pPr>
    <a:lvl3pPr marL="914400" algn="l" rtl="0" fontAlgn="base">
      <a:spcBef>
        <a:spcPct val="0"/>
      </a:spcBef>
      <a:spcAft>
        <a:spcPct val="0"/>
      </a:spcAft>
      <a:defRPr sz="3200" kern="1200">
        <a:solidFill>
          <a:schemeClr val="tx2"/>
        </a:solidFill>
        <a:latin typeface="Arial" panose="020B0604020202020204" pitchFamily="34" charset="0"/>
        <a:ea typeface="+mn-ea"/>
        <a:cs typeface="+mn-cs"/>
      </a:defRPr>
    </a:lvl3pPr>
    <a:lvl4pPr marL="1371600" algn="l" rtl="0" fontAlgn="base">
      <a:spcBef>
        <a:spcPct val="0"/>
      </a:spcBef>
      <a:spcAft>
        <a:spcPct val="0"/>
      </a:spcAft>
      <a:defRPr sz="3200" kern="1200">
        <a:solidFill>
          <a:schemeClr val="tx2"/>
        </a:solidFill>
        <a:latin typeface="Arial" panose="020B0604020202020204" pitchFamily="34" charset="0"/>
        <a:ea typeface="+mn-ea"/>
        <a:cs typeface="+mn-cs"/>
      </a:defRPr>
    </a:lvl4pPr>
    <a:lvl5pPr marL="1828800" algn="l" rtl="0" fontAlgn="base">
      <a:spcBef>
        <a:spcPct val="0"/>
      </a:spcBef>
      <a:spcAft>
        <a:spcPct val="0"/>
      </a:spcAft>
      <a:defRPr sz="3200" kern="1200">
        <a:solidFill>
          <a:schemeClr val="tx2"/>
        </a:solidFill>
        <a:latin typeface="Arial" panose="020B0604020202020204" pitchFamily="34" charset="0"/>
        <a:ea typeface="+mn-ea"/>
        <a:cs typeface="+mn-cs"/>
      </a:defRPr>
    </a:lvl5pPr>
    <a:lvl6pPr marL="2286000" algn="l" defTabSz="914400" rtl="0" eaLnBrk="1" latinLnBrk="0" hangingPunct="1">
      <a:defRPr sz="3200" kern="1200">
        <a:solidFill>
          <a:schemeClr val="tx2"/>
        </a:solidFill>
        <a:latin typeface="Arial" panose="020B0604020202020204" pitchFamily="34" charset="0"/>
        <a:ea typeface="+mn-ea"/>
        <a:cs typeface="+mn-cs"/>
      </a:defRPr>
    </a:lvl6pPr>
    <a:lvl7pPr marL="2743200" algn="l" defTabSz="914400" rtl="0" eaLnBrk="1" latinLnBrk="0" hangingPunct="1">
      <a:defRPr sz="3200" kern="1200">
        <a:solidFill>
          <a:schemeClr val="tx2"/>
        </a:solidFill>
        <a:latin typeface="Arial" panose="020B0604020202020204" pitchFamily="34" charset="0"/>
        <a:ea typeface="+mn-ea"/>
        <a:cs typeface="+mn-cs"/>
      </a:defRPr>
    </a:lvl7pPr>
    <a:lvl8pPr marL="3200400" algn="l" defTabSz="914400" rtl="0" eaLnBrk="1" latinLnBrk="0" hangingPunct="1">
      <a:defRPr sz="3200" kern="1200">
        <a:solidFill>
          <a:schemeClr val="tx2"/>
        </a:solidFill>
        <a:latin typeface="Arial" panose="020B0604020202020204" pitchFamily="34" charset="0"/>
        <a:ea typeface="+mn-ea"/>
        <a:cs typeface="+mn-cs"/>
      </a:defRPr>
    </a:lvl8pPr>
    <a:lvl9pPr marL="3657600" algn="l" defTabSz="914400" rtl="0" eaLnBrk="1" latinLnBrk="0" hangingPunct="1">
      <a:defRPr sz="32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6471" autoAdjust="0"/>
  </p:normalViewPr>
  <p:slideViewPr>
    <p:cSldViewPr>
      <p:cViewPr varScale="1">
        <p:scale>
          <a:sx n="63" d="100"/>
          <a:sy n="63" d="100"/>
        </p:scale>
        <p:origin x="1224"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7CABEF0-8C2F-15CD-995A-84A234A5B4F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26627" name="Rectangle 3">
            <a:extLst>
              <a:ext uri="{FF2B5EF4-FFF2-40B4-BE49-F238E27FC236}">
                <a16:creationId xmlns:a16="http://schemas.microsoft.com/office/drawing/2014/main" id="{C3DCEDA2-8D66-0875-23CF-E1179650B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35844" name="Rectangle 4">
            <a:extLst>
              <a:ext uri="{FF2B5EF4-FFF2-40B4-BE49-F238E27FC236}">
                <a16:creationId xmlns:a16="http://schemas.microsoft.com/office/drawing/2014/main" id="{484B5658-26BB-E5FE-6004-55AFCC6FC36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900C4053-2AA2-26BD-CA55-8DDC2A20229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a:extLst>
              <a:ext uri="{FF2B5EF4-FFF2-40B4-BE49-F238E27FC236}">
                <a16:creationId xmlns:a16="http://schemas.microsoft.com/office/drawing/2014/main" id="{9DE1B8C7-FE4E-DB80-86BA-31474DCC80B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26631" name="Rectangle 7">
            <a:extLst>
              <a:ext uri="{FF2B5EF4-FFF2-40B4-BE49-F238E27FC236}">
                <a16:creationId xmlns:a16="http://schemas.microsoft.com/office/drawing/2014/main" id="{3E2C9F7B-6B71-1167-FA3A-15BD9983128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anose="02020603050405020304" pitchFamily="18" charset="0"/>
              </a:defRPr>
            </a:lvl1pPr>
          </a:lstStyle>
          <a:p>
            <a:fld id="{3ED0DE47-AD47-491D-B474-3BB7988EACC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DF40E29-41FB-0AF2-9896-819D5B656C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DA1B6519-0BD0-4727-8712-23C5F27A8FE4}"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36867" name="Rectangle 2">
            <a:extLst>
              <a:ext uri="{FF2B5EF4-FFF2-40B4-BE49-F238E27FC236}">
                <a16:creationId xmlns:a16="http://schemas.microsoft.com/office/drawing/2014/main" id="{3C078BB6-241E-8997-916A-824934DE4D6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8617736-B82B-CDF7-2483-380E4121B7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https://earth.nullschool.net/#current/wind/surface/level/orthographic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23C81-41DC-936B-68EF-71EBC2313E29}"/>
            </a:ext>
          </a:extLst>
        </p:cNvPr>
        <p:cNvGrpSpPr/>
        <p:nvPr/>
      </p:nvGrpSpPr>
      <p:grpSpPr>
        <a:xfrm>
          <a:off x="0" y="0"/>
          <a:ext cx="0" cy="0"/>
          <a:chOff x="0" y="0"/>
          <a:chExt cx="0" cy="0"/>
        </a:xfrm>
      </p:grpSpPr>
      <p:sp>
        <p:nvSpPr>
          <p:cNvPr id="47106" name="Rectangle 7">
            <a:extLst>
              <a:ext uri="{FF2B5EF4-FFF2-40B4-BE49-F238E27FC236}">
                <a16:creationId xmlns:a16="http://schemas.microsoft.com/office/drawing/2014/main" id="{C5D4C543-A370-5DA9-45D0-8AE806207B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BA0F9971-01A8-464C-849C-A9505434BABA}" type="slidenum">
              <a:rPr lang="en-US" altLang="en-US" sz="1200">
                <a:solidFill>
                  <a:schemeClr val="tx1"/>
                </a:solidFill>
                <a:latin typeface="Times New Roman" panose="02020603050405020304" pitchFamily="18" charset="0"/>
              </a:rPr>
              <a:pPr eaLnBrk="1" hangingPunct="1"/>
              <a:t>11</a:t>
            </a:fld>
            <a:endParaRPr lang="en-US" altLang="en-US" sz="1200">
              <a:solidFill>
                <a:schemeClr val="tx1"/>
              </a:solidFill>
              <a:latin typeface="Times New Roman" panose="02020603050405020304" pitchFamily="18" charset="0"/>
            </a:endParaRPr>
          </a:p>
        </p:txBody>
      </p:sp>
      <p:sp>
        <p:nvSpPr>
          <p:cNvPr id="47107" name="Rectangle 2">
            <a:extLst>
              <a:ext uri="{FF2B5EF4-FFF2-40B4-BE49-F238E27FC236}">
                <a16:creationId xmlns:a16="http://schemas.microsoft.com/office/drawing/2014/main" id="{62295A82-02D5-EF15-3085-F6CF013F850E}"/>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E2DEBDF-2EBA-264C-484C-BCC831BAFE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Tornadoes, thunderstorms, and hurricanes (top)</a:t>
            </a:r>
            <a:br>
              <a:rPr lang="en-US" altLang="en-US" dirty="0"/>
            </a:br>
            <a:r>
              <a:rPr lang="en-US" altLang="en-US" sz="1200" dirty="0"/>
              <a:t>Midlatitude cyclones, the ITCZ, thermal lows (bottom)</a:t>
            </a:r>
          </a:p>
          <a:p>
            <a:pPr eaLnBrk="1" hangingPunct="1"/>
            <a:endParaRPr lang="en-US" altLang="en-US" dirty="0"/>
          </a:p>
        </p:txBody>
      </p:sp>
    </p:spTree>
    <p:extLst>
      <p:ext uri="{BB962C8B-B14F-4D97-AF65-F5344CB8AC3E}">
        <p14:creationId xmlns:p14="http://schemas.microsoft.com/office/powerpoint/2010/main" val="225010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7C7D665-A67F-0624-5C4B-3630214558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B09557BB-4A36-45EF-8C4D-5269E769ACDC}" type="slidenum">
              <a:rPr lang="en-US" altLang="en-US" sz="1200">
                <a:solidFill>
                  <a:schemeClr val="tx1"/>
                </a:solidFill>
                <a:latin typeface="Times New Roman" panose="02020603050405020304" pitchFamily="18" charset="0"/>
              </a:rPr>
              <a:pPr eaLnBrk="1" hangingPunct="1"/>
              <a:t>12</a:t>
            </a:fld>
            <a:endParaRPr lang="en-US" altLang="en-US" sz="1200">
              <a:solidFill>
                <a:schemeClr val="tx1"/>
              </a:solidFill>
              <a:latin typeface="Times New Roman" panose="02020603050405020304" pitchFamily="18" charset="0"/>
            </a:endParaRPr>
          </a:p>
        </p:txBody>
      </p:sp>
      <p:sp>
        <p:nvSpPr>
          <p:cNvPr id="50179" name="Rectangle 2">
            <a:extLst>
              <a:ext uri="{FF2B5EF4-FFF2-40B4-BE49-F238E27FC236}">
                <a16:creationId xmlns:a16="http://schemas.microsoft.com/office/drawing/2014/main" id="{41EB27C4-5877-A260-83AA-2C8AFF0D68D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D938BF0F-6A90-BD8C-C92B-59ABC6E303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Dust devil versus ITCZ – both are low pressure systems but one in small and lasts only minutes, the other spans the tropics and is always present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255612C-2EF4-A708-2181-B56433681C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3EACCD1D-4F48-4595-8F8B-667029105F42}" type="slidenum">
              <a:rPr lang="en-US" altLang="en-US" sz="1200">
                <a:solidFill>
                  <a:schemeClr val="tx1"/>
                </a:solidFill>
                <a:latin typeface="Times New Roman" panose="02020603050405020304" pitchFamily="18" charset="0"/>
              </a:rPr>
              <a:pPr eaLnBrk="1" hangingPunct="1"/>
              <a:t>13</a:t>
            </a:fld>
            <a:endParaRPr lang="en-US" altLang="en-US" sz="1200">
              <a:solidFill>
                <a:schemeClr val="tx1"/>
              </a:solidFill>
              <a:latin typeface="Times New Roman" panose="02020603050405020304" pitchFamily="18" charset="0"/>
            </a:endParaRPr>
          </a:p>
        </p:txBody>
      </p:sp>
      <p:sp>
        <p:nvSpPr>
          <p:cNvPr id="51203" name="Rectangle 2">
            <a:extLst>
              <a:ext uri="{FF2B5EF4-FFF2-40B4-BE49-F238E27FC236}">
                <a16:creationId xmlns:a16="http://schemas.microsoft.com/office/drawing/2014/main" id="{C34E1550-AD6B-D4F5-78D2-E45F22DA02B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6F11C3C2-C17B-44C5-555F-29ACA45424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DBDC62C-3D6E-8456-21E6-59AE438244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4E887FCF-FA3E-4AD4-9C53-5A7AC3A1C470}" type="slidenum">
              <a:rPr lang="en-US" altLang="en-US" sz="1200">
                <a:solidFill>
                  <a:schemeClr val="tx1"/>
                </a:solidFill>
                <a:latin typeface="Times New Roman" panose="02020603050405020304" pitchFamily="18" charset="0"/>
              </a:rPr>
              <a:pPr eaLnBrk="1" hangingPunct="1"/>
              <a:t>14</a:t>
            </a:fld>
            <a:endParaRPr lang="en-US" altLang="en-US" sz="1200">
              <a:solidFill>
                <a:schemeClr val="tx1"/>
              </a:solidFill>
              <a:latin typeface="Times New Roman" panose="02020603050405020304" pitchFamily="18" charset="0"/>
            </a:endParaRPr>
          </a:p>
        </p:txBody>
      </p:sp>
      <p:sp>
        <p:nvSpPr>
          <p:cNvPr id="54275" name="Rectangle 2">
            <a:extLst>
              <a:ext uri="{FF2B5EF4-FFF2-40B4-BE49-F238E27FC236}">
                <a16:creationId xmlns:a16="http://schemas.microsoft.com/office/drawing/2014/main" id="{70F3DC99-2AB2-0815-EFC8-19BAC5256BE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08D63D87-0744-7E1E-96FA-35D8DCDC20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853D71C-4BDE-AB3C-35C2-1F30CFA695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E4E74266-8E21-4B29-920C-FA434A50754E}" type="slidenum">
              <a:rPr lang="en-US" altLang="en-US" sz="1200">
                <a:solidFill>
                  <a:schemeClr val="tx1"/>
                </a:solidFill>
                <a:latin typeface="Times New Roman" panose="02020603050405020304" pitchFamily="18" charset="0"/>
              </a:rPr>
              <a:pPr eaLnBrk="1" hangingPunct="1"/>
              <a:t>15</a:t>
            </a:fld>
            <a:endParaRPr lang="en-US" altLang="en-US" sz="1200">
              <a:solidFill>
                <a:schemeClr val="tx1"/>
              </a:solidFill>
              <a:latin typeface="Times New Roman" panose="02020603050405020304" pitchFamily="18" charset="0"/>
            </a:endParaRPr>
          </a:p>
        </p:txBody>
      </p:sp>
      <p:sp>
        <p:nvSpPr>
          <p:cNvPr id="55299" name="Rectangle 2">
            <a:extLst>
              <a:ext uri="{FF2B5EF4-FFF2-40B4-BE49-F238E27FC236}">
                <a16:creationId xmlns:a16="http://schemas.microsoft.com/office/drawing/2014/main" id="{631C012B-C1F7-0383-AE64-1F690F869030}"/>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4C4ABEB-EE12-5C65-5BC7-15257C4E2B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chemeClr val="tx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346EA81-4DEF-A074-0044-57E39143AB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1B783B39-6E72-4EDD-ACFA-ADC83B38951B}" type="slidenum">
              <a:rPr lang="en-US" altLang="en-US" sz="1200">
                <a:solidFill>
                  <a:schemeClr val="tx1"/>
                </a:solidFill>
                <a:latin typeface="Times New Roman" panose="02020603050405020304" pitchFamily="18" charset="0"/>
              </a:rPr>
              <a:pPr eaLnBrk="1" hangingPunct="1"/>
              <a:t>16</a:t>
            </a:fld>
            <a:endParaRPr lang="en-US" altLang="en-US" sz="1200">
              <a:solidFill>
                <a:schemeClr val="tx1"/>
              </a:solidFill>
              <a:latin typeface="Times New Roman" panose="02020603050405020304" pitchFamily="18" charset="0"/>
            </a:endParaRPr>
          </a:p>
        </p:txBody>
      </p:sp>
      <p:sp>
        <p:nvSpPr>
          <p:cNvPr id="56323" name="Rectangle 2">
            <a:extLst>
              <a:ext uri="{FF2B5EF4-FFF2-40B4-BE49-F238E27FC236}">
                <a16:creationId xmlns:a16="http://schemas.microsoft.com/office/drawing/2014/main" id="{DB0E6737-62B7-CAA5-003B-5A7DDA5E483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A9C27EA8-559D-FFDF-7EEC-430BEF5C4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ECA96A4-F546-BA17-B16B-8EDA3BB5A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181DA1B6-9286-4D83-946C-87BB66072EC2}" type="slidenum">
              <a:rPr lang="en-US" altLang="en-US" sz="1200">
                <a:solidFill>
                  <a:schemeClr val="tx1"/>
                </a:solidFill>
                <a:latin typeface="Times New Roman" panose="02020603050405020304" pitchFamily="18" charset="0"/>
              </a:rPr>
              <a:pPr eaLnBrk="1" hangingPunct="1"/>
              <a:t>17</a:t>
            </a:fld>
            <a:endParaRPr lang="en-US" altLang="en-US" sz="1200">
              <a:solidFill>
                <a:schemeClr val="tx1"/>
              </a:solidFill>
              <a:latin typeface="Times New Roman" panose="02020603050405020304" pitchFamily="18" charset="0"/>
            </a:endParaRPr>
          </a:p>
        </p:txBody>
      </p:sp>
      <p:sp>
        <p:nvSpPr>
          <p:cNvPr id="57347" name="Rectangle 2">
            <a:extLst>
              <a:ext uri="{FF2B5EF4-FFF2-40B4-BE49-F238E27FC236}">
                <a16:creationId xmlns:a16="http://schemas.microsoft.com/office/drawing/2014/main" id="{4498CA17-7945-7D0E-6F68-57D64D467AE0}"/>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058FD93-D82F-C610-22E9-F5D28A9F18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3, 2023 surface weather map. Note the packed isobars. This event produced hurricane-force winds. </a:t>
            </a:r>
            <a:br>
              <a:rPr lang="en-US" dirty="0"/>
            </a:br>
            <a:br>
              <a:rPr lang="en-US" dirty="0"/>
            </a:br>
            <a:r>
              <a:rPr lang="en-US" dirty="0"/>
              <a:t>https://www.wpc.ncep.noaa.gov/html/sfc-zoom.php</a:t>
            </a:r>
          </a:p>
        </p:txBody>
      </p:sp>
      <p:sp>
        <p:nvSpPr>
          <p:cNvPr id="4" name="Slide Number Placeholder 3"/>
          <p:cNvSpPr>
            <a:spLocks noGrp="1"/>
          </p:cNvSpPr>
          <p:nvPr>
            <p:ph type="sldNum" sz="quarter" idx="5"/>
          </p:nvPr>
        </p:nvSpPr>
        <p:spPr/>
        <p:txBody>
          <a:bodyPr/>
          <a:lstStyle/>
          <a:p>
            <a:fld id="{3ED0DE47-AD47-491D-B474-3BB7988EACCD}" type="slidenum">
              <a:rPr lang="en-US" altLang="en-US" smtClean="0"/>
              <a:pPr/>
              <a:t>18</a:t>
            </a:fld>
            <a:endParaRPr lang="en-US" altLang="en-US"/>
          </a:p>
        </p:txBody>
      </p:sp>
    </p:spTree>
    <p:extLst>
      <p:ext uri="{BB962C8B-B14F-4D97-AF65-F5344CB8AC3E}">
        <p14:creationId xmlns:p14="http://schemas.microsoft.com/office/powerpoint/2010/main" val="2222184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9AEB1CD4-0530-D4F5-5C6B-DF5827E916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9B1B564E-97C1-4D9A-92B4-17C154D187F2}" type="slidenum">
              <a:rPr lang="en-US" altLang="en-US" sz="1200">
                <a:solidFill>
                  <a:schemeClr val="tx1"/>
                </a:solidFill>
                <a:latin typeface="Times New Roman" panose="02020603050405020304" pitchFamily="18" charset="0"/>
              </a:rPr>
              <a:pPr eaLnBrk="1" hangingPunct="1"/>
              <a:t>19</a:t>
            </a:fld>
            <a:endParaRPr lang="en-US" altLang="en-US" sz="1200">
              <a:solidFill>
                <a:schemeClr val="tx1"/>
              </a:solidFill>
              <a:latin typeface="Times New Roman" panose="02020603050405020304" pitchFamily="18" charset="0"/>
            </a:endParaRPr>
          </a:p>
        </p:txBody>
      </p:sp>
      <p:sp>
        <p:nvSpPr>
          <p:cNvPr id="58371" name="Rectangle 2">
            <a:extLst>
              <a:ext uri="{FF2B5EF4-FFF2-40B4-BE49-F238E27FC236}">
                <a16:creationId xmlns:a16="http://schemas.microsoft.com/office/drawing/2014/main" id="{D651B0EF-AF5C-000D-ED0B-D7504674604D}"/>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B50730C-A703-D8D6-1DB5-B56287AE91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786BD11-B185-6802-95BF-5C1643F649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E7EF1EB6-E2FB-423C-BF2C-1CD994A9EAD6}" type="slidenum">
              <a:rPr lang="en-US" altLang="en-US" sz="1200">
                <a:solidFill>
                  <a:schemeClr val="tx1"/>
                </a:solidFill>
                <a:latin typeface="Times New Roman" panose="02020603050405020304" pitchFamily="18" charset="0"/>
              </a:rPr>
              <a:pPr eaLnBrk="1" hangingPunct="1"/>
              <a:t>20</a:t>
            </a:fld>
            <a:endParaRPr lang="en-US" altLang="en-US" sz="1200">
              <a:solidFill>
                <a:schemeClr val="tx1"/>
              </a:solidFill>
              <a:latin typeface="Times New Roman" panose="02020603050405020304" pitchFamily="18" charset="0"/>
            </a:endParaRPr>
          </a:p>
        </p:txBody>
      </p:sp>
      <p:sp>
        <p:nvSpPr>
          <p:cNvPr id="59395" name="Rectangle 2">
            <a:extLst>
              <a:ext uri="{FF2B5EF4-FFF2-40B4-BE49-F238E27FC236}">
                <a16:creationId xmlns:a16="http://schemas.microsoft.com/office/drawing/2014/main" id="{516A7F6F-EC43-2507-16FE-97EF06F55E5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F2E743A-9852-136B-CD9D-3076FB3466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D0F85FF-256D-C850-0507-8CB14CEE78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1F2690DD-567E-4A9B-8A92-DAB4F1947F2D}" type="slidenum">
              <a:rPr lang="en-US" altLang="en-US" sz="1200">
                <a:solidFill>
                  <a:schemeClr val="tx1"/>
                </a:solidFill>
                <a:latin typeface="Times New Roman" panose="02020603050405020304" pitchFamily="18" charset="0"/>
              </a:rPr>
              <a:pPr eaLnBrk="1" hangingPunct="1"/>
              <a:t>2</a:t>
            </a:fld>
            <a:endParaRPr lang="en-US" altLang="en-US" sz="1200">
              <a:solidFill>
                <a:schemeClr val="tx1"/>
              </a:solidFill>
              <a:latin typeface="Times New Roman" panose="02020603050405020304" pitchFamily="18" charset="0"/>
            </a:endParaRPr>
          </a:p>
        </p:txBody>
      </p:sp>
      <p:sp>
        <p:nvSpPr>
          <p:cNvPr id="37891" name="Rectangle 2">
            <a:extLst>
              <a:ext uri="{FF2B5EF4-FFF2-40B4-BE49-F238E27FC236}">
                <a16:creationId xmlns:a16="http://schemas.microsoft.com/office/drawing/2014/main" id="{F8486DB1-F587-A21C-FB33-C02367E89578}"/>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81D7D199-79DC-8A40-4C93-80082ED7C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A5C47A56-A3E3-3B61-5F57-DAF7B61C2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FE8A4195-0D71-44A7-AE03-52DCA3B33D65}" type="slidenum">
              <a:rPr lang="en-US" altLang="en-US" sz="1200">
                <a:solidFill>
                  <a:schemeClr val="tx1"/>
                </a:solidFill>
                <a:latin typeface="Times New Roman" panose="02020603050405020304" pitchFamily="18" charset="0"/>
              </a:rPr>
              <a:pPr eaLnBrk="1" hangingPunct="1"/>
              <a:t>21</a:t>
            </a:fld>
            <a:endParaRPr lang="en-US" altLang="en-US" sz="1200">
              <a:solidFill>
                <a:schemeClr val="tx1"/>
              </a:solidFill>
              <a:latin typeface="Times New Roman" panose="02020603050405020304" pitchFamily="18" charset="0"/>
            </a:endParaRPr>
          </a:p>
        </p:txBody>
      </p:sp>
      <p:sp>
        <p:nvSpPr>
          <p:cNvPr id="61443" name="Rectangle 2">
            <a:extLst>
              <a:ext uri="{FF2B5EF4-FFF2-40B4-BE49-F238E27FC236}">
                <a16:creationId xmlns:a16="http://schemas.microsoft.com/office/drawing/2014/main" id="{06145F1F-4B72-84D8-E2A8-B5CD92CE7A0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A2624AE8-38C4-11FC-6368-9AB47CA639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FEF1D2F-B3A7-28D3-8FB3-28C95C74ED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370C9940-CDF8-48DC-B405-21CA99D90E3A}" type="slidenum">
              <a:rPr lang="en-US" altLang="en-US" sz="1200">
                <a:solidFill>
                  <a:schemeClr val="tx1"/>
                </a:solidFill>
                <a:latin typeface="Times New Roman" panose="02020603050405020304" pitchFamily="18" charset="0"/>
              </a:rPr>
              <a:pPr eaLnBrk="1" hangingPunct="1"/>
              <a:t>22</a:t>
            </a:fld>
            <a:endParaRPr lang="en-US" altLang="en-US" sz="1200">
              <a:solidFill>
                <a:schemeClr val="tx1"/>
              </a:solidFill>
              <a:latin typeface="Times New Roman" panose="02020603050405020304" pitchFamily="18" charset="0"/>
            </a:endParaRPr>
          </a:p>
        </p:txBody>
      </p:sp>
      <p:sp>
        <p:nvSpPr>
          <p:cNvPr id="62467" name="Rectangle 2">
            <a:extLst>
              <a:ext uri="{FF2B5EF4-FFF2-40B4-BE49-F238E27FC236}">
                <a16:creationId xmlns:a16="http://schemas.microsoft.com/office/drawing/2014/main" id="{510FC0EF-105A-8A1F-F05E-04CB2755D194}"/>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EC74E09-A53D-62C5-25D8-A56F2B7409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34C260B-38BF-4F49-77F0-7723980AA0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3CA3161E-4116-4F2B-ADF5-406C4F1D443A}" type="slidenum">
              <a:rPr lang="en-US" altLang="en-US" sz="1200">
                <a:solidFill>
                  <a:schemeClr val="tx1"/>
                </a:solidFill>
                <a:latin typeface="Times New Roman" panose="02020603050405020304" pitchFamily="18" charset="0"/>
              </a:rPr>
              <a:pPr eaLnBrk="1" hangingPunct="1"/>
              <a:t>23</a:t>
            </a:fld>
            <a:endParaRPr lang="en-US" altLang="en-US" sz="1200">
              <a:solidFill>
                <a:schemeClr val="tx1"/>
              </a:solidFill>
              <a:latin typeface="Times New Roman" panose="02020603050405020304" pitchFamily="18" charset="0"/>
            </a:endParaRPr>
          </a:p>
        </p:txBody>
      </p:sp>
      <p:sp>
        <p:nvSpPr>
          <p:cNvPr id="63491" name="Rectangle 2">
            <a:extLst>
              <a:ext uri="{FF2B5EF4-FFF2-40B4-BE49-F238E27FC236}">
                <a16:creationId xmlns:a16="http://schemas.microsoft.com/office/drawing/2014/main" id="{D0F13C31-9893-7EC2-72C8-3DDD4749E57E}"/>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1F1A42DE-C387-628C-91F3-5504E174CF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dirty="0"/>
              <a:t>The is a map of the upper troposphere. The lines represent the distance to a given air pressure level. The lines are called geopotential heights.  The numbers by the lines represent the altitude in meters where you would decrease to 300 mb. For example, the 8940 by the lines at the center top represent an altitude of 8940 meters or 29,329 feet. This is at the altitude that jet airliners travel. </a:t>
            </a:r>
          </a:p>
          <a:p>
            <a:pPr eaLnBrk="1" hangingPunct="1"/>
            <a:endParaRPr lang="en-US" altLang="en-US" sz="1200" dirty="0"/>
          </a:p>
          <a:p>
            <a:pPr eaLnBrk="1" hangingPunct="1"/>
            <a:r>
              <a:rPr lang="en-US" altLang="en-US" sz="1200" dirty="0"/>
              <a:t>Geostrophic winds can only be mapped on a geopotential height map</a:t>
            </a:r>
            <a:br>
              <a:rPr lang="en-US" altLang="en-US" sz="1200" dirty="0"/>
            </a:br>
            <a:br>
              <a:rPr lang="en-US" altLang="en-US" sz="1200" dirty="0"/>
            </a:br>
            <a:r>
              <a:rPr lang="en-US" altLang="en-US" dirty="0"/>
              <a:t>Note that wind barbs flow parallel and do not cut across the geopotential height lines. This is because there is no surface friction at this altitude. It is just the pressure gradient force and the Coriolis force acting on the wind.</a:t>
            </a:r>
            <a:br>
              <a:rPr lang="en-US" altLang="en-US" dirty="0"/>
            </a:br>
            <a:br>
              <a:rPr lang="en-US" altLang="en-US" dirty="0"/>
            </a:br>
            <a:r>
              <a:rPr lang="en-US" altLang="en-US" dirty="0"/>
              <a:t>Numbers on lines in an geopotential height map indicate the elevation of a specific air pressure. This is a geopotential height map for the 300 mb pressure level, about where jet liners fly. You would have to go up around 8880 meters just north of Minnesota to get to that pressure level. However, in Florida, you would have to go up to 9600 meters to get to that same pressure surface.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248668C-73D0-3957-0ED4-F514F4D953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D3EDC83D-A7D1-4AC9-BECC-146BD1BE429D}" type="slidenum">
              <a:rPr lang="en-US" altLang="en-US" sz="1200">
                <a:solidFill>
                  <a:schemeClr val="tx1"/>
                </a:solidFill>
                <a:latin typeface="Times New Roman" panose="02020603050405020304" pitchFamily="18" charset="0"/>
              </a:rPr>
              <a:pPr eaLnBrk="1" hangingPunct="1"/>
              <a:t>24</a:t>
            </a:fld>
            <a:endParaRPr lang="en-US" altLang="en-US" sz="1200">
              <a:solidFill>
                <a:schemeClr val="tx1"/>
              </a:solidFill>
              <a:latin typeface="Times New Roman" panose="02020603050405020304" pitchFamily="18" charset="0"/>
            </a:endParaRPr>
          </a:p>
        </p:txBody>
      </p:sp>
      <p:sp>
        <p:nvSpPr>
          <p:cNvPr id="64515" name="Rectangle 2">
            <a:extLst>
              <a:ext uri="{FF2B5EF4-FFF2-40B4-BE49-F238E27FC236}">
                <a16:creationId xmlns:a16="http://schemas.microsoft.com/office/drawing/2014/main" id="{FE84A8DB-277E-9412-E522-E52BBAD0B45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E3D7FB5B-AF20-0C25-B6AD-4ED6EF91E8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1BA88A3C-45C4-195A-C8DE-0CBE34F649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5E8DC918-0FFA-4029-B94B-C02A08F86116}" type="slidenum">
              <a:rPr lang="en-US" altLang="en-US" sz="1200">
                <a:solidFill>
                  <a:schemeClr val="tx1"/>
                </a:solidFill>
                <a:latin typeface="Times New Roman" panose="02020603050405020304" pitchFamily="18" charset="0"/>
              </a:rPr>
              <a:pPr eaLnBrk="1" hangingPunct="1"/>
              <a:t>25</a:t>
            </a:fld>
            <a:endParaRPr lang="en-US" altLang="en-US" sz="1200">
              <a:solidFill>
                <a:schemeClr val="tx1"/>
              </a:solidFill>
              <a:latin typeface="Times New Roman" panose="02020603050405020304" pitchFamily="18" charset="0"/>
            </a:endParaRPr>
          </a:p>
        </p:txBody>
      </p:sp>
      <p:sp>
        <p:nvSpPr>
          <p:cNvPr id="65539" name="Rectangle 2">
            <a:extLst>
              <a:ext uri="{FF2B5EF4-FFF2-40B4-BE49-F238E27FC236}">
                <a16:creationId xmlns:a16="http://schemas.microsoft.com/office/drawing/2014/main" id="{E422F4B5-1EB5-0D5D-9DAA-21E37EECE201}"/>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FBFB0D2D-6D6A-7D1D-F7F3-77D6F4A645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Approximately half the worlds population impacted by monsoonal flow</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DD0F650-6543-5864-0246-91314D8AA5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3D007AAF-B1FC-4317-A9EB-DDBF61F5DB4F}" type="slidenum">
              <a:rPr lang="en-US" altLang="en-US" sz="1200">
                <a:solidFill>
                  <a:schemeClr val="tx1"/>
                </a:solidFill>
                <a:latin typeface="Times New Roman" panose="02020603050405020304" pitchFamily="18" charset="0"/>
              </a:rPr>
              <a:pPr eaLnBrk="1" hangingPunct="1"/>
              <a:t>26</a:t>
            </a:fld>
            <a:endParaRPr lang="en-US" altLang="en-US" sz="1200">
              <a:solidFill>
                <a:schemeClr val="tx1"/>
              </a:solidFill>
              <a:latin typeface="Times New Roman" panose="02020603050405020304" pitchFamily="18" charset="0"/>
            </a:endParaRPr>
          </a:p>
        </p:txBody>
      </p:sp>
      <p:sp>
        <p:nvSpPr>
          <p:cNvPr id="66563" name="Rectangle 2">
            <a:extLst>
              <a:ext uri="{FF2B5EF4-FFF2-40B4-BE49-F238E27FC236}">
                <a16:creationId xmlns:a16="http://schemas.microsoft.com/office/drawing/2014/main" id="{2E279174-3400-BF2B-7478-5E05BB37868A}"/>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803949B3-D64F-EA6C-9CB2-DF854F340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0A68B4B-E94D-1817-1AFB-E93549590E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65BDA3D5-E531-44D3-A347-0B0B33358E98}" type="slidenum">
              <a:rPr lang="en-US" altLang="en-US" sz="1200">
                <a:solidFill>
                  <a:schemeClr val="tx1"/>
                </a:solidFill>
                <a:latin typeface="Times New Roman" panose="02020603050405020304" pitchFamily="18" charset="0"/>
              </a:rPr>
              <a:pPr eaLnBrk="1" hangingPunct="1"/>
              <a:t>27</a:t>
            </a:fld>
            <a:endParaRPr lang="en-US" altLang="en-US" sz="1200">
              <a:solidFill>
                <a:schemeClr val="tx1"/>
              </a:solidFill>
              <a:latin typeface="Times New Roman" panose="02020603050405020304" pitchFamily="18" charset="0"/>
            </a:endParaRPr>
          </a:p>
        </p:txBody>
      </p:sp>
      <p:sp>
        <p:nvSpPr>
          <p:cNvPr id="67587" name="Rectangle 2">
            <a:extLst>
              <a:ext uri="{FF2B5EF4-FFF2-40B4-BE49-F238E27FC236}">
                <a16:creationId xmlns:a16="http://schemas.microsoft.com/office/drawing/2014/main" id="{69C6EBF2-121D-E7B0-E8CE-1FE3BF8D5970}"/>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76977C9-282F-46B3-5399-B1EF3796EA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7E91AA9C-F935-B910-A3B7-17354F8B5A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E109A136-9244-49DE-99A7-1A8E5989CC86}" type="slidenum">
              <a:rPr lang="en-US" altLang="en-US" sz="1200">
                <a:solidFill>
                  <a:schemeClr val="tx1"/>
                </a:solidFill>
                <a:latin typeface="Times New Roman" panose="02020603050405020304" pitchFamily="18" charset="0"/>
              </a:rPr>
              <a:pPr eaLnBrk="1" hangingPunct="1"/>
              <a:t>28</a:t>
            </a:fld>
            <a:endParaRPr lang="en-US" altLang="en-US" sz="1200">
              <a:solidFill>
                <a:schemeClr val="tx1"/>
              </a:solidFill>
              <a:latin typeface="Times New Roman" panose="02020603050405020304" pitchFamily="18" charset="0"/>
            </a:endParaRPr>
          </a:p>
        </p:txBody>
      </p:sp>
      <p:sp>
        <p:nvSpPr>
          <p:cNvPr id="68611" name="Rectangle 2">
            <a:extLst>
              <a:ext uri="{FF2B5EF4-FFF2-40B4-BE49-F238E27FC236}">
                <a16:creationId xmlns:a16="http://schemas.microsoft.com/office/drawing/2014/main" id="{862D9CFF-C725-435F-B51F-94130DE6D04B}"/>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A64C2B2D-08E8-D8ED-F86C-67832C3861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dirty="0">
                <a:latin typeface="+mj-lt"/>
              </a:rPr>
              <a:t>Sea breeze blowing from ocean to land </a:t>
            </a:r>
          </a:p>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C39C5D4-4359-27FD-4A97-A4B013976F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1085BCEB-9241-4D2F-A76B-00C9F2A5D0FB}" type="slidenum">
              <a:rPr lang="en-US" altLang="en-US" sz="1200">
                <a:solidFill>
                  <a:schemeClr val="tx1"/>
                </a:solidFill>
                <a:latin typeface="Times New Roman" panose="02020603050405020304" pitchFamily="18" charset="0"/>
              </a:rPr>
              <a:pPr eaLnBrk="1" hangingPunct="1"/>
              <a:t>3</a:t>
            </a:fld>
            <a:endParaRPr lang="en-US" altLang="en-US" sz="1200">
              <a:solidFill>
                <a:schemeClr val="tx1"/>
              </a:solidFill>
              <a:latin typeface="Times New Roman" panose="02020603050405020304" pitchFamily="18" charset="0"/>
            </a:endParaRPr>
          </a:p>
        </p:txBody>
      </p:sp>
      <p:sp>
        <p:nvSpPr>
          <p:cNvPr id="38915" name="Rectangle 2">
            <a:extLst>
              <a:ext uri="{FF2B5EF4-FFF2-40B4-BE49-F238E27FC236}">
                <a16:creationId xmlns:a16="http://schemas.microsoft.com/office/drawing/2014/main" id="{7C3E6BCF-BB28-AD1C-1738-159A988C6EC8}"/>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A0B63722-21F2-3592-1D67-CAB3A3A2E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Most of weather and climate take place in the troposphere, the lowermost 10 km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21824BA-EFC4-B177-8364-26CCA74D21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3FFF573E-BC5A-4986-A505-77C2AEDCD685}" type="slidenum">
              <a:rPr lang="en-US" altLang="en-US" sz="1200">
                <a:solidFill>
                  <a:schemeClr val="tx1"/>
                </a:solidFill>
                <a:latin typeface="Times New Roman" panose="02020603050405020304" pitchFamily="18" charset="0"/>
              </a:rPr>
              <a:pPr eaLnBrk="1" hangingPunct="1"/>
              <a:t>4</a:t>
            </a:fld>
            <a:endParaRPr lang="en-US" altLang="en-US" sz="1200">
              <a:solidFill>
                <a:schemeClr val="tx1"/>
              </a:solidFill>
              <a:latin typeface="Times New Roman" panose="02020603050405020304" pitchFamily="18" charset="0"/>
            </a:endParaRPr>
          </a:p>
        </p:txBody>
      </p:sp>
      <p:sp>
        <p:nvSpPr>
          <p:cNvPr id="39939" name="Rectangle 2">
            <a:extLst>
              <a:ext uri="{FF2B5EF4-FFF2-40B4-BE49-F238E27FC236}">
                <a16:creationId xmlns:a16="http://schemas.microsoft.com/office/drawing/2014/main" id="{77C63B30-4B61-00BC-5E14-31772D35872F}"/>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AA315577-7083-03CA-88A9-008B82E6B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6075F48-86D4-7784-AEDE-CDE310EA50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4C741DC0-F396-4F27-ADFD-047A32B2362D}" type="slidenum">
              <a:rPr lang="en-US" altLang="en-US" sz="1200">
                <a:solidFill>
                  <a:schemeClr val="tx1"/>
                </a:solidFill>
                <a:latin typeface="Times New Roman" panose="02020603050405020304" pitchFamily="18" charset="0"/>
              </a:rPr>
              <a:pPr eaLnBrk="1" hangingPunct="1"/>
              <a:t>6</a:t>
            </a:fld>
            <a:endParaRPr lang="en-US" altLang="en-US" sz="1200">
              <a:solidFill>
                <a:schemeClr val="tx1"/>
              </a:solidFill>
              <a:latin typeface="Times New Roman" panose="02020603050405020304" pitchFamily="18" charset="0"/>
            </a:endParaRPr>
          </a:p>
        </p:txBody>
      </p:sp>
      <p:sp>
        <p:nvSpPr>
          <p:cNvPr id="41987" name="Rectangle 2">
            <a:extLst>
              <a:ext uri="{FF2B5EF4-FFF2-40B4-BE49-F238E27FC236}">
                <a16:creationId xmlns:a16="http://schemas.microsoft.com/office/drawing/2014/main" id="{AF0427A8-AC17-12AB-2963-AEDC3143BDB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826A7B4-8E7A-25FB-94AC-46DEB1CD21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D1E52EDE-5BA5-A2E6-62FE-27D15E8911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5507E040-26E8-4ED1-867B-DA1823EBA66C}" type="slidenum">
              <a:rPr lang="en-US" altLang="en-US" sz="1200">
                <a:solidFill>
                  <a:schemeClr val="tx1"/>
                </a:solidFill>
                <a:latin typeface="Times New Roman" panose="02020603050405020304" pitchFamily="18" charset="0"/>
              </a:rPr>
              <a:pPr eaLnBrk="1" hangingPunct="1"/>
              <a:t>7</a:t>
            </a:fld>
            <a:endParaRPr lang="en-US" altLang="en-US" sz="1200">
              <a:solidFill>
                <a:schemeClr val="tx1"/>
              </a:solidFill>
              <a:latin typeface="Times New Roman" panose="02020603050405020304" pitchFamily="18" charset="0"/>
            </a:endParaRPr>
          </a:p>
        </p:txBody>
      </p:sp>
      <p:sp>
        <p:nvSpPr>
          <p:cNvPr id="43011" name="Rectangle 2">
            <a:extLst>
              <a:ext uri="{FF2B5EF4-FFF2-40B4-BE49-F238E27FC236}">
                <a16:creationId xmlns:a16="http://schemas.microsoft.com/office/drawing/2014/main" id="{09EDAAEF-B386-922F-742F-AA30DBD53BEE}"/>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6C37776-8C44-FFCC-84BD-2F97A9965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0EDD3B9-64B8-8407-B61A-269675FA5D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A271C761-0F6D-420E-B78E-86D91EB3D4BF}" type="slidenum">
              <a:rPr lang="en-US" altLang="en-US" sz="1200">
                <a:solidFill>
                  <a:schemeClr val="tx1"/>
                </a:solidFill>
                <a:latin typeface="Times New Roman" panose="02020603050405020304" pitchFamily="18" charset="0"/>
              </a:rPr>
              <a:pPr eaLnBrk="1" hangingPunct="1"/>
              <a:t>8</a:t>
            </a:fld>
            <a:endParaRPr lang="en-US" altLang="en-US" sz="1200">
              <a:solidFill>
                <a:schemeClr val="tx1"/>
              </a:solidFill>
              <a:latin typeface="Times New Roman" panose="02020603050405020304" pitchFamily="18" charset="0"/>
            </a:endParaRPr>
          </a:p>
        </p:txBody>
      </p:sp>
      <p:sp>
        <p:nvSpPr>
          <p:cNvPr id="45059" name="Rectangle 2">
            <a:extLst>
              <a:ext uri="{FF2B5EF4-FFF2-40B4-BE49-F238E27FC236}">
                <a16:creationId xmlns:a16="http://schemas.microsoft.com/office/drawing/2014/main" id="{3F317B98-E8F6-10DE-BF2F-603904F88D2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1DC760C2-4D4F-9007-A101-8A9AFE0D98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805ACF1-D41B-3F11-59C4-9DD72E7B6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C98A541E-90A3-42FE-8D49-767DECF3396F}" type="slidenum">
              <a:rPr lang="en-US" altLang="en-US" sz="1200">
                <a:solidFill>
                  <a:schemeClr val="tx1"/>
                </a:solidFill>
                <a:latin typeface="Times New Roman" panose="02020603050405020304" pitchFamily="18" charset="0"/>
              </a:rPr>
              <a:pPr eaLnBrk="1" hangingPunct="1"/>
              <a:t>9</a:t>
            </a:fld>
            <a:endParaRPr lang="en-US" altLang="en-US" sz="1200">
              <a:solidFill>
                <a:schemeClr val="tx1"/>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F999C4A2-C88E-E1A2-E481-DD840772AFD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01C7CD9D-34BD-5CA8-EE7F-7E07534C38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solidFill>
                  <a:schemeClr val="tx1"/>
                </a:solidFill>
              </a:rPr>
              <a:t>Is the location for these pressure systems the northern or the southern hemisphere?</a:t>
            </a:r>
          </a:p>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5BE90CE-204C-88FE-FC94-01AB32E247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fld id="{BA0F9971-01A8-464C-849C-A9505434BABA}" type="slidenum">
              <a:rPr lang="en-US" altLang="en-US" sz="1200">
                <a:solidFill>
                  <a:schemeClr val="tx1"/>
                </a:solidFill>
                <a:latin typeface="Times New Roman" panose="02020603050405020304" pitchFamily="18" charset="0"/>
              </a:rPr>
              <a:pPr eaLnBrk="1" hangingPunct="1"/>
              <a:t>10</a:t>
            </a:fld>
            <a:endParaRPr lang="en-US" altLang="en-US" sz="1200">
              <a:solidFill>
                <a:schemeClr val="tx1"/>
              </a:solidFill>
              <a:latin typeface="Times New Roman" panose="02020603050405020304" pitchFamily="18" charset="0"/>
            </a:endParaRPr>
          </a:p>
        </p:txBody>
      </p:sp>
      <p:sp>
        <p:nvSpPr>
          <p:cNvPr id="47107" name="Rectangle 2">
            <a:extLst>
              <a:ext uri="{FF2B5EF4-FFF2-40B4-BE49-F238E27FC236}">
                <a16:creationId xmlns:a16="http://schemas.microsoft.com/office/drawing/2014/main" id="{459D34F2-E471-9695-FE1B-B170D6347AB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E3735D8A-8346-E954-2364-A43289B97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Tornadoes, thunderstorms, and hurricanes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EE338E5-160A-400C-177C-115518238D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020366-99DB-CF9E-54A4-FFC96072BC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AE0482-3FAD-AA00-4167-6C88C472924C}"/>
              </a:ext>
            </a:extLst>
          </p:cNvPr>
          <p:cNvSpPr>
            <a:spLocks noGrp="1" noChangeArrowheads="1"/>
          </p:cNvSpPr>
          <p:nvPr>
            <p:ph type="sldNum" sz="quarter" idx="12"/>
          </p:nvPr>
        </p:nvSpPr>
        <p:spPr>
          <a:ln/>
        </p:spPr>
        <p:txBody>
          <a:bodyPr/>
          <a:lstStyle>
            <a:lvl1pPr>
              <a:defRPr/>
            </a:lvl1pPr>
          </a:lstStyle>
          <a:p>
            <a:fld id="{821D6B48-CE87-445F-BAD3-28C1D79B8731}" type="slidenum">
              <a:rPr lang="en-US" altLang="en-US"/>
              <a:pPr/>
              <a:t>‹#›</a:t>
            </a:fld>
            <a:endParaRPr lang="en-US" altLang="en-US"/>
          </a:p>
        </p:txBody>
      </p:sp>
    </p:spTree>
    <p:extLst>
      <p:ext uri="{BB962C8B-B14F-4D97-AF65-F5344CB8AC3E}">
        <p14:creationId xmlns:p14="http://schemas.microsoft.com/office/powerpoint/2010/main" val="264096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F8A9FD-B22C-83BC-7BE7-155C68B382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EE83D1-131C-7BE6-E270-8B102990E7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FCD7F7-62AB-5ADF-337A-3D92F29C6041}"/>
              </a:ext>
            </a:extLst>
          </p:cNvPr>
          <p:cNvSpPr>
            <a:spLocks noGrp="1" noChangeArrowheads="1"/>
          </p:cNvSpPr>
          <p:nvPr>
            <p:ph type="sldNum" sz="quarter" idx="12"/>
          </p:nvPr>
        </p:nvSpPr>
        <p:spPr>
          <a:ln/>
        </p:spPr>
        <p:txBody>
          <a:bodyPr/>
          <a:lstStyle>
            <a:lvl1pPr>
              <a:defRPr/>
            </a:lvl1pPr>
          </a:lstStyle>
          <a:p>
            <a:fld id="{AA735A96-A399-45E2-A9E1-4C4845443E8C}" type="slidenum">
              <a:rPr lang="en-US" altLang="en-US"/>
              <a:pPr/>
              <a:t>‹#›</a:t>
            </a:fld>
            <a:endParaRPr lang="en-US" altLang="en-US"/>
          </a:p>
        </p:txBody>
      </p:sp>
    </p:spTree>
    <p:extLst>
      <p:ext uri="{BB962C8B-B14F-4D97-AF65-F5344CB8AC3E}">
        <p14:creationId xmlns:p14="http://schemas.microsoft.com/office/powerpoint/2010/main" val="122006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F25546-ABB6-AB2A-A457-C884411662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96B867-6817-2E0A-8C96-7FA065B13B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35AEAE-A456-2173-447F-A841BECBBFDB}"/>
              </a:ext>
            </a:extLst>
          </p:cNvPr>
          <p:cNvSpPr>
            <a:spLocks noGrp="1" noChangeArrowheads="1"/>
          </p:cNvSpPr>
          <p:nvPr>
            <p:ph type="sldNum" sz="quarter" idx="12"/>
          </p:nvPr>
        </p:nvSpPr>
        <p:spPr>
          <a:ln/>
        </p:spPr>
        <p:txBody>
          <a:bodyPr/>
          <a:lstStyle>
            <a:lvl1pPr>
              <a:defRPr/>
            </a:lvl1pPr>
          </a:lstStyle>
          <a:p>
            <a:fld id="{459DA103-30BF-481B-954A-40D695B3A383}" type="slidenum">
              <a:rPr lang="en-US" altLang="en-US"/>
              <a:pPr/>
              <a:t>‹#›</a:t>
            </a:fld>
            <a:endParaRPr lang="en-US" altLang="en-US"/>
          </a:p>
        </p:txBody>
      </p:sp>
    </p:spTree>
    <p:extLst>
      <p:ext uri="{BB962C8B-B14F-4D97-AF65-F5344CB8AC3E}">
        <p14:creationId xmlns:p14="http://schemas.microsoft.com/office/powerpoint/2010/main" val="524063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5BC4C5D-7197-D199-96A6-0AF2BD0006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F19025-7CCA-8C1C-9712-5B11940B9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711042A-FE85-D849-5331-91233687CD88}"/>
              </a:ext>
            </a:extLst>
          </p:cNvPr>
          <p:cNvSpPr>
            <a:spLocks noGrp="1" noChangeArrowheads="1"/>
          </p:cNvSpPr>
          <p:nvPr>
            <p:ph type="sldNum" sz="quarter" idx="12"/>
          </p:nvPr>
        </p:nvSpPr>
        <p:spPr>
          <a:ln/>
        </p:spPr>
        <p:txBody>
          <a:bodyPr/>
          <a:lstStyle>
            <a:lvl1pPr>
              <a:defRPr/>
            </a:lvl1pPr>
          </a:lstStyle>
          <a:p>
            <a:fld id="{7E0025C1-5606-4406-9C3A-76DA60F81017}" type="slidenum">
              <a:rPr lang="en-US" altLang="en-US"/>
              <a:pPr/>
              <a:t>‹#›</a:t>
            </a:fld>
            <a:endParaRPr lang="en-US" altLang="en-US"/>
          </a:p>
        </p:txBody>
      </p:sp>
    </p:spTree>
    <p:extLst>
      <p:ext uri="{BB962C8B-B14F-4D97-AF65-F5344CB8AC3E}">
        <p14:creationId xmlns:p14="http://schemas.microsoft.com/office/powerpoint/2010/main" val="283253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0646530-7FD2-207C-F4BA-9EFECC435AE1}"/>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A4B51D6-BED2-6F95-218C-C1FD411838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020E2B6-3500-3CB3-37CD-07BC74C8F044}"/>
              </a:ext>
            </a:extLst>
          </p:cNvPr>
          <p:cNvSpPr>
            <a:spLocks noGrp="1" noChangeArrowheads="1"/>
          </p:cNvSpPr>
          <p:nvPr>
            <p:ph type="sldNum" sz="quarter" idx="12"/>
          </p:nvPr>
        </p:nvSpPr>
        <p:spPr>
          <a:ln/>
        </p:spPr>
        <p:txBody>
          <a:bodyPr/>
          <a:lstStyle>
            <a:lvl1pPr>
              <a:defRPr/>
            </a:lvl1pPr>
          </a:lstStyle>
          <a:p>
            <a:fld id="{7DEA7D1C-9FDE-4EC2-ACD6-2A11131902E2}" type="slidenum">
              <a:rPr lang="en-US" altLang="en-US"/>
              <a:pPr/>
              <a:t>‹#›</a:t>
            </a:fld>
            <a:endParaRPr lang="en-US" altLang="en-US"/>
          </a:p>
        </p:txBody>
      </p:sp>
    </p:spTree>
    <p:extLst>
      <p:ext uri="{BB962C8B-B14F-4D97-AF65-F5344CB8AC3E}">
        <p14:creationId xmlns:p14="http://schemas.microsoft.com/office/powerpoint/2010/main" val="1610495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F74591FD-A68C-C6DE-132F-CEE5136D171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A62F9B0-079B-181A-DDF2-1795DDE188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A5C22A7-3270-89CF-E3AB-988E1C8FC06C}"/>
              </a:ext>
            </a:extLst>
          </p:cNvPr>
          <p:cNvSpPr>
            <a:spLocks noGrp="1" noChangeArrowheads="1"/>
          </p:cNvSpPr>
          <p:nvPr>
            <p:ph type="sldNum" sz="quarter" idx="12"/>
          </p:nvPr>
        </p:nvSpPr>
        <p:spPr>
          <a:ln/>
        </p:spPr>
        <p:txBody>
          <a:bodyPr/>
          <a:lstStyle>
            <a:lvl1pPr>
              <a:defRPr/>
            </a:lvl1pPr>
          </a:lstStyle>
          <a:p>
            <a:fld id="{934D71D6-8171-4735-BBA3-2CA335166F09}" type="slidenum">
              <a:rPr lang="en-US" altLang="en-US"/>
              <a:pPr/>
              <a:t>‹#›</a:t>
            </a:fld>
            <a:endParaRPr lang="en-US" altLang="en-US"/>
          </a:p>
        </p:txBody>
      </p:sp>
    </p:spTree>
    <p:extLst>
      <p:ext uri="{BB962C8B-B14F-4D97-AF65-F5344CB8AC3E}">
        <p14:creationId xmlns:p14="http://schemas.microsoft.com/office/powerpoint/2010/main" val="39243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791C1A-919B-8288-E3DA-E5994F34CC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C9B4D7-FE9E-1BD3-0F83-89375B5D7E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BD767D-4E5D-5971-4C2F-292411756E91}"/>
              </a:ext>
            </a:extLst>
          </p:cNvPr>
          <p:cNvSpPr>
            <a:spLocks noGrp="1" noChangeArrowheads="1"/>
          </p:cNvSpPr>
          <p:nvPr>
            <p:ph type="sldNum" sz="quarter" idx="12"/>
          </p:nvPr>
        </p:nvSpPr>
        <p:spPr>
          <a:ln/>
        </p:spPr>
        <p:txBody>
          <a:bodyPr/>
          <a:lstStyle>
            <a:lvl1pPr>
              <a:defRPr/>
            </a:lvl1pPr>
          </a:lstStyle>
          <a:p>
            <a:fld id="{4FA8669F-4D35-4BA4-8603-CABE11F435B3}" type="slidenum">
              <a:rPr lang="en-US" altLang="en-US"/>
              <a:pPr/>
              <a:t>‹#›</a:t>
            </a:fld>
            <a:endParaRPr lang="en-US" altLang="en-US"/>
          </a:p>
        </p:txBody>
      </p:sp>
    </p:spTree>
    <p:extLst>
      <p:ext uri="{BB962C8B-B14F-4D97-AF65-F5344CB8AC3E}">
        <p14:creationId xmlns:p14="http://schemas.microsoft.com/office/powerpoint/2010/main" val="41793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B089B1E-A61C-30A2-B8E8-A28D9FC076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B75683-D590-D82F-1CEF-9EC7222117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5614A3-6F6C-3187-58B7-DB9328516870}"/>
              </a:ext>
            </a:extLst>
          </p:cNvPr>
          <p:cNvSpPr>
            <a:spLocks noGrp="1" noChangeArrowheads="1"/>
          </p:cNvSpPr>
          <p:nvPr>
            <p:ph type="sldNum" sz="quarter" idx="12"/>
          </p:nvPr>
        </p:nvSpPr>
        <p:spPr>
          <a:ln/>
        </p:spPr>
        <p:txBody>
          <a:bodyPr/>
          <a:lstStyle>
            <a:lvl1pPr>
              <a:defRPr/>
            </a:lvl1pPr>
          </a:lstStyle>
          <a:p>
            <a:fld id="{C02EFAA2-2F85-465D-8681-3544705C5642}" type="slidenum">
              <a:rPr lang="en-US" altLang="en-US"/>
              <a:pPr/>
              <a:t>‹#›</a:t>
            </a:fld>
            <a:endParaRPr lang="en-US" altLang="en-US"/>
          </a:p>
        </p:txBody>
      </p:sp>
    </p:spTree>
    <p:extLst>
      <p:ext uri="{BB962C8B-B14F-4D97-AF65-F5344CB8AC3E}">
        <p14:creationId xmlns:p14="http://schemas.microsoft.com/office/powerpoint/2010/main" val="426937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D14FBE4-67A3-4AA5-58E2-302CA700C6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774DCC-C328-EF46-CDC9-3BD53D4F73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29FD698-BA64-84F1-54CF-B7A48D71AD6A}"/>
              </a:ext>
            </a:extLst>
          </p:cNvPr>
          <p:cNvSpPr>
            <a:spLocks noGrp="1" noChangeArrowheads="1"/>
          </p:cNvSpPr>
          <p:nvPr>
            <p:ph type="sldNum" sz="quarter" idx="12"/>
          </p:nvPr>
        </p:nvSpPr>
        <p:spPr>
          <a:ln/>
        </p:spPr>
        <p:txBody>
          <a:bodyPr/>
          <a:lstStyle>
            <a:lvl1pPr>
              <a:defRPr/>
            </a:lvl1pPr>
          </a:lstStyle>
          <a:p>
            <a:fld id="{1F130582-FD94-41EC-9B2F-29C97E637D65}" type="slidenum">
              <a:rPr lang="en-US" altLang="en-US"/>
              <a:pPr/>
              <a:t>‹#›</a:t>
            </a:fld>
            <a:endParaRPr lang="en-US" altLang="en-US"/>
          </a:p>
        </p:txBody>
      </p:sp>
    </p:spTree>
    <p:extLst>
      <p:ext uri="{BB962C8B-B14F-4D97-AF65-F5344CB8AC3E}">
        <p14:creationId xmlns:p14="http://schemas.microsoft.com/office/powerpoint/2010/main" val="328626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0B13E8F-1D50-7741-E005-02D28793FEE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BD8304E-D1F8-BA50-DB77-AB5436DDFB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CB266B7-B7E3-9446-0766-0E8D1F5B08F4}"/>
              </a:ext>
            </a:extLst>
          </p:cNvPr>
          <p:cNvSpPr>
            <a:spLocks noGrp="1" noChangeArrowheads="1"/>
          </p:cNvSpPr>
          <p:nvPr>
            <p:ph type="sldNum" sz="quarter" idx="12"/>
          </p:nvPr>
        </p:nvSpPr>
        <p:spPr>
          <a:ln/>
        </p:spPr>
        <p:txBody>
          <a:bodyPr/>
          <a:lstStyle>
            <a:lvl1pPr>
              <a:defRPr/>
            </a:lvl1pPr>
          </a:lstStyle>
          <a:p>
            <a:fld id="{443CA8CE-C52A-4023-82AB-B36E388E6492}" type="slidenum">
              <a:rPr lang="en-US" altLang="en-US"/>
              <a:pPr/>
              <a:t>‹#›</a:t>
            </a:fld>
            <a:endParaRPr lang="en-US" altLang="en-US"/>
          </a:p>
        </p:txBody>
      </p:sp>
    </p:spTree>
    <p:extLst>
      <p:ext uri="{BB962C8B-B14F-4D97-AF65-F5344CB8AC3E}">
        <p14:creationId xmlns:p14="http://schemas.microsoft.com/office/powerpoint/2010/main" val="32489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789579A-96EF-12C1-563D-22BA3BE2724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EF7A58D-2777-516D-FB01-3FAA36E904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1F97C9B-66C8-EAC1-4010-4BD3DCDA8101}"/>
              </a:ext>
            </a:extLst>
          </p:cNvPr>
          <p:cNvSpPr>
            <a:spLocks noGrp="1" noChangeArrowheads="1"/>
          </p:cNvSpPr>
          <p:nvPr>
            <p:ph type="sldNum" sz="quarter" idx="12"/>
          </p:nvPr>
        </p:nvSpPr>
        <p:spPr>
          <a:ln/>
        </p:spPr>
        <p:txBody>
          <a:bodyPr/>
          <a:lstStyle>
            <a:lvl1pPr>
              <a:defRPr/>
            </a:lvl1pPr>
          </a:lstStyle>
          <a:p>
            <a:fld id="{680FAF09-1A57-4F89-8AF5-6E7F21B8F45A}" type="slidenum">
              <a:rPr lang="en-US" altLang="en-US"/>
              <a:pPr/>
              <a:t>‹#›</a:t>
            </a:fld>
            <a:endParaRPr lang="en-US" altLang="en-US"/>
          </a:p>
        </p:txBody>
      </p:sp>
    </p:spTree>
    <p:extLst>
      <p:ext uri="{BB962C8B-B14F-4D97-AF65-F5344CB8AC3E}">
        <p14:creationId xmlns:p14="http://schemas.microsoft.com/office/powerpoint/2010/main" val="86942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695352-02C2-4B09-316D-9423EC95AE4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8911FD2-47E2-DACB-7784-D9378A704E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3F65D91-8B9E-26F6-31C7-2D0FD901A897}"/>
              </a:ext>
            </a:extLst>
          </p:cNvPr>
          <p:cNvSpPr>
            <a:spLocks noGrp="1" noChangeArrowheads="1"/>
          </p:cNvSpPr>
          <p:nvPr>
            <p:ph type="sldNum" sz="quarter" idx="12"/>
          </p:nvPr>
        </p:nvSpPr>
        <p:spPr>
          <a:ln/>
        </p:spPr>
        <p:txBody>
          <a:bodyPr/>
          <a:lstStyle>
            <a:lvl1pPr>
              <a:defRPr/>
            </a:lvl1pPr>
          </a:lstStyle>
          <a:p>
            <a:fld id="{EB955E27-0335-4B20-874B-AB5AFB675538}" type="slidenum">
              <a:rPr lang="en-US" altLang="en-US"/>
              <a:pPr/>
              <a:t>‹#›</a:t>
            </a:fld>
            <a:endParaRPr lang="en-US" altLang="en-US"/>
          </a:p>
        </p:txBody>
      </p:sp>
    </p:spTree>
    <p:extLst>
      <p:ext uri="{BB962C8B-B14F-4D97-AF65-F5344CB8AC3E}">
        <p14:creationId xmlns:p14="http://schemas.microsoft.com/office/powerpoint/2010/main" val="199185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5C5832-B419-5A00-D411-D66BF3742E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A4C396C-BC55-2A9B-E079-6463D7886A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D460A83-834B-9362-9697-CE9877529115}"/>
              </a:ext>
            </a:extLst>
          </p:cNvPr>
          <p:cNvSpPr>
            <a:spLocks noGrp="1" noChangeArrowheads="1"/>
          </p:cNvSpPr>
          <p:nvPr>
            <p:ph type="sldNum" sz="quarter" idx="12"/>
          </p:nvPr>
        </p:nvSpPr>
        <p:spPr>
          <a:ln/>
        </p:spPr>
        <p:txBody>
          <a:bodyPr/>
          <a:lstStyle>
            <a:lvl1pPr>
              <a:defRPr/>
            </a:lvl1pPr>
          </a:lstStyle>
          <a:p>
            <a:fld id="{F13EC5C9-DB32-4A26-AD33-2B9550A21593}" type="slidenum">
              <a:rPr lang="en-US" altLang="en-US"/>
              <a:pPr/>
              <a:t>‹#›</a:t>
            </a:fld>
            <a:endParaRPr lang="en-US" altLang="en-US"/>
          </a:p>
        </p:txBody>
      </p:sp>
    </p:spTree>
    <p:extLst>
      <p:ext uri="{BB962C8B-B14F-4D97-AF65-F5344CB8AC3E}">
        <p14:creationId xmlns:p14="http://schemas.microsoft.com/office/powerpoint/2010/main" val="305581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6F40EDD-2317-D137-301B-456F1DF3DCC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55AB94-11FA-81F0-A4FE-EAC05AEA48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FCDBDF-C6B3-EC5C-D1AE-9F1BDDCCCA5E}"/>
              </a:ext>
            </a:extLst>
          </p:cNvPr>
          <p:cNvSpPr>
            <a:spLocks noGrp="1" noChangeArrowheads="1"/>
          </p:cNvSpPr>
          <p:nvPr>
            <p:ph type="sldNum" sz="quarter" idx="12"/>
          </p:nvPr>
        </p:nvSpPr>
        <p:spPr>
          <a:ln/>
        </p:spPr>
        <p:txBody>
          <a:bodyPr/>
          <a:lstStyle>
            <a:lvl1pPr>
              <a:defRPr/>
            </a:lvl1pPr>
          </a:lstStyle>
          <a:p>
            <a:fld id="{9476A220-014E-41DB-BC56-12CBAD6BD650}" type="slidenum">
              <a:rPr lang="en-US" altLang="en-US"/>
              <a:pPr/>
              <a:t>‹#›</a:t>
            </a:fld>
            <a:endParaRPr lang="en-US" altLang="en-US"/>
          </a:p>
        </p:txBody>
      </p:sp>
    </p:spTree>
    <p:extLst>
      <p:ext uri="{BB962C8B-B14F-4D97-AF65-F5344CB8AC3E}">
        <p14:creationId xmlns:p14="http://schemas.microsoft.com/office/powerpoint/2010/main" val="334787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589FE73-D9CD-3DDA-129B-DFFB8B898F6E}"/>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AC363979-FD55-7DB3-7F3B-1FBE55757F28}"/>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57E34DD-F0DF-F646-CD19-CFE06F083D80}"/>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p>
        </p:txBody>
      </p:sp>
      <p:sp>
        <p:nvSpPr>
          <p:cNvPr id="1029" name="Rectangle 5">
            <a:extLst>
              <a:ext uri="{FF2B5EF4-FFF2-40B4-BE49-F238E27FC236}">
                <a16:creationId xmlns:a16="http://schemas.microsoft.com/office/drawing/2014/main" id="{4A5D57CC-D911-94ED-57B6-442CD6B186E4}"/>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US"/>
          </a:p>
        </p:txBody>
      </p:sp>
      <p:sp>
        <p:nvSpPr>
          <p:cNvPr id="1030" name="Rectangle 6">
            <a:extLst>
              <a:ext uri="{FF2B5EF4-FFF2-40B4-BE49-F238E27FC236}">
                <a16:creationId xmlns:a16="http://schemas.microsoft.com/office/drawing/2014/main" id="{BCA57FCC-6C0A-BD1A-2752-7D703F7608D8}"/>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anose="02020603050405020304" pitchFamily="18" charset="0"/>
              </a:defRPr>
            </a:lvl1pPr>
          </a:lstStyle>
          <a:p>
            <a:fld id="{36F43C1B-CC0F-43A2-ABC3-72A263382AB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arth.nullschool.net/#current/wind/surface/level/orthographi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arth.nullschool.net/#current/wind/surface/level/orthographi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hyperlink" Target="https://www.wpc.ncep.noaa.gov/html/sfc-zoom.ph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5.gif"/><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ideo" Target="https://www.youtube.com/embed/WSUQIcG_drE?feature=oembed" TargetMode="External"/><Relationship Id="rId5" Type="http://schemas.openxmlformats.org/officeDocument/2006/relationships/image" Target="../media/image33.jpeg"/><Relationship Id="rId4" Type="http://schemas.openxmlformats.org/officeDocument/2006/relationships/hyperlink" Target="https://en.wikipedia.org/wiki/List_of_local_wind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E510325D-B2BE-C4C1-A98A-130F43626E21}"/>
              </a:ext>
            </a:extLst>
          </p:cNvPr>
          <p:cNvPicPr>
            <a:picLocks noChangeAspect="1"/>
          </p:cNvPicPr>
          <p:nvPr/>
        </p:nvPicPr>
        <p:blipFill rotWithShape="1">
          <a:blip r:embed="rId4"/>
          <a:srcRect l="7842" r="11030"/>
          <a:stretch/>
        </p:blipFill>
        <p:spPr>
          <a:xfrm>
            <a:off x="5333999" y="140685"/>
            <a:ext cx="6324601" cy="6576630"/>
          </a:xfrm>
          <a:prstGeom prst="rect">
            <a:avLst/>
          </a:prstGeom>
        </p:spPr>
      </p:pic>
      <p:sp>
        <p:nvSpPr>
          <p:cNvPr id="4098" name="Rectangle 2">
            <a:extLst>
              <a:ext uri="{FF2B5EF4-FFF2-40B4-BE49-F238E27FC236}">
                <a16:creationId xmlns:a16="http://schemas.microsoft.com/office/drawing/2014/main" id="{0A2896B0-8B9F-F333-E8EF-2AE6D8F3D0B9}"/>
              </a:ext>
            </a:extLst>
          </p:cNvPr>
          <p:cNvSpPr>
            <a:spLocks noGrp="1" noChangeArrowheads="1"/>
          </p:cNvSpPr>
          <p:nvPr>
            <p:ph type="title"/>
          </p:nvPr>
        </p:nvSpPr>
        <p:spPr>
          <a:xfrm>
            <a:off x="533400" y="301248"/>
            <a:ext cx="4572000" cy="1143000"/>
          </a:xfrm>
          <a:solidFill>
            <a:schemeClr val="bg1"/>
          </a:solidFill>
        </p:spPr>
        <p:txBody>
          <a:bodyPr/>
          <a:lstStyle/>
          <a:p>
            <a:pPr eaLnBrk="1" hangingPunct="1"/>
            <a:r>
              <a:rPr lang="en-US" altLang="en-US" sz="4000" dirty="0"/>
              <a:t>Air pressure and atmospheric motion</a:t>
            </a:r>
          </a:p>
        </p:txBody>
      </p:sp>
      <p:sp>
        <p:nvSpPr>
          <p:cNvPr id="4099" name="Text Box 4">
            <a:extLst>
              <a:ext uri="{FF2B5EF4-FFF2-40B4-BE49-F238E27FC236}">
                <a16:creationId xmlns:a16="http://schemas.microsoft.com/office/drawing/2014/main" id="{C91BB866-CC79-D204-7B68-1A2C8FF20361}"/>
              </a:ext>
            </a:extLst>
          </p:cNvPr>
          <p:cNvSpPr txBox="1">
            <a:spLocks noChangeArrowheads="1"/>
          </p:cNvSpPr>
          <p:nvPr/>
        </p:nvSpPr>
        <p:spPr bwMode="auto">
          <a:xfrm>
            <a:off x="152400" y="2057400"/>
            <a:ext cx="4953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marL="342900" indent="-342900" eaLnBrk="1" hangingPunct="1">
              <a:buFont typeface="Arial" panose="020B0604020202020204" pitchFamily="34" charset="0"/>
              <a:buChar char="•"/>
            </a:pPr>
            <a:r>
              <a:rPr lang="en-US" altLang="en-US" sz="2800" dirty="0">
                <a:latin typeface="Calibri Light (Heading)"/>
                <a:ea typeface="Calibri Light" panose="020F0302020204030204" pitchFamily="34" charset="0"/>
                <a:cs typeface="Calibri Light" panose="020F0302020204030204" pitchFamily="34" charset="0"/>
              </a:rPr>
              <a:t>Questions: What makes the wind blow?   </a:t>
            </a:r>
          </a:p>
          <a:p>
            <a:pPr marL="342900" indent="-342900" eaLnBrk="1" hangingPunct="1">
              <a:buFont typeface="Arial" panose="020B0604020202020204" pitchFamily="34" charset="0"/>
              <a:buChar char="•"/>
            </a:pPr>
            <a:r>
              <a:rPr lang="en-US" altLang="en-US" sz="2800" dirty="0">
                <a:latin typeface="Calibri Light (Heading)"/>
                <a:ea typeface="Calibri Light" panose="020F0302020204030204" pitchFamily="34" charset="0"/>
                <a:cs typeface="Calibri Light" panose="020F0302020204030204" pitchFamily="34" charset="0"/>
              </a:rPr>
              <a:t>Answer: Differences in atmospheric air pressure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B820B61-D0D5-2FC7-D12B-A41DD83C0566}"/>
              </a:ext>
            </a:extLst>
          </p:cNvPr>
          <p:cNvSpPr>
            <a:spLocks noGrp="1" noChangeArrowheads="1"/>
          </p:cNvSpPr>
          <p:nvPr>
            <p:ph type="title"/>
          </p:nvPr>
        </p:nvSpPr>
        <p:spPr>
          <a:xfrm>
            <a:off x="228600" y="304800"/>
            <a:ext cx="11811000" cy="1143000"/>
          </a:xfrm>
        </p:spPr>
        <p:txBody>
          <a:bodyPr/>
          <a:lstStyle/>
          <a:p>
            <a:pPr eaLnBrk="1" hangingPunct="1"/>
            <a:r>
              <a:rPr lang="en-US" altLang="en-US" dirty="0"/>
              <a:t>Types of low and high pressure systems</a:t>
            </a:r>
          </a:p>
        </p:txBody>
      </p:sp>
      <p:sp>
        <p:nvSpPr>
          <p:cNvPr id="13315" name="Rectangle 3">
            <a:extLst>
              <a:ext uri="{FF2B5EF4-FFF2-40B4-BE49-F238E27FC236}">
                <a16:creationId xmlns:a16="http://schemas.microsoft.com/office/drawing/2014/main" id="{F3C153E0-8EA3-2598-5079-3D52B5942946}"/>
              </a:ext>
            </a:extLst>
          </p:cNvPr>
          <p:cNvSpPr>
            <a:spLocks noGrp="1" noChangeArrowheads="1"/>
          </p:cNvSpPr>
          <p:nvPr>
            <p:ph type="body" idx="1"/>
          </p:nvPr>
        </p:nvSpPr>
        <p:spPr>
          <a:xfrm>
            <a:off x="1143000" y="1905000"/>
            <a:ext cx="10363200" cy="5181600"/>
          </a:xfrm>
        </p:spPr>
        <p:txBody>
          <a:bodyPr/>
          <a:lstStyle/>
          <a:p>
            <a:pPr eaLnBrk="1" hangingPunct="1"/>
            <a:r>
              <a:rPr lang="en-US" altLang="en-US" sz="3600" dirty="0">
                <a:latin typeface="+mj-lt"/>
              </a:rPr>
              <a:t>High and low pressure systems occur on a variety of spatial and temporal scales</a:t>
            </a:r>
          </a:p>
          <a:p>
            <a:pPr eaLnBrk="1" hangingPunct="1"/>
            <a:r>
              <a:rPr lang="en-US" altLang="en-US" sz="3600" dirty="0">
                <a:latin typeface="+mj-lt"/>
              </a:rPr>
              <a:t>Some pressure systems may be stationary for an extended period of time, others propagate through the atmosphere </a:t>
            </a:r>
          </a:p>
          <a:p>
            <a:pPr eaLnBrk="1" hangingPunct="1"/>
            <a:r>
              <a:rPr lang="en-US" altLang="en-US" sz="3600" dirty="0">
                <a:latin typeface="+mj-lt"/>
              </a:rPr>
              <a:t>Some are always present while others can be very ephemeral</a:t>
            </a:r>
          </a:p>
          <a:p>
            <a:pPr lvl="1" eaLnBrk="1" hangingPunct="1">
              <a:buFontTx/>
              <a:buNone/>
            </a:pPr>
            <a:endParaRPr lang="en-US"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EC10A-8197-BC5C-0224-FF1ACF3F683E}"/>
            </a:ext>
          </a:extLst>
        </p:cNvPr>
        <p:cNvGrpSpPr/>
        <p:nvPr/>
      </p:nvGrpSpPr>
      <p:grpSpPr>
        <a:xfrm>
          <a:off x="0" y="0"/>
          <a:ext cx="0" cy="0"/>
          <a:chOff x="0" y="0"/>
          <a:chExt cx="0" cy="0"/>
        </a:xfrm>
      </p:grpSpPr>
      <p:pic>
        <p:nvPicPr>
          <p:cNvPr id="2" name="Picture 6" descr="medium">
            <a:extLst>
              <a:ext uri="{FF2B5EF4-FFF2-40B4-BE49-F238E27FC236}">
                <a16:creationId xmlns:a16="http://schemas.microsoft.com/office/drawing/2014/main" id="{6CB13505-E734-5826-C6CC-DA26DD8E4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317"/>
          <a:stretch>
            <a:fillRect/>
          </a:stretch>
        </p:blipFill>
        <p:spPr bwMode="auto">
          <a:xfrm>
            <a:off x="-23191" y="0"/>
            <a:ext cx="395496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thunderstorm%201">
            <a:extLst>
              <a:ext uri="{FF2B5EF4-FFF2-40B4-BE49-F238E27FC236}">
                <a16:creationId xmlns:a16="http://schemas.microsoft.com/office/drawing/2014/main" id="{65CEF461-0451-5D09-5F9F-1595E2DA3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9091" b="8046"/>
          <a:stretch>
            <a:fillRect/>
          </a:stretch>
        </p:blipFill>
        <p:spPr bwMode="auto">
          <a:xfrm>
            <a:off x="3931775" y="0"/>
            <a:ext cx="421861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Katrina1615z-050829-1kg12">
            <a:extLst>
              <a:ext uri="{FF2B5EF4-FFF2-40B4-BE49-F238E27FC236}">
                <a16:creationId xmlns:a16="http://schemas.microsoft.com/office/drawing/2014/main" id="{8868A530-A00A-7E7E-8086-069670BE8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845" r="8655" b="3876"/>
          <a:stretch>
            <a:fillRect/>
          </a:stretch>
        </p:blipFill>
        <p:spPr bwMode="auto">
          <a:xfrm>
            <a:off x="8167461" y="0"/>
            <a:ext cx="402354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93infrared">
            <a:extLst>
              <a:ext uri="{FF2B5EF4-FFF2-40B4-BE49-F238E27FC236}">
                <a16:creationId xmlns:a16="http://schemas.microsoft.com/office/drawing/2014/main" id="{7456C86D-088D-265D-01FC-523927AB84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93231"/>
            <a:ext cx="4068587" cy="413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TCZ">
            <a:extLst>
              <a:ext uri="{FF2B5EF4-FFF2-40B4-BE49-F238E27FC236}">
                <a16:creationId xmlns:a16="http://schemas.microsoft.com/office/drawing/2014/main" id="{41D0ACE1-B980-7546-8E41-A0BB720012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087" y="2929859"/>
            <a:ext cx="4143825" cy="399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deserttstorm">
            <a:extLst>
              <a:ext uri="{FF2B5EF4-FFF2-40B4-BE49-F238E27FC236}">
                <a16:creationId xmlns:a16="http://schemas.microsoft.com/office/drawing/2014/main" id="{7836C999-4717-5989-418E-815211195A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5790" r="7895"/>
          <a:stretch>
            <a:fillRect/>
          </a:stretch>
        </p:blipFill>
        <p:spPr bwMode="auto">
          <a:xfrm>
            <a:off x="8092674" y="2814105"/>
            <a:ext cx="4099325" cy="411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0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41E7406-2EBC-6F37-99F0-3FCDDF5DE43F}"/>
              </a:ext>
            </a:extLst>
          </p:cNvPr>
          <p:cNvSpPr>
            <a:spLocks noGrp="1" noChangeArrowheads="1"/>
          </p:cNvSpPr>
          <p:nvPr>
            <p:ph type="title"/>
          </p:nvPr>
        </p:nvSpPr>
        <p:spPr>
          <a:xfrm>
            <a:off x="381000" y="304800"/>
            <a:ext cx="11430000" cy="1143000"/>
          </a:xfrm>
        </p:spPr>
        <p:txBody>
          <a:bodyPr/>
          <a:lstStyle/>
          <a:p>
            <a:pPr eaLnBrk="1" hangingPunct="1"/>
            <a:r>
              <a:rPr lang="en-US" altLang="en-US" dirty="0"/>
              <a:t>Low pressure systems: dust devil versus ITCZ</a:t>
            </a:r>
          </a:p>
        </p:txBody>
      </p:sp>
      <p:pic>
        <p:nvPicPr>
          <p:cNvPr id="16387" name="Picture 4" descr="122739main_dust_devil_june_10">
            <a:extLst>
              <a:ext uri="{FF2B5EF4-FFF2-40B4-BE49-F238E27FC236}">
                <a16:creationId xmlns:a16="http://schemas.microsoft.com/office/drawing/2014/main" id="{B30A92E4-3141-680F-1C70-FF340C675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10691"/>
            <a:ext cx="3667126" cy="488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ITCZ">
            <a:extLst>
              <a:ext uri="{FF2B5EF4-FFF2-40B4-BE49-F238E27FC236}">
                <a16:creationId xmlns:a16="http://schemas.microsoft.com/office/drawing/2014/main" id="{CD05E25C-2901-15AE-DFCA-F7D155F0C3C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5999" y="1610690"/>
            <a:ext cx="5078169" cy="4889501"/>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DE784AA-EE77-CDF7-BD8F-4D853A4A2FBB}"/>
              </a:ext>
            </a:extLst>
          </p:cNvPr>
          <p:cNvSpPr>
            <a:spLocks noGrp="1" noChangeArrowheads="1"/>
          </p:cNvSpPr>
          <p:nvPr>
            <p:ph type="title"/>
          </p:nvPr>
        </p:nvSpPr>
        <p:spPr>
          <a:xfrm>
            <a:off x="2209800" y="304800"/>
            <a:ext cx="7772400" cy="1143000"/>
          </a:xfrm>
        </p:spPr>
        <p:txBody>
          <a:bodyPr/>
          <a:lstStyle/>
          <a:p>
            <a:pPr eaLnBrk="1" hangingPunct="1"/>
            <a:r>
              <a:rPr lang="en-US" altLang="en-US" dirty="0"/>
              <a:t>Weather forecasting</a:t>
            </a:r>
          </a:p>
        </p:txBody>
      </p:sp>
      <p:sp>
        <p:nvSpPr>
          <p:cNvPr id="17411" name="Rectangle 3">
            <a:extLst>
              <a:ext uri="{FF2B5EF4-FFF2-40B4-BE49-F238E27FC236}">
                <a16:creationId xmlns:a16="http://schemas.microsoft.com/office/drawing/2014/main" id="{8F713DA6-A70D-603F-C943-2C15FA17F26F}"/>
              </a:ext>
            </a:extLst>
          </p:cNvPr>
          <p:cNvSpPr>
            <a:spLocks noGrp="1" noChangeArrowheads="1"/>
          </p:cNvSpPr>
          <p:nvPr>
            <p:ph type="body" idx="1"/>
          </p:nvPr>
        </p:nvSpPr>
        <p:spPr>
          <a:xfrm>
            <a:off x="152400" y="1676400"/>
            <a:ext cx="11582400" cy="5181600"/>
          </a:xfrm>
        </p:spPr>
        <p:txBody>
          <a:bodyPr/>
          <a:lstStyle/>
          <a:p>
            <a:pPr eaLnBrk="1" hangingPunct="1"/>
            <a:r>
              <a:rPr lang="en-US" altLang="en-US" dirty="0">
                <a:latin typeface="+mj-lt"/>
              </a:rPr>
              <a:t>Knowing if the air is being lifted or is descending is a central task of weather forecasting – this motion indicates the stability of the atmosphere and the potential for clouds</a:t>
            </a:r>
          </a:p>
          <a:p>
            <a:pPr eaLnBrk="1" hangingPunct="1"/>
            <a:r>
              <a:rPr lang="en-US" altLang="en-US" dirty="0">
                <a:latin typeface="+mj-lt"/>
              </a:rPr>
              <a:t>Weather forecasting involves looking at surface conditions as well as upper level conditions (aloft, in the upper troposphere) to determine motion of the atmosphere.</a:t>
            </a:r>
          </a:p>
          <a:p>
            <a:pPr eaLnBrk="1" hangingPunct="1"/>
            <a:r>
              <a:rPr lang="en-US" altLang="en-US" dirty="0">
                <a:latin typeface="+mj-lt"/>
              </a:rPr>
              <a:t>Conditions in the upper atmosphere can enhance lifting. For example, the polar jet stream can ‘pull’ air up from the lower levels of the atmosphere and create instability.</a:t>
            </a:r>
          </a:p>
          <a:p>
            <a:pPr eaLnBrk="1" hangingPunct="1">
              <a:buFontTx/>
              <a:buNone/>
            </a:pPr>
            <a:endParaRPr lang="en-US" altLang="en-US" sz="2800" dirty="0"/>
          </a:p>
          <a:p>
            <a:pPr lvl="1" eaLnBrk="1" hangingPunct="1"/>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204AC4D-69CC-739F-1C1B-7A4CB66FC4DC}"/>
              </a:ext>
            </a:extLst>
          </p:cNvPr>
          <p:cNvSpPr>
            <a:spLocks noGrp="1" noChangeArrowheads="1"/>
          </p:cNvSpPr>
          <p:nvPr>
            <p:ph type="title"/>
          </p:nvPr>
        </p:nvSpPr>
        <p:spPr>
          <a:xfrm>
            <a:off x="-476249" y="76200"/>
            <a:ext cx="7772400" cy="1143000"/>
          </a:xfrm>
        </p:spPr>
        <p:txBody>
          <a:bodyPr/>
          <a:lstStyle/>
          <a:p>
            <a:pPr eaLnBrk="1" hangingPunct="1"/>
            <a:r>
              <a:rPr lang="en-US" altLang="en-US" sz="3600" dirty="0"/>
              <a:t>Winds</a:t>
            </a:r>
          </a:p>
        </p:txBody>
      </p:sp>
      <p:sp>
        <p:nvSpPr>
          <p:cNvPr id="20483" name="Rectangle 3">
            <a:extLst>
              <a:ext uri="{FF2B5EF4-FFF2-40B4-BE49-F238E27FC236}">
                <a16:creationId xmlns:a16="http://schemas.microsoft.com/office/drawing/2014/main" id="{D1F1891A-CCA6-1E40-4494-647BFDD9383F}"/>
              </a:ext>
            </a:extLst>
          </p:cNvPr>
          <p:cNvSpPr>
            <a:spLocks noGrp="1" noChangeArrowheads="1"/>
          </p:cNvSpPr>
          <p:nvPr>
            <p:ph type="body" idx="1"/>
          </p:nvPr>
        </p:nvSpPr>
        <p:spPr>
          <a:xfrm>
            <a:off x="381000" y="1143000"/>
            <a:ext cx="5029200" cy="4114800"/>
          </a:xfrm>
        </p:spPr>
        <p:txBody>
          <a:bodyPr/>
          <a:lstStyle/>
          <a:p>
            <a:pPr eaLnBrk="1" hangingPunct="1"/>
            <a:r>
              <a:rPr lang="en-US" altLang="en-US" dirty="0"/>
              <a:t>Named according to the direction they blow from</a:t>
            </a:r>
          </a:p>
          <a:p>
            <a:pPr eaLnBrk="1" hangingPunct="1"/>
            <a:r>
              <a:rPr lang="en-US" altLang="en-US" dirty="0"/>
              <a:t>Winds can blow at different directions at different altitudes in the atm</a:t>
            </a:r>
          </a:p>
          <a:p>
            <a:pPr eaLnBrk="1" hangingPunct="1"/>
            <a:r>
              <a:rPr lang="en-US" altLang="en-US" dirty="0"/>
              <a:t>Forces that act on winds:</a:t>
            </a:r>
          </a:p>
          <a:p>
            <a:pPr lvl="1" eaLnBrk="1" hangingPunct="1"/>
            <a:r>
              <a:rPr lang="en-US" altLang="en-US" dirty="0"/>
              <a:t>Pressure gradient force</a:t>
            </a:r>
          </a:p>
          <a:p>
            <a:pPr lvl="1" eaLnBrk="1" hangingPunct="1"/>
            <a:r>
              <a:rPr lang="en-US" altLang="en-US" dirty="0"/>
              <a:t>Coriolis force</a:t>
            </a:r>
          </a:p>
          <a:p>
            <a:pPr lvl="1" eaLnBrk="1" hangingPunct="1"/>
            <a:r>
              <a:rPr lang="en-US" altLang="en-US" dirty="0"/>
              <a:t>Surface friction</a:t>
            </a:r>
          </a:p>
        </p:txBody>
      </p:sp>
      <p:pic>
        <p:nvPicPr>
          <p:cNvPr id="2" name="Picture 1">
            <a:hlinkClick r:id="rId3"/>
            <a:extLst>
              <a:ext uri="{FF2B5EF4-FFF2-40B4-BE49-F238E27FC236}">
                <a16:creationId xmlns:a16="http://schemas.microsoft.com/office/drawing/2014/main" id="{85DF5127-B262-8045-FF08-E52B89F9A086}"/>
              </a:ext>
            </a:extLst>
          </p:cNvPr>
          <p:cNvPicPr>
            <a:picLocks noChangeAspect="1"/>
          </p:cNvPicPr>
          <p:nvPr/>
        </p:nvPicPr>
        <p:blipFill rotWithShape="1">
          <a:blip r:embed="rId4"/>
          <a:srcRect l="7842" r="11030"/>
          <a:stretch/>
        </p:blipFill>
        <p:spPr>
          <a:xfrm>
            <a:off x="5715000" y="76200"/>
            <a:ext cx="6324601" cy="65766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sfc_se">
            <a:extLst>
              <a:ext uri="{FF2B5EF4-FFF2-40B4-BE49-F238E27FC236}">
                <a16:creationId xmlns:a16="http://schemas.microsoft.com/office/drawing/2014/main" id="{3CB45ED7-5A95-0941-B2FB-B1CEF740B6C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0000"/>
          <a:stretch/>
        </p:blipFill>
        <p:spPr>
          <a:xfrm>
            <a:off x="1981200" y="46038"/>
            <a:ext cx="7543800" cy="6705600"/>
          </a:xfrm>
          <a:noFill/>
        </p:spPr>
      </p:pic>
      <p:pic>
        <p:nvPicPr>
          <p:cNvPr id="21507" name="Picture 4" descr="sfc_plot_lgnd-s">
            <a:extLst>
              <a:ext uri="{FF2B5EF4-FFF2-40B4-BE49-F238E27FC236}">
                <a16:creationId xmlns:a16="http://schemas.microsoft.com/office/drawing/2014/main" id="{D509C7AC-EC10-19F4-35D8-693994C3A6B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352801" y="4953000"/>
            <a:ext cx="4443413" cy="1555750"/>
          </a:xfrm>
          <a:noFill/>
          <a:ln>
            <a:solidFill>
              <a:schemeClr val="bg1"/>
            </a:solidFill>
            <a:miter lim="800000"/>
            <a:headEnd/>
            <a:tailEnd/>
          </a:ln>
        </p:spPr>
      </p:pic>
      <p:sp>
        <p:nvSpPr>
          <p:cNvPr id="21508" name="Text Box 9">
            <a:extLst>
              <a:ext uri="{FF2B5EF4-FFF2-40B4-BE49-F238E27FC236}">
                <a16:creationId xmlns:a16="http://schemas.microsoft.com/office/drawing/2014/main" id="{9BACEB88-DD48-4FBB-480F-4668C26799DA}"/>
              </a:ext>
            </a:extLst>
          </p:cNvPr>
          <p:cNvSpPr txBox="1">
            <a:spLocks noChangeArrowheads="1"/>
          </p:cNvSpPr>
          <p:nvPr/>
        </p:nvSpPr>
        <p:spPr bwMode="auto">
          <a:xfrm>
            <a:off x="2193925" y="7778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kewT2">
            <a:extLst>
              <a:ext uri="{FF2B5EF4-FFF2-40B4-BE49-F238E27FC236}">
                <a16:creationId xmlns:a16="http://schemas.microsoft.com/office/drawing/2014/main" id="{5490682F-37F7-1CFC-B12E-34CD4C3E4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9700"/>
            <a:ext cx="9144000" cy="713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94D4597-ADFE-9D13-2EF3-379D7D9DF19A}"/>
              </a:ext>
            </a:extLst>
          </p:cNvPr>
          <p:cNvSpPr>
            <a:spLocks noGrp="1" noChangeArrowheads="1"/>
          </p:cNvSpPr>
          <p:nvPr>
            <p:ph type="title"/>
          </p:nvPr>
        </p:nvSpPr>
        <p:spPr/>
        <p:txBody>
          <a:bodyPr/>
          <a:lstStyle/>
          <a:p>
            <a:pPr eaLnBrk="1" hangingPunct="1"/>
            <a:r>
              <a:rPr lang="en-US" altLang="en-US" sz="4000" dirty="0"/>
              <a:t>1. PGF: Pressure gradient force – winds blow from high to low</a:t>
            </a:r>
          </a:p>
        </p:txBody>
      </p:sp>
      <p:pic>
        <p:nvPicPr>
          <p:cNvPr id="23555" name="Picture 7" descr="U6_05">
            <a:extLst>
              <a:ext uri="{FF2B5EF4-FFF2-40B4-BE49-F238E27FC236}">
                <a16:creationId xmlns:a16="http://schemas.microsoft.com/office/drawing/2014/main" id="{508A02F5-3B15-6AA5-EEB0-7E0B9790F95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42999" y="1978853"/>
            <a:ext cx="5116029" cy="4295796"/>
          </a:xfrm>
          <a:noFill/>
        </p:spPr>
      </p:pic>
      <p:pic>
        <p:nvPicPr>
          <p:cNvPr id="23556" name="Picture 13" descr="pressure_gradient">
            <a:extLst>
              <a:ext uri="{FF2B5EF4-FFF2-40B4-BE49-F238E27FC236}">
                <a16:creationId xmlns:a16="http://schemas.microsoft.com/office/drawing/2014/main" id="{ABFEC874-B402-F882-9A98-DD666312722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312036" y="2017277"/>
            <a:ext cx="4584563" cy="4242630"/>
          </a:xfrm>
          <a:noFill/>
        </p:spPr>
      </p:pic>
      <p:sp>
        <p:nvSpPr>
          <p:cNvPr id="23557" name="Text Box 15">
            <a:extLst>
              <a:ext uri="{FF2B5EF4-FFF2-40B4-BE49-F238E27FC236}">
                <a16:creationId xmlns:a16="http://schemas.microsoft.com/office/drawing/2014/main" id="{7288D25E-F564-5B8B-C1EA-DC6B6E323CFB}"/>
              </a:ext>
            </a:extLst>
          </p:cNvPr>
          <p:cNvSpPr txBox="1">
            <a:spLocks noChangeArrowheads="1"/>
          </p:cNvSpPr>
          <p:nvPr/>
        </p:nvSpPr>
        <p:spPr bwMode="auto">
          <a:xfrm>
            <a:off x="7032692" y="6274649"/>
            <a:ext cx="314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r>
              <a:rPr lang="en-US" altLang="en-US" sz="1800" dirty="0"/>
              <a:t>Where are winds the fastest?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hlinkClick r:id="rId3"/>
            <a:extLst>
              <a:ext uri="{FF2B5EF4-FFF2-40B4-BE49-F238E27FC236}">
                <a16:creationId xmlns:a16="http://schemas.microsoft.com/office/drawing/2014/main" id="{976F29A5-0DB1-F9B2-F122-7ADB0980B07A}"/>
              </a:ext>
            </a:extLst>
          </p:cNvPr>
          <p:cNvPicPr>
            <a:picLocks noGrp="1" noChangeAspect="1"/>
          </p:cNvPicPr>
          <p:nvPr>
            <p:ph sz="half" idx="1"/>
          </p:nvPr>
        </p:nvPicPr>
        <p:blipFill>
          <a:blip r:embed="rId4"/>
          <a:stretch>
            <a:fillRect/>
          </a:stretch>
        </p:blipFill>
        <p:spPr>
          <a:xfrm>
            <a:off x="1905000" y="133504"/>
            <a:ext cx="8953500" cy="6590992"/>
          </a:xfrm>
        </p:spPr>
      </p:pic>
    </p:spTree>
    <p:extLst>
      <p:ext uri="{BB962C8B-B14F-4D97-AF65-F5344CB8AC3E}">
        <p14:creationId xmlns:p14="http://schemas.microsoft.com/office/powerpoint/2010/main" val="313991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v2launch">
            <a:extLst>
              <a:ext uri="{FF2B5EF4-FFF2-40B4-BE49-F238E27FC236}">
                <a16:creationId xmlns:a16="http://schemas.microsoft.com/office/drawing/2014/main" id="{E8655EC6-0A45-91AF-CB25-9E0208EF6258}"/>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4384" y="3540153"/>
            <a:ext cx="3303976" cy="3759161"/>
          </a:xfrm>
          <a:noFill/>
          <a:ln>
            <a:noFill/>
          </a:ln>
        </p:spPr>
      </p:pic>
      <p:pic>
        <p:nvPicPr>
          <p:cNvPr id="24581" name="Picture 6" descr="merry">
            <a:extLst>
              <a:ext uri="{FF2B5EF4-FFF2-40B4-BE49-F238E27FC236}">
                <a16:creationId xmlns:a16="http://schemas.microsoft.com/office/drawing/2014/main" id="{E8E846CD-4172-3918-DD2D-8C898948609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328360" y="3540153"/>
            <a:ext cx="5237284" cy="3538873"/>
          </a:xfrm>
          <a:noFill/>
          <a:ln>
            <a:noFill/>
          </a:ln>
        </p:spPr>
      </p:pic>
      <p:sp>
        <p:nvSpPr>
          <p:cNvPr id="24578" name="Rectangle 2">
            <a:extLst>
              <a:ext uri="{FF2B5EF4-FFF2-40B4-BE49-F238E27FC236}">
                <a16:creationId xmlns:a16="http://schemas.microsoft.com/office/drawing/2014/main" id="{D5E2791A-E410-A3B8-0795-FE273FAD8B95}"/>
              </a:ext>
            </a:extLst>
          </p:cNvPr>
          <p:cNvSpPr>
            <a:spLocks noGrp="1" noChangeArrowheads="1"/>
          </p:cNvSpPr>
          <p:nvPr>
            <p:ph type="title"/>
          </p:nvPr>
        </p:nvSpPr>
        <p:spPr>
          <a:xfrm>
            <a:off x="252851" y="186123"/>
            <a:ext cx="11811000" cy="1143000"/>
          </a:xfrm>
        </p:spPr>
        <p:txBody>
          <a:bodyPr/>
          <a:lstStyle/>
          <a:p>
            <a:pPr eaLnBrk="1" hangingPunct="1"/>
            <a:r>
              <a:rPr lang="en-US" altLang="en-US" dirty="0"/>
              <a:t>2. Coriolis Force (CF)</a:t>
            </a:r>
          </a:p>
        </p:txBody>
      </p:sp>
      <p:sp>
        <p:nvSpPr>
          <p:cNvPr id="24579" name="Rectangle 3">
            <a:extLst>
              <a:ext uri="{FF2B5EF4-FFF2-40B4-BE49-F238E27FC236}">
                <a16:creationId xmlns:a16="http://schemas.microsoft.com/office/drawing/2014/main" id="{14809506-196A-8A0B-0AC2-574A4936223A}"/>
              </a:ext>
            </a:extLst>
          </p:cNvPr>
          <p:cNvSpPr>
            <a:spLocks noGrp="1" noChangeArrowheads="1"/>
          </p:cNvSpPr>
          <p:nvPr>
            <p:ph type="body" sz="half" idx="1"/>
          </p:nvPr>
        </p:nvSpPr>
        <p:spPr>
          <a:xfrm>
            <a:off x="190500" y="1476413"/>
            <a:ext cx="11811000" cy="4114800"/>
          </a:xfrm>
        </p:spPr>
        <p:txBody>
          <a:bodyPr/>
          <a:lstStyle/>
          <a:p>
            <a:pPr eaLnBrk="1" hangingPunct="1"/>
            <a:r>
              <a:rPr lang="en-US" altLang="en-US" sz="2800" dirty="0"/>
              <a:t>Once the winds are in motion due to the pressure gradient force, the Coriolis force exerts its influence. The Coriolis force is the apparent deflection of the winds due to rotation of the Earth. N. hemisphere winds are deflected to the right, S. hemisphere winds are deflected left</a:t>
            </a:r>
          </a:p>
        </p:txBody>
      </p:sp>
      <p:pic>
        <p:nvPicPr>
          <p:cNvPr id="5" name="Picture 9" descr="sidesk">
            <a:extLst>
              <a:ext uri="{FF2B5EF4-FFF2-40B4-BE49-F238E27FC236}">
                <a16:creationId xmlns:a16="http://schemas.microsoft.com/office/drawing/2014/main" id="{1352C417-7808-9074-2504-78518A5B24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97662" y="3552834"/>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DFAD086-627F-56F1-C9C1-17000E198A22}"/>
              </a:ext>
            </a:extLst>
          </p:cNvPr>
          <p:cNvSpPr>
            <a:spLocks noGrp="1" noChangeArrowheads="1"/>
          </p:cNvSpPr>
          <p:nvPr>
            <p:ph type="title"/>
          </p:nvPr>
        </p:nvSpPr>
        <p:spPr>
          <a:xfrm>
            <a:off x="381000" y="99391"/>
            <a:ext cx="8000999" cy="1143000"/>
          </a:xfrm>
        </p:spPr>
        <p:txBody>
          <a:bodyPr/>
          <a:lstStyle/>
          <a:p>
            <a:pPr eaLnBrk="1" hangingPunct="1"/>
            <a:r>
              <a:rPr lang="en-US" altLang="en-US" dirty="0"/>
              <a:t>Air pressure</a:t>
            </a:r>
          </a:p>
        </p:txBody>
      </p:sp>
      <p:sp>
        <p:nvSpPr>
          <p:cNvPr id="5123" name="Rectangle 3">
            <a:extLst>
              <a:ext uri="{FF2B5EF4-FFF2-40B4-BE49-F238E27FC236}">
                <a16:creationId xmlns:a16="http://schemas.microsoft.com/office/drawing/2014/main" id="{F35BECDE-B43F-5439-9FED-793EECD9C551}"/>
              </a:ext>
            </a:extLst>
          </p:cNvPr>
          <p:cNvSpPr>
            <a:spLocks noGrp="1" noChangeArrowheads="1"/>
          </p:cNvSpPr>
          <p:nvPr>
            <p:ph type="body" idx="1"/>
          </p:nvPr>
        </p:nvSpPr>
        <p:spPr>
          <a:xfrm>
            <a:off x="-26761" y="1390650"/>
            <a:ext cx="3150603" cy="4114800"/>
          </a:xfrm>
        </p:spPr>
        <p:txBody>
          <a:bodyPr/>
          <a:lstStyle/>
          <a:p>
            <a:pPr eaLnBrk="1" hangingPunct="1"/>
            <a:r>
              <a:rPr lang="en-US" altLang="en-US" sz="2800" dirty="0"/>
              <a:t>Force exerted by molecules in atm due to gravity and temperature</a:t>
            </a:r>
          </a:p>
          <a:p>
            <a:pPr eaLnBrk="1" hangingPunct="1"/>
            <a:r>
              <a:rPr lang="en-US" altLang="en-US" sz="2800" dirty="0"/>
              <a:t>Air pressure decreases with height</a:t>
            </a:r>
          </a:p>
        </p:txBody>
      </p:sp>
      <p:pic>
        <p:nvPicPr>
          <p:cNvPr id="5124" name="Picture 4" descr="agburt04_b0101">
            <a:extLst>
              <a:ext uri="{FF2B5EF4-FFF2-40B4-BE49-F238E27FC236}">
                <a16:creationId xmlns:a16="http://schemas.microsoft.com/office/drawing/2014/main" id="{16C7E49C-5B6C-C0F6-F849-8FFB49178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676" y="1390650"/>
            <a:ext cx="4973411"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 name="Group 9">
            <a:extLst>
              <a:ext uri="{FF2B5EF4-FFF2-40B4-BE49-F238E27FC236}">
                <a16:creationId xmlns:a16="http://schemas.microsoft.com/office/drawing/2014/main" id="{9D41A995-6CD4-FB6F-8BE1-8B15965C98F4}"/>
              </a:ext>
            </a:extLst>
          </p:cNvPr>
          <p:cNvGrpSpPr>
            <a:grpSpLocks/>
          </p:cNvGrpSpPr>
          <p:nvPr/>
        </p:nvGrpSpPr>
        <p:grpSpPr bwMode="auto">
          <a:xfrm>
            <a:off x="8176591" y="190115"/>
            <a:ext cx="4015409" cy="6762794"/>
            <a:chOff x="3600" y="864"/>
            <a:chExt cx="1824" cy="3072"/>
          </a:xfrm>
        </p:grpSpPr>
        <p:pic>
          <p:nvPicPr>
            <p:cNvPr id="5126" name="Picture 6" descr="column">
              <a:extLst>
                <a:ext uri="{FF2B5EF4-FFF2-40B4-BE49-F238E27FC236}">
                  <a16:creationId xmlns:a16="http://schemas.microsoft.com/office/drawing/2014/main" id="{6EF81134-8C0B-8D13-2363-29E8A45FB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681" b="-1587"/>
            <a:stretch>
              <a:fillRect/>
            </a:stretch>
          </p:blipFill>
          <p:spPr bwMode="auto">
            <a:xfrm>
              <a:off x="3600" y="864"/>
              <a:ext cx="180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a:extLst>
                <a:ext uri="{FF2B5EF4-FFF2-40B4-BE49-F238E27FC236}">
                  <a16:creationId xmlns:a16="http://schemas.microsoft.com/office/drawing/2014/main" id="{CDF9579D-3777-2BA2-487F-2006C7EED7A9}"/>
                </a:ext>
              </a:extLst>
            </p:cNvPr>
            <p:cNvSpPr>
              <a:spLocks noChangeArrowheads="1"/>
            </p:cNvSpPr>
            <p:nvPr/>
          </p:nvSpPr>
          <p:spPr bwMode="auto">
            <a:xfrm>
              <a:off x="3888" y="3744"/>
              <a:ext cx="480"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endParaRPr lang="en-US" altLang="en-US"/>
            </a:p>
          </p:txBody>
        </p:sp>
        <p:sp>
          <p:nvSpPr>
            <p:cNvPr id="5128" name="Rectangle 8">
              <a:extLst>
                <a:ext uri="{FF2B5EF4-FFF2-40B4-BE49-F238E27FC236}">
                  <a16:creationId xmlns:a16="http://schemas.microsoft.com/office/drawing/2014/main" id="{20A6DF93-AFF0-18A4-D514-733504C67761}"/>
                </a:ext>
              </a:extLst>
            </p:cNvPr>
            <p:cNvSpPr>
              <a:spLocks noChangeArrowheads="1"/>
            </p:cNvSpPr>
            <p:nvPr/>
          </p:nvSpPr>
          <p:spPr bwMode="auto">
            <a:xfrm>
              <a:off x="4944" y="3552"/>
              <a:ext cx="480"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endParaRPr lang="en-US"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F729D96-FC4E-F9F3-7F0F-D34BAB2C937B}"/>
              </a:ext>
            </a:extLst>
          </p:cNvPr>
          <p:cNvSpPr>
            <a:spLocks noGrp="1" noChangeArrowheads="1"/>
          </p:cNvSpPr>
          <p:nvPr>
            <p:ph type="title"/>
          </p:nvPr>
        </p:nvSpPr>
        <p:spPr>
          <a:xfrm>
            <a:off x="0" y="304800"/>
            <a:ext cx="5715000" cy="1143000"/>
          </a:xfrm>
        </p:spPr>
        <p:txBody>
          <a:bodyPr/>
          <a:lstStyle/>
          <a:p>
            <a:pPr eaLnBrk="1" hangingPunct="1"/>
            <a:r>
              <a:rPr lang="en-US" altLang="en-US" dirty="0"/>
              <a:t>Coriolis Force</a:t>
            </a:r>
          </a:p>
        </p:txBody>
      </p:sp>
      <p:sp>
        <p:nvSpPr>
          <p:cNvPr id="25603" name="Rectangle 3">
            <a:extLst>
              <a:ext uri="{FF2B5EF4-FFF2-40B4-BE49-F238E27FC236}">
                <a16:creationId xmlns:a16="http://schemas.microsoft.com/office/drawing/2014/main" id="{16DAEEFA-E3B4-F7A0-5704-42FDB2DC69CB}"/>
              </a:ext>
            </a:extLst>
          </p:cNvPr>
          <p:cNvSpPr>
            <a:spLocks noGrp="1" noChangeArrowheads="1"/>
          </p:cNvSpPr>
          <p:nvPr>
            <p:ph type="body" sz="half" idx="1"/>
          </p:nvPr>
        </p:nvSpPr>
        <p:spPr>
          <a:xfrm>
            <a:off x="304800" y="1524000"/>
            <a:ext cx="5105400" cy="5029200"/>
          </a:xfrm>
        </p:spPr>
        <p:txBody>
          <a:bodyPr/>
          <a:lstStyle/>
          <a:p>
            <a:pPr eaLnBrk="1" hangingPunct="1"/>
            <a:r>
              <a:rPr lang="en-US" altLang="en-US" sz="2800" dirty="0"/>
              <a:t>CF is not a true force; it is an apparent force arising from the effect of the Earth’s rotation</a:t>
            </a:r>
          </a:p>
          <a:p>
            <a:pPr eaLnBrk="1" hangingPunct="1"/>
            <a:r>
              <a:rPr lang="en-US" altLang="en-US" sz="2800" dirty="0"/>
              <a:t>Deflection is strongest at poles and zero at the Equator</a:t>
            </a:r>
          </a:p>
          <a:p>
            <a:pPr eaLnBrk="1" hangingPunct="1"/>
            <a:r>
              <a:rPr lang="en-US" altLang="en-US" sz="2800" dirty="0"/>
              <a:t>CF acts perpendicular to the direction of motion</a:t>
            </a:r>
          </a:p>
          <a:p>
            <a:pPr eaLnBrk="1" hangingPunct="1"/>
            <a:r>
              <a:rPr lang="en-US" altLang="en-US" sz="2800" dirty="0"/>
              <a:t>The CF does not determine the rotation in a drain.  Eggs do not balance only on the Equator</a:t>
            </a:r>
          </a:p>
          <a:p>
            <a:pPr eaLnBrk="1" hangingPunct="1"/>
            <a:endParaRPr lang="en-US" altLang="en-US" sz="2800" dirty="0"/>
          </a:p>
        </p:txBody>
      </p:sp>
      <p:pic>
        <p:nvPicPr>
          <p:cNvPr id="25604" name="Picture 5" descr="Image result for bart versus australia coriolis">
            <a:extLst>
              <a:ext uri="{FF2B5EF4-FFF2-40B4-BE49-F238E27FC236}">
                <a16:creationId xmlns:a16="http://schemas.microsoft.com/office/drawing/2014/main" id="{2D88A1D2-B112-AA48-BEC7-5F2514D9B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00" r="16000"/>
          <a:stretch>
            <a:fillRect/>
          </a:stretch>
        </p:blipFill>
        <p:spPr bwMode="auto">
          <a:xfrm>
            <a:off x="5715000" y="533400"/>
            <a:ext cx="577434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17AD0E1-CE87-72A6-AFA0-B144DC38DEBC}"/>
              </a:ext>
            </a:extLst>
          </p:cNvPr>
          <p:cNvSpPr>
            <a:spLocks noGrp="1" noChangeArrowheads="1"/>
          </p:cNvSpPr>
          <p:nvPr>
            <p:ph type="title"/>
          </p:nvPr>
        </p:nvSpPr>
        <p:spPr>
          <a:xfrm>
            <a:off x="-152400" y="381000"/>
            <a:ext cx="6019800" cy="1143000"/>
          </a:xfrm>
        </p:spPr>
        <p:txBody>
          <a:bodyPr/>
          <a:lstStyle/>
          <a:p>
            <a:pPr eaLnBrk="1" hangingPunct="1"/>
            <a:r>
              <a:rPr lang="en-US" altLang="en-US" dirty="0"/>
              <a:t>3. Surface friction (SF)</a:t>
            </a:r>
          </a:p>
        </p:txBody>
      </p:sp>
      <p:sp>
        <p:nvSpPr>
          <p:cNvPr id="27651" name="Rectangle 3">
            <a:extLst>
              <a:ext uri="{FF2B5EF4-FFF2-40B4-BE49-F238E27FC236}">
                <a16:creationId xmlns:a16="http://schemas.microsoft.com/office/drawing/2014/main" id="{328B08CB-1B09-FFC2-DC8B-61A0690A3902}"/>
              </a:ext>
            </a:extLst>
          </p:cNvPr>
          <p:cNvSpPr>
            <a:spLocks noGrp="1" noChangeArrowheads="1"/>
          </p:cNvSpPr>
          <p:nvPr>
            <p:ph type="body" idx="1"/>
          </p:nvPr>
        </p:nvSpPr>
        <p:spPr>
          <a:xfrm>
            <a:off x="228600" y="1802296"/>
            <a:ext cx="5257800" cy="4114800"/>
          </a:xfrm>
        </p:spPr>
        <p:txBody>
          <a:bodyPr/>
          <a:lstStyle/>
          <a:p>
            <a:pPr eaLnBrk="1" hangingPunct="1"/>
            <a:r>
              <a:rPr lang="en-US" altLang="en-US" dirty="0"/>
              <a:t>Topography (mountains,  elevated plateaus) deflect winds</a:t>
            </a:r>
          </a:p>
          <a:p>
            <a:pPr eaLnBrk="1" hangingPunct="1"/>
            <a:r>
              <a:rPr lang="en-US" altLang="en-US" dirty="0"/>
              <a:t>Notice how the wind arrows do not flow parallel to the isobars when they contact land and the mountains</a:t>
            </a:r>
          </a:p>
        </p:txBody>
      </p:sp>
      <p:pic>
        <p:nvPicPr>
          <p:cNvPr id="27652" name="Picture 4" descr="PressureGradientsIsobars">
            <a:extLst>
              <a:ext uri="{FF2B5EF4-FFF2-40B4-BE49-F238E27FC236}">
                <a16:creationId xmlns:a16="http://schemas.microsoft.com/office/drawing/2014/main" id="{E0C19D42-A486-D4FA-C5DD-21A77F7EC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859" y="228600"/>
            <a:ext cx="6414541"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DB8C495-5A30-6811-D647-7D09E3263A38}"/>
              </a:ext>
            </a:extLst>
          </p:cNvPr>
          <p:cNvSpPr>
            <a:spLocks noGrp="1" noChangeArrowheads="1"/>
          </p:cNvSpPr>
          <p:nvPr>
            <p:ph type="title"/>
          </p:nvPr>
        </p:nvSpPr>
        <p:spPr>
          <a:xfrm>
            <a:off x="228600" y="228600"/>
            <a:ext cx="7467600" cy="1143000"/>
          </a:xfrm>
        </p:spPr>
        <p:txBody>
          <a:bodyPr/>
          <a:lstStyle/>
          <a:p>
            <a:pPr eaLnBrk="1" hangingPunct="1"/>
            <a:r>
              <a:rPr lang="en-US" altLang="en-US" dirty="0"/>
              <a:t>Two major categories of winds</a:t>
            </a:r>
          </a:p>
        </p:txBody>
      </p:sp>
      <p:sp>
        <p:nvSpPr>
          <p:cNvPr id="28675" name="Rectangle 3">
            <a:extLst>
              <a:ext uri="{FF2B5EF4-FFF2-40B4-BE49-F238E27FC236}">
                <a16:creationId xmlns:a16="http://schemas.microsoft.com/office/drawing/2014/main" id="{BCFAD320-EA9E-AB0F-0F3F-5674ACBADD36}"/>
              </a:ext>
            </a:extLst>
          </p:cNvPr>
          <p:cNvSpPr>
            <a:spLocks noGrp="1" noChangeArrowheads="1"/>
          </p:cNvSpPr>
          <p:nvPr>
            <p:ph type="body" idx="1"/>
          </p:nvPr>
        </p:nvSpPr>
        <p:spPr>
          <a:xfrm>
            <a:off x="304800" y="1676400"/>
            <a:ext cx="7696200" cy="4114800"/>
          </a:xfrm>
        </p:spPr>
        <p:txBody>
          <a:bodyPr/>
          <a:lstStyle/>
          <a:p>
            <a:pPr marL="514350" indent="-514350" eaLnBrk="1" hangingPunct="1">
              <a:lnSpc>
                <a:spcPct val="90000"/>
              </a:lnSpc>
              <a:buFontTx/>
              <a:buAutoNum type="arabicPeriod"/>
            </a:pPr>
            <a:r>
              <a:rPr lang="en-US" altLang="en-US" dirty="0"/>
              <a:t>Geostrophic (upper troposphere winds)</a:t>
            </a:r>
          </a:p>
          <a:p>
            <a:pPr lvl="1" eaLnBrk="1" hangingPunct="1">
              <a:lnSpc>
                <a:spcPct val="90000"/>
              </a:lnSpc>
            </a:pPr>
            <a:r>
              <a:rPr lang="en-US" altLang="en-US" dirty="0"/>
              <a:t>Influenced by PGF and CF only</a:t>
            </a:r>
          </a:p>
          <a:p>
            <a:pPr lvl="1" eaLnBrk="1" hangingPunct="1">
              <a:lnSpc>
                <a:spcPct val="90000"/>
              </a:lnSpc>
            </a:pPr>
            <a:r>
              <a:rPr lang="en-US" altLang="en-US" dirty="0"/>
              <a:t>Wind flow is parallel to geopotential heights</a:t>
            </a:r>
          </a:p>
          <a:p>
            <a:pPr lvl="1" eaLnBrk="1" hangingPunct="1">
              <a:lnSpc>
                <a:spcPct val="90000"/>
              </a:lnSpc>
            </a:pPr>
            <a:r>
              <a:rPr lang="en-US" altLang="en-US" dirty="0"/>
              <a:t>Geostrophic flow is westerly (west to east) in N. hemisphere</a:t>
            </a:r>
          </a:p>
          <a:p>
            <a:pPr lvl="1" eaLnBrk="1" hangingPunct="1">
              <a:lnSpc>
                <a:spcPct val="90000"/>
              </a:lnSpc>
            </a:pPr>
            <a:r>
              <a:rPr lang="en-US" altLang="en-US" dirty="0"/>
              <a:t>These types of winds are evident on geopotential height maps</a:t>
            </a:r>
          </a:p>
        </p:txBody>
      </p:sp>
      <p:pic>
        <p:nvPicPr>
          <p:cNvPr id="28676" name="Picture 5" descr="solo">
            <a:extLst>
              <a:ext uri="{FF2B5EF4-FFF2-40B4-BE49-F238E27FC236}">
                <a16:creationId xmlns:a16="http://schemas.microsoft.com/office/drawing/2014/main" id="{6982BF57-AF4E-330E-04CA-E6D5BEA82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248478"/>
            <a:ext cx="3674165" cy="636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obs_geo_300mb">
            <a:extLst>
              <a:ext uri="{FF2B5EF4-FFF2-40B4-BE49-F238E27FC236}">
                <a16:creationId xmlns:a16="http://schemas.microsoft.com/office/drawing/2014/main" id="{180EE9C2-B69A-78C8-A1E9-A070D7BA94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01600" y="188843"/>
            <a:ext cx="9788800" cy="6669157"/>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8CBB765E-DCF3-6081-7783-04C599543E8A}"/>
              </a:ext>
            </a:extLst>
          </p:cNvPr>
          <p:cNvSpPr>
            <a:spLocks noGrp="1" noChangeArrowheads="1"/>
          </p:cNvSpPr>
          <p:nvPr>
            <p:ph type="body" idx="1"/>
          </p:nvPr>
        </p:nvSpPr>
        <p:spPr>
          <a:xfrm>
            <a:off x="342902" y="457200"/>
            <a:ext cx="4838698" cy="4572000"/>
          </a:xfrm>
        </p:spPr>
        <p:txBody>
          <a:bodyPr/>
          <a:lstStyle/>
          <a:p>
            <a:pPr eaLnBrk="1" hangingPunct="1">
              <a:lnSpc>
                <a:spcPct val="90000"/>
              </a:lnSpc>
              <a:buFontTx/>
              <a:buNone/>
            </a:pPr>
            <a:r>
              <a:rPr lang="en-US" altLang="en-US" sz="2800" dirty="0"/>
              <a:t>2.  </a:t>
            </a:r>
            <a:r>
              <a:rPr lang="en-US" altLang="en-US" dirty="0"/>
              <a:t>Surface winds</a:t>
            </a:r>
          </a:p>
          <a:p>
            <a:pPr lvl="1" eaLnBrk="1" hangingPunct="1">
              <a:lnSpc>
                <a:spcPct val="90000"/>
              </a:lnSpc>
            </a:pPr>
            <a:r>
              <a:rPr lang="en-US" altLang="en-US" dirty="0"/>
              <a:t>Influenced by PGF, CF, and SF</a:t>
            </a:r>
          </a:p>
          <a:p>
            <a:pPr lvl="1" eaLnBrk="1" hangingPunct="1">
              <a:lnSpc>
                <a:spcPct val="90000"/>
              </a:lnSpc>
            </a:pPr>
            <a:r>
              <a:rPr lang="en-US" altLang="en-US" dirty="0"/>
              <a:t>Winds cross isobars </a:t>
            </a:r>
          </a:p>
          <a:p>
            <a:pPr lvl="1" eaLnBrk="1" hangingPunct="1">
              <a:lnSpc>
                <a:spcPct val="90000"/>
              </a:lnSpc>
            </a:pPr>
            <a:r>
              <a:rPr lang="en-US" altLang="en-US" dirty="0"/>
              <a:t>Surface maps show isobars instead of geopotential heights</a:t>
            </a:r>
          </a:p>
        </p:txBody>
      </p:sp>
      <p:pic>
        <p:nvPicPr>
          <p:cNvPr id="30724" name="Picture 5" descr="winds_pmsl">
            <a:extLst>
              <a:ext uri="{FF2B5EF4-FFF2-40B4-BE49-F238E27FC236}">
                <a16:creationId xmlns:a16="http://schemas.microsoft.com/office/drawing/2014/main" id="{274FD182-8059-805B-1079-68F2BA95A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12" t="3999" b="6667"/>
          <a:stretch>
            <a:fillRect/>
          </a:stretch>
        </p:blipFill>
        <p:spPr bwMode="auto">
          <a:xfrm>
            <a:off x="5562600" y="228600"/>
            <a:ext cx="6286498" cy="618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E2F79FE-2B46-F4CA-7140-3F8566126A17}"/>
              </a:ext>
            </a:extLst>
          </p:cNvPr>
          <p:cNvSpPr>
            <a:spLocks noGrp="1" noChangeArrowheads="1"/>
          </p:cNvSpPr>
          <p:nvPr>
            <p:ph type="title"/>
          </p:nvPr>
        </p:nvSpPr>
        <p:spPr>
          <a:xfrm>
            <a:off x="2286000" y="228600"/>
            <a:ext cx="7772400" cy="1143000"/>
          </a:xfrm>
        </p:spPr>
        <p:txBody>
          <a:bodyPr/>
          <a:lstStyle/>
          <a:p>
            <a:pPr eaLnBrk="1" hangingPunct="1"/>
            <a:r>
              <a:rPr lang="en-US" altLang="en-US" dirty="0"/>
              <a:t>Specific kinds of surface winds: monsoonal flow</a:t>
            </a:r>
          </a:p>
        </p:txBody>
      </p:sp>
      <p:sp>
        <p:nvSpPr>
          <p:cNvPr id="31747" name="Rectangle 3">
            <a:extLst>
              <a:ext uri="{FF2B5EF4-FFF2-40B4-BE49-F238E27FC236}">
                <a16:creationId xmlns:a16="http://schemas.microsoft.com/office/drawing/2014/main" id="{8C6CD547-08ED-8B64-E8DF-11CBE3718468}"/>
              </a:ext>
            </a:extLst>
          </p:cNvPr>
          <p:cNvSpPr>
            <a:spLocks noGrp="1" noChangeArrowheads="1"/>
          </p:cNvSpPr>
          <p:nvPr>
            <p:ph type="body" sz="half" idx="1"/>
          </p:nvPr>
        </p:nvSpPr>
        <p:spPr>
          <a:xfrm>
            <a:off x="457200" y="1447800"/>
            <a:ext cx="11049000" cy="4114800"/>
          </a:xfrm>
        </p:spPr>
        <p:txBody>
          <a:bodyPr/>
          <a:lstStyle/>
          <a:p>
            <a:pPr eaLnBrk="1" hangingPunct="1"/>
            <a:r>
              <a:rPr lang="en-US" altLang="en-US" sz="2800" dirty="0"/>
              <a:t>Creates extreme wet and dry seasons where well developed</a:t>
            </a:r>
          </a:p>
          <a:p>
            <a:pPr eaLnBrk="1" hangingPunct="1">
              <a:buFontTx/>
              <a:buNone/>
            </a:pPr>
            <a:endParaRPr lang="en-US" altLang="en-US" sz="2800" dirty="0"/>
          </a:p>
        </p:txBody>
      </p:sp>
      <p:pic>
        <p:nvPicPr>
          <p:cNvPr id="31748" name="Picture 2" descr="monsoon_region">
            <a:extLst>
              <a:ext uri="{FF2B5EF4-FFF2-40B4-BE49-F238E27FC236}">
                <a16:creationId xmlns:a16="http://schemas.microsoft.com/office/drawing/2014/main" id="{D86E6D58-A035-6FB3-AE10-5776768D8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0"/>
            <a:ext cx="91440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global pressure systems">
            <a:extLst>
              <a:ext uri="{FF2B5EF4-FFF2-40B4-BE49-F238E27FC236}">
                <a16:creationId xmlns:a16="http://schemas.microsoft.com/office/drawing/2014/main" id="{12542714-D75B-F351-21DF-6550A13EEF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48201" y="0"/>
            <a:ext cx="5192207" cy="6858000"/>
          </a:xfrm>
          <a:noFill/>
        </p:spPr>
      </p:pic>
      <p:sp>
        <p:nvSpPr>
          <p:cNvPr id="32771" name="Line 8">
            <a:extLst>
              <a:ext uri="{FF2B5EF4-FFF2-40B4-BE49-F238E27FC236}">
                <a16:creationId xmlns:a16="http://schemas.microsoft.com/office/drawing/2014/main" id="{C1744748-8902-94E4-03BB-014153FC36E0}"/>
              </a:ext>
            </a:extLst>
          </p:cNvPr>
          <p:cNvSpPr>
            <a:spLocks noChangeShapeType="1"/>
          </p:cNvSpPr>
          <p:nvPr/>
        </p:nvSpPr>
        <p:spPr bwMode="auto">
          <a:xfrm flipH="1">
            <a:off x="8763000" y="1066800"/>
            <a:ext cx="1219200" cy="53340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72" name="Line 9">
            <a:extLst>
              <a:ext uri="{FF2B5EF4-FFF2-40B4-BE49-F238E27FC236}">
                <a16:creationId xmlns:a16="http://schemas.microsoft.com/office/drawing/2014/main" id="{D967C4A0-1CBF-D80C-D492-D79E6D30FE96}"/>
              </a:ext>
            </a:extLst>
          </p:cNvPr>
          <p:cNvSpPr>
            <a:spLocks noChangeShapeType="1"/>
          </p:cNvSpPr>
          <p:nvPr/>
        </p:nvSpPr>
        <p:spPr bwMode="auto">
          <a:xfrm flipH="1">
            <a:off x="8153400" y="4876800"/>
            <a:ext cx="1676400" cy="38100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 Placeholder 2">
            <a:extLst>
              <a:ext uri="{FF2B5EF4-FFF2-40B4-BE49-F238E27FC236}">
                <a16:creationId xmlns:a16="http://schemas.microsoft.com/office/drawing/2014/main" id="{B0ADFED5-86C6-DD5B-72F0-6AE6C4D2CD87}"/>
              </a:ext>
            </a:extLst>
          </p:cNvPr>
          <p:cNvSpPr txBox="1">
            <a:spLocks/>
          </p:cNvSpPr>
          <p:nvPr/>
        </p:nvSpPr>
        <p:spPr bwMode="auto">
          <a:xfrm>
            <a:off x="381000" y="304800"/>
            <a:ext cx="449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altLang="en-US" sz="2900" kern="0" dirty="0"/>
              <a:t>Location of winter thermal high and summer thermal low associated with monsoonal flow over Asia</a:t>
            </a:r>
          </a:p>
          <a:p>
            <a:pPr eaLnBrk="1" hangingPunct="1"/>
            <a:r>
              <a:rPr lang="en-US" altLang="en-US" sz="2900" kern="0" dirty="0"/>
              <a:t>Winds bring moisture from off the ocean onto the Asian continent in the wet season</a:t>
            </a:r>
          </a:p>
          <a:p>
            <a:pPr eaLnBrk="1" hangingPunct="1"/>
            <a:r>
              <a:rPr lang="en-US" altLang="en-US" sz="2900" kern="0" dirty="0"/>
              <a:t>Winds blow out toward the ocean during the dry season. Winds that come off the continent are dry.</a:t>
            </a:r>
          </a:p>
          <a:p>
            <a:endParaRPr lang="en-US" kern="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F617C11D-FFF3-DE92-43EF-E9D2661DA8F4}"/>
              </a:ext>
            </a:extLst>
          </p:cNvPr>
          <p:cNvSpPr>
            <a:spLocks noGrp="1" noChangeArrowheads="1"/>
          </p:cNvSpPr>
          <p:nvPr>
            <p:ph type="title"/>
          </p:nvPr>
        </p:nvSpPr>
        <p:spPr>
          <a:xfrm>
            <a:off x="175769" y="237299"/>
            <a:ext cx="11744769" cy="1143000"/>
          </a:xfrm>
        </p:spPr>
        <p:txBody>
          <a:bodyPr/>
          <a:lstStyle/>
          <a:p>
            <a:pPr eaLnBrk="1" hangingPunct="1"/>
            <a:r>
              <a:rPr lang="en-US" altLang="en-US" dirty="0"/>
              <a:t>Surface winds</a:t>
            </a:r>
          </a:p>
        </p:txBody>
      </p:sp>
      <p:sp>
        <p:nvSpPr>
          <p:cNvPr id="33796" name="Rectangle 3">
            <a:extLst>
              <a:ext uri="{FF2B5EF4-FFF2-40B4-BE49-F238E27FC236}">
                <a16:creationId xmlns:a16="http://schemas.microsoft.com/office/drawing/2014/main" id="{68499151-0760-FE9D-7B0A-6D79B217445F}"/>
              </a:ext>
            </a:extLst>
          </p:cNvPr>
          <p:cNvSpPr>
            <a:spLocks noGrp="1" noChangeArrowheads="1"/>
          </p:cNvSpPr>
          <p:nvPr>
            <p:ph type="body" sz="half" idx="1"/>
          </p:nvPr>
        </p:nvSpPr>
        <p:spPr>
          <a:xfrm>
            <a:off x="6705600" y="1905000"/>
            <a:ext cx="5138738" cy="4114800"/>
          </a:xfrm>
        </p:spPr>
        <p:txBody>
          <a:bodyPr/>
          <a:lstStyle/>
          <a:p>
            <a:pPr eaLnBrk="1" hangingPunct="1"/>
            <a:r>
              <a:rPr lang="en-US" altLang="en-US" dirty="0"/>
              <a:t>Land-sea breeze circulation is another common type of surface wind pattern</a:t>
            </a:r>
          </a:p>
          <a:p>
            <a:pPr eaLnBrk="1" hangingPunct="1"/>
            <a:r>
              <a:rPr lang="en-US" altLang="en-US" dirty="0">
                <a:hlinkClick r:id="rId4"/>
              </a:rPr>
              <a:t>Many other different types of surface winds </a:t>
            </a:r>
            <a:r>
              <a:rPr lang="en-US" altLang="en-US" dirty="0"/>
              <a:t>based on local physiography,  arrangement of pressure cells, and local cultures that name them. </a:t>
            </a:r>
          </a:p>
          <a:p>
            <a:pPr eaLnBrk="1" hangingPunct="1">
              <a:buFontTx/>
              <a:buNone/>
            </a:pPr>
            <a:endParaRPr lang="en-US" altLang="en-US" sz="2000" dirty="0"/>
          </a:p>
        </p:txBody>
      </p:sp>
      <p:pic>
        <p:nvPicPr>
          <p:cNvPr id="3" name="Online Media 2" title="Sea Beeze Land Breeze Animation">
            <a:hlinkClick r:id="" action="ppaction://media"/>
            <a:extLst>
              <a:ext uri="{FF2B5EF4-FFF2-40B4-BE49-F238E27FC236}">
                <a16:creationId xmlns:a16="http://schemas.microsoft.com/office/drawing/2014/main" id="{C5D6940B-0E3F-320D-A15D-7C8CFC1CE79A}"/>
              </a:ext>
            </a:extLst>
          </p:cNvPr>
          <p:cNvPicPr>
            <a:picLocks noGrp="1" noRot="1" noChangeAspect="1"/>
          </p:cNvPicPr>
          <p:nvPr>
            <p:ph sz="half" idx="2"/>
            <a:videoFile r:link="rId1"/>
          </p:nvPr>
        </p:nvPicPr>
        <p:blipFill>
          <a:blip r:embed="rId5"/>
          <a:stretch>
            <a:fillRect/>
          </a:stretch>
        </p:blipFill>
        <p:spPr>
          <a:xfrm>
            <a:off x="609600" y="1905000"/>
            <a:ext cx="5754709" cy="32496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b_anim">
            <a:extLst>
              <a:ext uri="{FF2B5EF4-FFF2-40B4-BE49-F238E27FC236}">
                <a16:creationId xmlns:a16="http://schemas.microsoft.com/office/drawing/2014/main" id="{ED58170F-C7A2-23AF-8640-3BDBFAD8CAF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10871200" cy="81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 descr="pressure_altitude">
            <a:extLst>
              <a:ext uri="{FF2B5EF4-FFF2-40B4-BE49-F238E27FC236}">
                <a16:creationId xmlns:a16="http://schemas.microsoft.com/office/drawing/2014/main" id="{3DDB8688-6A6C-5E6A-555D-44A2CF4A2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57200"/>
            <a:ext cx="5289679"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E5AC8F1-E7A9-30EB-4C0A-F2521D4F8730}"/>
              </a:ext>
            </a:extLst>
          </p:cNvPr>
          <p:cNvSpPr>
            <a:spLocks noGrp="1" noChangeArrowheads="1"/>
          </p:cNvSpPr>
          <p:nvPr>
            <p:ph type="title"/>
          </p:nvPr>
        </p:nvSpPr>
        <p:spPr>
          <a:xfrm>
            <a:off x="220502" y="457200"/>
            <a:ext cx="4572000" cy="1143000"/>
          </a:xfrm>
        </p:spPr>
        <p:txBody>
          <a:bodyPr/>
          <a:lstStyle/>
          <a:p>
            <a:pPr eaLnBrk="1" hangingPunct="1"/>
            <a:r>
              <a:rPr lang="en-US" altLang="en-US" dirty="0"/>
              <a:t>Surface air pressure variability</a:t>
            </a:r>
          </a:p>
        </p:txBody>
      </p:sp>
      <p:sp>
        <p:nvSpPr>
          <p:cNvPr id="7171" name="Rectangle 3">
            <a:extLst>
              <a:ext uri="{FF2B5EF4-FFF2-40B4-BE49-F238E27FC236}">
                <a16:creationId xmlns:a16="http://schemas.microsoft.com/office/drawing/2014/main" id="{F6FAF5C5-EF04-0B24-414D-B11D5170CC08}"/>
              </a:ext>
            </a:extLst>
          </p:cNvPr>
          <p:cNvSpPr>
            <a:spLocks noGrp="1" noChangeArrowheads="1"/>
          </p:cNvSpPr>
          <p:nvPr>
            <p:ph type="body" sz="half" idx="1"/>
          </p:nvPr>
        </p:nvSpPr>
        <p:spPr>
          <a:xfrm>
            <a:off x="304800" y="1981200"/>
            <a:ext cx="4343400" cy="4114800"/>
          </a:xfrm>
        </p:spPr>
        <p:txBody>
          <a:bodyPr/>
          <a:lstStyle/>
          <a:p>
            <a:pPr eaLnBrk="1" hangingPunct="1"/>
            <a:r>
              <a:rPr lang="en-US" altLang="en-US" sz="2800" dirty="0"/>
              <a:t>Average sea level pressure 1013 mb</a:t>
            </a:r>
          </a:p>
          <a:p>
            <a:pPr eaLnBrk="1" hangingPunct="1"/>
            <a:r>
              <a:rPr lang="en-US" altLang="en-US" sz="2800" dirty="0"/>
              <a:t>High pressure is generally associated with clear conditions</a:t>
            </a:r>
          </a:p>
          <a:p>
            <a:pPr eaLnBrk="1" hangingPunct="1"/>
            <a:r>
              <a:rPr lang="en-US" altLang="en-US" sz="2800" dirty="0"/>
              <a:t>Lower pressure is generally associated with cloudy conditions and potentially severe weather</a:t>
            </a:r>
          </a:p>
        </p:txBody>
      </p:sp>
      <p:pic>
        <p:nvPicPr>
          <p:cNvPr id="7172" name="Picture 4" descr="typical pressures">
            <a:extLst>
              <a:ext uri="{FF2B5EF4-FFF2-40B4-BE49-F238E27FC236}">
                <a16:creationId xmlns:a16="http://schemas.microsoft.com/office/drawing/2014/main" id="{2873EE39-33DE-F445-B2DB-1C022795E26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92502" y="390939"/>
            <a:ext cx="7399498" cy="60198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859D-F3BA-B83E-26D6-597FBC7A241D}"/>
              </a:ext>
            </a:extLst>
          </p:cNvPr>
          <p:cNvSpPr>
            <a:spLocks noGrp="1"/>
          </p:cNvSpPr>
          <p:nvPr>
            <p:ph type="title"/>
          </p:nvPr>
        </p:nvSpPr>
        <p:spPr>
          <a:xfrm>
            <a:off x="536713" y="382657"/>
            <a:ext cx="4800600" cy="1143000"/>
          </a:xfrm>
        </p:spPr>
        <p:txBody>
          <a:bodyPr/>
          <a:lstStyle/>
          <a:p>
            <a:r>
              <a:rPr lang="en-US" dirty="0"/>
              <a:t>Surface air pressure maps</a:t>
            </a:r>
          </a:p>
        </p:txBody>
      </p:sp>
      <p:sp>
        <p:nvSpPr>
          <p:cNvPr id="3" name="Content Placeholder 2">
            <a:extLst>
              <a:ext uri="{FF2B5EF4-FFF2-40B4-BE49-F238E27FC236}">
                <a16:creationId xmlns:a16="http://schemas.microsoft.com/office/drawing/2014/main" id="{3FEA5D31-5661-EA3E-1308-9229AABEA030}"/>
              </a:ext>
            </a:extLst>
          </p:cNvPr>
          <p:cNvSpPr>
            <a:spLocks noGrp="1"/>
          </p:cNvSpPr>
          <p:nvPr>
            <p:ph sz="half" idx="1"/>
          </p:nvPr>
        </p:nvSpPr>
        <p:spPr>
          <a:xfrm>
            <a:off x="533400" y="1789043"/>
            <a:ext cx="5410200" cy="4114800"/>
          </a:xfrm>
        </p:spPr>
        <p:txBody>
          <a:bodyPr/>
          <a:lstStyle/>
          <a:p>
            <a:r>
              <a:rPr lang="en-US" dirty="0">
                <a:latin typeface="+mj-lt"/>
              </a:rPr>
              <a:t>Air pressure maps are also called isobaric maps</a:t>
            </a:r>
          </a:p>
          <a:p>
            <a:r>
              <a:rPr lang="en-US" dirty="0">
                <a:latin typeface="+mj-lt"/>
              </a:rPr>
              <a:t>They show air pressure using isobars, lines representing levels of air pressure</a:t>
            </a:r>
          </a:p>
          <a:p>
            <a:r>
              <a:rPr lang="en-US" dirty="0">
                <a:latin typeface="+mj-lt"/>
              </a:rPr>
              <a:t>Where the isobars are close together, air pressure changes over a short distance and winds are fastest</a:t>
            </a:r>
          </a:p>
        </p:txBody>
      </p:sp>
      <p:pic>
        <p:nvPicPr>
          <p:cNvPr id="6" name="Picture 13" descr="pressure_gradient">
            <a:extLst>
              <a:ext uri="{FF2B5EF4-FFF2-40B4-BE49-F238E27FC236}">
                <a16:creationId xmlns:a16="http://schemas.microsoft.com/office/drawing/2014/main" id="{0A796455-6746-3F30-BF73-959379DE7D6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0965" y="609600"/>
            <a:ext cx="5928574" cy="5486400"/>
          </a:xfrm>
          <a:noFill/>
        </p:spPr>
      </p:pic>
    </p:spTree>
    <p:extLst>
      <p:ext uri="{BB962C8B-B14F-4D97-AF65-F5344CB8AC3E}">
        <p14:creationId xmlns:p14="http://schemas.microsoft.com/office/powerpoint/2010/main" val="4566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ighlow">
            <a:extLst>
              <a:ext uri="{FF2B5EF4-FFF2-40B4-BE49-F238E27FC236}">
                <a16:creationId xmlns:a16="http://schemas.microsoft.com/office/drawing/2014/main" id="{2E83E66A-A99D-A351-186E-7D0D63EEF11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15840" y="-102188"/>
            <a:ext cx="7620000" cy="6938852"/>
          </a:xfrm>
          <a:noFill/>
        </p:spPr>
      </p:pic>
      <p:sp>
        <p:nvSpPr>
          <p:cNvPr id="8195" name="Rectangle 2">
            <a:extLst>
              <a:ext uri="{FF2B5EF4-FFF2-40B4-BE49-F238E27FC236}">
                <a16:creationId xmlns:a16="http://schemas.microsoft.com/office/drawing/2014/main" id="{736E71D2-6E36-6A2A-C152-3084CE0433E3}"/>
              </a:ext>
            </a:extLst>
          </p:cNvPr>
          <p:cNvSpPr>
            <a:spLocks noGrp="1" noChangeArrowheads="1"/>
          </p:cNvSpPr>
          <p:nvPr>
            <p:ph type="title"/>
          </p:nvPr>
        </p:nvSpPr>
        <p:spPr>
          <a:xfrm>
            <a:off x="-1066800" y="228600"/>
            <a:ext cx="7772400" cy="1143000"/>
          </a:xfrm>
        </p:spPr>
        <p:txBody>
          <a:bodyPr/>
          <a:lstStyle/>
          <a:p>
            <a:pPr eaLnBrk="1" hangingPunct="1"/>
            <a:r>
              <a:rPr lang="en-US" altLang="en-US" dirty="0"/>
              <a:t>Pressure systems</a:t>
            </a:r>
          </a:p>
        </p:txBody>
      </p:sp>
      <p:sp>
        <p:nvSpPr>
          <p:cNvPr id="8196" name="Rectangle 3">
            <a:extLst>
              <a:ext uri="{FF2B5EF4-FFF2-40B4-BE49-F238E27FC236}">
                <a16:creationId xmlns:a16="http://schemas.microsoft.com/office/drawing/2014/main" id="{6E672DF8-007F-03A9-8DF0-43CB6FB16F93}"/>
              </a:ext>
            </a:extLst>
          </p:cNvPr>
          <p:cNvSpPr>
            <a:spLocks noGrp="1" noChangeArrowheads="1"/>
          </p:cNvSpPr>
          <p:nvPr>
            <p:ph type="body" sz="half" idx="1"/>
          </p:nvPr>
        </p:nvSpPr>
        <p:spPr>
          <a:xfrm>
            <a:off x="533400" y="1600200"/>
            <a:ext cx="4800600" cy="5029200"/>
          </a:xfrm>
        </p:spPr>
        <p:txBody>
          <a:bodyPr/>
          <a:lstStyle/>
          <a:p>
            <a:pPr eaLnBrk="1" hangingPunct="1">
              <a:lnSpc>
                <a:spcPct val="90000"/>
              </a:lnSpc>
            </a:pPr>
            <a:r>
              <a:rPr lang="en-US" altLang="en-US" dirty="0"/>
              <a:t>Two types:  high and low</a:t>
            </a:r>
          </a:p>
          <a:p>
            <a:pPr eaLnBrk="1" hangingPunct="1">
              <a:lnSpc>
                <a:spcPct val="90000"/>
              </a:lnSpc>
            </a:pPr>
            <a:r>
              <a:rPr lang="en-US" altLang="en-US" dirty="0"/>
              <a:t>Note the 3-dimensional structure</a:t>
            </a:r>
          </a:p>
          <a:p>
            <a:pPr eaLnBrk="1" hangingPunct="1">
              <a:lnSpc>
                <a:spcPct val="90000"/>
              </a:lnSpc>
            </a:pPr>
            <a:r>
              <a:rPr lang="en-US" altLang="en-US" dirty="0"/>
              <a:t>Low: associated with clouds and instability.</a:t>
            </a:r>
          </a:p>
          <a:p>
            <a:pPr eaLnBrk="1" hangingPunct="1">
              <a:lnSpc>
                <a:spcPct val="90000"/>
              </a:lnSpc>
            </a:pPr>
            <a:r>
              <a:rPr lang="en-US" altLang="en-US" dirty="0"/>
              <a:t>High:  associated with clear conditions and stability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3">
            <a:extLst>
              <a:ext uri="{FF2B5EF4-FFF2-40B4-BE49-F238E27FC236}">
                <a16:creationId xmlns:a16="http://schemas.microsoft.com/office/drawing/2014/main" id="{37A1F142-92A4-3F59-7843-B7915759F93A}"/>
              </a:ext>
            </a:extLst>
          </p:cNvPr>
          <p:cNvSpPr>
            <a:spLocks noChangeArrowheads="1"/>
          </p:cNvSpPr>
          <p:nvPr/>
        </p:nvSpPr>
        <p:spPr bwMode="auto">
          <a:xfrm>
            <a:off x="7010400" y="0"/>
            <a:ext cx="36576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endParaRPr lang="en-US" altLang="en-US"/>
          </a:p>
        </p:txBody>
      </p:sp>
      <p:sp>
        <p:nvSpPr>
          <p:cNvPr id="9221" name="Rectangle 4">
            <a:extLst>
              <a:ext uri="{FF2B5EF4-FFF2-40B4-BE49-F238E27FC236}">
                <a16:creationId xmlns:a16="http://schemas.microsoft.com/office/drawing/2014/main" id="{D5347D61-180A-C0D6-DFC9-B18F46528BF8}"/>
              </a:ext>
            </a:extLst>
          </p:cNvPr>
          <p:cNvSpPr>
            <a:spLocks noChangeArrowheads="1"/>
          </p:cNvSpPr>
          <p:nvPr/>
        </p:nvSpPr>
        <p:spPr bwMode="auto">
          <a:xfrm>
            <a:off x="6858000" y="6705600"/>
            <a:ext cx="3810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200">
                <a:solidFill>
                  <a:schemeClr val="tx2"/>
                </a:solidFill>
                <a:latin typeface="Arial" panose="020B0604020202020204" pitchFamily="34" charset="0"/>
              </a:defRPr>
            </a:lvl1pPr>
            <a:lvl2pPr marL="742950" indent="-285750" eaLnBrk="0" hangingPunct="0">
              <a:defRPr sz="3200">
                <a:solidFill>
                  <a:schemeClr val="tx2"/>
                </a:solidFill>
                <a:latin typeface="Arial" panose="020B0604020202020204" pitchFamily="34" charset="0"/>
              </a:defRPr>
            </a:lvl2pPr>
            <a:lvl3pPr marL="1143000" indent="-228600" eaLnBrk="0" hangingPunct="0">
              <a:defRPr sz="3200">
                <a:solidFill>
                  <a:schemeClr val="tx2"/>
                </a:solidFill>
                <a:latin typeface="Arial" panose="020B0604020202020204" pitchFamily="34" charset="0"/>
              </a:defRPr>
            </a:lvl3pPr>
            <a:lvl4pPr marL="1600200" indent="-228600" eaLnBrk="0" hangingPunct="0">
              <a:defRPr sz="3200">
                <a:solidFill>
                  <a:schemeClr val="tx2"/>
                </a:solidFill>
                <a:latin typeface="Arial" panose="020B0604020202020204" pitchFamily="34" charset="0"/>
              </a:defRPr>
            </a:lvl4pPr>
            <a:lvl5pPr marL="2057400" indent="-228600" eaLnBrk="0" hangingPunct="0">
              <a:defRPr sz="3200">
                <a:solidFill>
                  <a:schemeClr val="tx2"/>
                </a:solidFill>
                <a:latin typeface="Arial" panose="020B0604020202020204" pitchFamily="34" charset="0"/>
              </a:defRPr>
            </a:lvl5pPr>
            <a:lvl6pPr marL="2514600" indent="-228600" eaLnBrk="0" fontAlgn="base" hangingPunct="0">
              <a:spcBef>
                <a:spcPct val="0"/>
              </a:spcBef>
              <a:spcAft>
                <a:spcPct val="0"/>
              </a:spcAft>
              <a:defRPr sz="3200">
                <a:solidFill>
                  <a:schemeClr val="tx2"/>
                </a:solidFill>
                <a:latin typeface="Arial" panose="020B0604020202020204" pitchFamily="34" charset="0"/>
              </a:defRPr>
            </a:lvl6pPr>
            <a:lvl7pPr marL="2971800" indent="-228600" eaLnBrk="0" fontAlgn="base" hangingPunct="0">
              <a:spcBef>
                <a:spcPct val="0"/>
              </a:spcBef>
              <a:spcAft>
                <a:spcPct val="0"/>
              </a:spcAft>
              <a:defRPr sz="3200">
                <a:solidFill>
                  <a:schemeClr val="tx2"/>
                </a:solidFill>
                <a:latin typeface="Arial" panose="020B0604020202020204" pitchFamily="34" charset="0"/>
              </a:defRPr>
            </a:lvl7pPr>
            <a:lvl8pPr marL="3429000" indent="-228600" eaLnBrk="0" fontAlgn="base" hangingPunct="0">
              <a:spcBef>
                <a:spcPct val="0"/>
              </a:spcBef>
              <a:spcAft>
                <a:spcPct val="0"/>
              </a:spcAft>
              <a:defRPr sz="3200">
                <a:solidFill>
                  <a:schemeClr val="tx2"/>
                </a:solidFill>
                <a:latin typeface="Arial" panose="020B0604020202020204" pitchFamily="34" charset="0"/>
              </a:defRPr>
            </a:lvl8pPr>
            <a:lvl9pPr marL="3886200" indent="-228600" eaLnBrk="0" fontAlgn="base" hangingPunct="0">
              <a:spcBef>
                <a:spcPct val="0"/>
              </a:spcBef>
              <a:spcAft>
                <a:spcPct val="0"/>
              </a:spcAft>
              <a:defRPr sz="3200">
                <a:solidFill>
                  <a:schemeClr val="tx2"/>
                </a:solidFill>
                <a:latin typeface="Arial" panose="020B0604020202020204" pitchFamily="34" charset="0"/>
              </a:defRPr>
            </a:lvl9pPr>
          </a:lstStyle>
          <a:p>
            <a:pPr eaLnBrk="1" hangingPunct="1"/>
            <a:endParaRPr lang="en-US" altLang="en-US"/>
          </a:p>
        </p:txBody>
      </p:sp>
      <p:pic>
        <p:nvPicPr>
          <p:cNvPr id="3" name="Picture 2" descr="A map of the united states with weather forecasts&#10;&#10;Description automatically generated">
            <a:extLst>
              <a:ext uri="{FF2B5EF4-FFF2-40B4-BE49-F238E27FC236}">
                <a16:creationId xmlns:a16="http://schemas.microsoft.com/office/drawing/2014/main" id="{C892183C-0F4C-8A92-FC7C-FF18FC2160A2}"/>
              </a:ext>
            </a:extLst>
          </p:cNvPr>
          <p:cNvPicPr>
            <a:picLocks noChangeAspect="1"/>
          </p:cNvPicPr>
          <p:nvPr/>
        </p:nvPicPr>
        <p:blipFill rotWithShape="1">
          <a:blip r:embed="rId3">
            <a:extLst>
              <a:ext uri="{28A0092B-C50C-407E-A947-70E740481C1C}">
                <a14:useLocalDpi xmlns:a14="http://schemas.microsoft.com/office/drawing/2010/main" val="0"/>
              </a:ext>
            </a:extLst>
          </a:blip>
          <a:srcRect t="3346" b="3333"/>
          <a:stretch/>
        </p:blipFill>
        <p:spPr>
          <a:xfrm>
            <a:off x="152400" y="529659"/>
            <a:ext cx="8199783" cy="5739047"/>
          </a:xfrm>
          <a:prstGeom prst="rect">
            <a:avLst/>
          </a:prstGeom>
        </p:spPr>
      </p:pic>
      <p:sp>
        <p:nvSpPr>
          <p:cNvPr id="9219" name="Rectangle 3">
            <a:extLst>
              <a:ext uri="{FF2B5EF4-FFF2-40B4-BE49-F238E27FC236}">
                <a16:creationId xmlns:a16="http://schemas.microsoft.com/office/drawing/2014/main" id="{5B84E662-F9C8-FBCA-C78D-B02602A0B435}"/>
              </a:ext>
            </a:extLst>
          </p:cNvPr>
          <p:cNvSpPr>
            <a:spLocks noGrp="1" noChangeArrowheads="1"/>
          </p:cNvSpPr>
          <p:nvPr>
            <p:ph type="body" idx="1"/>
          </p:nvPr>
        </p:nvSpPr>
        <p:spPr>
          <a:xfrm>
            <a:off x="7620000" y="3754106"/>
            <a:ext cx="4419600" cy="2514600"/>
          </a:xfrm>
          <a:solidFill>
            <a:schemeClr val="bg1"/>
          </a:solidFill>
          <a:ln>
            <a:solidFill>
              <a:schemeClr val="tx1"/>
            </a:solidFill>
            <a:miter lim="800000"/>
            <a:headEnd/>
            <a:tailEnd/>
          </a:ln>
        </p:spPr>
        <p:txBody>
          <a:bodyPr/>
          <a:lstStyle/>
          <a:p>
            <a:pPr eaLnBrk="1" hangingPunct="1">
              <a:lnSpc>
                <a:spcPct val="90000"/>
              </a:lnSpc>
            </a:pPr>
            <a:r>
              <a:rPr lang="en-US" altLang="en-US" sz="2400" dirty="0"/>
              <a:t>Low pressure</a:t>
            </a:r>
          </a:p>
          <a:p>
            <a:pPr lvl="1" eaLnBrk="1" hangingPunct="1">
              <a:lnSpc>
                <a:spcPct val="90000"/>
              </a:lnSpc>
            </a:pPr>
            <a:r>
              <a:rPr lang="en-US" altLang="en-US" sz="2000" dirty="0"/>
              <a:t>Also called a cyclone</a:t>
            </a:r>
          </a:p>
          <a:p>
            <a:pPr lvl="1" eaLnBrk="1" hangingPunct="1">
              <a:lnSpc>
                <a:spcPct val="90000"/>
              </a:lnSpc>
            </a:pPr>
            <a:r>
              <a:rPr lang="en-US" altLang="en-US" sz="2000" dirty="0"/>
              <a:t>Converging rising air at surface</a:t>
            </a:r>
          </a:p>
          <a:p>
            <a:pPr lvl="1" eaLnBrk="1" hangingPunct="1">
              <a:lnSpc>
                <a:spcPct val="90000"/>
              </a:lnSpc>
            </a:pPr>
            <a:r>
              <a:rPr lang="en-US" altLang="en-US" sz="2000" dirty="0"/>
              <a:t>Diverging air aloft</a:t>
            </a:r>
          </a:p>
          <a:p>
            <a:pPr lvl="1" eaLnBrk="1" hangingPunct="1">
              <a:lnSpc>
                <a:spcPct val="90000"/>
              </a:lnSpc>
            </a:pPr>
            <a:r>
              <a:rPr lang="en-US" altLang="en-US" sz="2000" dirty="0"/>
              <a:t>Winds rotate counterclockwise in NH</a:t>
            </a:r>
          </a:p>
          <a:p>
            <a:pPr lvl="1" eaLnBrk="1" hangingPunct="1">
              <a:lnSpc>
                <a:spcPct val="90000"/>
              </a:lnSpc>
            </a:pPr>
            <a:r>
              <a:rPr lang="en-US" altLang="en-US" sz="2000" dirty="0"/>
              <a:t>Unstable surface conditions</a:t>
            </a:r>
          </a:p>
        </p:txBody>
      </p:sp>
      <p:sp>
        <p:nvSpPr>
          <p:cNvPr id="4" name="Rectangle 3">
            <a:extLst>
              <a:ext uri="{FF2B5EF4-FFF2-40B4-BE49-F238E27FC236}">
                <a16:creationId xmlns:a16="http://schemas.microsoft.com/office/drawing/2014/main" id="{A6CC860C-7190-AB1B-9287-F61B3E197491}"/>
              </a:ext>
            </a:extLst>
          </p:cNvPr>
          <p:cNvSpPr txBox="1">
            <a:spLocks noChangeArrowheads="1"/>
          </p:cNvSpPr>
          <p:nvPr/>
        </p:nvSpPr>
        <p:spPr bwMode="auto">
          <a:xfrm>
            <a:off x="7696200" y="552850"/>
            <a:ext cx="4343400" cy="3048000"/>
          </a:xfrm>
          <a:prstGeom prst="rect">
            <a:avLst/>
          </a:prstGeom>
          <a:solidFill>
            <a:schemeClr val="bg1"/>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altLang="en-US" sz="2400" kern="0" dirty="0"/>
              <a:t>High pressure</a:t>
            </a:r>
          </a:p>
          <a:p>
            <a:pPr lvl="1" eaLnBrk="1" hangingPunct="1">
              <a:lnSpc>
                <a:spcPct val="90000"/>
              </a:lnSpc>
            </a:pPr>
            <a:r>
              <a:rPr lang="en-US" altLang="en-US" sz="2000" kern="0" dirty="0"/>
              <a:t>Also called an anticyclone</a:t>
            </a:r>
          </a:p>
          <a:p>
            <a:pPr lvl="1" eaLnBrk="1" hangingPunct="1">
              <a:lnSpc>
                <a:spcPct val="90000"/>
              </a:lnSpc>
            </a:pPr>
            <a:r>
              <a:rPr lang="en-US" altLang="en-US" sz="2000" kern="0" dirty="0"/>
              <a:t>Converging air aloft</a:t>
            </a:r>
          </a:p>
          <a:p>
            <a:pPr lvl="1" eaLnBrk="1" hangingPunct="1">
              <a:lnSpc>
                <a:spcPct val="90000"/>
              </a:lnSpc>
            </a:pPr>
            <a:r>
              <a:rPr lang="en-US" altLang="en-US" sz="2000" kern="0" dirty="0"/>
              <a:t>Diverging sinking air at surface</a:t>
            </a:r>
          </a:p>
          <a:p>
            <a:pPr lvl="1" eaLnBrk="1" hangingPunct="1">
              <a:lnSpc>
                <a:spcPct val="90000"/>
              </a:lnSpc>
            </a:pPr>
            <a:r>
              <a:rPr lang="en-US" altLang="en-US" sz="2000" kern="0" dirty="0"/>
              <a:t>Winds rotate clockwise in NH</a:t>
            </a:r>
          </a:p>
          <a:p>
            <a:pPr lvl="1" eaLnBrk="1" hangingPunct="1">
              <a:lnSpc>
                <a:spcPct val="90000"/>
              </a:lnSpc>
            </a:pPr>
            <a:r>
              <a:rPr lang="en-US" altLang="en-US" sz="2000" kern="0" dirty="0"/>
              <a:t>Areas of “heavy” atmosphere; air is forced out of these locations</a:t>
            </a:r>
          </a:p>
          <a:p>
            <a:pPr lvl="1" eaLnBrk="1" hangingPunct="1">
              <a:lnSpc>
                <a:spcPct val="90000"/>
              </a:lnSpc>
            </a:pPr>
            <a:r>
              <a:rPr lang="en-US" altLang="en-US" sz="2000" kern="0" dirty="0"/>
              <a:t>Stable surface conditions</a:t>
            </a:r>
            <a:endParaRPr lang="en-US" altLang="en-US" sz="2400" kern="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urface">
            <a:extLst>
              <a:ext uri="{FF2B5EF4-FFF2-40B4-BE49-F238E27FC236}">
                <a16:creationId xmlns:a16="http://schemas.microsoft.com/office/drawing/2014/main" id="{239F4866-E70B-6B6E-4C00-0A95B2F88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09601"/>
            <a:ext cx="80010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ll">
            <a:extLst>
              <a:ext uri="{FF2B5EF4-FFF2-40B4-BE49-F238E27FC236}">
                <a16:creationId xmlns:a16="http://schemas.microsoft.com/office/drawing/2014/main" id="{1042A068-9E14-8666-379C-CE37AD423AB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7263" y="533400"/>
            <a:ext cx="11397474"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7">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1128</Words>
  <Application>Microsoft Office PowerPoint</Application>
  <PresentationFormat>Widescreen</PresentationFormat>
  <Paragraphs>117</Paragraphs>
  <Slides>28</Slides>
  <Notes>27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 Light</vt:lpstr>
      <vt:lpstr>Calibri Light (Heading)</vt:lpstr>
      <vt:lpstr>Times New Roman</vt:lpstr>
      <vt:lpstr>Default Design</vt:lpstr>
      <vt:lpstr>Air pressure and atmospheric motion</vt:lpstr>
      <vt:lpstr>Air pressure</vt:lpstr>
      <vt:lpstr>PowerPoint Presentation</vt:lpstr>
      <vt:lpstr>Surface air pressure variability</vt:lpstr>
      <vt:lpstr>Surface air pressure maps</vt:lpstr>
      <vt:lpstr>Pressure systems</vt:lpstr>
      <vt:lpstr>PowerPoint Presentation</vt:lpstr>
      <vt:lpstr>PowerPoint Presentation</vt:lpstr>
      <vt:lpstr>PowerPoint Presentation</vt:lpstr>
      <vt:lpstr>Types of low and high pressure systems</vt:lpstr>
      <vt:lpstr>PowerPoint Presentation</vt:lpstr>
      <vt:lpstr>Low pressure systems: dust devil versus ITCZ</vt:lpstr>
      <vt:lpstr>Weather forecasting</vt:lpstr>
      <vt:lpstr>Winds</vt:lpstr>
      <vt:lpstr>PowerPoint Presentation</vt:lpstr>
      <vt:lpstr>PowerPoint Presentation</vt:lpstr>
      <vt:lpstr>1. PGF: Pressure gradient force – winds blow from high to low</vt:lpstr>
      <vt:lpstr>PowerPoint Presentation</vt:lpstr>
      <vt:lpstr>2. Coriolis Force (CF)</vt:lpstr>
      <vt:lpstr>Coriolis Force</vt:lpstr>
      <vt:lpstr>3. Surface friction (SF)</vt:lpstr>
      <vt:lpstr>Two major categories of winds</vt:lpstr>
      <vt:lpstr>PowerPoint Presentation</vt:lpstr>
      <vt:lpstr>PowerPoint Presentation</vt:lpstr>
      <vt:lpstr>Specific kinds of surface winds: monsoonal flow</vt:lpstr>
      <vt:lpstr>PowerPoint Presentation</vt:lpstr>
      <vt:lpstr>Surface winds</vt:lpstr>
      <vt:lpstr>PowerPoint Presentation</vt:lpstr>
    </vt:vector>
  </TitlesOfParts>
  <Company>FSU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Anthony Stallins</dc:creator>
  <cp:lastModifiedBy>Stallins, Jon A.</cp:lastModifiedBy>
  <cp:revision>111</cp:revision>
  <dcterms:created xsi:type="dcterms:W3CDTF">2005-05-24T12:33:57Z</dcterms:created>
  <dcterms:modified xsi:type="dcterms:W3CDTF">2025-02-15T21:45:51Z</dcterms:modified>
</cp:coreProperties>
</file>