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24"/>
  </p:notesMasterIdLst>
  <p:handoutMasterIdLst>
    <p:handoutMasterId r:id="rId25"/>
  </p:handoutMasterIdLst>
  <p:sldIdLst>
    <p:sldId id="300" r:id="rId2"/>
    <p:sldId id="308" r:id="rId3"/>
    <p:sldId id="259" r:id="rId4"/>
    <p:sldId id="262" r:id="rId5"/>
    <p:sldId id="260" r:id="rId6"/>
    <p:sldId id="272" r:id="rId7"/>
    <p:sldId id="279" r:id="rId8"/>
    <p:sldId id="304" r:id="rId9"/>
    <p:sldId id="274" r:id="rId10"/>
    <p:sldId id="307" r:id="rId11"/>
    <p:sldId id="277" r:id="rId12"/>
    <p:sldId id="270" r:id="rId13"/>
    <p:sldId id="261" r:id="rId14"/>
    <p:sldId id="278" r:id="rId15"/>
    <p:sldId id="283" r:id="rId16"/>
    <p:sldId id="284" r:id="rId17"/>
    <p:sldId id="287" r:id="rId18"/>
    <p:sldId id="306" r:id="rId19"/>
    <p:sldId id="288" r:id="rId20"/>
    <p:sldId id="289" r:id="rId21"/>
    <p:sldId id="290" r:id="rId22"/>
    <p:sldId id="291" r:id="rId23"/>
  </p:sldIdLst>
  <p:sldSz cx="12192000" cy="6858000"/>
  <p:notesSz cx="70104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E953C"/>
    <a:srgbClr val="A19A67"/>
    <a:srgbClr val="CB6767"/>
    <a:srgbClr val="006699"/>
    <a:srgbClr val="5C99A1"/>
    <a:srgbClr val="000000"/>
    <a:srgbClr val="C9CBA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99" autoAdjust="0"/>
    <p:restoredTop sz="82092" autoAdjust="0"/>
  </p:normalViewPr>
  <p:slideViewPr>
    <p:cSldViewPr snapToGrid="0">
      <p:cViewPr varScale="1">
        <p:scale>
          <a:sx n="67" d="100"/>
          <a:sy n="67" d="100"/>
        </p:scale>
        <p:origin x="1037" y="67"/>
      </p:cViewPr>
      <p:guideLst>
        <p:guide orient="horz" pos="2160"/>
        <p:guide pos="384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61" d="100"/>
          <a:sy n="61" d="100"/>
        </p:scale>
        <p:origin x="3216" y="6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_rels/viewProps.xml.rels><?xml version="1.0" encoding="UTF-8" standalone="yes"?>
<Relationships xmlns="http://schemas.openxmlformats.org/package/2006/relationships"><Relationship Id="rId1" Type="http://schemas.openxmlformats.org/officeDocument/2006/relationships/slide" Target="slides/slide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E82632C6-A3AF-F1F9-9424-4CB3C5874FD5}"/>
              </a:ext>
            </a:extLst>
          </p:cNvPr>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eaLnBrk="1" hangingPunct="1">
              <a:defRPr sz="1200">
                <a:latin typeface="Times New Roman" pitchFamily="18" charset="0"/>
              </a:defRPr>
            </a:lvl1pPr>
          </a:lstStyle>
          <a:p>
            <a:pPr>
              <a:defRPr/>
            </a:pPr>
            <a:endParaRPr lang="en-US" dirty="0"/>
          </a:p>
        </p:txBody>
      </p:sp>
      <p:sp>
        <p:nvSpPr>
          <p:cNvPr id="88067" name="Rectangle 3">
            <a:extLst>
              <a:ext uri="{FF2B5EF4-FFF2-40B4-BE49-F238E27FC236}">
                <a16:creationId xmlns:a16="http://schemas.microsoft.com/office/drawing/2014/main" id="{19B0FFAA-86BF-C86B-465A-A8F57B774412}"/>
              </a:ext>
            </a:extLst>
          </p:cNvPr>
          <p:cNvSpPr>
            <a:spLocks noGrp="1" noChangeArrowheads="1"/>
          </p:cNvSpPr>
          <p:nvPr>
            <p:ph type="dt" sz="quarter" idx="1"/>
          </p:nvPr>
        </p:nvSpPr>
        <p:spPr bwMode="auto">
          <a:xfrm>
            <a:off x="3970338"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eaLnBrk="1" hangingPunct="1">
              <a:defRPr sz="1200">
                <a:latin typeface="Times New Roman" pitchFamily="18" charset="0"/>
              </a:defRPr>
            </a:lvl1pPr>
          </a:lstStyle>
          <a:p>
            <a:pPr>
              <a:defRPr/>
            </a:pPr>
            <a:endParaRPr lang="en-US" dirty="0"/>
          </a:p>
        </p:txBody>
      </p:sp>
      <p:sp>
        <p:nvSpPr>
          <p:cNvPr id="88068" name="Rectangle 4">
            <a:extLst>
              <a:ext uri="{FF2B5EF4-FFF2-40B4-BE49-F238E27FC236}">
                <a16:creationId xmlns:a16="http://schemas.microsoft.com/office/drawing/2014/main" id="{397DEBD8-92A5-C4FD-35BF-8B46B26A083A}"/>
              </a:ext>
            </a:extLst>
          </p:cNvPr>
          <p:cNvSpPr>
            <a:spLocks noGrp="1" noChangeArrowheads="1"/>
          </p:cNvSpPr>
          <p:nvPr>
            <p:ph type="ftr" sz="quarter" idx="2"/>
          </p:nvPr>
        </p:nvSpPr>
        <p:spPr bwMode="auto">
          <a:xfrm>
            <a:off x="0"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defTabSz="931863" eaLnBrk="1" hangingPunct="1">
              <a:defRPr sz="1200">
                <a:latin typeface="Times New Roman" pitchFamily="18" charset="0"/>
              </a:defRPr>
            </a:lvl1pPr>
          </a:lstStyle>
          <a:p>
            <a:pPr>
              <a:defRPr/>
            </a:pPr>
            <a:endParaRPr lang="en-US" dirty="0"/>
          </a:p>
        </p:txBody>
      </p:sp>
      <p:sp>
        <p:nvSpPr>
          <p:cNvPr id="88069" name="Rectangle 5">
            <a:extLst>
              <a:ext uri="{FF2B5EF4-FFF2-40B4-BE49-F238E27FC236}">
                <a16:creationId xmlns:a16="http://schemas.microsoft.com/office/drawing/2014/main" id="{E205A44A-0E8B-BF71-6DAB-EDF3DAD56591}"/>
              </a:ext>
            </a:extLst>
          </p:cNvPr>
          <p:cNvSpPr>
            <a:spLocks noGrp="1" noChangeArrowheads="1"/>
          </p:cNvSpPr>
          <p:nvPr>
            <p:ph type="sldNum" sz="quarter" idx="3"/>
          </p:nvPr>
        </p:nvSpPr>
        <p:spPr bwMode="auto">
          <a:xfrm>
            <a:off x="3970338"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eaLnBrk="1" hangingPunct="1">
              <a:defRPr sz="1200">
                <a:latin typeface="Times New Roman" panose="02020603050405020304" pitchFamily="18" charset="0"/>
              </a:defRPr>
            </a:lvl1pPr>
          </a:lstStyle>
          <a:p>
            <a:fld id="{644FF10C-1B33-475C-BCC8-6A3AA7035AAA}" type="slidenum">
              <a:rPr lang="en-US" altLang="en-US"/>
              <a:pPr/>
              <a:t>‹#›</a:t>
            </a:fld>
            <a:endParaRPr lang="en-US" alt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5796D720-530D-2651-7784-1A8A768A710C}"/>
              </a:ext>
            </a:extLst>
          </p:cNvPr>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eaLnBrk="1" hangingPunct="1">
              <a:defRPr sz="1200">
                <a:latin typeface="Times New Roman" pitchFamily="18" charset="0"/>
              </a:defRPr>
            </a:lvl1pPr>
          </a:lstStyle>
          <a:p>
            <a:pPr>
              <a:defRPr/>
            </a:pPr>
            <a:endParaRPr lang="en-US" dirty="0"/>
          </a:p>
        </p:txBody>
      </p:sp>
      <p:sp>
        <p:nvSpPr>
          <p:cNvPr id="14339" name="Rectangle 3">
            <a:extLst>
              <a:ext uri="{FF2B5EF4-FFF2-40B4-BE49-F238E27FC236}">
                <a16:creationId xmlns:a16="http://schemas.microsoft.com/office/drawing/2014/main" id="{E4071DA6-00DF-FEEA-B229-6BD4DECC1468}"/>
              </a:ext>
            </a:extLst>
          </p:cNvPr>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eaLnBrk="1" hangingPunct="1">
              <a:defRPr sz="1200">
                <a:latin typeface="Times New Roman" pitchFamily="18" charset="0"/>
              </a:defRPr>
            </a:lvl1pPr>
          </a:lstStyle>
          <a:p>
            <a:pPr>
              <a:defRPr/>
            </a:pPr>
            <a:endParaRPr lang="en-US" dirty="0"/>
          </a:p>
        </p:txBody>
      </p:sp>
      <p:sp>
        <p:nvSpPr>
          <p:cNvPr id="31748" name="Rectangle 4">
            <a:extLst>
              <a:ext uri="{FF2B5EF4-FFF2-40B4-BE49-F238E27FC236}">
                <a16:creationId xmlns:a16="http://schemas.microsoft.com/office/drawing/2014/main" id="{EBDCC6FB-C6ED-EC6D-75E1-06560B60809C}"/>
              </a:ext>
            </a:extLst>
          </p:cNvPr>
          <p:cNvSpPr>
            <a:spLocks noGrp="1" noRot="1" noChangeAspect="1" noChangeArrowheads="1" noTextEdit="1"/>
          </p:cNvSpPr>
          <p:nvPr>
            <p:ph type="sldImg" idx="2"/>
          </p:nvPr>
        </p:nvSpPr>
        <p:spPr bwMode="auto">
          <a:xfrm>
            <a:off x="406400" y="696913"/>
            <a:ext cx="61976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41" name="Rectangle 5">
            <a:extLst>
              <a:ext uri="{FF2B5EF4-FFF2-40B4-BE49-F238E27FC236}">
                <a16:creationId xmlns:a16="http://schemas.microsoft.com/office/drawing/2014/main" id="{5CA5B8A6-C97C-04B6-0EBD-1FF2587FCF85}"/>
              </a:ext>
            </a:extLst>
          </p:cNvPr>
          <p:cNvSpPr>
            <a:spLocks noGrp="1" noChangeArrowheads="1"/>
          </p:cNvSpPr>
          <p:nvPr>
            <p:ph type="body" sz="quarter" idx="3"/>
          </p:nvPr>
        </p:nvSpPr>
        <p:spPr bwMode="auto">
          <a:xfrm>
            <a:off x="701675" y="4416425"/>
            <a:ext cx="5607050" cy="4183063"/>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342" name="Rectangle 6">
            <a:extLst>
              <a:ext uri="{FF2B5EF4-FFF2-40B4-BE49-F238E27FC236}">
                <a16:creationId xmlns:a16="http://schemas.microsoft.com/office/drawing/2014/main" id="{1DB73AA4-4773-E300-A577-ACE0551E0AD2}"/>
              </a:ext>
            </a:extLst>
          </p:cNvPr>
          <p:cNvSpPr>
            <a:spLocks noGrp="1" noChangeArrowheads="1"/>
          </p:cNvSpPr>
          <p:nvPr>
            <p:ph type="ftr" sz="quarter" idx="4"/>
          </p:nvPr>
        </p:nvSpPr>
        <p:spPr bwMode="auto">
          <a:xfrm>
            <a:off x="0"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defTabSz="931863" eaLnBrk="1" hangingPunct="1">
              <a:defRPr sz="1200">
                <a:latin typeface="Times New Roman" pitchFamily="18" charset="0"/>
              </a:defRPr>
            </a:lvl1pPr>
          </a:lstStyle>
          <a:p>
            <a:pPr>
              <a:defRPr/>
            </a:pPr>
            <a:endParaRPr lang="en-US" dirty="0"/>
          </a:p>
        </p:txBody>
      </p:sp>
      <p:sp>
        <p:nvSpPr>
          <p:cNvPr id="14343" name="Rectangle 7">
            <a:extLst>
              <a:ext uri="{FF2B5EF4-FFF2-40B4-BE49-F238E27FC236}">
                <a16:creationId xmlns:a16="http://schemas.microsoft.com/office/drawing/2014/main" id="{08D51FFF-6E4C-3F0E-61BC-67D32DC5FD4A}"/>
              </a:ext>
            </a:extLst>
          </p:cNvPr>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eaLnBrk="1" hangingPunct="1">
              <a:defRPr sz="1600">
                <a:latin typeface="Arial" panose="020B0604020202020204" pitchFamily="34" charset="0"/>
                <a:cs typeface="Arial" panose="020B0604020202020204" pitchFamily="34" charset="0"/>
              </a:defRPr>
            </a:lvl1pPr>
          </a:lstStyle>
          <a:p>
            <a:fld id="{439C491C-BCC8-492B-8A22-AF0323774E66}"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453D497B-C38B-D450-BAFF-7A5FDF9B41A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fld id="{FCB280F3-F239-4F8C-8A4C-B3FFDCA95960}" type="slidenum">
              <a:rPr lang="en-US" altLang="en-US">
                <a:latin typeface="Times New Roman" panose="02020603050405020304" pitchFamily="18" charset="0"/>
              </a:rPr>
              <a:pPr/>
              <a:t>1</a:t>
            </a:fld>
            <a:endParaRPr lang="en-US" altLang="en-US" dirty="0">
              <a:latin typeface="Times New Roman" panose="02020603050405020304" pitchFamily="18" charset="0"/>
            </a:endParaRPr>
          </a:p>
        </p:txBody>
      </p:sp>
      <p:sp>
        <p:nvSpPr>
          <p:cNvPr id="33795" name="Rectangle 2">
            <a:extLst>
              <a:ext uri="{FF2B5EF4-FFF2-40B4-BE49-F238E27FC236}">
                <a16:creationId xmlns:a16="http://schemas.microsoft.com/office/drawing/2014/main" id="{82F5F507-2AA1-BB59-1ACB-994E5F2DF60E}"/>
              </a:ext>
            </a:extLst>
          </p:cNvPr>
          <p:cNvSpPr>
            <a:spLocks noGrp="1" noRot="1" noChangeAspect="1" noChangeArrowheads="1" noTextEdit="1"/>
          </p:cNvSpPr>
          <p:nvPr>
            <p:ph type="sldImg"/>
          </p:nvPr>
        </p:nvSpPr>
        <p:spPr>
          <a:xfrm>
            <a:off x="406400" y="696913"/>
            <a:ext cx="6197600" cy="3486150"/>
          </a:xfrm>
          <a:ln/>
        </p:spPr>
      </p:sp>
      <p:sp>
        <p:nvSpPr>
          <p:cNvPr id="33796" name="Rectangle 3">
            <a:extLst>
              <a:ext uri="{FF2B5EF4-FFF2-40B4-BE49-F238E27FC236}">
                <a16:creationId xmlns:a16="http://schemas.microsoft.com/office/drawing/2014/main" id="{03147F19-7856-2A35-9C56-38D27F7EEEE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3C189BE4-0070-D902-92C5-FB6843818BBC}"/>
              </a:ext>
            </a:extLst>
          </p:cNvPr>
          <p:cNvSpPr>
            <a:spLocks noGrp="1" noRot="1" noChangeAspect="1" noTextEdit="1"/>
          </p:cNvSpPr>
          <p:nvPr>
            <p:ph type="sldImg"/>
          </p:nvPr>
        </p:nvSpPr>
        <p:spPr>
          <a:xfrm>
            <a:off x="406400" y="696913"/>
            <a:ext cx="6197600" cy="3486150"/>
          </a:xfrm>
          <a:ln/>
        </p:spPr>
      </p:sp>
      <p:sp>
        <p:nvSpPr>
          <p:cNvPr id="48131" name="Notes Placeholder 2">
            <a:extLst>
              <a:ext uri="{FF2B5EF4-FFF2-40B4-BE49-F238E27FC236}">
                <a16:creationId xmlns:a16="http://schemas.microsoft.com/office/drawing/2014/main" id="{FC249A12-3D83-BB2A-F2E0-FEB4E2039CF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dirty="0"/>
              <a:t>Albedo: a measure of how well a surface reflects insolation, it is an important part of the radiation budget</a:t>
            </a:r>
            <a:endParaRPr lang="en-US" altLang="en-US" dirty="0"/>
          </a:p>
          <a:p>
            <a:endParaRPr lang="en-US" altLang="en-US" dirty="0"/>
          </a:p>
        </p:txBody>
      </p:sp>
      <p:sp>
        <p:nvSpPr>
          <p:cNvPr id="48132" name="Slide Number Placeholder 3">
            <a:extLst>
              <a:ext uri="{FF2B5EF4-FFF2-40B4-BE49-F238E27FC236}">
                <a16:creationId xmlns:a16="http://schemas.microsoft.com/office/drawing/2014/main" id="{20DB28DF-2CA7-76EB-2B92-AA4C7208BEE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fld id="{FD0901D5-4E73-407F-8263-9F3C26974917}" type="slidenum">
              <a:rPr lang="en-US" altLang="en-US">
                <a:latin typeface="Times New Roman" panose="02020603050405020304" pitchFamily="18" charset="0"/>
              </a:rPr>
              <a:pPr/>
              <a:t>11</a:t>
            </a:fld>
            <a:endParaRPr lang="en-US" altLang="en-US" dirty="0">
              <a:latin typeface="Times New Roman" panose="02020603050405020304"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7606A2F6-F455-8F11-267D-AAB797A6301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fld id="{CD756B3E-A81C-4F7B-9790-617D9034EBFB}" type="slidenum">
              <a:rPr lang="en-US" altLang="en-US">
                <a:latin typeface="Times New Roman" panose="02020603050405020304" pitchFamily="18" charset="0"/>
              </a:rPr>
              <a:pPr/>
              <a:t>12</a:t>
            </a:fld>
            <a:endParaRPr lang="en-US" altLang="en-US" dirty="0">
              <a:latin typeface="Times New Roman" panose="02020603050405020304" pitchFamily="18" charset="0"/>
            </a:endParaRPr>
          </a:p>
        </p:txBody>
      </p:sp>
      <p:sp>
        <p:nvSpPr>
          <p:cNvPr id="49155" name="Rectangle 2">
            <a:extLst>
              <a:ext uri="{FF2B5EF4-FFF2-40B4-BE49-F238E27FC236}">
                <a16:creationId xmlns:a16="http://schemas.microsoft.com/office/drawing/2014/main" id="{5572C362-9EA1-80D8-3FFA-AA59B66AC2C5}"/>
              </a:ext>
            </a:extLst>
          </p:cNvPr>
          <p:cNvSpPr>
            <a:spLocks noGrp="1" noRot="1" noChangeAspect="1" noChangeArrowheads="1" noTextEdit="1"/>
          </p:cNvSpPr>
          <p:nvPr>
            <p:ph type="sldImg"/>
          </p:nvPr>
        </p:nvSpPr>
        <p:spPr>
          <a:xfrm>
            <a:off x="406400" y="696913"/>
            <a:ext cx="6197600" cy="3486150"/>
          </a:xfrm>
          <a:ln/>
        </p:spPr>
      </p:sp>
      <p:sp>
        <p:nvSpPr>
          <p:cNvPr id="49156" name="Rectangle 3">
            <a:extLst>
              <a:ext uri="{FF2B5EF4-FFF2-40B4-BE49-F238E27FC236}">
                <a16:creationId xmlns:a16="http://schemas.microsoft.com/office/drawing/2014/main" id="{72A52504-F103-FE25-8120-B160AF896CB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What explains this pattern of albedo?</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3DC98E09-CAD7-63F1-74AD-44C917E2A55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fld id="{3A40E7AB-0FC1-4F75-84CD-CB4849CD118F}" type="slidenum">
              <a:rPr lang="en-US" altLang="en-US">
                <a:latin typeface="Times New Roman" panose="02020603050405020304" pitchFamily="18" charset="0"/>
              </a:rPr>
              <a:pPr/>
              <a:t>13</a:t>
            </a:fld>
            <a:endParaRPr lang="en-US" altLang="en-US" dirty="0">
              <a:latin typeface="Times New Roman" panose="02020603050405020304" pitchFamily="18" charset="0"/>
            </a:endParaRPr>
          </a:p>
        </p:txBody>
      </p:sp>
      <p:sp>
        <p:nvSpPr>
          <p:cNvPr id="40963" name="Rectangle 2">
            <a:extLst>
              <a:ext uri="{FF2B5EF4-FFF2-40B4-BE49-F238E27FC236}">
                <a16:creationId xmlns:a16="http://schemas.microsoft.com/office/drawing/2014/main" id="{51CD02A2-6E80-1D79-D938-29C39430EE06}"/>
              </a:ext>
            </a:extLst>
          </p:cNvPr>
          <p:cNvSpPr>
            <a:spLocks noGrp="1" noRot="1" noChangeAspect="1" noChangeArrowheads="1" noTextEdit="1"/>
          </p:cNvSpPr>
          <p:nvPr>
            <p:ph type="sldImg"/>
          </p:nvPr>
        </p:nvSpPr>
        <p:spPr>
          <a:xfrm>
            <a:off x="406400" y="696913"/>
            <a:ext cx="6197600" cy="3486150"/>
          </a:xfrm>
          <a:ln/>
        </p:spPr>
      </p:sp>
      <p:sp>
        <p:nvSpPr>
          <p:cNvPr id="40964" name="Rectangle 3">
            <a:extLst>
              <a:ext uri="{FF2B5EF4-FFF2-40B4-BE49-F238E27FC236}">
                <a16:creationId xmlns:a16="http://schemas.microsoft.com/office/drawing/2014/main" id="{B02F0D6B-B1CD-99CD-6F1E-69732112BBA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200" dirty="0"/>
              <a:t>Path of incoming solar radiation (100 units) for the Earth</a:t>
            </a:r>
            <a:br>
              <a:rPr lang="en-US" altLang="en-US" sz="1200" dirty="0"/>
            </a:br>
            <a:br>
              <a:rPr lang="en-US" altLang="en-US" sz="1200" dirty="0"/>
            </a:br>
            <a:r>
              <a:rPr lang="en-US" altLang="en-US" sz="1200" dirty="0"/>
              <a:t>Know the 30-20-50 rule at right rather than trying to memorize all the details – 50% of insolation does not make it to the ground.</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4AF454D4-0240-8455-F593-A9FA6567590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fld id="{8D76C2CB-D143-4098-A7AE-0011301B4F9A}" type="slidenum">
              <a:rPr lang="en-US" altLang="en-US">
                <a:latin typeface="Times New Roman" panose="02020603050405020304" pitchFamily="18" charset="0"/>
              </a:rPr>
              <a:pPr/>
              <a:t>14</a:t>
            </a:fld>
            <a:endParaRPr lang="en-US" altLang="en-US" dirty="0">
              <a:latin typeface="Times New Roman" panose="02020603050405020304" pitchFamily="18" charset="0"/>
            </a:endParaRPr>
          </a:p>
        </p:txBody>
      </p:sp>
      <p:sp>
        <p:nvSpPr>
          <p:cNvPr id="43011" name="Rectangle 2">
            <a:extLst>
              <a:ext uri="{FF2B5EF4-FFF2-40B4-BE49-F238E27FC236}">
                <a16:creationId xmlns:a16="http://schemas.microsoft.com/office/drawing/2014/main" id="{563E9CAB-71E8-E9F5-9C08-2C8C5A8C2454}"/>
              </a:ext>
            </a:extLst>
          </p:cNvPr>
          <p:cNvSpPr>
            <a:spLocks noGrp="1" noRot="1" noChangeAspect="1" noChangeArrowheads="1" noTextEdit="1"/>
          </p:cNvSpPr>
          <p:nvPr>
            <p:ph type="sldImg"/>
          </p:nvPr>
        </p:nvSpPr>
        <p:spPr>
          <a:xfrm>
            <a:off x="406400" y="696913"/>
            <a:ext cx="6197600" cy="3486150"/>
          </a:xfrm>
          <a:ln/>
        </p:spPr>
      </p:sp>
      <p:sp>
        <p:nvSpPr>
          <p:cNvPr id="43012" name="Rectangle 3">
            <a:extLst>
              <a:ext uri="{FF2B5EF4-FFF2-40B4-BE49-F238E27FC236}">
                <a16:creationId xmlns:a16="http://schemas.microsoft.com/office/drawing/2014/main" id="{2DF3B4BB-8853-4CD6-0CCA-F069A5A8316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D0E8DE29-07A5-497D-8091-666C91F97F8A}"/>
              </a:ext>
            </a:extLst>
          </p:cNvPr>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79897CF0-9360-4514-B013-3329271A4694}" type="slidenum">
              <a:rPr lang="en-US" altLang="en-US" sz="1200">
                <a:latin typeface="Times New Roman" panose="02020603050405020304" pitchFamily="18" charset="0"/>
              </a:rPr>
              <a:pPr algn="r" eaLnBrk="1" hangingPunct="1"/>
              <a:t>15</a:t>
            </a:fld>
            <a:endParaRPr lang="en-US" altLang="en-US" sz="1200" dirty="0">
              <a:latin typeface="Times New Roman" panose="02020603050405020304" pitchFamily="18" charset="0"/>
            </a:endParaRPr>
          </a:p>
        </p:txBody>
      </p:sp>
      <p:sp>
        <p:nvSpPr>
          <p:cNvPr id="52227" name="Rectangle 2">
            <a:extLst>
              <a:ext uri="{FF2B5EF4-FFF2-40B4-BE49-F238E27FC236}">
                <a16:creationId xmlns:a16="http://schemas.microsoft.com/office/drawing/2014/main" id="{92B18C5D-ECB7-1804-370D-C2783C15BEA5}"/>
              </a:ext>
            </a:extLst>
          </p:cNvPr>
          <p:cNvSpPr>
            <a:spLocks noGrp="1" noRot="1" noChangeAspect="1" noChangeArrowheads="1" noTextEdit="1"/>
          </p:cNvSpPr>
          <p:nvPr>
            <p:ph type="sldImg"/>
          </p:nvPr>
        </p:nvSpPr>
        <p:spPr>
          <a:ln/>
        </p:spPr>
      </p:sp>
      <p:sp>
        <p:nvSpPr>
          <p:cNvPr id="52228" name="Rectangle 3">
            <a:extLst>
              <a:ext uri="{FF2B5EF4-FFF2-40B4-BE49-F238E27FC236}">
                <a16:creationId xmlns:a16="http://schemas.microsoft.com/office/drawing/2014/main" id="{CF9B8537-4E3A-385E-D99B-4FEF7AC14C2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en-US" altLang="en-US" sz="900" dirty="0"/>
              <a:t>Potential energy (a ball on a hill) can be converted to kinetic energy when it starts rolling downhill. </a:t>
            </a:r>
            <a:br>
              <a:rPr lang="en-US" altLang="en-US" sz="900" dirty="0"/>
            </a:br>
            <a:br>
              <a:rPr lang="en-US" altLang="en-US" sz="900" dirty="0"/>
            </a:br>
            <a:r>
              <a:rPr lang="en-US" altLang="en-US" sz="900" dirty="0"/>
              <a:t>Chemical energy in a battery can be converted to kinetic energy in the form of a moving car</a:t>
            </a:r>
          </a:p>
          <a:p>
            <a:pPr eaLnBrk="1" hangingPunct="1">
              <a:lnSpc>
                <a:spcPct val="80000"/>
              </a:lnSpc>
            </a:pPr>
            <a:br>
              <a:rPr lang="en-US" altLang="en-US" sz="900" dirty="0"/>
            </a:br>
            <a:r>
              <a:rPr lang="en-US" altLang="en-US" sz="900" dirty="0"/>
              <a:t>Energy in radiation can be converted to kinetic energy. Energy in the shortwave radiation from the Sun </a:t>
            </a:r>
            <a:r>
              <a:rPr lang="en-US" altLang="en-US" sz="900" dirty="0" err="1"/>
              <a:t>strjkes</a:t>
            </a:r>
            <a:r>
              <a:rPr lang="en-US" altLang="en-US" sz="900" dirty="0"/>
              <a:t> molecules on the surface or in water or air and sets them into motion. This motion is kinetic energy, which can be measured as temperature. </a:t>
            </a:r>
          </a:p>
          <a:p>
            <a:pPr eaLnBrk="1" hangingPunct="1">
              <a:lnSpc>
                <a:spcPct val="80000"/>
              </a:lnSpc>
            </a:pPr>
            <a:endParaRPr lang="en-US" altLang="en-US" sz="900" dirty="0"/>
          </a:p>
          <a:p>
            <a:pPr eaLnBrk="1" hangingPunct="1">
              <a:lnSpc>
                <a:spcPct val="80000"/>
              </a:lnSpc>
            </a:pPr>
            <a:r>
              <a:rPr lang="en-US" altLang="en-US" sz="900" dirty="0"/>
              <a:t>Heat is a manifestation of energy through its ability to do work</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D95B9F56-23B6-A9A0-B39A-A635460372DF}"/>
              </a:ext>
            </a:extLst>
          </p:cNvPr>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A9E1BC07-84E3-401F-ABBB-4CD50D4A57F9}" type="slidenum">
              <a:rPr lang="en-US" altLang="en-US" sz="1200">
                <a:latin typeface="Times New Roman" panose="02020603050405020304" pitchFamily="18" charset="0"/>
              </a:rPr>
              <a:pPr algn="r" eaLnBrk="1" hangingPunct="1"/>
              <a:t>16</a:t>
            </a:fld>
            <a:endParaRPr lang="en-US" altLang="en-US" sz="1200" dirty="0">
              <a:latin typeface="Times New Roman" panose="02020603050405020304" pitchFamily="18" charset="0"/>
            </a:endParaRPr>
          </a:p>
        </p:txBody>
      </p:sp>
      <p:sp>
        <p:nvSpPr>
          <p:cNvPr id="53251" name="Rectangle 2">
            <a:extLst>
              <a:ext uri="{FF2B5EF4-FFF2-40B4-BE49-F238E27FC236}">
                <a16:creationId xmlns:a16="http://schemas.microsoft.com/office/drawing/2014/main" id="{E842BEE2-DE3B-1050-0A0B-C3C182539CF5}"/>
              </a:ext>
            </a:extLst>
          </p:cNvPr>
          <p:cNvSpPr>
            <a:spLocks noGrp="1" noRot="1" noChangeAspect="1" noChangeArrowheads="1" noTextEdit="1"/>
          </p:cNvSpPr>
          <p:nvPr>
            <p:ph type="sldImg"/>
          </p:nvPr>
        </p:nvSpPr>
        <p:spPr>
          <a:ln/>
        </p:spPr>
      </p:sp>
      <p:sp>
        <p:nvSpPr>
          <p:cNvPr id="53252" name="Rectangle 3">
            <a:extLst>
              <a:ext uri="{FF2B5EF4-FFF2-40B4-BE49-F238E27FC236}">
                <a16:creationId xmlns:a16="http://schemas.microsoft.com/office/drawing/2014/main" id="{313B33D5-444D-D352-3A02-5853D3D6D37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Radiation sets molecules into motion as kinetic energy</a:t>
            </a:r>
          </a:p>
          <a:p>
            <a:pPr eaLnBrk="1" hangingPunct="1"/>
            <a:endParaRPr lang="en-US" altLang="en-US" dirty="0"/>
          </a:p>
          <a:p>
            <a:pPr eaLnBrk="1" hangingPunct="1"/>
            <a:r>
              <a:rPr lang="en-US" altLang="en-US" dirty="0"/>
              <a:t>Compare the same volume of ocean (high heat, low temperature) to that of the outer atmosphere, the thermosphere, on the edge of space, which has few molecules, but they have lots of energy, thus low heat but high temperature (2200 degrees F).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EAE6D1D6-18A7-4CE7-DF1F-4A43AB506772}"/>
              </a:ext>
            </a:extLst>
          </p:cNvPr>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E9926881-EBD5-4496-9AEF-0B31683E855F}" type="slidenum">
              <a:rPr lang="en-US" altLang="en-US" sz="1200">
                <a:latin typeface="Times New Roman" panose="02020603050405020304" pitchFamily="18" charset="0"/>
              </a:rPr>
              <a:pPr algn="r" eaLnBrk="1" hangingPunct="1"/>
              <a:t>17</a:t>
            </a:fld>
            <a:endParaRPr lang="en-US" altLang="en-US" sz="1200" dirty="0">
              <a:latin typeface="Times New Roman" panose="02020603050405020304" pitchFamily="18" charset="0"/>
            </a:endParaRPr>
          </a:p>
        </p:txBody>
      </p:sp>
      <p:sp>
        <p:nvSpPr>
          <p:cNvPr id="54275" name="Rectangle 2">
            <a:extLst>
              <a:ext uri="{FF2B5EF4-FFF2-40B4-BE49-F238E27FC236}">
                <a16:creationId xmlns:a16="http://schemas.microsoft.com/office/drawing/2014/main" id="{A2BFF9C4-DAAB-3E1F-819B-9F1706345ABB}"/>
              </a:ext>
            </a:extLst>
          </p:cNvPr>
          <p:cNvSpPr>
            <a:spLocks noGrp="1" noRot="1" noChangeAspect="1" noChangeArrowheads="1" noTextEdit="1"/>
          </p:cNvSpPr>
          <p:nvPr>
            <p:ph type="sldImg"/>
          </p:nvPr>
        </p:nvSpPr>
        <p:spPr>
          <a:ln/>
        </p:spPr>
      </p:sp>
      <p:sp>
        <p:nvSpPr>
          <p:cNvPr id="54276" name="Rectangle 3">
            <a:extLst>
              <a:ext uri="{FF2B5EF4-FFF2-40B4-BE49-F238E27FC236}">
                <a16:creationId xmlns:a16="http://schemas.microsoft.com/office/drawing/2014/main" id="{F4F1E6E0-11D8-8B5D-938A-224833D4A76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0" dirty="0">
                <a:solidFill>
                  <a:schemeClr val="tx1"/>
                </a:solidFill>
              </a:rPr>
              <a:t>Latent heat cannot be measured directly because it represents the energy absorbed or released during a phase change of water without a corresponding change in temperature. Traditional thermometers measure temperature, but during a phase transition (e.g., melting, boiling, condensation of water), the temperature remains constant while heat energy is either absorbed or released</a:t>
            </a:r>
            <a:r>
              <a:rPr lang="en-US" dirty="0"/>
              <a:t>. When a substance undergoes a phase change (e.g., water turning into steam), energy goes into </a:t>
            </a:r>
            <a:r>
              <a:rPr lang="en-US" b="0" dirty="0"/>
              <a:t>breaking or forming intermolecular bonds </a:t>
            </a:r>
            <a:r>
              <a:rPr lang="en-US" dirty="0"/>
              <a:t>rather than increasing kinetic energy. Since temperature measures kinetic energy, it does not change, making direct measurement impossible with a thermometer.</a:t>
            </a:r>
            <a:endParaRPr lang="en-US"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Warm and cold air advection associated with a warm front and a cold front</a:t>
            </a:r>
          </a:p>
        </p:txBody>
      </p:sp>
      <p:sp>
        <p:nvSpPr>
          <p:cNvPr id="4" name="Slide Number Placeholder 3"/>
          <p:cNvSpPr>
            <a:spLocks noGrp="1"/>
          </p:cNvSpPr>
          <p:nvPr>
            <p:ph type="sldNum" sz="quarter" idx="5"/>
          </p:nvPr>
        </p:nvSpPr>
        <p:spPr/>
        <p:txBody>
          <a:bodyPr/>
          <a:lstStyle/>
          <a:p>
            <a:fld id="{439C491C-BCC8-492B-8A22-AF0323774E66}" type="slidenum">
              <a:rPr lang="en-US" altLang="en-US" smtClean="0"/>
              <a:pPr/>
              <a:t>18</a:t>
            </a:fld>
            <a:endParaRPr lang="en-US" altLang="en-US" dirty="0"/>
          </a:p>
        </p:txBody>
      </p:sp>
    </p:spTree>
    <p:extLst>
      <p:ext uri="{BB962C8B-B14F-4D97-AF65-F5344CB8AC3E}">
        <p14:creationId xmlns:p14="http://schemas.microsoft.com/office/powerpoint/2010/main" val="15972710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5946798A-CF06-D88C-E532-5A9F8EFF9DDA}"/>
              </a:ext>
            </a:extLst>
          </p:cNvPr>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F28EEC64-357B-4ADD-B5C5-77805013D86E}" type="slidenum">
              <a:rPr lang="en-US" altLang="en-US" sz="1200">
                <a:latin typeface="Times New Roman" panose="02020603050405020304" pitchFamily="18" charset="0"/>
              </a:rPr>
              <a:pPr algn="r" eaLnBrk="1" hangingPunct="1"/>
              <a:t>19</a:t>
            </a:fld>
            <a:endParaRPr lang="en-US" altLang="en-US" sz="1200" dirty="0">
              <a:latin typeface="Times New Roman" panose="02020603050405020304" pitchFamily="18" charset="0"/>
            </a:endParaRPr>
          </a:p>
        </p:txBody>
      </p:sp>
      <p:sp>
        <p:nvSpPr>
          <p:cNvPr id="56323" name="Rectangle 2">
            <a:extLst>
              <a:ext uri="{FF2B5EF4-FFF2-40B4-BE49-F238E27FC236}">
                <a16:creationId xmlns:a16="http://schemas.microsoft.com/office/drawing/2014/main" id="{8CB70858-E311-7DF2-5B72-6876EA65ACD3}"/>
              </a:ext>
            </a:extLst>
          </p:cNvPr>
          <p:cNvSpPr>
            <a:spLocks noGrp="1" noRot="1" noChangeAspect="1" noChangeArrowheads="1" noTextEdit="1"/>
          </p:cNvSpPr>
          <p:nvPr>
            <p:ph type="sldImg"/>
          </p:nvPr>
        </p:nvSpPr>
        <p:spPr>
          <a:ln/>
        </p:spPr>
      </p:sp>
      <p:sp>
        <p:nvSpPr>
          <p:cNvPr id="56324" name="Rectangle 3">
            <a:extLst>
              <a:ext uri="{FF2B5EF4-FFF2-40B4-BE49-F238E27FC236}">
                <a16:creationId xmlns:a16="http://schemas.microsoft.com/office/drawing/2014/main" id="{19D9BD32-ABB2-95AD-3850-64B621686F8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Processes going to the right, like melting, sublimation, and evaporation cool the environment because sensible heat is converted to latent heat and this latent heat is now tied up in the phase changes of water. It is stored as potential energy in liquid water or water vapor. </a:t>
            </a:r>
            <a:br>
              <a:rPr lang="en-US" altLang="en-US" dirty="0"/>
            </a:br>
            <a:br>
              <a:rPr lang="en-US" altLang="en-US" dirty="0"/>
            </a:br>
            <a:r>
              <a:rPr lang="en-US" altLang="en-US" dirty="0"/>
              <a:t>Processes going to the left, like condensation, freezing, or deposition warm the environment because latent heat is converted to sensible heat. The potential energy stored in water vapor or liquid water is released to the environment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4F67AEE6-F757-5D64-B807-452808D41F8D}"/>
              </a:ext>
            </a:extLst>
          </p:cNvPr>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0ECD4B41-A71F-4683-BB33-6A183FF8BFDC}" type="slidenum">
              <a:rPr lang="en-US" altLang="en-US" sz="1200">
                <a:latin typeface="Times New Roman" panose="02020603050405020304" pitchFamily="18" charset="0"/>
              </a:rPr>
              <a:pPr algn="r" eaLnBrk="1" hangingPunct="1"/>
              <a:t>20</a:t>
            </a:fld>
            <a:endParaRPr lang="en-US" altLang="en-US" sz="1200" dirty="0">
              <a:latin typeface="Times New Roman" panose="02020603050405020304" pitchFamily="18" charset="0"/>
            </a:endParaRPr>
          </a:p>
        </p:txBody>
      </p:sp>
      <p:sp>
        <p:nvSpPr>
          <p:cNvPr id="58371" name="Rectangle 2">
            <a:extLst>
              <a:ext uri="{FF2B5EF4-FFF2-40B4-BE49-F238E27FC236}">
                <a16:creationId xmlns:a16="http://schemas.microsoft.com/office/drawing/2014/main" id="{711A89CA-9383-3685-60E8-80F5301A212A}"/>
              </a:ext>
            </a:extLst>
          </p:cNvPr>
          <p:cNvSpPr>
            <a:spLocks noGrp="1" noRot="1" noChangeAspect="1" noChangeArrowheads="1" noTextEdit="1"/>
          </p:cNvSpPr>
          <p:nvPr>
            <p:ph type="sldImg"/>
          </p:nvPr>
        </p:nvSpPr>
        <p:spPr>
          <a:ln/>
        </p:spPr>
      </p:sp>
      <p:sp>
        <p:nvSpPr>
          <p:cNvPr id="58372" name="Rectangle 3">
            <a:extLst>
              <a:ext uri="{FF2B5EF4-FFF2-40B4-BE49-F238E27FC236}">
                <a16:creationId xmlns:a16="http://schemas.microsoft.com/office/drawing/2014/main" id="{7D36ABDA-725D-0BEC-2AAB-2005B62D204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9F012E4C-4CC5-1D32-4DB3-D8E09BDA9C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fld id="{7AD685B6-7EF0-4F3A-BC85-D3FF21C89C6B}" type="slidenum">
              <a:rPr lang="en-US" altLang="en-US">
                <a:latin typeface="Times New Roman" panose="02020603050405020304" pitchFamily="18" charset="0"/>
              </a:rPr>
              <a:pPr/>
              <a:t>3</a:t>
            </a:fld>
            <a:endParaRPr lang="en-US" altLang="en-US" dirty="0">
              <a:latin typeface="Times New Roman" panose="02020603050405020304" pitchFamily="18" charset="0"/>
            </a:endParaRPr>
          </a:p>
        </p:txBody>
      </p:sp>
      <p:sp>
        <p:nvSpPr>
          <p:cNvPr id="34819" name="Rectangle 2">
            <a:extLst>
              <a:ext uri="{FF2B5EF4-FFF2-40B4-BE49-F238E27FC236}">
                <a16:creationId xmlns:a16="http://schemas.microsoft.com/office/drawing/2014/main" id="{14B8C977-9159-3FC7-2C79-312B49F4134A}"/>
              </a:ext>
            </a:extLst>
          </p:cNvPr>
          <p:cNvSpPr>
            <a:spLocks noGrp="1" noRot="1" noChangeAspect="1" noChangeArrowheads="1" noTextEdit="1"/>
          </p:cNvSpPr>
          <p:nvPr>
            <p:ph type="sldImg"/>
          </p:nvPr>
        </p:nvSpPr>
        <p:spPr>
          <a:xfrm>
            <a:off x="406400" y="696913"/>
            <a:ext cx="6197600" cy="3486150"/>
          </a:xfrm>
          <a:ln/>
        </p:spPr>
      </p:sp>
      <p:sp>
        <p:nvSpPr>
          <p:cNvPr id="34820" name="Rectangle 3">
            <a:extLst>
              <a:ext uri="{FF2B5EF4-FFF2-40B4-BE49-F238E27FC236}">
                <a16:creationId xmlns:a16="http://schemas.microsoft.com/office/drawing/2014/main" id="{98A40CBC-DF6B-43E2-A9C0-C3683BC4C55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The arrows indicate the frequency of wavelengths of radiation emitted by the sun</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68EC6FA0-9750-EAF3-B1EB-FEE331E860C9}"/>
              </a:ext>
            </a:extLst>
          </p:cNvPr>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867C6CB3-B87C-49A1-AA8B-6898E70F8F1C}" type="slidenum">
              <a:rPr lang="en-US" altLang="en-US" sz="1200">
                <a:latin typeface="Times New Roman" panose="02020603050405020304" pitchFamily="18" charset="0"/>
              </a:rPr>
              <a:pPr algn="r" eaLnBrk="1" hangingPunct="1"/>
              <a:t>21</a:t>
            </a:fld>
            <a:endParaRPr lang="en-US" altLang="en-US" sz="1200" dirty="0">
              <a:latin typeface="Times New Roman" panose="02020603050405020304" pitchFamily="18" charset="0"/>
            </a:endParaRPr>
          </a:p>
        </p:txBody>
      </p:sp>
      <p:sp>
        <p:nvSpPr>
          <p:cNvPr id="59395" name="Rectangle 2">
            <a:extLst>
              <a:ext uri="{FF2B5EF4-FFF2-40B4-BE49-F238E27FC236}">
                <a16:creationId xmlns:a16="http://schemas.microsoft.com/office/drawing/2014/main" id="{829F8454-054D-FF56-DC9C-FBC73BEC0481}"/>
              </a:ext>
            </a:extLst>
          </p:cNvPr>
          <p:cNvSpPr>
            <a:spLocks noGrp="1" noRot="1" noChangeAspect="1" noChangeArrowheads="1" noTextEdit="1"/>
          </p:cNvSpPr>
          <p:nvPr>
            <p:ph type="sldImg"/>
          </p:nvPr>
        </p:nvSpPr>
        <p:spPr>
          <a:ln/>
        </p:spPr>
      </p:sp>
      <p:sp>
        <p:nvSpPr>
          <p:cNvPr id="59396" name="Rectangle 3">
            <a:extLst>
              <a:ext uri="{FF2B5EF4-FFF2-40B4-BE49-F238E27FC236}">
                <a16:creationId xmlns:a16="http://schemas.microsoft.com/office/drawing/2014/main" id="{D573E06F-4C4E-7030-5478-0A45465C929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Weather and climate patterns are the Earth’s way of balancing the radiation and heat budget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8DAF73AE-8B06-2720-2F6F-434A91C9923B}"/>
              </a:ext>
            </a:extLst>
          </p:cNvPr>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B1CB3CF5-6A0B-47A1-A368-FB9238E7D147}" type="slidenum">
              <a:rPr lang="en-US" altLang="en-US" sz="1200">
                <a:latin typeface="Times New Roman" panose="02020603050405020304" pitchFamily="18" charset="0"/>
              </a:rPr>
              <a:pPr algn="r" eaLnBrk="1" hangingPunct="1"/>
              <a:t>22</a:t>
            </a:fld>
            <a:endParaRPr lang="en-US" altLang="en-US" sz="1200" dirty="0">
              <a:latin typeface="Times New Roman" panose="02020603050405020304" pitchFamily="18" charset="0"/>
            </a:endParaRPr>
          </a:p>
        </p:txBody>
      </p:sp>
      <p:sp>
        <p:nvSpPr>
          <p:cNvPr id="60419" name="Rectangle 2">
            <a:extLst>
              <a:ext uri="{FF2B5EF4-FFF2-40B4-BE49-F238E27FC236}">
                <a16:creationId xmlns:a16="http://schemas.microsoft.com/office/drawing/2014/main" id="{A416CFA2-09CB-E2CE-D889-FCD308829660}"/>
              </a:ext>
            </a:extLst>
          </p:cNvPr>
          <p:cNvSpPr>
            <a:spLocks noGrp="1" noRot="1" noChangeAspect="1" noChangeArrowheads="1" noTextEdit="1"/>
          </p:cNvSpPr>
          <p:nvPr>
            <p:ph type="sldImg"/>
          </p:nvPr>
        </p:nvSpPr>
        <p:spPr>
          <a:ln/>
        </p:spPr>
      </p:sp>
      <p:sp>
        <p:nvSpPr>
          <p:cNvPr id="60420" name="Rectangle 3">
            <a:extLst>
              <a:ext uri="{FF2B5EF4-FFF2-40B4-BE49-F238E27FC236}">
                <a16:creationId xmlns:a16="http://schemas.microsoft.com/office/drawing/2014/main" id="{C72A047E-8E0C-2E0D-EC37-EEBF6A75BC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Note how the warm ocean currents tend to flow toward the poles and the cold ocean currents tend to flow toward the equator. The Earth’s movements of heat through air and water happen because of the shifting heat imbalance between the tropics and the poles.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92382D83-39C3-183A-7D16-101AE75354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fld id="{8F64E1EB-DACC-48E4-9EAB-54A939C2517B}" type="slidenum">
              <a:rPr lang="en-US" altLang="en-US">
                <a:latin typeface="Times New Roman" panose="02020603050405020304" pitchFamily="18" charset="0"/>
              </a:rPr>
              <a:pPr/>
              <a:t>4</a:t>
            </a:fld>
            <a:endParaRPr lang="en-US" altLang="en-US" dirty="0">
              <a:latin typeface="Times New Roman" panose="02020603050405020304" pitchFamily="18" charset="0"/>
            </a:endParaRPr>
          </a:p>
        </p:txBody>
      </p:sp>
      <p:sp>
        <p:nvSpPr>
          <p:cNvPr id="35843" name="Rectangle 2">
            <a:extLst>
              <a:ext uri="{FF2B5EF4-FFF2-40B4-BE49-F238E27FC236}">
                <a16:creationId xmlns:a16="http://schemas.microsoft.com/office/drawing/2014/main" id="{406863A0-3F8C-BA9D-92BD-9D0A4E6D68CE}"/>
              </a:ext>
            </a:extLst>
          </p:cNvPr>
          <p:cNvSpPr>
            <a:spLocks noGrp="1" noRot="1" noChangeAspect="1" noChangeArrowheads="1" noTextEdit="1"/>
          </p:cNvSpPr>
          <p:nvPr>
            <p:ph type="sldImg"/>
          </p:nvPr>
        </p:nvSpPr>
        <p:spPr>
          <a:xfrm>
            <a:off x="406400" y="696913"/>
            <a:ext cx="6197600" cy="3486150"/>
          </a:xfrm>
          <a:ln/>
        </p:spPr>
      </p:sp>
      <p:sp>
        <p:nvSpPr>
          <p:cNvPr id="35844" name="Rectangle 3">
            <a:extLst>
              <a:ext uri="{FF2B5EF4-FFF2-40B4-BE49-F238E27FC236}">
                <a16:creationId xmlns:a16="http://schemas.microsoft.com/office/drawing/2014/main" id="{D1BEC3D7-5D10-26B9-AB90-4C45104C75D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Longwave radiation is trapped by greenhouse gases like carbon dioxide and water vapor. Shortwave radiation is more energetic and passes through the atmosphere, although some can get reflected off clouds or absorbed in the atmosphere. When shortwave radiation strikes the surface of Earth it is absorbed and re-emitted as longwave radiation. Longwave radiation is less energetic and can be absorbed by greenhouse gases, thereby warming the Earth. In this sense, the Earth is heated from below.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A48CA4D3-8497-866D-FBE4-4F728076371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fld id="{F8E011AB-F557-44B2-8D2B-A1CC62D428FF}" type="slidenum">
              <a:rPr lang="en-US" altLang="en-US">
                <a:latin typeface="Times New Roman" panose="02020603050405020304" pitchFamily="18" charset="0"/>
              </a:rPr>
              <a:pPr/>
              <a:t>5</a:t>
            </a:fld>
            <a:endParaRPr lang="en-US" altLang="en-US" dirty="0">
              <a:latin typeface="Times New Roman" panose="02020603050405020304" pitchFamily="18" charset="0"/>
            </a:endParaRPr>
          </a:p>
        </p:txBody>
      </p:sp>
      <p:sp>
        <p:nvSpPr>
          <p:cNvPr id="36867" name="Rectangle 2">
            <a:extLst>
              <a:ext uri="{FF2B5EF4-FFF2-40B4-BE49-F238E27FC236}">
                <a16:creationId xmlns:a16="http://schemas.microsoft.com/office/drawing/2014/main" id="{A6D11812-3C2A-4235-FF53-86C065011E3B}"/>
              </a:ext>
            </a:extLst>
          </p:cNvPr>
          <p:cNvSpPr>
            <a:spLocks noGrp="1" noRot="1" noChangeAspect="1" noChangeArrowheads="1" noTextEdit="1"/>
          </p:cNvSpPr>
          <p:nvPr>
            <p:ph type="sldImg"/>
          </p:nvPr>
        </p:nvSpPr>
        <p:spPr>
          <a:xfrm>
            <a:off x="406400" y="696913"/>
            <a:ext cx="6197600" cy="3486150"/>
          </a:xfrm>
          <a:ln/>
        </p:spPr>
      </p:sp>
      <p:sp>
        <p:nvSpPr>
          <p:cNvPr id="36868" name="Rectangle 3">
            <a:extLst>
              <a:ext uri="{FF2B5EF4-FFF2-40B4-BE49-F238E27FC236}">
                <a16:creationId xmlns:a16="http://schemas.microsoft.com/office/drawing/2014/main" id="{A212A86E-0E32-6B91-75F4-8E689D129E2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Water vapor is a greenhouse gas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EFF67DF7-5D52-3CBB-2FFA-D2CCC465050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fld id="{DA355008-BEC4-4871-8135-46EB84A88AA0}" type="slidenum">
              <a:rPr lang="en-US" altLang="en-US">
                <a:latin typeface="Times New Roman" panose="02020603050405020304" pitchFamily="18" charset="0"/>
              </a:rPr>
              <a:pPr/>
              <a:t>6</a:t>
            </a:fld>
            <a:endParaRPr lang="en-US" altLang="en-US" dirty="0">
              <a:latin typeface="Times New Roman" panose="02020603050405020304" pitchFamily="18" charset="0"/>
            </a:endParaRPr>
          </a:p>
        </p:txBody>
      </p:sp>
      <p:sp>
        <p:nvSpPr>
          <p:cNvPr id="37891" name="Rectangle 2">
            <a:extLst>
              <a:ext uri="{FF2B5EF4-FFF2-40B4-BE49-F238E27FC236}">
                <a16:creationId xmlns:a16="http://schemas.microsoft.com/office/drawing/2014/main" id="{CF915AFB-9931-074D-D820-2B8A9CDC492E}"/>
              </a:ext>
            </a:extLst>
          </p:cNvPr>
          <p:cNvSpPr>
            <a:spLocks noGrp="1" noRot="1" noChangeAspect="1" noChangeArrowheads="1" noTextEdit="1"/>
          </p:cNvSpPr>
          <p:nvPr>
            <p:ph type="sldImg"/>
          </p:nvPr>
        </p:nvSpPr>
        <p:spPr>
          <a:xfrm>
            <a:off x="406400" y="696913"/>
            <a:ext cx="6197600" cy="3486150"/>
          </a:xfrm>
          <a:ln/>
        </p:spPr>
      </p:sp>
      <p:sp>
        <p:nvSpPr>
          <p:cNvPr id="37892" name="Rectangle 3">
            <a:extLst>
              <a:ext uri="{FF2B5EF4-FFF2-40B4-BE49-F238E27FC236}">
                <a16:creationId xmlns:a16="http://schemas.microsoft.com/office/drawing/2014/main" id="{AFBB175D-813B-C806-9991-72B4EB8D9D9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dirty="0"/>
              <a:t>Nighttime longwave radiation emission for the month of April</a:t>
            </a:r>
            <a:br>
              <a:rPr lang="en-US" altLang="en-US" sz="1200" dirty="0"/>
            </a:br>
            <a:br>
              <a:rPr lang="en-US" altLang="en-US" sz="1200" dirty="0"/>
            </a:br>
            <a:r>
              <a:rPr lang="en-US" altLang="en-US" sz="1200" dirty="0"/>
              <a:t>What explains the patterns of longwave radiation in this image?</a:t>
            </a:r>
            <a:br>
              <a:rPr lang="en-US" altLang="en-US" sz="1200" dirty="0"/>
            </a:br>
            <a:br>
              <a:rPr lang="en-US" altLang="en-US" sz="1200" dirty="0"/>
            </a:br>
            <a:r>
              <a:rPr lang="en-US" altLang="en-US" sz="1200" dirty="0"/>
              <a:t>The Saharan Desert has very little water vapor to absorb longwave radiation</a:t>
            </a:r>
          </a:p>
          <a:p>
            <a:pPr eaLnBrk="1" hangingPunct="1"/>
            <a:endParaRPr lang="en-US"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7A16620A-C418-C0B6-4A44-72528D43CA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fld id="{C193BA24-8C33-471E-BC62-99C690F52787}" type="slidenum">
              <a:rPr lang="en-US" altLang="en-US">
                <a:latin typeface="Times New Roman" panose="02020603050405020304" pitchFamily="18" charset="0"/>
              </a:rPr>
              <a:pPr/>
              <a:t>7</a:t>
            </a:fld>
            <a:endParaRPr lang="en-US" altLang="en-US" dirty="0">
              <a:latin typeface="Times New Roman" panose="02020603050405020304" pitchFamily="18" charset="0"/>
            </a:endParaRPr>
          </a:p>
        </p:txBody>
      </p:sp>
      <p:sp>
        <p:nvSpPr>
          <p:cNvPr id="41987" name="Rectangle 2">
            <a:extLst>
              <a:ext uri="{FF2B5EF4-FFF2-40B4-BE49-F238E27FC236}">
                <a16:creationId xmlns:a16="http://schemas.microsoft.com/office/drawing/2014/main" id="{EE3F6BAA-8D90-8634-4BE4-C885249EF661}"/>
              </a:ext>
            </a:extLst>
          </p:cNvPr>
          <p:cNvSpPr>
            <a:spLocks noGrp="1" noRot="1" noChangeAspect="1" noChangeArrowheads="1" noTextEdit="1"/>
          </p:cNvSpPr>
          <p:nvPr>
            <p:ph type="sldImg"/>
          </p:nvPr>
        </p:nvSpPr>
        <p:spPr>
          <a:xfrm>
            <a:off x="406400" y="696913"/>
            <a:ext cx="6197600" cy="3486150"/>
          </a:xfrm>
          <a:ln/>
        </p:spPr>
      </p:sp>
      <p:sp>
        <p:nvSpPr>
          <p:cNvPr id="41988" name="Rectangle 3">
            <a:extLst>
              <a:ext uri="{FF2B5EF4-FFF2-40B4-BE49-F238E27FC236}">
                <a16:creationId xmlns:a16="http://schemas.microsoft.com/office/drawing/2014/main" id="{AE1CB9EB-1A33-4B7C-C81B-0D9ABEAD0D5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8965AA24-A0EC-476D-4C98-1695CF92550D}"/>
              </a:ext>
            </a:extLst>
          </p:cNvPr>
          <p:cNvSpPr>
            <a:spLocks noGrp="1" noRot="1" noChangeAspect="1" noTextEdit="1"/>
          </p:cNvSpPr>
          <p:nvPr>
            <p:ph type="sldImg"/>
          </p:nvPr>
        </p:nvSpPr>
        <p:spPr>
          <a:xfrm>
            <a:off x="406400" y="696913"/>
            <a:ext cx="6197600" cy="3486150"/>
          </a:xfrm>
          <a:ln/>
        </p:spPr>
      </p:sp>
      <p:sp>
        <p:nvSpPr>
          <p:cNvPr id="32771" name="Notes Placeholder 2">
            <a:extLst>
              <a:ext uri="{FF2B5EF4-FFF2-40B4-BE49-F238E27FC236}">
                <a16:creationId xmlns:a16="http://schemas.microsoft.com/office/drawing/2014/main" id="{E20E0065-5930-8819-DAFA-B02736EE4C3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March 21</a:t>
            </a:r>
            <a:r>
              <a:rPr lang="en-US" altLang="en-US" baseline="30000" dirty="0"/>
              <a:t>st</a:t>
            </a:r>
            <a:r>
              <a:rPr lang="en-US" altLang="en-US" dirty="0"/>
              <a:t> – Spring Equinox</a:t>
            </a:r>
          </a:p>
          <a:p>
            <a:r>
              <a:rPr lang="en-US" altLang="en-US" dirty="0"/>
              <a:t>June 22 – Summer Solstice </a:t>
            </a:r>
          </a:p>
          <a:p>
            <a:r>
              <a:rPr lang="en-US" altLang="en-US" dirty="0"/>
              <a:t>Sept 23 – Autumnal Equinox</a:t>
            </a:r>
          </a:p>
          <a:p>
            <a:r>
              <a:rPr lang="en-US" altLang="en-US" dirty="0"/>
              <a:t>Dec 22 – Winter Solstice</a:t>
            </a:r>
          </a:p>
        </p:txBody>
      </p:sp>
      <p:sp>
        <p:nvSpPr>
          <p:cNvPr id="32772" name="Slide Number Placeholder 3">
            <a:extLst>
              <a:ext uri="{FF2B5EF4-FFF2-40B4-BE49-F238E27FC236}">
                <a16:creationId xmlns:a16="http://schemas.microsoft.com/office/drawing/2014/main" id="{FF6B6F3A-4F86-198D-9D27-40CC62480B5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fld id="{DD21D526-5B0C-4AFD-BEAF-B1083F2DBA84}" type="slidenum">
              <a:rPr lang="en-US" altLang="en-US">
                <a:latin typeface="Times New Roman" panose="02020603050405020304" pitchFamily="18" charset="0"/>
              </a:rPr>
              <a:pPr/>
              <a:t>8</a:t>
            </a:fld>
            <a:endParaRPr lang="en-US" altLang="en-US" dirty="0">
              <a:latin typeface="Times New Roman" panose="02020603050405020304"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C9DEBDCB-4F49-75F0-C35C-F29447E0921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fld id="{E2D1D29A-3992-41EC-ABC9-C48A57D6AC84}" type="slidenum">
              <a:rPr lang="en-US" altLang="en-US">
                <a:latin typeface="Times New Roman" panose="02020603050405020304" pitchFamily="18" charset="0"/>
              </a:rPr>
              <a:pPr/>
              <a:t>9</a:t>
            </a:fld>
            <a:endParaRPr lang="en-US" altLang="en-US" dirty="0">
              <a:latin typeface="Times New Roman" panose="02020603050405020304" pitchFamily="18" charset="0"/>
            </a:endParaRPr>
          </a:p>
        </p:txBody>
      </p:sp>
      <p:sp>
        <p:nvSpPr>
          <p:cNvPr id="45059" name="Rectangle 2">
            <a:extLst>
              <a:ext uri="{FF2B5EF4-FFF2-40B4-BE49-F238E27FC236}">
                <a16:creationId xmlns:a16="http://schemas.microsoft.com/office/drawing/2014/main" id="{BACA790D-9949-74A5-1C86-B13B96963A6F}"/>
              </a:ext>
            </a:extLst>
          </p:cNvPr>
          <p:cNvSpPr>
            <a:spLocks noGrp="1" noRot="1" noChangeAspect="1" noChangeArrowheads="1" noTextEdit="1"/>
          </p:cNvSpPr>
          <p:nvPr>
            <p:ph type="sldImg"/>
          </p:nvPr>
        </p:nvSpPr>
        <p:spPr>
          <a:xfrm>
            <a:off x="406400" y="696913"/>
            <a:ext cx="6197600" cy="3486150"/>
          </a:xfrm>
          <a:ln/>
        </p:spPr>
      </p:sp>
      <p:sp>
        <p:nvSpPr>
          <p:cNvPr id="45060" name="Rectangle 3">
            <a:extLst>
              <a:ext uri="{FF2B5EF4-FFF2-40B4-BE49-F238E27FC236}">
                <a16:creationId xmlns:a16="http://schemas.microsoft.com/office/drawing/2014/main" id="{E1C5E35D-10E2-F515-9C6B-7867D22DD12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dirty="0"/>
              <a:t>Which plot is our summer?  Our winter? Annual radiation balance?</a:t>
            </a:r>
          </a:p>
          <a:p>
            <a:pPr eaLnBrk="1" hangingPunct="1"/>
            <a:endParaRPr lang="en-US"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Net incoming solar radiation is shown on the Y axis. Months of the year are the x-axis</a:t>
            </a:r>
          </a:p>
        </p:txBody>
      </p:sp>
      <p:sp>
        <p:nvSpPr>
          <p:cNvPr id="4" name="Slide Number Placeholder 3"/>
          <p:cNvSpPr>
            <a:spLocks noGrp="1"/>
          </p:cNvSpPr>
          <p:nvPr>
            <p:ph type="sldNum" sz="quarter" idx="5"/>
          </p:nvPr>
        </p:nvSpPr>
        <p:spPr/>
        <p:txBody>
          <a:bodyPr/>
          <a:lstStyle/>
          <a:p>
            <a:fld id="{439C491C-BCC8-492B-8A22-AF0323774E66}" type="slidenum">
              <a:rPr lang="en-US" altLang="en-US" smtClean="0"/>
              <a:pPr/>
              <a:t>10</a:t>
            </a:fld>
            <a:endParaRPr lang="en-US" altLang="en-US" dirty="0"/>
          </a:p>
        </p:txBody>
      </p:sp>
    </p:spTree>
    <p:extLst>
      <p:ext uri="{BB962C8B-B14F-4D97-AF65-F5344CB8AC3E}">
        <p14:creationId xmlns:p14="http://schemas.microsoft.com/office/powerpoint/2010/main" val="18367251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4C2EB027-C384-B081-3F62-4B3A1706CA5B}"/>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DFAE3EE7-7F6B-B912-DB00-348FF3C7E811}"/>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8EA15C84-2F7C-FDB0-C168-90F82F3C8BBA}"/>
              </a:ext>
            </a:extLst>
          </p:cNvPr>
          <p:cNvSpPr>
            <a:spLocks noGrp="1" noChangeArrowheads="1"/>
          </p:cNvSpPr>
          <p:nvPr>
            <p:ph type="sldNum" sz="quarter" idx="12"/>
          </p:nvPr>
        </p:nvSpPr>
        <p:spPr>
          <a:ln/>
        </p:spPr>
        <p:txBody>
          <a:bodyPr/>
          <a:lstStyle>
            <a:lvl1pPr>
              <a:defRPr/>
            </a:lvl1pPr>
          </a:lstStyle>
          <a:p>
            <a:fld id="{49178A3B-424D-403D-8997-2368259B86A4}" type="slidenum">
              <a:rPr lang="en-US" altLang="en-US"/>
              <a:pPr/>
              <a:t>‹#›</a:t>
            </a:fld>
            <a:endParaRPr lang="en-US" altLang="en-US" dirty="0"/>
          </a:p>
        </p:txBody>
      </p:sp>
    </p:spTree>
    <p:extLst>
      <p:ext uri="{BB962C8B-B14F-4D97-AF65-F5344CB8AC3E}">
        <p14:creationId xmlns:p14="http://schemas.microsoft.com/office/powerpoint/2010/main" val="1920651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60B0808-48A6-F372-F92F-BEBDCD3B0476}"/>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0D5B0D41-0FEF-F264-1A66-CB86D5FAE6CA}"/>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D977514F-7B1C-D735-A72B-E5EC8E9C3696}"/>
              </a:ext>
            </a:extLst>
          </p:cNvPr>
          <p:cNvSpPr>
            <a:spLocks noGrp="1" noChangeArrowheads="1"/>
          </p:cNvSpPr>
          <p:nvPr>
            <p:ph type="sldNum" sz="quarter" idx="12"/>
          </p:nvPr>
        </p:nvSpPr>
        <p:spPr>
          <a:ln/>
        </p:spPr>
        <p:txBody>
          <a:bodyPr/>
          <a:lstStyle>
            <a:lvl1pPr>
              <a:defRPr/>
            </a:lvl1pPr>
          </a:lstStyle>
          <a:p>
            <a:fld id="{78C57A61-1455-4B02-981B-73DB9385CC21}" type="slidenum">
              <a:rPr lang="en-US" altLang="en-US"/>
              <a:pPr/>
              <a:t>‹#›</a:t>
            </a:fld>
            <a:endParaRPr lang="en-US" altLang="en-US" dirty="0"/>
          </a:p>
        </p:txBody>
      </p:sp>
    </p:spTree>
    <p:extLst>
      <p:ext uri="{BB962C8B-B14F-4D97-AF65-F5344CB8AC3E}">
        <p14:creationId xmlns:p14="http://schemas.microsoft.com/office/powerpoint/2010/main" val="3306264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9A68398-D72C-BBBD-D236-23ED03B8D5E0}"/>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C4047046-3CAC-3A03-9FD4-DB20648A8996}"/>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186B13B4-D5EA-3177-11E0-18CB332A7598}"/>
              </a:ext>
            </a:extLst>
          </p:cNvPr>
          <p:cNvSpPr>
            <a:spLocks noGrp="1" noChangeArrowheads="1"/>
          </p:cNvSpPr>
          <p:nvPr>
            <p:ph type="sldNum" sz="quarter" idx="12"/>
          </p:nvPr>
        </p:nvSpPr>
        <p:spPr>
          <a:ln/>
        </p:spPr>
        <p:txBody>
          <a:bodyPr/>
          <a:lstStyle>
            <a:lvl1pPr>
              <a:defRPr/>
            </a:lvl1pPr>
          </a:lstStyle>
          <a:p>
            <a:fld id="{D88EDDD9-E0E8-4D51-BEE2-674BFB1AF036}" type="slidenum">
              <a:rPr lang="en-US" altLang="en-US"/>
              <a:pPr/>
              <a:t>‹#›</a:t>
            </a:fld>
            <a:endParaRPr lang="en-US" altLang="en-US" dirty="0"/>
          </a:p>
        </p:txBody>
      </p:sp>
    </p:spTree>
    <p:extLst>
      <p:ext uri="{BB962C8B-B14F-4D97-AF65-F5344CB8AC3E}">
        <p14:creationId xmlns:p14="http://schemas.microsoft.com/office/powerpoint/2010/main" val="38737619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F1507295-6BAD-BDFF-2E22-13AC874C9F6A}"/>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a:extLst>
              <a:ext uri="{FF2B5EF4-FFF2-40B4-BE49-F238E27FC236}">
                <a16:creationId xmlns:a16="http://schemas.microsoft.com/office/drawing/2014/main" id="{803E4101-817E-4B93-130C-B45B1ADCA3F5}"/>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a:extLst>
              <a:ext uri="{FF2B5EF4-FFF2-40B4-BE49-F238E27FC236}">
                <a16:creationId xmlns:a16="http://schemas.microsoft.com/office/drawing/2014/main" id="{2551EAF6-0704-7542-FBAA-C7C4398CA497}"/>
              </a:ext>
            </a:extLst>
          </p:cNvPr>
          <p:cNvSpPr>
            <a:spLocks noGrp="1" noChangeArrowheads="1"/>
          </p:cNvSpPr>
          <p:nvPr>
            <p:ph type="sldNum" sz="quarter" idx="12"/>
          </p:nvPr>
        </p:nvSpPr>
        <p:spPr>
          <a:ln/>
        </p:spPr>
        <p:txBody>
          <a:bodyPr/>
          <a:lstStyle>
            <a:lvl1pPr>
              <a:defRPr/>
            </a:lvl1pPr>
          </a:lstStyle>
          <a:p>
            <a:fld id="{78400256-EF37-4B7E-8083-3ED11F1E4360}" type="slidenum">
              <a:rPr lang="en-US" altLang="en-US"/>
              <a:pPr/>
              <a:t>‹#›</a:t>
            </a:fld>
            <a:endParaRPr lang="en-US" altLang="en-US" dirty="0"/>
          </a:p>
        </p:txBody>
      </p:sp>
    </p:spTree>
    <p:extLst>
      <p:ext uri="{BB962C8B-B14F-4D97-AF65-F5344CB8AC3E}">
        <p14:creationId xmlns:p14="http://schemas.microsoft.com/office/powerpoint/2010/main" val="2806956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CE9E637-3A46-7ADB-5816-9CD278C536D0}"/>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D4FF86E4-93B7-E32B-98B3-039BF89178D6}"/>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692CA785-BF00-D74A-6724-7FC4DFF0FD91}"/>
              </a:ext>
            </a:extLst>
          </p:cNvPr>
          <p:cNvSpPr>
            <a:spLocks noGrp="1" noChangeArrowheads="1"/>
          </p:cNvSpPr>
          <p:nvPr>
            <p:ph type="sldNum" sz="quarter" idx="12"/>
          </p:nvPr>
        </p:nvSpPr>
        <p:spPr>
          <a:ln/>
        </p:spPr>
        <p:txBody>
          <a:bodyPr/>
          <a:lstStyle>
            <a:lvl1pPr>
              <a:defRPr sz="1600">
                <a:latin typeface="+mj-lt"/>
              </a:defRPr>
            </a:lvl1pPr>
          </a:lstStyle>
          <a:p>
            <a:fld id="{484D8ABC-0652-417C-8248-375E199FD30E}" type="slidenum">
              <a:rPr lang="en-US" altLang="en-US" smtClean="0"/>
              <a:pPr/>
              <a:t>‹#›</a:t>
            </a:fld>
            <a:endParaRPr lang="en-US" altLang="en-US" dirty="0"/>
          </a:p>
        </p:txBody>
      </p:sp>
    </p:spTree>
    <p:extLst>
      <p:ext uri="{BB962C8B-B14F-4D97-AF65-F5344CB8AC3E}">
        <p14:creationId xmlns:p14="http://schemas.microsoft.com/office/powerpoint/2010/main" val="2994774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5A3EA6E-13C9-A15B-62B3-D5736CF51DB3}"/>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75021773-62E0-7359-5597-9B986787E48E}"/>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C73ED985-D37E-7213-8BCB-3C9B3F6CBE5C}"/>
              </a:ext>
            </a:extLst>
          </p:cNvPr>
          <p:cNvSpPr>
            <a:spLocks noGrp="1" noChangeArrowheads="1"/>
          </p:cNvSpPr>
          <p:nvPr>
            <p:ph type="sldNum" sz="quarter" idx="12"/>
          </p:nvPr>
        </p:nvSpPr>
        <p:spPr>
          <a:ln/>
        </p:spPr>
        <p:txBody>
          <a:bodyPr/>
          <a:lstStyle>
            <a:lvl1pPr>
              <a:defRPr/>
            </a:lvl1pPr>
          </a:lstStyle>
          <a:p>
            <a:fld id="{B8236213-999C-4FCB-B8D3-1A39B27BAEDA}" type="slidenum">
              <a:rPr lang="en-US" altLang="en-US"/>
              <a:pPr/>
              <a:t>‹#›</a:t>
            </a:fld>
            <a:endParaRPr lang="en-US" altLang="en-US" dirty="0"/>
          </a:p>
        </p:txBody>
      </p:sp>
    </p:spTree>
    <p:extLst>
      <p:ext uri="{BB962C8B-B14F-4D97-AF65-F5344CB8AC3E}">
        <p14:creationId xmlns:p14="http://schemas.microsoft.com/office/powerpoint/2010/main" val="3681152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51161EF-F192-5978-BD43-C8402B0F4E4A}"/>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2B3401CF-03FB-A33A-22A1-4DC6449F6D72}"/>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4339D03B-C6F7-2779-FA1E-9B77770106A2}"/>
              </a:ext>
            </a:extLst>
          </p:cNvPr>
          <p:cNvSpPr>
            <a:spLocks noGrp="1" noChangeArrowheads="1"/>
          </p:cNvSpPr>
          <p:nvPr>
            <p:ph type="sldNum" sz="quarter" idx="12"/>
          </p:nvPr>
        </p:nvSpPr>
        <p:spPr>
          <a:ln/>
        </p:spPr>
        <p:txBody>
          <a:bodyPr/>
          <a:lstStyle>
            <a:lvl1pPr>
              <a:defRPr/>
            </a:lvl1pPr>
          </a:lstStyle>
          <a:p>
            <a:fld id="{0462EACD-4FB9-440B-A825-CA801F17E3C5}" type="slidenum">
              <a:rPr lang="en-US" altLang="en-US"/>
              <a:pPr/>
              <a:t>‹#›</a:t>
            </a:fld>
            <a:endParaRPr lang="en-US" altLang="en-US" dirty="0"/>
          </a:p>
        </p:txBody>
      </p:sp>
    </p:spTree>
    <p:extLst>
      <p:ext uri="{BB962C8B-B14F-4D97-AF65-F5344CB8AC3E}">
        <p14:creationId xmlns:p14="http://schemas.microsoft.com/office/powerpoint/2010/main" val="3267701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08FCAD8-1F9D-A051-57CF-3CA5A1F0FB4C}"/>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a:extLst>
              <a:ext uri="{FF2B5EF4-FFF2-40B4-BE49-F238E27FC236}">
                <a16:creationId xmlns:a16="http://schemas.microsoft.com/office/drawing/2014/main" id="{20A7517B-1958-2534-23C4-2219B05A34DD}"/>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a:extLst>
              <a:ext uri="{FF2B5EF4-FFF2-40B4-BE49-F238E27FC236}">
                <a16:creationId xmlns:a16="http://schemas.microsoft.com/office/drawing/2014/main" id="{FC575F74-35A7-844B-9D05-CC948BF69C29}"/>
              </a:ext>
            </a:extLst>
          </p:cNvPr>
          <p:cNvSpPr>
            <a:spLocks noGrp="1" noChangeArrowheads="1"/>
          </p:cNvSpPr>
          <p:nvPr>
            <p:ph type="sldNum" sz="quarter" idx="12"/>
          </p:nvPr>
        </p:nvSpPr>
        <p:spPr>
          <a:ln/>
        </p:spPr>
        <p:txBody>
          <a:bodyPr/>
          <a:lstStyle>
            <a:lvl1pPr>
              <a:defRPr/>
            </a:lvl1pPr>
          </a:lstStyle>
          <a:p>
            <a:fld id="{DB8710E3-1780-4D03-A831-D698BA23FFB1}" type="slidenum">
              <a:rPr lang="en-US" altLang="en-US"/>
              <a:pPr/>
              <a:t>‹#›</a:t>
            </a:fld>
            <a:endParaRPr lang="en-US" altLang="en-US" dirty="0"/>
          </a:p>
        </p:txBody>
      </p:sp>
    </p:spTree>
    <p:extLst>
      <p:ext uri="{BB962C8B-B14F-4D97-AF65-F5344CB8AC3E}">
        <p14:creationId xmlns:p14="http://schemas.microsoft.com/office/powerpoint/2010/main" val="31018994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15BEDF4-992C-709A-1CE8-BE535438E777}"/>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a:extLst>
              <a:ext uri="{FF2B5EF4-FFF2-40B4-BE49-F238E27FC236}">
                <a16:creationId xmlns:a16="http://schemas.microsoft.com/office/drawing/2014/main" id="{F0AE0303-16AA-75FF-9A39-38EC3F84A9CC}"/>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a:extLst>
              <a:ext uri="{FF2B5EF4-FFF2-40B4-BE49-F238E27FC236}">
                <a16:creationId xmlns:a16="http://schemas.microsoft.com/office/drawing/2014/main" id="{FE498564-8F20-D546-7196-321DFD8EB6F0}"/>
              </a:ext>
            </a:extLst>
          </p:cNvPr>
          <p:cNvSpPr>
            <a:spLocks noGrp="1" noChangeArrowheads="1"/>
          </p:cNvSpPr>
          <p:nvPr>
            <p:ph type="sldNum" sz="quarter" idx="12"/>
          </p:nvPr>
        </p:nvSpPr>
        <p:spPr>
          <a:ln/>
        </p:spPr>
        <p:txBody>
          <a:bodyPr/>
          <a:lstStyle>
            <a:lvl1pPr>
              <a:defRPr/>
            </a:lvl1pPr>
          </a:lstStyle>
          <a:p>
            <a:fld id="{8231C4E5-58AC-4D76-A320-E60922DC93F7}" type="slidenum">
              <a:rPr lang="en-US" altLang="en-US"/>
              <a:pPr/>
              <a:t>‹#›</a:t>
            </a:fld>
            <a:endParaRPr lang="en-US" altLang="en-US" dirty="0"/>
          </a:p>
        </p:txBody>
      </p:sp>
    </p:spTree>
    <p:extLst>
      <p:ext uri="{BB962C8B-B14F-4D97-AF65-F5344CB8AC3E}">
        <p14:creationId xmlns:p14="http://schemas.microsoft.com/office/powerpoint/2010/main" val="21764319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C384B8A-4947-D947-690E-B8E36BFA140C}"/>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a:extLst>
              <a:ext uri="{FF2B5EF4-FFF2-40B4-BE49-F238E27FC236}">
                <a16:creationId xmlns:a16="http://schemas.microsoft.com/office/drawing/2014/main" id="{8DD3897E-CA9C-3A8A-D288-9B2333DB41CD}"/>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a:extLst>
              <a:ext uri="{FF2B5EF4-FFF2-40B4-BE49-F238E27FC236}">
                <a16:creationId xmlns:a16="http://schemas.microsoft.com/office/drawing/2014/main" id="{B9F58AB4-A055-E58A-86A9-C59125DFF395}"/>
              </a:ext>
            </a:extLst>
          </p:cNvPr>
          <p:cNvSpPr>
            <a:spLocks noGrp="1" noChangeArrowheads="1"/>
          </p:cNvSpPr>
          <p:nvPr>
            <p:ph type="sldNum" sz="quarter" idx="12"/>
          </p:nvPr>
        </p:nvSpPr>
        <p:spPr>
          <a:ln/>
        </p:spPr>
        <p:txBody>
          <a:bodyPr/>
          <a:lstStyle>
            <a:lvl1pPr>
              <a:defRPr/>
            </a:lvl1pPr>
          </a:lstStyle>
          <a:p>
            <a:fld id="{779DC8B8-2509-4163-AD96-E39B2FF13D7D}" type="slidenum">
              <a:rPr lang="en-US" altLang="en-US"/>
              <a:pPr/>
              <a:t>‹#›</a:t>
            </a:fld>
            <a:endParaRPr lang="en-US" altLang="en-US" dirty="0"/>
          </a:p>
        </p:txBody>
      </p:sp>
    </p:spTree>
    <p:extLst>
      <p:ext uri="{BB962C8B-B14F-4D97-AF65-F5344CB8AC3E}">
        <p14:creationId xmlns:p14="http://schemas.microsoft.com/office/powerpoint/2010/main" val="3194865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3634BB3-2B60-ED6F-B9C8-CD21735AB9E4}"/>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8D272781-28A1-44CA-B8FA-FF7898EC9BE7}"/>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A0CE13EE-53EC-8B88-5094-75EEC50D2F60}"/>
              </a:ext>
            </a:extLst>
          </p:cNvPr>
          <p:cNvSpPr>
            <a:spLocks noGrp="1" noChangeArrowheads="1"/>
          </p:cNvSpPr>
          <p:nvPr>
            <p:ph type="sldNum" sz="quarter" idx="12"/>
          </p:nvPr>
        </p:nvSpPr>
        <p:spPr>
          <a:ln/>
        </p:spPr>
        <p:txBody>
          <a:bodyPr/>
          <a:lstStyle>
            <a:lvl1pPr>
              <a:defRPr/>
            </a:lvl1pPr>
          </a:lstStyle>
          <a:p>
            <a:fld id="{1A513F96-7B41-44B2-8FD6-BDA267502ED3}" type="slidenum">
              <a:rPr lang="en-US" altLang="en-US"/>
              <a:pPr/>
              <a:t>‹#›</a:t>
            </a:fld>
            <a:endParaRPr lang="en-US" altLang="en-US" dirty="0"/>
          </a:p>
        </p:txBody>
      </p:sp>
    </p:spTree>
    <p:extLst>
      <p:ext uri="{BB962C8B-B14F-4D97-AF65-F5344CB8AC3E}">
        <p14:creationId xmlns:p14="http://schemas.microsoft.com/office/powerpoint/2010/main" val="3755617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5A93D6F-40FE-3CAB-A211-CB366AF91F6D}"/>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E276B8A4-5A02-4EE6-F6B2-4E9CBDC5B3CE}"/>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6CC48CCA-19FB-838D-A376-24A11777ACA9}"/>
              </a:ext>
            </a:extLst>
          </p:cNvPr>
          <p:cNvSpPr>
            <a:spLocks noGrp="1" noChangeArrowheads="1"/>
          </p:cNvSpPr>
          <p:nvPr>
            <p:ph type="sldNum" sz="quarter" idx="12"/>
          </p:nvPr>
        </p:nvSpPr>
        <p:spPr>
          <a:ln/>
        </p:spPr>
        <p:txBody>
          <a:bodyPr/>
          <a:lstStyle>
            <a:lvl1pPr>
              <a:defRPr/>
            </a:lvl1pPr>
          </a:lstStyle>
          <a:p>
            <a:fld id="{E65A50E5-8B7B-4CF8-94C9-B002FD1B0C1F}" type="slidenum">
              <a:rPr lang="en-US" altLang="en-US"/>
              <a:pPr/>
              <a:t>‹#›</a:t>
            </a:fld>
            <a:endParaRPr lang="en-US" altLang="en-US" dirty="0"/>
          </a:p>
        </p:txBody>
      </p:sp>
    </p:spTree>
    <p:extLst>
      <p:ext uri="{BB962C8B-B14F-4D97-AF65-F5344CB8AC3E}">
        <p14:creationId xmlns:p14="http://schemas.microsoft.com/office/powerpoint/2010/main" val="518489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B165EBC6-850D-44C0-960B-DF16BB43217D}"/>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A1CC5355-EAFD-F327-FE46-B72FB5AF0D65}"/>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132" name="Rectangle 4">
            <a:extLst>
              <a:ext uri="{FF2B5EF4-FFF2-40B4-BE49-F238E27FC236}">
                <a16:creationId xmlns:a16="http://schemas.microsoft.com/office/drawing/2014/main" id="{5CED1A87-AC65-2601-2A76-E2AED440C9F1}"/>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dirty="0"/>
          </a:p>
        </p:txBody>
      </p:sp>
      <p:sp>
        <p:nvSpPr>
          <p:cNvPr id="48133" name="Rectangle 5">
            <a:extLst>
              <a:ext uri="{FF2B5EF4-FFF2-40B4-BE49-F238E27FC236}">
                <a16:creationId xmlns:a16="http://schemas.microsoft.com/office/drawing/2014/main" id="{A803A426-3218-8B65-7F98-DA963BC71182}"/>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dirty="0"/>
          </a:p>
        </p:txBody>
      </p:sp>
      <p:sp>
        <p:nvSpPr>
          <p:cNvPr id="48134" name="Rectangle 6">
            <a:extLst>
              <a:ext uri="{FF2B5EF4-FFF2-40B4-BE49-F238E27FC236}">
                <a16:creationId xmlns:a16="http://schemas.microsoft.com/office/drawing/2014/main" id="{F364DA2A-CC65-E570-E812-EBCD9EF5EB6C}"/>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51702A8C-FA79-400E-A7E1-1027D98B39D9}" type="slidenum">
              <a:rPr lang="en-US" altLang="en-US"/>
              <a:pPr/>
              <a:t>‹#›</a:t>
            </a:fld>
            <a:endParaRPr lang="en-US" altLang="en-US" dirty="0"/>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hyperlink" Target="http://www-gvm.jrc.it/stars/albedo.htm"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6.jpg"/></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gif"/><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4">
            <a:extLst>
              <a:ext uri="{FF2B5EF4-FFF2-40B4-BE49-F238E27FC236}">
                <a16:creationId xmlns:a16="http://schemas.microsoft.com/office/drawing/2014/main" id="{D38540EA-5F10-4D41-7A75-FD435408218E}"/>
              </a:ext>
            </a:extLst>
          </p:cNvPr>
          <p:cNvSpPr txBox="1">
            <a:spLocks noChangeArrowheads="1"/>
          </p:cNvSpPr>
          <p:nvPr/>
        </p:nvSpPr>
        <p:spPr bwMode="auto">
          <a:xfrm>
            <a:off x="593757" y="2134117"/>
            <a:ext cx="5075523"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indent="-342900" eaLnBrk="1" hangingPunct="1">
              <a:buFont typeface="Arial" panose="020B0604020202020204" pitchFamily="34" charset="0"/>
              <a:buChar char="•"/>
            </a:pPr>
            <a:r>
              <a:rPr lang="en-US" altLang="en-US" sz="2800" dirty="0">
                <a:latin typeface="Calibri Light" panose="020F0302020204030204" pitchFamily="34" charset="0"/>
                <a:ea typeface="Calibri Light" panose="020F0302020204030204" pitchFamily="34" charset="0"/>
                <a:cs typeface="Calibri Light" panose="020F0302020204030204" pitchFamily="34" charset="0"/>
              </a:rPr>
              <a:t>The Earth’s tilt creates broad latitudinal and seasonal temperature patterns</a:t>
            </a:r>
          </a:p>
          <a:p>
            <a:pPr marL="342900" indent="-342900" eaLnBrk="1" hangingPunct="1">
              <a:buFont typeface="Arial" panose="020B0604020202020204" pitchFamily="34" charset="0"/>
              <a:buChar char="•"/>
            </a:pPr>
            <a:r>
              <a:rPr lang="en-US" altLang="en-US" sz="2800" dirty="0">
                <a:latin typeface="Calibri Light" panose="020F0302020204030204" pitchFamily="34" charset="0"/>
                <a:ea typeface="Calibri Light" panose="020F0302020204030204" pitchFamily="34" charset="0"/>
                <a:cs typeface="Calibri Light" panose="020F0302020204030204" pitchFamily="34" charset="0"/>
              </a:rPr>
              <a:t>To understand patterns of weather and climate on smaller spatial extents, it is necessary to trace how the Sun’s radiation shapes heat and temperature closer to the Earth’s surface. </a:t>
            </a:r>
          </a:p>
          <a:p>
            <a:pPr eaLnBrk="1" hangingPunct="1"/>
            <a:endParaRPr lang="en-US" altLang="en-US" sz="24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3" name="Rectangle 4">
            <a:extLst>
              <a:ext uri="{FF2B5EF4-FFF2-40B4-BE49-F238E27FC236}">
                <a16:creationId xmlns:a16="http://schemas.microsoft.com/office/drawing/2014/main" id="{C403E05E-F6C0-3348-857B-A24B1A543F7B}"/>
              </a:ext>
            </a:extLst>
          </p:cNvPr>
          <p:cNvSpPr txBox="1">
            <a:spLocks noChangeArrowheads="1"/>
          </p:cNvSpPr>
          <p:nvPr/>
        </p:nvSpPr>
        <p:spPr bwMode="auto">
          <a:xfrm>
            <a:off x="1905200" y="471171"/>
            <a:ext cx="8686800" cy="1143000"/>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kern="0" dirty="0">
                <a:latin typeface="Calibri Light" panose="020F0302020204030204" pitchFamily="34" charset="0"/>
                <a:ea typeface="Calibri Light" panose="020F0302020204030204" pitchFamily="34" charset="0"/>
                <a:cs typeface="Calibri Light" panose="020F0302020204030204" pitchFamily="34" charset="0"/>
              </a:rPr>
              <a:t>Radiation to heat to temperature: patterns and processes</a:t>
            </a:r>
          </a:p>
        </p:txBody>
      </p:sp>
      <p:pic>
        <p:nvPicPr>
          <p:cNvPr id="5" name="Picture 4">
            <a:extLst>
              <a:ext uri="{FF2B5EF4-FFF2-40B4-BE49-F238E27FC236}">
                <a16:creationId xmlns:a16="http://schemas.microsoft.com/office/drawing/2014/main" id="{E4680FF2-A710-7CDD-C2F1-1A182E3751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1213" y="1860867"/>
            <a:ext cx="5281613"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D996142D-4104-85F9-A51B-89048FFAF84A}"/>
              </a:ext>
            </a:extLst>
          </p:cNvPr>
          <p:cNvSpPr>
            <a:spLocks noGrp="1"/>
          </p:cNvSpPr>
          <p:nvPr>
            <p:ph type="sldNum" sz="quarter" idx="12"/>
          </p:nvPr>
        </p:nvSpPr>
        <p:spPr/>
        <p:txBody>
          <a:bodyPr/>
          <a:lstStyle/>
          <a:p>
            <a:fld id="{484D8ABC-0652-417C-8248-375E199FD30E}" type="slidenum">
              <a:rPr lang="en-US" altLang="en-US" smtClean="0"/>
              <a:pPr/>
              <a:t>1</a:t>
            </a:fld>
            <a:endParaRPr lang="en-US" alt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6EA1C-5BD5-B69E-6D9A-A9D9F98D0AE0}"/>
              </a:ext>
            </a:extLst>
          </p:cNvPr>
          <p:cNvSpPr>
            <a:spLocks noGrp="1"/>
          </p:cNvSpPr>
          <p:nvPr>
            <p:ph type="title"/>
          </p:nvPr>
        </p:nvSpPr>
        <p:spPr/>
        <p:txBody>
          <a:bodyPr/>
          <a:lstStyle/>
          <a:p>
            <a:r>
              <a:rPr lang="en-US" dirty="0"/>
              <a:t>Which is the Equator? Which is a location in the Southern Hemisphere?</a:t>
            </a:r>
          </a:p>
        </p:txBody>
      </p:sp>
      <p:pic>
        <p:nvPicPr>
          <p:cNvPr id="6" name="Content Placeholder 5">
            <a:extLst>
              <a:ext uri="{FF2B5EF4-FFF2-40B4-BE49-F238E27FC236}">
                <a16:creationId xmlns:a16="http://schemas.microsoft.com/office/drawing/2014/main" id="{F920630A-CC32-5EFD-CA91-FFA2EAFEFABC}"/>
              </a:ext>
            </a:extLst>
          </p:cNvPr>
          <p:cNvPicPr>
            <a:picLocks noGrp="1" noChangeAspect="1"/>
          </p:cNvPicPr>
          <p:nvPr>
            <p:ph sz="half" idx="1"/>
          </p:nvPr>
        </p:nvPicPr>
        <p:blipFill>
          <a:blip r:embed="rId3"/>
          <a:stretch>
            <a:fillRect/>
          </a:stretch>
        </p:blipFill>
        <p:spPr>
          <a:xfrm>
            <a:off x="-1" y="2103120"/>
            <a:ext cx="6268235" cy="3611880"/>
          </a:xfrm>
        </p:spPr>
      </p:pic>
      <p:pic>
        <p:nvPicPr>
          <p:cNvPr id="8" name="Content Placeholder 7">
            <a:extLst>
              <a:ext uri="{FF2B5EF4-FFF2-40B4-BE49-F238E27FC236}">
                <a16:creationId xmlns:a16="http://schemas.microsoft.com/office/drawing/2014/main" id="{16A96EAB-E352-914A-FEFF-FDA90E85F5DC}"/>
              </a:ext>
            </a:extLst>
          </p:cNvPr>
          <p:cNvPicPr>
            <a:picLocks noGrp="1" noChangeAspect="1"/>
          </p:cNvPicPr>
          <p:nvPr>
            <p:ph sz="half" idx="2"/>
          </p:nvPr>
        </p:nvPicPr>
        <p:blipFill>
          <a:blip r:embed="rId4"/>
          <a:stretch>
            <a:fillRect/>
          </a:stretch>
        </p:blipFill>
        <p:spPr>
          <a:xfrm>
            <a:off x="5824042" y="2103120"/>
            <a:ext cx="6367958" cy="3269264"/>
          </a:xfrm>
        </p:spPr>
      </p:pic>
      <p:sp>
        <p:nvSpPr>
          <p:cNvPr id="3" name="Slide Number Placeholder 2">
            <a:extLst>
              <a:ext uri="{FF2B5EF4-FFF2-40B4-BE49-F238E27FC236}">
                <a16:creationId xmlns:a16="http://schemas.microsoft.com/office/drawing/2014/main" id="{112796C4-92FC-19D4-46D6-6CD698705B89}"/>
              </a:ext>
            </a:extLst>
          </p:cNvPr>
          <p:cNvSpPr>
            <a:spLocks noGrp="1"/>
          </p:cNvSpPr>
          <p:nvPr>
            <p:ph type="sldNum" sz="quarter" idx="12"/>
          </p:nvPr>
        </p:nvSpPr>
        <p:spPr/>
        <p:txBody>
          <a:bodyPr/>
          <a:lstStyle/>
          <a:p>
            <a:fld id="{0462EACD-4FB9-440B-A825-CA801F17E3C5}" type="slidenum">
              <a:rPr lang="en-US" altLang="en-US" smtClean="0"/>
              <a:pPr/>
              <a:t>10</a:t>
            </a:fld>
            <a:endParaRPr lang="en-US" altLang="en-US" dirty="0"/>
          </a:p>
        </p:txBody>
      </p:sp>
    </p:spTree>
    <p:extLst>
      <p:ext uri="{BB962C8B-B14F-4D97-AF65-F5344CB8AC3E}">
        <p14:creationId xmlns:p14="http://schemas.microsoft.com/office/powerpoint/2010/main" val="15822301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C1A84630-2E90-F954-FE32-2A98C941C308}"/>
              </a:ext>
            </a:extLst>
          </p:cNvPr>
          <p:cNvSpPr>
            <a:spLocks noGrp="1" noChangeArrowheads="1"/>
          </p:cNvSpPr>
          <p:nvPr>
            <p:ph type="title"/>
          </p:nvPr>
        </p:nvSpPr>
        <p:spPr>
          <a:xfrm>
            <a:off x="5043767" y="0"/>
            <a:ext cx="7026314" cy="1143000"/>
          </a:xfrm>
        </p:spPr>
        <p:txBody>
          <a:bodyPr/>
          <a:lstStyle/>
          <a:p>
            <a:r>
              <a:rPr lang="en-US" altLang="en-US" sz="4800" dirty="0">
                <a:latin typeface="Calibri Light" panose="020F0302020204030204" pitchFamily="34" charset="0"/>
                <a:ea typeface="Calibri Light" panose="020F0302020204030204" pitchFamily="34" charset="0"/>
                <a:cs typeface="Calibri Light" panose="020F0302020204030204" pitchFamily="34" charset="0"/>
              </a:rPr>
              <a:t>Albedo</a:t>
            </a:r>
          </a:p>
        </p:txBody>
      </p:sp>
      <p:sp>
        <p:nvSpPr>
          <p:cNvPr id="18435" name="Rectangle 3">
            <a:extLst>
              <a:ext uri="{FF2B5EF4-FFF2-40B4-BE49-F238E27FC236}">
                <a16:creationId xmlns:a16="http://schemas.microsoft.com/office/drawing/2014/main" id="{9BF32ACB-7FF1-0211-D63D-72ED71852771}"/>
              </a:ext>
            </a:extLst>
          </p:cNvPr>
          <p:cNvSpPr>
            <a:spLocks noGrp="1" noChangeArrowheads="1"/>
          </p:cNvSpPr>
          <p:nvPr>
            <p:ph type="body" idx="1"/>
          </p:nvPr>
        </p:nvSpPr>
        <p:spPr>
          <a:xfrm>
            <a:off x="340896" y="480060"/>
            <a:ext cx="4562574" cy="6103619"/>
          </a:xfrm>
        </p:spPr>
        <p:txBody>
          <a:bodyPr/>
          <a:lstStyle/>
          <a:p>
            <a:pPr>
              <a:lnSpc>
                <a:spcPct val="90000"/>
              </a:lnSpc>
            </a:pPr>
            <a:r>
              <a:rPr lang="en-US" altLang="en-US" dirty="0">
                <a:latin typeface="Calibri Light" panose="020F0302020204030204" pitchFamily="34" charset="0"/>
                <a:ea typeface="Calibri Light" panose="020F0302020204030204" pitchFamily="34" charset="0"/>
                <a:cs typeface="Calibri Light" panose="020F0302020204030204" pitchFamily="34" charset="0"/>
              </a:rPr>
              <a:t>Measured as the percent of solar radiation reflected</a:t>
            </a:r>
          </a:p>
          <a:p>
            <a:pPr lvl="1">
              <a:lnSpc>
                <a:spcPct val="90000"/>
              </a:lnSpc>
            </a:pPr>
            <a:r>
              <a:rPr lang="en-US" altLang="en-US" dirty="0">
                <a:latin typeface="Calibri Light" panose="020F0302020204030204" pitchFamily="34" charset="0"/>
                <a:ea typeface="Calibri Light" panose="020F0302020204030204" pitchFamily="34" charset="0"/>
                <a:cs typeface="Calibri Light" panose="020F0302020204030204" pitchFamily="34" charset="0"/>
              </a:rPr>
              <a:t>Fresh snow 80-95%</a:t>
            </a:r>
          </a:p>
          <a:p>
            <a:pPr lvl="1">
              <a:lnSpc>
                <a:spcPct val="90000"/>
              </a:lnSpc>
            </a:pPr>
            <a:r>
              <a:rPr lang="en-US" altLang="en-US" dirty="0">
                <a:latin typeface="Calibri Light" panose="020F0302020204030204" pitchFamily="34" charset="0"/>
                <a:ea typeface="Calibri Light" panose="020F0302020204030204" pitchFamily="34" charset="0"/>
                <a:cs typeface="Calibri Light" panose="020F0302020204030204" pitchFamily="34" charset="0"/>
              </a:rPr>
              <a:t>Forests 10-20%</a:t>
            </a:r>
          </a:p>
          <a:p>
            <a:pPr lvl="1">
              <a:lnSpc>
                <a:spcPct val="90000"/>
              </a:lnSpc>
            </a:pPr>
            <a:r>
              <a:rPr lang="en-US" altLang="en-US" dirty="0">
                <a:latin typeface="Calibri Light" panose="020F0302020204030204" pitchFamily="34" charset="0"/>
                <a:ea typeface="Calibri Light" panose="020F0302020204030204" pitchFamily="34" charset="0"/>
                <a:cs typeface="Calibri Light" panose="020F0302020204030204" pitchFamily="34" charset="0"/>
              </a:rPr>
              <a:t>Asphalt 5-10% </a:t>
            </a:r>
          </a:p>
          <a:p>
            <a:pPr lvl="1">
              <a:lnSpc>
                <a:spcPct val="90000"/>
              </a:lnSpc>
            </a:pPr>
            <a:r>
              <a:rPr lang="en-US" altLang="en-US" dirty="0">
                <a:latin typeface="Calibri Light" panose="020F0302020204030204" pitchFamily="34" charset="0"/>
                <a:ea typeface="Calibri Light" panose="020F0302020204030204" pitchFamily="34" charset="0"/>
                <a:cs typeface="Calibri Light" panose="020F0302020204030204" pitchFamily="34" charset="0"/>
              </a:rPr>
              <a:t>Water bodies 10-60% (depends on sun angle and color of water)</a:t>
            </a:r>
          </a:p>
          <a:p>
            <a:pPr lvl="1">
              <a:lnSpc>
                <a:spcPct val="90000"/>
              </a:lnSpc>
            </a:pPr>
            <a:r>
              <a:rPr lang="en-US" altLang="en-US" dirty="0">
                <a:latin typeface="Calibri Light" panose="020F0302020204030204" pitchFamily="34" charset="0"/>
                <a:ea typeface="Calibri Light" panose="020F0302020204030204" pitchFamily="34" charset="0"/>
                <a:cs typeface="Calibri Light" panose="020F0302020204030204" pitchFamily="34" charset="0"/>
              </a:rPr>
              <a:t>Cirrus clouds 10-30%</a:t>
            </a:r>
          </a:p>
          <a:p>
            <a:pPr lvl="1">
              <a:lnSpc>
                <a:spcPct val="90000"/>
              </a:lnSpc>
            </a:pPr>
            <a:r>
              <a:rPr lang="en-US" altLang="en-US" dirty="0">
                <a:latin typeface="Calibri Light" panose="020F0302020204030204" pitchFamily="34" charset="0"/>
                <a:ea typeface="Calibri Light" panose="020F0302020204030204" pitchFamily="34" charset="0"/>
                <a:cs typeface="Calibri Light" panose="020F0302020204030204" pitchFamily="34" charset="0"/>
              </a:rPr>
              <a:t>Stratus clouds 70-90%</a:t>
            </a:r>
          </a:p>
        </p:txBody>
      </p:sp>
      <p:pic>
        <p:nvPicPr>
          <p:cNvPr id="2" name="Picture 4" descr="albedo">
            <a:hlinkClick r:id="rId3"/>
            <a:extLst>
              <a:ext uri="{FF2B5EF4-FFF2-40B4-BE49-F238E27FC236}">
                <a16:creationId xmlns:a16="http://schemas.microsoft.com/office/drawing/2014/main" id="{E705C14F-9CC7-6B67-3C7B-2BA8B13EA1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5333" b="3999"/>
          <a:stretch>
            <a:fillRect/>
          </a:stretch>
        </p:blipFill>
        <p:spPr bwMode="auto">
          <a:xfrm>
            <a:off x="5153255" y="1325881"/>
            <a:ext cx="6807337" cy="4628989"/>
          </a:xfrm>
          <a:prstGeom prst="rect">
            <a:avLst/>
          </a:prstGeom>
          <a:noFill/>
          <a:ln w="44450">
            <a:solidFill>
              <a:srgbClr val="800000"/>
            </a:solidFill>
            <a:miter lim="800000"/>
            <a:headEnd/>
            <a:tailEnd/>
          </a:ln>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43AEC1B0-A64B-D247-3403-5AA44B5378B4}"/>
              </a:ext>
            </a:extLst>
          </p:cNvPr>
          <p:cNvSpPr>
            <a:spLocks noGrp="1"/>
          </p:cNvSpPr>
          <p:nvPr>
            <p:ph type="sldNum" sz="quarter" idx="12"/>
          </p:nvPr>
        </p:nvSpPr>
        <p:spPr/>
        <p:txBody>
          <a:bodyPr/>
          <a:lstStyle/>
          <a:p>
            <a:fld id="{484D8ABC-0652-417C-8248-375E199FD30E}" type="slidenum">
              <a:rPr lang="en-US" altLang="en-US" smtClean="0"/>
              <a:pPr/>
              <a:t>11</a:t>
            </a:fld>
            <a:endParaRPr lang="en-US" alt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5" descr="albedo">
            <a:extLst>
              <a:ext uri="{FF2B5EF4-FFF2-40B4-BE49-F238E27FC236}">
                <a16:creationId xmlns:a16="http://schemas.microsoft.com/office/drawing/2014/main" id="{162407EF-1CDC-0CF7-8CCB-6059766B32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573" y="0"/>
            <a:ext cx="11754853" cy="6815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9C668439-906A-2662-9B6F-95F89C04AD8B}"/>
              </a:ext>
            </a:extLst>
          </p:cNvPr>
          <p:cNvSpPr txBox="1"/>
          <p:nvPr/>
        </p:nvSpPr>
        <p:spPr>
          <a:xfrm>
            <a:off x="218573" y="4831869"/>
            <a:ext cx="11754853" cy="1083374"/>
          </a:xfrm>
          <a:prstGeom prst="rect">
            <a:avLst/>
          </a:prstGeom>
          <a:solidFill>
            <a:schemeClr val="bg1"/>
          </a:solidFill>
        </p:spPr>
        <p:txBody>
          <a:bodyPr wrap="square">
            <a:spAutoFit/>
          </a:bodyPr>
          <a:lstStyle/>
          <a:p>
            <a:pPr eaLnBrk="1" hangingPunct="1">
              <a:spcBef>
                <a:spcPct val="30000"/>
              </a:spcBef>
              <a:defRPr/>
            </a:pPr>
            <a:r>
              <a:rPr lang="en-US" altLang="en-US" sz="2800" dirty="0">
                <a:solidFill>
                  <a:schemeClr val="tx2"/>
                </a:solidFill>
                <a:latin typeface="Calibri Light" panose="020F0302020204030204" pitchFamily="34" charset="0"/>
                <a:ea typeface="Calibri Light" panose="020F0302020204030204" pitchFamily="34" charset="0"/>
                <a:cs typeface="Calibri Light" panose="020F0302020204030204" pitchFamily="34" charset="0"/>
              </a:rPr>
              <a:t>Why is the albedo the same in Siberia as in the Sahara?</a:t>
            </a:r>
          </a:p>
          <a:p>
            <a:pPr eaLnBrk="1" hangingPunct="1">
              <a:spcBef>
                <a:spcPct val="30000"/>
              </a:spcBef>
              <a:defRPr/>
            </a:pPr>
            <a:r>
              <a:rPr lang="en-US" altLang="en-US" sz="2800" dirty="0">
                <a:solidFill>
                  <a:schemeClr val="tx2"/>
                </a:solidFill>
                <a:latin typeface="Calibri Light" panose="020F0302020204030204" pitchFamily="34" charset="0"/>
                <a:ea typeface="Calibri Light" panose="020F0302020204030204" pitchFamily="34" charset="0"/>
                <a:cs typeface="Calibri Light" panose="020F0302020204030204" pitchFamily="34" charset="0"/>
              </a:rPr>
              <a:t>Why is albedo low over the central tropical rainforests of Africa?</a:t>
            </a:r>
          </a:p>
        </p:txBody>
      </p:sp>
      <p:sp>
        <p:nvSpPr>
          <p:cNvPr id="2" name="Slide Number Placeholder 1">
            <a:extLst>
              <a:ext uri="{FF2B5EF4-FFF2-40B4-BE49-F238E27FC236}">
                <a16:creationId xmlns:a16="http://schemas.microsoft.com/office/drawing/2014/main" id="{5A93B0F7-109A-13D3-3B4E-2623D8B8DF31}"/>
              </a:ext>
            </a:extLst>
          </p:cNvPr>
          <p:cNvSpPr>
            <a:spLocks noGrp="1"/>
          </p:cNvSpPr>
          <p:nvPr>
            <p:ph type="sldNum" sz="quarter" idx="12"/>
          </p:nvPr>
        </p:nvSpPr>
        <p:spPr/>
        <p:txBody>
          <a:bodyPr/>
          <a:lstStyle/>
          <a:p>
            <a:fld id="{484D8ABC-0652-417C-8248-375E199FD30E}" type="slidenum">
              <a:rPr lang="en-US" altLang="en-US" smtClean="0"/>
              <a:pPr/>
              <a:t>12</a:t>
            </a:fld>
            <a:endParaRPr lang="en-US" alt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descr="SWRadiationBudget">
            <a:extLst>
              <a:ext uri="{FF2B5EF4-FFF2-40B4-BE49-F238E27FC236}">
                <a16:creationId xmlns:a16="http://schemas.microsoft.com/office/drawing/2014/main" id="{A0C0134C-5B87-B5F5-52EE-7AEBA5DE00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0637"/>
            <a:ext cx="8032751" cy="6698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Text Box 4">
            <a:extLst>
              <a:ext uri="{FF2B5EF4-FFF2-40B4-BE49-F238E27FC236}">
                <a16:creationId xmlns:a16="http://schemas.microsoft.com/office/drawing/2014/main" id="{095A269C-9ED7-F7DC-29FE-E9C1577FA90F}"/>
              </a:ext>
            </a:extLst>
          </p:cNvPr>
          <p:cNvSpPr txBox="1">
            <a:spLocks noChangeArrowheads="1"/>
          </p:cNvSpPr>
          <p:nvPr/>
        </p:nvSpPr>
        <p:spPr bwMode="auto">
          <a:xfrm>
            <a:off x="7746531" y="5686973"/>
            <a:ext cx="3365024" cy="954107"/>
          </a:xfrm>
          <a:prstGeom prst="rect">
            <a:avLst/>
          </a:prstGeom>
          <a:solidFill>
            <a:srgbClr val="CE953C"/>
          </a:solidFill>
          <a:ln>
            <a:noFill/>
          </a:ln>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dirty="0">
                <a:solidFill>
                  <a:schemeClr val="bg1"/>
                </a:solidFill>
              </a:rPr>
              <a:t>50% of insolation </a:t>
            </a:r>
          </a:p>
          <a:p>
            <a:pPr eaLnBrk="1" hangingPunct="1"/>
            <a:r>
              <a:rPr lang="en-US" altLang="en-US" sz="2800" dirty="0">
                <a:solidFill>
                  <a:schemeClr val="bg1"/>
                </a:solidFill>
              </a:rPr>
              <a:t>absorbed at surface</a:t>
            </a:r>
          </a:p>
        </p:txBody>
      </p:sp>
      <p:sp>
        <p:nvSpPr>
          <p:cNvPr id="12293" name="Text Box 4">
            <a:extLst>
              <a:ext uri="{FF2B5EF4-FFF2-40B4-BE49-F238E27FC236}">
                <a16:creationId xmlns:a16="http://schemas.microsoft.com/office/drawing/2014/main" id="{7EBB9399-03E8-D21D-FDF7-1725861451EE}"/>
              </a:ext>
            </a:extLst>
          </p:cNvPr>
          <p:cNvSpPr txBox="1">
            <a:spLocks noChangeArrowheads="1"/>
          </p:cNvSpPr>
          <p:nvPr/>
        </p:nvSpPr>
        <p:spPr bwMode="auto">
          <a:xfrm>
            <a:off x="7567059" y="3076870"/>
            <a:ext cx="3023585" cy="954107"/>
          </a:xfrm>
          <a:prstGeom prst="rect">
            <a:avLst/>
          </a:prstGeom>
          <a:solidFill>
            <a:srgbClr val="006699"/>
          </a:solidFill>
          <a:ln>
            <a:noFill/>
          </a:ln>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dirty="0">
                <a:solidFill>
                  <a:schemeClr val="bg1"/>
                </a:solidFill>
              </a:rPr>
              <a:t>20% of insolation </a:t>
            </a:r>
          </a:p>
          <a:p>
            <a:pPr eaLnBrk="1" hangingPunct="1"/>
            <a:r>
              <a:rPr lang="en-US" altLang="en-US" sz="2800" dirty="0">
                <a:solidFill>
                  <a:schemeClr val="bg1"/>
                </a:solidFill>
              </a:rPr>
              <a:t>absorbed by atm</a:t>
            </a:r>
          </a:p>
        </p:txBody>
      </p:sp>
      <p:sp>
        <p:nvSpPr>
          <p:cNvPr id="12294" name="Text Box 4">
            <a:extLst>
              <a:ext uri="{FF2B5EF4-FFF2-40B4-BE49-F238E27FC236}">
                <a16:creationId xmlns:a16="http://schemas.microsoft.com/office/drawing/2014/main" id="{828BCA2B-6D5C-AA87-1B33-CD3B64BFFF65}"/>
              </a:ext>
            </a:extLst>
          </p:cNvPr>
          <p:cNvSpPr txBox="1">
            <a:spLocks noChangeArrowheads="1"/>
          </p:cNvSpPr>
          <p:nvPr/>
        </p:nvSpPr>
        <p:spPr bwMode="auto">
          <a:xfrm>
            <a:off x="7567059" y="1324327"/>
            <a:ext cx="3023585" cy="954107"/>
          </a:xfrm>
          <a:prstGeom prst="rect">
            <a:avLst/>
          </a:prstGeom>
          <a:solidFill>
            <a:srgbClr val="000000"/>
          </a:solidFill>
          <a:ln>
            <a:noFill/>
          </a:ln>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dirty="0">
                <a:solidFill>
                  <a:schemeClr val="bg1"/>
                </a:solidFill>
              </a:rPr>
              <a:t>30% of insolation </a:t>
            </a:r>
          </a:p>
          <a:p>
            <a:pPr eaLnBrk="1" hangingPunct="1"/>
            <a:r>
              <a:rPr lang="en-US" altLang="en-US" sz="2800" dirty="0">
                <a:solidFill>
                  <a:schemeClr val="bg1"/>
                </a:solidFill>
              </a:rPr>
              <a:t>lost to space</a:t>
            </a:r>
          </a:p>
        </p:txBody>
      </p:sp>
      <p:sp>
        <p:nvSpPr>
          <p:cNvPr id="2" name="Rectangle 2">
            <a:extLst>
              <a:ext uri="{FF2B5EF4-FFF2-40B4-BE49-F238E27FC236}">
                <a16:creationId xmlns:a16="http://schemas.microsoft.com/office/drawing/2014/main" id="{6D2F9A4A-FA6B-989A-77D1-35D2E9EC37E5}"/>
              </a:ext>
            </a:extLst>
          </p:cNvPr>
          <p:cNvSpPr>
            <a:spLocks noGrp="1" noChangeArrowheads="1"/>
          </p:cNvSpPr>
          <p:nvPr>
            <p:ph type="title"/>
          </p:nvPr>
        </p:nvSpPr>
        <p:spPr>
          <a:xfrm>
            <a:off x="4689006" y="20637"/>
            <a:ext cx="7280910" cy="1143000"/>
          </a:xfrm>
          <a:solidFill>
            <a:srgbClr val="000000"/>
          </a:solidFill>
        </p:spPr>
        <p:txBody>
          <a:bodyPr/>
          <a:lstStyle/>
          <a:p>
            <a:r>
              <a:rPr lang="en-US" altLang="en-US" sz="4800"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Earth’s radiation budget</a:t>
            </a:r>
          </a:p>
        </p:txBody>
      </p:sp>
      <p:sp>
        <p:nvSpPr>
          <p:cNvPr id="3" name="Slide Number Placeholder 2">
            <a:extLst>
              <a:ext uri="{FF2B5EF4-FFF2-40B4-BE49-F238E27FC236}">
                <a16:creationId xmlns:a16="http://schemas.microsoft.com/office/drawing/2014/main" id="{E423C734-F0FD-5967-86ED-3160DB23114C}"/>
              </a:ext>
            </a:extLst>
          </p:cNvPr>
          <p:cNvSpPr>
            <a:spLocks noGrp="1"/>
          </p:cNvSpPr>
          <p:nvPr>
            <p:ph type="sldNum" sz="quarter" idx="12"/>
          </p:nvPr>
        </p:nvSpPr>
        <p:spPr/>
        <p:txBody>
          <a:bodyPr/>
          <a:lstStyle/>
          <a:p>
            <a:fld id="{484D8ABC-0652-417C-8248-375E199FD30E}" type="slidenum">
              <a:rPr lang="en-US" altLang="en-US" smtClean="0"/>
              <a:pPr/>
              <a:t>13</a:t>
            </a:fld>
            <a:endParaRPr lang="en-US" alt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7" descr="new-4">
            <a:extLst>
              <a:ext uri="{FF2B5EF4-FFF2-40B4-BE49-F238E27FC236}">
                <a16:creationId xmlns:a16="http://schemas.microsoft.com/office/drawing/2014/main" id="{BB14F1D0-BBAD-339D-ADD1-ADCC777091DA}"/>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4972052" y="738824"/>
            <a:ext cx="7093481" cy="5380351"/>
          </a:xfrm>
        </p:spPr>
      </p:pic>
      <p:sp>
        <p:nvSpPr>
          <p:cNvPr id="3" name="Title 1">
            <a:extLst>
              <a:ext uri="{FF2B5EF4-FFF2-40B4-BE49-F238E27FC236}">
                <a16:creationId xmlns:a16="http://schemas.microsoft.com/office/drawing/2014/main" id="{5D09D5B6-267A-9D28-554B-CC37B18C5FB5}"/>
              </a:ext>
            </a:extLst>
          </p:cNvPr>
          <p:cNvSpPr txBox="1">
            <a:spLocks/>
          </p:cNvSpPr>
          <p:nvPr/>
        </p:nvSpPr>
        <p:spPr bwMode="auto">
          <a:xfrm>
            <a:off x="438952" y="583248"/>
            <a:ext cx="475026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n-US" sz="4000" kern="0" dirty="0">
                <a:latin typeface="Calibri Light" panose="020F0302020204030204" pitchFamily="34" charset="0"/>
                <a:ea typeface="Calibri Light" panose="020F0302020204030204" pitchFamily="34" charset="0"/>
                <a:cs typeface="Calibri Light" panose="020F0302020204030204" pitchFamily="34" charset="0"/>
              </a:rPr>
              <a:t>A typical local daily radiation budget</a:t>
            </a:r>
          </a:p>
        </p:txBody>
      </p:sp>
      <p:sp>
        <p:nvSpPr>
          <p:cNvPr id="4" name="Rectangle 3">
            <a:extLst>
              <a:ext uri="{FF2B5EF4-FFF2-40B4-BE49-F238E27FC236}">
                <a16:creationId xmlns:a16="http://schemas.microsoft.com/office/drawing/2014/main" id="{776E5AC5-B4B9-6B1B-46A8-9132C73A603A}"/>
              </a:ext>
            </a:extLst>
          </p:cNvPr>
          <p:cNvSpPr txBox="1">
            <a:spLocks noChangeArrowheads="1"/>
          </p:cNvSpPr>
          <p:nvPr/>
        </p:nvSpPr>
        <p:spPr bwMode="auto">
          <a:xfrm>
            <a:off x="282142" y="2187571"/>
            <a:ext cx="4587040" cy="393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r>
              <a:rPr lang="en-US" altLang="en-US" sz="2800" kern="0" dirty="0">
                <a:latin typeface="Calibri Light" panose="020F0302020204030204" pitchFamily="34" charset="0"/>
                <a:ea typeface="Calibri Light" panose="020F0302020204030204" pitchFamily="34" charset="0"/>
                <a:cs typeface="Calibri Light" panose="020F0302020204030204" pitchFamily="34" charset="0"/>
              </a:rPr>
              <a:t>SW in typically peaks midday when sun angle is highest</a:t>
            </a:r>
          </a:p>
          <a:p>
            <a:pPr eaLnBrk="1" hangingPunct="1"/>
            <a:r>
              <a:rPr lang="en-US" altLang="en-US" sz="2800" kern="0" dirty="0">
                <a:latin typeface="Calibri Light" panose="020F0302020204030204" pitchFamily="34" charset="0"/>
                <a:ea typeface="Calibri Light" panose="020F0302020204030204" pitchFamily="34" charset="0"/>
                <a:cs typeface="Calibri Light" panose="020F0302020204030204" pitchFamily="34" charset="0"/>
              </a:rPr>
              <a:t>LW out peaks later, after SW is converted to LW</a:t>
            </a:r>
          </a:p>
          <a:p>
            <a:pPr eaLnBrk="1" hangingPunct="1"/>
            <a:r>
              <a:rPr lang="en-US" altLang="en-US" sz="2800" kern="0" dirty="0">
                <a:latin typeface="Calibri Light" panose="020F0302020204030204" pitchFamily="34" charset="0"/>
                <a:ea typeface="Calibri Light" panose="020F0302020204030204" pitchFamily="34" charset="0"/>
                <a:cs typeface="Calibri Light" panose="020F0302020204030204" pitchFamily="34" charset="0"/>
              </a:rPr>
              <a:t>Local radiation budgets will vary according to location, time of year, and daily weather fluctuations</a:t>
            </a:r>
          </a:p>
          <a:p>
            <a:pPr eaLnBrk="1" hangingPunct="1"/>
            <a:endParaRPr lang="en-US" altLang="en-US" sz="2800" kern="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2" name="Slide Number Placeholder 1">
            <a:extLst>
              <a:ext uri="{FF2B5EF4-FFF2-40B4-BE49-F238E27FC236}">
                <a16:creationId xmlns:a16="http://schemas.microsoft.com/office/drawing/2014/main" id="{79823CCC-D6E2-E670-1C4C-23B297A44A88}"/>
              </a:ext>
            </a:extLst>
          </p:cNvPr>
          <p:cNvSpPr>
            <a:spLocks noGrp="1"/>
          </p:cNvSpPr>
          <p:nvPr>
            <p:ph type="sldNum" sz="quarter" idx="12"/>
          </p:nvPr>
        </p:nvSpPr>
        <p:spPr/>
        <p:txBody>
          <a:bodyPr/>
          <a:lstStyle/>
          <a:p>
            <a:fld id="{78400256-EF37-4B7E-8083-3ED11F1E4360}" type="slidenum">
              <a:rPr lang="en-US" altLang="en-US" smtClean="0"/>
              <a:pPr/>
              <a:t>14</a:t>
            </a:fld>
            <a:endParaRPr lang="en-US" alt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7E4AFE86-23C8-72AC-A833-ABF4926B46C8}"/>
              </a:ext>
            </a:extLst>
          </p:cNvPr>
          <p:cNvSpPr>
            <a:spLocks noGrp="1" noChangeArrowheads="1"/>
          </p:cNvSpPr>
          <p:nvPr>
            <p:ph type="title" idx="4294967295"/>
          </p:nvPr>
        </p:nvSpPr>
        <p:spPr>
          <a:xfrm>
            <a:off x="1981200" y="160336"/>
            <a:ext cx="8229600" cy="1143000"/>
          </a:xfrm>
        </p:spPr>
        <p:txBody>
          <a:bodyPr/>
          <a:lstStyle/>
          <a:p>
            <a:pPr eaLnBrk="1" hangingPunct="1"/>
            <a:r>
              <a:rPr lang="en-US" altLang="en-US" dirty="0">
                <a:latin typeface="Calibri Light (Headings)"/>
              </a:rPr>
              <a:t>Rules for heat transfer</a:t>
            </a:r>
          </a:p>
        </p:txBody>
      </p:sp>
      <p:sp>
        <p:nvSpPr>
          <p:cNvPr id="22531" name="Rectangle 3">
            <a:extLst>
              <a:ext uri="{FF2B5EF4-FFF2-40B4-BE49-F238E27FC236}">
                <a16:creationId xmlns:a16="http://schemas.microsoft.com/office/drawing/2014/main" id="{F373ABCE-A87F-C37B-F6C9-90919BADA359}"/>
              </a:ext>
            </a:extLst>
          </p:cNvPr>
          <p:cNvSpPr>
            <a:spLocks noGrp="1" noChangeArrowheads="1"/>
          </p:cNvSpPr>
          <p:nvPr>
            <p:ph type="body" sz="half" idx="4294967295"/>
          </p:nvPr>
        </p:nvSpPr>
        <p:spPr>
          <a:xfrm>
            <a:off x="385012" y="1600201"/>
            <a:ext cx="4175558" cy="4525963"/>
          </a:xfrm>
        </p:spPr>
        <p:txBody>
          <a:bodyPr/>
          <a:lstStyle/>
          <a:p>
            <a:pPr marL="609600" indent="-609600" eaLnBrk="1" hangingPunct="1">
              <a:buFontTx/>
              <a:buAutoNum type="arabicPeriod"/>
            </a:pPr>
            <a:r>
              <a:rPr lang="en-US" altLang="en-US" sz="2800" dirty="0">
                <a:latin typeface="Calibri Light" panose="020F0302020204030204" pitchFamily="34" charset="0"/>
                <a:ea typeface="Calibri Light" panose="020F0302020204030204" pitchFamily="34" charset="0"/>
                <a:cs typeface="Calibri Light" panose="020F0302020204030204" pitchFamily="34" charset="0"/>
              </a:rPr>
              <a:t>Energy is not created or destroyed but converted from one form to another</a:t>
            </a:r>
          </a:p>
          <a:p>
            <a:pPr marL="609600" indent="-609600" eaLnBrk="1" hangingPunct="1">
              <a:buFontTx/>
              <a:buAutoNum type="arabicPeriod"/>
            </a:pPr>
            <a:r>
              <a:rPr lang="en-US" altLang="en-US" sz="2800" dirty="0">
                <a:solidFill>
                  <a:srgbClr val="00B050"/>
                </a:solidFill>
                <a:latin typeface="Calibri Light" panose="020F0302020204030204" pitchFamily="34" charset="0"/>
                <a:ea typeface="Calibri Light" panose="020F0302020204030204" pitchFamily="34" charset="0"/>
                <a:cs typeface="Calibri Light" panose="020F0302020204030204" pitchFamily="34" charset="0"/>
              </a:rPr>
              <a:t>Radiation can be converted to heat energy, which can be measured as temperature</a:t>
            </a:r>
          </a:p>
        </p:txBody>
      </p:sp>
      <p:pic>
        <p:nvPicPr>
          <p:cNvPr id="7" name="Picture 6">
            <a:extLst>
              <a:ext uri="{FF2B5EF4-FFF2-40B4-BE49-F238E27FC236}">
                <a16:creationId xmlns:a16="http://schemas.microsoft.com/office/drawing/2014/main" id="{F09FFC26-BBD4-F2D3-18B8-A53F5406A42B}"/>
              </a:ext>
            </a:extLst>
          </p:cNvPr>
          <p:cNvPicPr>
            <a:picLocks noChangeAspect="1"/>
          </p:cNvPicPr>
          <p:nvPr/>
        </p:nvPicPr>
        <p:blipFill>
          <a:blip r:embed="rId3"/>
          <a:stretch>
            <a:fillRect/>
          </a:stretch>
        </p:blipFill>
        <p:spPr>
          <a:xfrm>
            <a:off x="4686007" y="1287399"/>
            <a:ext cx="6751905" cy="5151566"/>
          </a:xfrm>
          <a:prstGeom prst="rect">
            <a:avLst/>
          </a:prstGeom>
        </p:spPr>
      </p:pic>
      <p:sp>
        <p:nvSpPr>
          <p:cNvPr id="2" name="Slide Number Placeholder 1">
            <a:extLst>
              <a:ext uri="{FF2B5EF4-FFF2-40B4-BE49-F238E27FC236}">
                <a16:creationId xmlns:a16="http://schemas.microsoft.com/office/drawing/2014/main" id="{4D5D5AE0-D0ED-6ED1-28EE-1578C21658C2}"/>
              </a:ext>
            </a:extLst>
          </p:cNvPr>
          <p:cNvSpPr>
            <a:spLocks noGrp="1"/>
          </p:cNvSpPr>
          <p:nvPr>
            <p:ph type="sldNum" sz="quarter" idx="12"/>
          </p:nvPr>
        </p:nvSpPr>
        <p:spPr/>
        <p:txBody>
          <a:bodyPr/>
          <a:lstStyle/>
          <a:p>
            <a:fld id="{779DC8B8-2509-4163-AD96-E39B2FF13D7D}" type="slidenum">
              <a:rPr lang="en-US" altLang="en-US" smtClean="0"/>
              <a:pPr/>
              <a:t>15</a:t>
            </a:fld>
            <a:endParaRPr lang="en-US" alt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a:extLst>
              <a:ext uri="{FF2B5EF4-FFF2-40B4-BE49-F238E27FC236}">
                <a16:creationId xmlns:a16="http://schemas.microsoft.com/office/drawing/2014/main" id="{6233805C-6999-5504-2639-BFA61DF73C1B}"/>
              </a:ext>
            </a:extLst>
          </p:cNvPr>
          <p:cNvSpPr>
            <a:spLocks noGrp="1" noChangeArrowheads="1"/>
          </p:cNvSpPr>
          <p:nvPr>
            <p:ph type="body" sz="half" idx="4294967295"/>
          </p:nvPr>
        </p:nvSpPr>
        <p:spPr>
          <a:xfrm>
            <a:off x="154988" y="544722"/>
            <a:ext cx="4038600" cy="4525963"/>
          </a:xfrm>
        </p:spPr>
        <p:txBody>
          <a:bodyPr/>
          <a:lstStyle/>
          <a:p>
            <a:pPr marL="609600" indent="-609600" eaLnBrk="1" hangingPunct="1">
              <a:buFontTx/>
              <a:buAutoNum type="arabicPeriod" startAt="3"/>
              <a:defRPr/>
            </a:pPr>
            <a:r>
              <a:rPr lang="en-US" altLang="en-US" sz="3600" dirty="0">
                <a:latin typeface="Calibri Light (Headings)"/>
              </a:rPr>
              <a:t>Heat differs from temperature</a:t>
            </a:r>
          </a:p>
          <a:p>
            <a:pPr marL="0" indent="0" eaLnBrk="1" hangingPunct="1">
              <a:buNone/>
              <a:defRPr/>
            </a:pPr>
            <a:endParaRPr lang="en-US" altLang="en-US" sz="2800" dirty="0"/>
          </a:p>
          <a:p>
            <a:pPr eaLnBrk="1" hangingPunct="1">
              <a:defRPr/>
            </a:pPr>
            <a:r>
              <a:rPr lang="en-US" altLang="en-US" sz="2800" dirty="0">
                <a:solidFill>
                  <a:srgbClr val="00B050"/>
                </a:solidFill>
                <a:latin typeface="Calibri Light (Headings)"/>
              </a:rPr>
              <a:t>Heat is a measure of the total amount of motion of molecules.</a:t>
            </a:r>
            <a:br>
              <a:rPr lang="en-US" altLang="en-US" sz="2800" dirty="0">
                <a:solidFill>
                  <a:srgbClr val="00B050"/>
                </a:solidFill>
                <a:latin typeface="Calibri Light (Headings)"/>
              </a:rPr>
            </a:br>
            <a:r>
              <a:rPr lang="en-US" altLang="en-US" sz="2800" dirty="0">
                <a:solidFill>
                  <a:srgbClr val="00B050"/>
                </a:solidFill>
                <a:latin typeface="Calibri Light (Headings)"/>
              </a:rPr>
              <a:t> </a:t>
            </a:r>
          </a:p>
          <a:p>
            <a:pPr eaLnBrk="1" hangingPunct="1">
              <a:defRPr/>
            </a:pPr>
            <a:r>
              <a:rPr lang="en-US" altLang="en-US" sz="2800" dirty="0">
                <a:solidFill>
                  <a:srgbClr val="00B050"/>
                </a:solidFill>
                <a:latin typeface="Calibri Light (Headings)"/>
              </a:rPr>
              <a:t>Temperature is measure of the average speed of the molecules</a:t>
            </a:r>
            <a:r>
              <a:rPr lang="en-US" altLang="en-US" sz="2400" dirty="0">
                <a:solidFill>
                  <a:srgbClr val="00B050"/>
                </a:solidFill>
                <a:latin typeface="Calibri Light (Headings)"/>
              </a:rPr>
              <a:t>.</a:t>
            </a:r>
          </a:p>
          <a:p>
            <a:pPr marL="0" indent="0" eaLnBrk="1" hangingPunct="1">
              <a:buNone/>
              <a:defRPr/>
            </a:pPr>
            <a:endParaRPr lang="en-US" altLang="en-US" sz="2400" dirty="0"/>
          </a:p>
        </p:txBody>
      </p:sp>
      <p:pic>
        <p:nvPicPr>
          <p:cNvPr id="23555" name="Picture 7" descr="KeyWest7">
            <a:extLst>
              <a:ext uri="{FF2B5EF4-FFF2-40B4-BE49-F238E27FC236}">
                <a16:creationId xmlns:a16="http://schemas.microsoft.com/office/drawing/2014/main" id="{3B79DA3E-F7A2-921A-E9FB-1865D2F4827E}"/>
              </a:ext>
            </a:extLst>
          </p:cNvPr>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4344618" y="544722"/>
            <a:ext cx="7692394" cy="5768556"/>
          </a:xfrm>
          <a:noFill/>
        </p:spPr>
      </p:pic>
      <p:sp>
        <p:nvSpPr>
          <p:cNvPr id="2" name="Slide Number Placeholder 1">
            <a:extLst>
              <a:ext uri="{FF2B5EF4-FFF2-40B4-BE49-F238E27FC236}">
                <a16:creationId xmlns:a16="http://schemas.microsoft.com/office/drawing/2014/main" id="{DC1F16E3-FCFC-F00D-4464-172495A97021}"/>
              </a:ext>
            </a:extLst>
          </p:cNvPr>
          <p:cNvSpPr>
            <a:spLocks noGrp="1"/>
          </p:cNvSpPr>
          <p:nvPr>
            <p:ph type="sldNum" sz="quarter" idx="12"/>
          </p:nvPr>
        </p:nvSpPr>
        <p:spPr/>
        <p:txBody>
          <a:bodyPr/>
          <a:lstStyle/>
          <a:p>
            <a:fld id="{779DC8B8-2509-4163-AD96-E39B2FF13D7D}" type="slidenum">
              <a:rPr lang="en-US" altLang="en-US" smtClean="0"/>
              <a:pPr/>
              <a:t>16</a:t>
            </a:fld>
            <a:endParaRPr lang="en-US" alt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a:extLst>
              <a:ext uri="{FF2B5EF4-FFF2-40B4-BE49-F238E27FC236}">
                <a16:creationId xmlns:a16="http://schemas.microsoft.com/office/drawing/2014/main" id="{1AEACAF1-A159-573B-F228-0F9F09595101}"/>
              </a:ext>
            </a:extLst>
          </p:cNvPr>
          <p:cNvSpPr>
            <a:spLocks noGrp="1" noChangeArrowheads="1"/>
          </p:cNvSpPr>
          <p:nvPr>
            <p:ph type="body" sz="half" idx="4294967295"/>
          </p:nvPr>
        </p:nvSpPr>
        <p:spPr>
          <a:xfrm>
            <a:off x="274321" y="472279"/>
            <a:ext cx="5165774" cy="6088541"/>
          </a:xfrm>
        </p:spPr>
        <p:txBody>
          <a:bodyPr/>
          <a:lstStyle/>
          <a:p>
            <a:pPr marL="609600" indent="-609600" eaLnBrk="1" hangingPunct="1">
              <a:buFontTx/>
              <a:buAutoNum type="arabicPeriod" startAt="4"/>
            </a:pPr>
            <a:r>
              <a:rPr lang="en-US" altLang="en-US" sz="2800" dirty="0">
                <a:latin typeface="Calibri Light (Headings)"/>
              </a:rPr>
              <a:t>Heat energy spontaneously flows from warm to cold</a:t>
            </a:r>
          </a:p>
          <a:p>
            <a:pPr marL="609600" indent="-609600" eaLnBrk="1" hangingPunct="1">
              <a:buFontTx/>
              <a:buAutoNum type="arabicPeriod" startAt="4"/>
            </a:pPr>
            <a:r>
              <a:rPr lang="en-US" altLang="en-US" sz="2800" dirty="0">
                <a:latin typeface="Calibri Light (Headings)"/>
              </a:rPr>
              <a:t>Two kinds of heat:  sensible and latent</a:t>
            </a:r>
          </a:p>
          <a:p>
            <a:pPr marL="609600" indent="-609600" eaLnBrk="1" hangingPunct="1">
              <a:buFontTx/>
              <a:buAutoNum type="arabicPeriod" startAt="4"/>
            </a:pPr>
            <a:r>
              <a:rPr lang="en-US" altLang="en-US" sz="2800" dirty="0">
                <a:latin typeface="Calibri Light (Headings)"/>
              </a:rPr>
              <a:t>Sensible heat can be sensed and measured. Latent heat cannot be measured directly.</a:t>
            </a:r>
          </a:p>
          <a:p>
            <a:pPr marL="609600" indent="-609600" eaLnBrk="1" hangingPunct="1">
              <a:buFontTx/>
              <a:buAutoNum type="arabicPeriod" startAt="4"/>
            </a:pPr>
            <a:r>
              <a:rPr lang="en-US" altLang="en-US" sz="2800" dirty="0">
                <a:solidFill>
                  <a:srgbClr val="00B050"/>
                </a:solidFill>
                <a:latin typeface="Calibri Light (Headings)"/>
              </a:rPr>
              <a:t>Sensible heat can be transferred by conduction, convection, radiation, and advection</a:t>
            </a:r>
          </a:p>
        </p:txBody>
      </p:sp>
      <p:pic>
        <p:nvPicPr>
          <p:cNvPr id="2" name="Picture 1">
            <a:extLst>
              <a:ext uri="{FF2B5EF4-FFF2-40B4-BE49-F238E27FC236}">
                <a16:creationId xmlns:a16="http://schemas.microsoft.com/office/drawing/2014/main" id="{A9FF4AE5-D246-65CE-A1D4-F2F3A2D44E76}"/>
              </a:ext>
            </a:extLst>
          </p:cNvPr>
          <p:cNvPicPr>
            <a:picLocks noChangeAspect="1"/>
          </p:cNvPicPr>
          <p:nvPr/>
        </p:nvPicPr>
        <p:blipFill>
          <a:blip r:embed="rId3"/>
          <a:stretch>
            <a:fillRect/>
          </a:stretch>
        </p:blipFill>
        <p:spPr>
          <a:xfrm>
            <a:off x="5440095" y="727329"/>
            <a:ext cx="6751905" cy="5151566"/>
          </a:xfrm>
          <a:prstGeom prst="rect">
            <a:avLst/>
          </a:prstGeom>
        </p:spPr>
      </p:pic>
      <p:sp>
        <p:nvSpPr>
          <p:cNvPr id="3" name="Slide Number Placeholder 2">
            <a:extLst>
              <a:ext uri="{FF2B5EF4-FFF2-40B4-BE49-F238E27FC236}">
                <a16:creationId xmlns:a16="http://schemas.microsoft.com/office/drawing/2014/main" id="{D635E597-1017-AFFA-BB5A-E30F8C103DED}"/>
              </a:ext>
            </a:extLst>
          </p:cNvPr>
          <p:cNvSpPr>
            <a:spLocks noGrp="1"/>
          </p:cNvSpPr>
          <p:nvPr>
            <p:ph type="sldNum" sz="quarter" idx="12"/>
          </p:nvPr>
        </p:nvSpPr>
        <p:spPr/>
        <p:txBody>
          <a:bodyPr/>
          <a:lstStyle/>
          <a:p>
            <a:fld id="{779DC8B8-2509-4163-AD96-E39B2FF13D7D}" type="slidenum">
              <a:rPr lang="en-US" altLang="en-US" smtClean="0"/>
              <a:pPr/>
              <a:t>17</a:t>
            </a:fld>
            <a:endParaRPr lang="en-US" alt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map of the united states with a satellite map&#10;&#10;Description automatically generated">
            <a:extLst>
              <a:ext uri="{FF2B5EF4-FFF2-40B4-BE49-F238E27FC236}">
                <a16:creationId xmlns:a16="http://schemas.microsoft.com/office/drawing/2014/main" id="{CCB1AE2B-07A3-62B1-2657-35059966BDF5}"/>
              </a:ext>
            </a:extLst>
          </p:cNvPr>
          <p:cNvPicPr>
            <a:picLocks noChangeAspect="1"/>
          </p:cNvPicPr>
          <p:nvPr/>
        </p:nvPicPr>
        <p:blipFill rotWithShape="1">
          <a:blip r:embed="rId3">
            <a:extLst>
              <a:ext uri="{28A0092B-C50C-407E-A947-70E740481C1C}">
                <a14:useLocalDpi xmlns:a14="http://schemas.microsoft.com/office/drawing/2010/main" val="0"/>
              </a:ext>
            </a:extLst>
          </a:blip>
          <a:srcRect b="18246"/>
          <a:stretch/>
        </p:blipFill>
        <p:spPr>
          <a:xfrm>
            <a:off x="3803460" y="-22860"/>
            <a:ext cx="8388540" cy="6858000"/>
          </a:xfrm>
          <a:prstGeom prst="rect">
            <a:avLst/>
          </a:prstGeom>
        </p:spPr>
      </p:pic>
      <p:sp>
        <p:nvSpPr>
          <p:cNvPr id="2" name="Rectangle 3">
            <a:extLst>
              <a:ext uri="{FF2B5EF4-FFF2-40B4-BE49-F238E27FC236}">
                <a16:creationId xmlns:a16="http://schemas.microsoft.com/office/drawing/2014/main" id="{6AB7BD49-4BF3-FF82-6959-65A83DC8F8F4}"/>
              </a:ext>
            </a:extLst>
          </p:cNvPr>
          <p:cNvSpPr txBox="1">
            <a:spLocks noChangeArrowheads="1"/>
          </p:cNvSpPr>
          <p:nvPr/>
        </p:nvSpPr>
        <p:spPr bwMode="auto">
          <a:xfrm>
            <a:off x="365760" y="266539"/>
            <a:ext cx="3554730" cy="493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r>
              <a:rPr lang="en-US" altLang="en-US" kern="0" dirty="0">
                <a:latin typeface="Calibri Light (Headings)"/>
              </a:rPr>
              <a:t>Advection is the horizontal transfer of  through forces that generate winds</a:t>
            </a:r>
          </a:p>
        </p:txBody>
      </p:sp>
      <p:sp>
        <p:nvSpPr>
          <p:cNvPr id="3" name="Slide Number Placeholder 2">
            <a:extLst>
              <a:ext uri="{FF2B5EF4-FFF2-40B4-BE49-F238E27FC236}">
                <a16:creationId xmlns:a16="http://schemas.microsoft.com/office/drawing/2014/main" id="{807E96BE-3D9A-B1E0-7BA5-D0330FD01D33}"/>
              </a:ext>
            </a:extLst>
          </p:cNvPr>
          <p:cNvSpPr>
            <a:spLocks noGrp="1"/>
          </p:cNvSpPr>
          <p:nvPr>
            <p:ph type="sldNum" sz="quarter" idx="12"/>
          </p:nvPr>
        </p:nvSpPr>
        <p:spPr/>
        <p:txBody>
          <a:bodyPr/>
          <a:lstStyle/>
          <a:p>
            <a:fld id="{779DC8B8-2509-4163-AD96-E39B2FF13D7D}" type="slidenum">
              <a:rPr lang="en-US" altLang="en-US" smtClean="0"/>
              <a:pPr/>
              <a:t>18</a:t>
            </a:fld>
            <a:endParaRPr lang="en-US" altLang="en-US" dirty="0"/>
          </a:p>
        </p:txBody>
      </p:sp>
    </p:spTree>
    <p:extLst>
      <p:ext uri="{BB962C8B-B14F-4D97-AF65-F5344CB8AC3E}">
        <p14:creationId xmlns:p14="http://schemas.microsoft.com/office/powerpoint/2010/main" val="24092957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a:extLst>
              <a:ext uri="{FF2B5EF4-FFF2-40B4-BE49-F238E27FC236}">
                <a16:creationId xmlns:a16="http://schemas.microsoft.com/office/drawing/2014/main" id="{A1E1F3E8-23EB-6907-C1EE-F1A56923AE83}"/>
              </a:ext>
            </a:extLst>
          </p:cNvPr>
          <p:cNvSpPr>
            <a:spLocks noGrp="1" noChangeArrowheads="1"/>
          </p:cNvSpPr>
          <p:nvPr>
            <p:ph type="body" sz="half" idx="4294967295"/>
          </p:nvPr>
        </p:nvSpPr>
        <p:spPr>
          <a:xfrm>
            <a:off x="553453" y="265113"/>
            <a:ext cx="11405936" cy="4525962"/>
          </a:xfrm>
        </p:spPr>
        <p:txBody>
          <a:bodyPr/>
          <a:lstStyle/>
          <a:p>
            <a:pPr marL="609600" indent="-609600" eaLnBrk="1" hangingPunct="1">
              <a:buFontTx/>
              <a:buAutoNum type="arabicPeriod" startAt="8"/>
            </a:pPr>
            <a:r>
              <a:rPr lang="en-US" altLang="en-US" dirty="0">
                <a:solidFill>
                  <a:srgbClr val="00B050"/>
                </a:solidFill>
                <a:latin typeface="Calibri Light (Headings)"/>
              </a:rPr>
              <a:t>Latent heat is potential energy associated with the phase changes of water</a:t>
            </a:r>
          </a:p>
          <a:p>
            <a:pPr marL="609600" indent="-609600" eaLnBrk="1" hangingPunct="1">
              <a:buFontTx/>
              <a:buAutoNum type="arabicPeriod" startAt="8"/>
            </a:pPr>
            <a:r>
              <a:rPr lang="en-US" altLang="en-US" dirty="0">
                <a:solidFill>
                  <a:srgbClr val="00B050"/>
                </a:solidFill>
                <a:latin typeface="Calibri Light (Headings)"/>
              </a:rPr>
              <a:t>Evaporation cools the environment, condensation warms the environment</a:t>
            </a:r>
          </a:p>
        </p:txBody>
      </p:sp>
      <p:pic>
        <p:nvPicPr>
          <p:cNvPr id="26627" name="Picture 4" descr="phase changes">
            <a:extLst>
              <a:ext uri="{FF2B5EF4-FFF2-40B4-BE49-F238E27FC236}">
                <a16:creationId xmlns:a16="http://schemas.microsoft.com/office/drawing/2014/main" id="{1A8EC4BE-706C-87C9-0DDF-99C59D40E7CD}"/>
              </a:ext>
            </a:extLst>
          </p:cNvP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1916112" y="2376487"/>
            <a:ext cx="8359775" cy="4344988"/>
          </a:xfrm>
          <a:noFill/>
        </p:spPr>
      </p:pic>
      <p:sp>
        <p:nvSpPr>
          <p:cNvPr id="2" name="Slide Number Placeholder 1">
            <a:extLst>
              <a:ext uri="{FF2B5EF4-FFF2-40B4-BE49-F238E27FC236}">
                <a16:creationId xmlns:a16="http://schemas.microsoft.com/office/drawing/2014/main" id="{BE91715A-0191-457A-B381-FD8F878D794F}"/>
              </a:ext>
            </a:extLst>
          </p:cNvPr>
          <p:cNvSpPr>
            <a:spLocks noGrp="1"/>
          </p:cNvSpPr>
          <p:nvPr>
            <p:ph type="sldNum" sz="quarter" idx="12"/>
          </p:nvPr>
        </p:nvSpPr>
        <p:spPr/>
        <p:txBody>
          <a:bodyPr/>
          <a:lstStyle/>
          <a:p>
            <a:fld id="{779DC8B8-2509-4163-AD96-E39B2FF13D7D}" type="slidenum">
              <a:rPr lang="en-US" altLang="en-US" smtClean="0"/>
              <a:pPr/>
              <a:t>19</a:t>
            </a:fld>
            <a:endParaRPr lang="en-US" alt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map of the world&#10;&#10;Description automatically generated">
            <a:extLst>
              <a:ext uri="{FF2B5EF4-FFF2-40B4-BE49-F238E27FC236}">
                <a16:creationId xmlns:a16="http://schemas.microsoft.com/office/drawing/2014/main" id="{A6E693C7-2A2D-51AC-F427-D1F1CDBAD8B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32598" y="161943"/>
            <a:ext cx="9471572" cy="6534113"/>
          </a:xfrm>
        </p:spPr>
      </p:pic>
      <p:sp>
        <p:nvSpPr>
          <p:cNvPr id="2" name="Slide Number Placeholder 1">
            <a:extLst>
              <a:ext uri="{FF2B5EF4-FFF2-40B4-BE49-F238E27FC236}">
                <a16:creationId xmlns:a16="http://schemas.microsoft.com/office/drawing/2014/main" id="{B1B979DB-9DD8-E9E3-886A-26BC4B7BBD63}"/>
              </a:ext>
            </a:extLst>
          </p:cNvPr>
          <p:cNvSpPr>
            <a:spLocks noGrp="1"/>
          </p:cNvSpPr>
          <p:nvPr>
            <p:ph type="sldNum" sz="quarter" idx="12"/>
          </p:nvPr>
        </p:nvSpPr>
        <p:spPr/>
        <p:txBody>
          <a:bodyPr/>
          <a:lstStyle/>
          <a:p>
            <a:fld id="{484D8ABC-0652-417C-8248-375E199FD30E}" type="slidenum">
              <a:rPr lang="en-US" altLang="en-US" smtClean="0"/>
              <a:pPr/>
              <a:t>2</a:t>
            </a:fld>
            <a:endParaRPr lang="en-US" altLang="en-US" dirty="0"/>
          </a:p>
        </p:txBody>
      </p:sp>
    </p:spTree>
    <p:extLst>
      <p:ext uri="{BB962C8B-B14F-4D97-AF65-F5344CB8AC3E}">
        <p14:creationId xmlns:p14="http://schemas.microsoft.com/office/powerpoint/2010/main" val="10629814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D02D475F-FEEA-3E7C-91F3-5ED90936FD83}"/>
              </a:ext>
            </a:extLst>
          </p:cNvPr>
          <p:cNvSpPr>
            <a:spLocks noGrp="1" noChangeArrowheads="1"/>
          </p:cNvSpPr>
          <p:nvPr>
            <p:ph type="body" sz="half" idx="4294967295"/>
          </p:nvPr>
        </p:nvSpPr>
        <p:spPr>
          <a:xfrm>
            <a:off x="348916" y="293688"/>
            <a:ext cx="11105147" cy="4525962"/>
          </a:xfrm>
        </p:spPr>
        <p:txBody>
          <a:bodyPr/>
          <a:lstStyle/>
          <a:p>
            <a:pPr marL="609600" indent="-609600" eaLnBrk="1" hangingPunct="1">
              <a:buNone/>
            </a:pPr>
            <a:r>
              <a:rPr lang="en-US" altLang="en-US" sz="2800" dirty="0">
                <a:latin typeface="Calibri Light (Headings)"/>
              </a:rPr>
              <a:t>11.	</a:t>
            </a:r>
            <a:r>
              <a:rPr lang="en-US" altLang="en-US" sz="2800" dirty="0">
                <a:solidFill>
                  <a:srgbClr val="00B050"/>
                </a:solidFill>
                <a:latin typeface="Calibri Light (Headings)"/>
              </a:rPr>
              <a:t>Temperature at any one point is determined by the net balance between incoming and outgoing radiation (SW and LW); sensible heat available through conduction, convection, and radiation; latent heat transfer; advective heat transport (wind-driven); and the availability of water and in what form (ice, liquid, or solid)</a:t>
            </a:r>
          </a:p>
        </p:txBody>
      </p:sp>
      <p:pic>
        <p:nvPicPr>
          <p:cNvPr id="3" name="Picture 2" descr="A basketball hoop on a wet surface&#10;&#10;Description automatically generated">
            <a:extLst>
              <a:ext uri="{FF2B5EF4-FFF2-40B4-BE49-F238E27FC236}">
                <a16:creationId xmlns:a16="http://schemas.microsoft.com/office/drawing/2014/main" id="{18396BF4-8FF8-BFF5-223E-A140A630C3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916" y="2930023"/>
            <a:ext cx="5668879" cy="3779253"/>
          </a:xfrm>
          <a:prstGeom prst="rect">
            <a:avLst/>
          </a:prstGeom>
        </p:spPr>
      </p:pic>
      <p:pic>
        <p:nvPicPr>
          <p:cNvPr id="5" name="Picture 4" descr="A landscape of a valley with trees and fog&#10;&#10;Description automatically generated with medium confidence">
            <a:extLst>
              <a:ext uri="{FF2B5EF4-FFF2-40B4-BE49-F238E27FC236}">
                <a16:creationId xmlns:a16="http://schemas.microsoft.com/office/drawing/2014/main" id="{E9AB7294-1C8A-64B2-3F33-219E2777F4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2930023"/>
            <a:ext cx="5668878" cy="3779252"/>
          </a:xfrm>
          <a:prstGeom prst="rect">
            <a:avLst/>
          </a:prstGeom>
        </p:spPr>
      </p:pic>
      <p:sp>
        <p:nvSpPr>
          <p:cNvPr id="2" name="Slide Number Placeholder 1">
            <a:extLst>
              <a:ext uri="{FF2B5EF4-FFF2-40B4-BE49-F238E27FC236}">
                <a16:creationId xmlns:a16="http://schemas.microsoft.com/office/drawing/2014/main" id="{E97DF2BB-9E35-04FE-5DDA-E3CABCD1E5FD}"/>
              </a:ext>
            </a:extLst>
          </p:cNvPr>
          <p:cNvSpPr>
            <a:spLocks noGrp="1"/>
          </p:cNvSpPr>
          <p:nvPr>
            <p:ph type="sldNum" sz="quarter" idx="12"/>
          </p:nvPr>
        </p:nvSpPr>
        <p:spPr/>
        <p:txBody>
          <a:bodyPr/>
          <a:lstStyle/>
          <a:p>
            <a:fld id="{779DC8B8-2509-4163-AD96-E39B2FF13D7D}" type="slidenum">
              <a:rPr lang="en-US" altLang="en-US" smtClean="0"/>
              <a:pPr/>
              <a:t>20</a:t>
            </a:fld>
            <a:endParaRPr lang="en-US" alt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105D9462-687D-88E3-7154-A68826A408A2}"/>
              </a:ext>
            </a:extLst>
          </p:cNvPr>
          <p:cNvSpPr>
            <a:spLocks noGrp="1" noChangeArrowheads="1"/>
          </p:cNvSpPr>
          <p:nvPr>
            <p:ph type="body" sz="half" idx="4294967295"/>
          </p:nvPr>
        </p:nvSpPr>
        <p:spPr>
          <a:xfrm>
            <a:off x="409074" y="512763"/>
            <a:ext cx="3785736" cy="4525962"/>
          </a:xfrm>
        </p:spPr>
        <p:txBody>
          <a:bodyPr/>
          <a:lstStyle/>
          <a:p>
            <a:pPr marL="609600" indent="-609600" eaLnBrk="1" hangingPunct="1">
              <a:buNone/>
            </a:pPr>
            <a:r>
              <a:rPr lang="en-US" altLang="en-US" dirty="0">
                <a:latin typeface="Calibri Light (Headings)"/>
              </a:rPr>
              <a:t>10. </a:t>
            </a:r>
            <a:r>
              <a:rPr lang="en-US" altLang="en-US" dirty="0">
                <a:solidFill>
                  <a:srgbClr val="00B050"/>
                </a:solidFill>
                <a:latin typeface="Calibri Light (Headings)"/>
              </a:rPr>
              <a:t>Heat is continually redistributed in the Earth’s atmosphere via evaporation and condensation.</a:t>
            </a:r>
            <a:endParaRPr lang="en-US" altLang="en-US" sz="2800" dirty="0">
              <a:solidFill>
                <a:srgbClr val="00B050"/>
              </a:solidFill>
              <a:latin typeface="Calibri Light (Headings)"/>
            </a:endParaRPr>
          </a:p>
        </p:txBody>
      </p:sp>
      <p:pic>
        <p:nvPicPr>
          <p:cNvPr id="29699" name="Picture 3" descr="water_climate_cycle">
            <a:extLst>
              <a:ext uri="{FF2B5EF4-FFF2-40B4-BE49-F238E27FC236}">
                <a16:creationId xmlns:a16="http://schemas.microsoft.com/office/drawing/2014/main" id="{1B01456E-E1BD-4781-A8B2-D97547DA9783}"/>
              </a:ext>
            </a:extLst>
          </p:cNvPr>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4367849" y="512763"/>
            <a:ext cx="7588321" cy="5960941"/>
          </a:xfrm>
          <a:noFill/>
        </p:spPr>
      </p:pic>
      <p:sp>
        <p:nvSpPr>
          <p:cNvPr id="2" name="Slide Number Placeholder 1">
            <a:extLst>
              <a:ext uri="{FF2B5EF4-FFF2-40B4-BE49-F238E27FC236}">
                <a16:creationId xmlns:a16="http://schemas.microsoft.com/office/drawing/2014/main" id="{53E66012-FA0C-045E-E225-6BCE11EFBE2C}"/>
              </a:ext>
            </a:extLst>
          </p:cNvPr>
          <p:cNvSpPr>
            <a:spLocks noGrp="1"/>
          </p:cNvSpPr>
          <p:nvPr>
            <p:ph type="sldNum" sz="quarter" idx="12"/>
          </p:nvPr>
        </p:nvSpPr>
        <p:spPr/>
        <p:txBody>
          <a:bodyPr/>
          <a:lstStyle/>
          <a:p>
            <a:fld id="{779DC8B8-2509-4163-AD96-E39B2FF13D7D}" type="slidenum">
              <a:rPr lang="en-US" altLang="en-US" smtClean="0"/>
              <a:pPr/>
              <a:t>21</a:t>
            </a:fld>
            <a:endParaRPr lang="en-US" alt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4108397D-323E-00BF-193B-92F4B3CD5032}"/>
              </a:ext>
            </a:extLst>
          </p:cNvPr>
          <p:cNvSpPr>
            <a:spLocks noGrp="1" noChangeArrowheads="1"/>
          </p:cNvSpPr>
          <p:nvPr>
            <p:ph type="body" sz="half" idx="4294967295"/>
          </p:nvPr>
        </p:nvSpPr>
        <p:spPr>
          <a:xfrm>
            <a:off x="564774" y="207964"/>
            <a:ext cx="11402436" cy="636587"/>
          </a:xfrm>
        </p:spPr>
        <p:txBody>
          <a:bodyPr/>
          <a:lstStyle/>
          <a:p>
            <a:pPr marL="609600" indent="-609600" algn="ctr" eaLnBrk="1" hangingPunct="1">
              <a:buNone/>
            </a:pPr>
            <a:r>
              <a:rPr lang="en-US" altLang="en-US" sz="3600" dirty="0">
                <a:latin typeface="Calibri Light (Headings)"/>
              </a:rPr>
              <a:t>Ocean currents also </a:t>
            </a:r>
            <a:r>
              <a:rPr lang="en-US" altLang="en-US" sz="3600">
                <a:latin typeface="Calibri Light (Headings)"/>
              </a:rPr>
              <a:t>redistribute heat</a:t>
            </a:r>
            <a:endParaRPr lang="en-US" altLang="en-US" sz="3600" dirty="0">
              <a:latin typeface="Calibri Light (Headings)"/>
            </a:endParaRPr>
          </a:p>
        </p:txBody>
      </p:sp>
      <p:pic>
        <p:nvPicPr>
          <p:cNvPr id="30723" name="Picture 3" descr="ocean_currents">
            <a:extLst>
              <a:ext uri="{FF2B5EF4-FFF2-40B4-BE49-F238E27FC236}">
                <a16:creationId xmlns:a16="http://schemas.microsoft.com/office/drawing/2014/main" id="{233F5C95-17F1-5FC1-D98B-6700A51D740B}"/>
              </a:ext>
            </a:extLst>
          </p:cNvP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564774" y="844551"/>
            <a:ext cx="11062451" cy="5814904"/>
          </a:xfrm>
          <a:noFill/>
        </p:spPr>
      </p:pic>
      <p:sp>
        <p:nvSpPr>
          <p:cNvPr id="2" name="Slide Number Placeholder 1">
            <a:extLst>
              <a:ext uri="{FF2B5EF4-FFF2-40B4-BE49-F238E27FC236}">
                <a16:creationId xmlns:a16="http://schemas.microsoft.com/office/drawing/2014/main" id="{2FE5F783-C02E-A1B2-350F-5E80051EE383}"/>
              </a:ext>
            </a:extLst>
          </p:cNvPr>
          <p:cNvSpPr>
            <a:spLocks noGrp="1"/>
          </p:cNvSpPr>
          <p:nvPr>
            <p:ph type="sldNum" sz="quarter" idx="12"/>
          </p:nvPr>
        </p:nvSpPr>
        <p:spPr/>
        <p:txBody>
          <a:bodyPr/>
          <a:lstStyle/>
          <a:p>
            <a:fld id="{779DC8B8-2509-4163-AD96-E39B2FF13D7D}" type="slidenum">
              <a:rPr lang="en-US" altLang="en-US" smtClean="0"/>
              <a:pPr/>
              <a:t>22</a:t>
            </a:fld>
            <a:endParaRPr lang="en-US" alt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descr="Spectrum">
            <a:extLst>
              <a:ext uri="{FF2B5EF4-FFF2-40B4-BE49-F238E27FC236}">
                <a16:creationId xmlns:a16="http://schemas.microsoft.com/office/drawing/2014/main" id="{A129CA51-0A82-400F-82A9-314BF0ECCE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4100" y="1"/>
            <a:ext cx="7543800"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5" descr="longwave">
            <a:extLst>
              <a:ext uri="{FF2B5EF4-FFF2-40B4-BE49-F238E27FC236}">
                <a16:creationId xmlns:a16="http://schemas.microsoft.com/office/drawing/2014/main" id="{7051A796-1F5C-82F8-2728-EFC1A4DD52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3124201"/>
            <a:ext cx="4572000" cy="336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6" descr="flare_eit195_big">
            <a:extLst>
              <a:ext uri="{FF2B5EF4-FFF2-40B4-BE49-F238E27FC236}">
                <a16:creationId xmlns:a16="http://schemas.microsoft.com/office/drawing/2014/main" id="{34BD1684-BCDF-6488-07F1-22401EF36A7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3124200"/>
            <a:ext cx="33528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11">
            <a:extLst>
              <a:ext uri="{FF2B5EF4-FFF2-40B4-BE49-F238E27FC236}">
                <a16:creationId xmlns:a16="http://schemas.microsoft.com/office/drawing/2014/main" id="{1555D079-F5D6-BF30-8C5D-144E206DDA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9800" y="3352800"/>
            <a:ext cx="152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Text Box 13">
            <a:extLst>
              <a:ext uri="{FF2B5EF4-FFF2-40B4-BE49-F238E27FC236}">
                <a16:creationId xmlns:a16="http://schemas.microsoft.com/office/drawing/2014/main" id="{EA87ABB4-44DE-B641-3418-C4D9E4866D68}"/>
              </a:ext>
            </a:extLst>
          </p:cNvPr>
          <p:cNvSpPr txBox="1">
            <a:spLocks noChangeArrowheads="1"/>
          </p:cNvSpPr>
          <p:nvPr/>
        </p:nvSpPr>
        <p:spPr bwMode="auto">
          <a:xfrm>
            <a:off x="6400800" y="1066801"/>
            <a:ext cx="736600" cy="466725"/>
          </a:xfrm>
          <a:prstGeom prst="rect">
            <a:avLst/>
          </a:prstGeom>
          <a:solidFill>
            <a:schemeClr val="bg1"/>
          </a:solidFill>
          <a:ln w="9525">
            <a:solidFill>
              <a:schemeClr val="tx1"/>
            </a:solidFill>
            <a:miter lim="800000"/>
            <a:headEnd/>
            <a:tailEnd/>
          </a:ln>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dirty="0"/>
              <a:t>Sun</a:t>
            </a:r>
          </a:p>
        </p:txBody>
      </p:sp>
      <p:sp>
        <p:nvSpPr>
          <p:cNvPr id="6151" name="Text Box 15">
            <a:extLst>
              <a:ext uri="{FF2B5EF4-FFF2-40B4-BE49-F238E27FC236}">
                <a16:creationId xmlns:a16="http://schemas.microsoft.com/office/drawing/2014/main" id="{59CBD873-76A0-317D-4F2A-2A4494D5FCC5}"/>
              </a:ext>
            </a:extLst>
          </p:cNvPr>
          <p:cNvSpPr txBox="1">
            <a:spLocks noChangeArrowheads="1"/>
          </p:cNvSpPr>
          <p:nvPr/>
        </p:nvSpPr>
        <p:spPr bwMode="auto">
          <a:xfrm>
            <a:off x="8283575" y="1055689"/>
            <a:ext cx="922338" cy="466725"/>
          </a:xfrm>
          <a:prstGeom prst="rect">
            <a:avLst/>
          </a:prstGeom>
          <a:solidFill>
            <a:schemeClr val="bg1"/>
          </a:solidFill>
          <a:ln w="9525">
            <a:solidFill>
              <a:schemeClr val="tx1"/>
            </a:solidFill>
            <a:miter lim="800000"/>
            <a:headEnd/>
            <a:tailEnd/>
          </a:ln>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dirty="0"/>
              <a:t>Earth</a:t>
            </a:r>
          </a:p>
        </p:txBody>
      </p:sp>
      <p:sp>
        <p:nvSpPr>
          <p:cNvPr id="6152" name="AutoShape 10">
            <a:extLst>
              <a:ext uri="{FF2B5EF4-FFF2-40B4-BE49-F238E27FC236}">
                <a16:creationId xmlns:a16="http://schemas.microsoft.com/office/drawing/2014/main" id="{61D2EB15-83AE-6A69-B4E8-B9566B979FA2}"/>
              </a:ext>
            </a:extLst>
          </p:cNvPr>
          <p:cNvSpPr>
            <a:spLocks noChangeArrowheads="1"/>
          </p:cNvSpPr>
          <p:nvPr/>
        </p:nvSpPr>
        <p:spPr bwMode="auto">
          <a:xfrm>
            <a:off x="6629400" y="930275"/>
            <a:ext cx="1214438" cy="241300"/>
          </a:xfrm>
          <a:prstGeom prst="leftRightArrow">
            <a:avLst>
              <a:gd name="adj1" fmla="val 50000"/>
              <a:gd name="adj2" fmla="val 100658"/>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p>
        </p:txBody>
      </p:sp>
      <p:sp>
        <p:nvSpPr>
          <p:cNvPr id="6153" name="AutoShape 12">
            <a:extLst>
              <a:ext uri="{FF2B5EF4-FFF2-40B4-BE49-F238E27FC236}">
                <a16:creationId xmlns:a16="http://schemas.microsoft.com/office/drawing/2014/main" id="{C194E213-F644-11DC-E047-7D65D7369D1B}"/>
              </a:ext>
            </a:extLst>
          </p:cNvPr>
          <p:cNvSpPr>
            <a:spLocks noChangeArrowheads="1"/>
          </p:cNvSpPr>
          <p:nvPr/>
        </p:nvSpPr>
        <p:spPr bwMode="auto">
          <a:xfrm>
            <a:off x="7620000" y="1204913"/>
            <a:ext cx="762000" cy="271462"/>
          </a:xfrm>
          <a:prstGeom prst="leftRightArrow">
            <a:avLst>
              <a:gd name="adj1" fmla="val 50000"/>
              <a:gd name="adj2" fmla="val 56140"/>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p>
        </p:txBody>
      </p:sp>
      <p:sp>
        <p:nvSpPr>
          <p:cNvPr id="6154" name="Text Box 16">
            <a:extLst>
              <a:ext uri="{FF2B5EF4-FFF2-40B4-BE49-F238E27FC236}">
                <a16:creationId xmlns:a16="http://schemas.microsoft.com/office/drawing/2014/main" id="{F2F98E30-F41F-D59D-39D0-5156BC42573D}"/>
              </a:ext>
            </a:extLst>
          </p:cNvPr>
          <p:cNvSpPr txBox="1">
            <a:spLocks noChangeArrowheads="1"/>
          </p:cNvSpPr>
          <p:nvPr/>
        </p:nvSpPr>
        <p:spPr bwMode="auto">
          <a:xfrm>
            <a:off x="285750" y="6169321"/>
            <a:ext cx="4918995" cy="461665"/>
          </a:xfrm>
          <a:prstGeom prst="rect">
            <a:avLst/>
          </a:prstGeom>
          <a:solidFill>
            <a:schemeClr val="bg1"/>
          </a:solidFill>
          <a:ln w="9525">
            <a:solidFill>
              <a:schemeClr val="tx1"/>
            </a:solidFill>
            <a:miter lim="800000"/>
            <a:headEnd/>
            <a:tailEnd/>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dirty="0"/>
              <a:t>The Sun emits shortwave radiation</a:t>
            </a:r>
          </a:p>
        </p:txBody>
      </p:sp>
      <p:sp>
        <p:nvSpPr>
          <p:cNvPr id="6155" name="Text Box 17">
            <a:extLst>
              <a:ext uri="{FF2B5EF4-FFF2-40B4-BE49-F238E27FC236}">
                <a16:creationId xmlns:a16="http://schemas.microsoft.com/office/drawing/2014/main" id="{18B2A8F0-6D0B-9904-8842-F67695382644}"/>
              </a:ext>
            </a:extLst>
          </p:cNvPr>
          <p:cNvSpPr txBox="1">
            <a:spLocks noChangeArrowheads="1"/>
          </p:cNvSpPr>
          <p:nvPr/>
        </p:nvSpPr>
        <p:spPr bwMode="auto">
          <a:xfrm>
            <a:off x="7052595" y="6180436"/>
            <a:ext cx="5012911" cy="461665"/>
          </a:xfrm>
          <a:prstGeom prst="rect">
            <a:avLst/>
          </a:prstGeom>
          <a:solidFill>
            <a:schemeClr val="bg1"/>
          </a:solidFill>
          <a:ln w="9525">
            <a:solidFill>
              <a:schemeClr val="tx1"/>
            </a:solidFill>
            <a:miter lim="800000"/>
            <a:headEnd/>
            <a:tailEnd/>
          </a:ln>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dirty="0"/>
              <a:t>The Earth emits longwave radiation</a:t>
            </a:r>
          </a:p>
        </p:txBody>
      </p:sp>
      <p:sp>
        <p:nvSpPr>
          <p:cNvPr id="2" name="Slide Number Placeholder 1">
            <a:extLst>
              <a:ext uri="{FF2B5EF4-FFF2-40B4-BE49-F238E27FC236}">
                <a16:creationId xmlns:a16="http://schemas.microsoft.com/office/drawing/2014/main" id="{C991D90E-3904-D251-CB37-45E1F887C891}"/>
              </a:ext>
            </a:extLst>
          </p:cNvPr>
          <p:cNvSpPr>
            <a:spLocks noGrp="1"/>
          </p:cNvSpPr>
          <p:nvPr>
            <p:ph type="sldNum" sz="quarter" idx="12"/>
          </p:nvPr>
        </p:nvSpPr>
        <p:spPr/>
        <p:txBody>
          <a:bodyPr/>
          <a:lstStyle/>
          <a:p>
            <a:fld id="{484D8ABC-0652-417C-8248-375E199FD30E}" type="slidenum">
              <a:rPr lang="en-US" altLang="en-US" smtClean="0"/>
              <a:pPr/>
              <a:t>3</a:t>
            </a:fld>
            <a:endParaRPr lang="en-US" alt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1" name="Picture 3" descr="atmosphere%20after">
            <a:extLst>
              <a:ext uri="{FF2B5EF4-FFF2-40B4-BE49-F238E27FC236}">
                <a16:creationId xmlns:a16="http://schemas.microsoft.com/office/drawing/2014/main" id="{9324F344-2E17-22F7-431E-59A306C291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2347"/>
            <a:ext cx="12192000" cy="9145493"/>
          </a:xfrm>
          <a:prstGeom prst="rect">
            <a:avLst/>
          </a:prstGeom>
          <a:solidFill>
            <a:schemeClr val="bg1"/>
          </a:solidFill>
          <a:ln>
            <a:noFill/>
          </a:ln>
        </p:spPr>
      </p:pic>
      <p:sp>
        <p:nvSpPr>
          <p:cNvPr id="7170" name="Text Box 2">
            <a:extLst>
              <a:ext uri="{FF2B5EF4-FFF2-40B4-BE49-F238E27FC236}">
                <a16:creationId xmlns:a16="http://schemas.microsoft.com/office/drawing/2014/main" id="{5C98B13C-4613-9B8C-6A4E-FA0E7F5F8C87}"/>
              </a:ext>
            </a:extLst>
          </p:cNvPr>
          <p:cNvSpPr txBox="1">
            <a:spLocks noChangeArrowheads="1"/>
          </p:cNvSpPr>
          <p:nvPr/>
        </p:nvSpPr>
        <p:spPr bwMode="auto">
          <a:xfrm>
            <a:off x="316832" y="300789"/>
            <a:ext cx="11467498" cy="2246769"/>
          </a:xfrm>
          <a:prstGeom prst="rect">
            <a:avLst/>
          </a:prstGeom>
          <a:solidFill>
            <a:schemeClr val="tx1">
              <a:alpha val="50195"/>
            </a:schemeClr>
          </a:solidFill>
          <a:ln>
            <a:noFill/>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dirty="0">
                <a:solidFill>
                  <a:schemeClr val="bg1"/>
                </a:solidFill>
              </a:rPr>
              <a:t>How does shortwave radiation from the Sun heat Earth?</a:t>
            </a:r>
          </a:p>
          <a:p>
            <a:pPr eaLnBrk="1" hangingPunct="1"/>
            <a:endParaRPr lang="en-US" altLang="en-US" sz="2400" dirty="0">
              <a:solidFill>
                <a:schemeClr val="bg1"/>
              </a:solidFill>
            </a:endParaRPr>
          </a:p>
          <a:p>
            <a:pPr eaLnBrk="1" hangingPunct="1"/>
            <a:r>
              <a:rPr lang="en-US" altLang="en-US" sz="2800" dirty="0">
                <a:solidFill>
                  <a:schemeClr val="bg1"/>
                </a:solidFill>
              </a:rPr>
              <a:t>Through </a:t>
            </a:r>
            <a:r>
              <a:rPr lang="en-US" altLang="en-US" sz="3200" b="1" dirty="0">
                <a:solidFill>
                  <a:schemeClr val="bg1"/>
                </a:solidFill>
              </a:rPr>
              <a:t>counter-radiation warming</a:t>
            </a:r>
            <a:r>
              <a:rPr lang="en-US" altLang="en-US" sz="2800" dirty="0">
                <a:solidFill>
                  <a:schemeClr val="bg1"/>
                </a:solidFill>
              </a:rPr>
              <a:t>, in which the atmosphere is heated from below by longwave radiation emitted by the Earth</a:t>
            </a:r>
          </a:p>
          <a:p>
            <a:pPr eaLnBrk="1" hangingPunct="1"/>
            <a:endParaRPr lang="en-US" altLang="en-US" sz="2400" dirty="0"/>
          </a:p>
        </p:txBody>
      </p:sp>
      <p:sp>
        <p:nvSpPr>
          <p:cNvPr id="2" name="Slide Number Placeholder 1">
            <a:extLst>
              <a:ext uri="{FF2B5EF4-FFF2-40B4-BE49-F238E27FC236}">
                <a16:creationId xmlns:a16="http://schemas.microsoft.com/office/drawing/2014/main" id="{C05B374A-041B-289D-B4AA-1AC35EC79B34}"/>
              </a:ext>
            </a:extLst>
          </p:cNvPr>
          <p:cNvSpPr>
            <a:spLocks noGrp="1"/>
          </p:cNvSpPr>
          <p:nvPr>
            <p:ph type="sldNum" sz="quarter" idx="12"/>
          </p:nvPr>
        </p:nvSpPr>
        <p:spPr/>
        <p:txBody>
          <a:bodyPr/>
          <a:lstStyle/>
          <a:p>
            <a:fld id="{484D8ABC-0652-417C-8248-375E199FD30E}" type="slidenum">
              <a:rPr lang="en-US" altLang="en-US" smtClean="0"/>
              <a:pPr/>
              <a:t>4</a:t>
            </a:fld>
            <a:endParaRPr lang="en-US" alt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194" name="Text Box 2">
            <a:extLst>
              <a:ext uri="{FF2B5EF4-FFF2-40B4-BE49-F238E27FC236}">
                <a16:creationId xmlns:a16="http://schemas.microsoft.com/office/drawing/2014/main" id="{1DE50B1E-D538-2024-FEBD-F982AA477AB2}"/>
              </a:ext>
            </a:extLst>
          </p:cNvPr>
          <p:cNvSpPr txBox="1">
            <a:spLocks noChangeArrowheads="1"/>
          </p:cNvSpPr>
          <p:nvPr/>
        </p:nvSpPr>
        <p:spPr bwMode="auto">
          <a:xfrm>
            <a:off x="433137" y="457200"/>
            <a:ext cx="11442031"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dirty="0">
                <a:solidFill>
                  <a:schemeClr val="bg1"/>
                </a:solidFill>
              </a:rPr>
              <a:t>Radiation cooling </a:t>
            </a:r>
            <a:r>
              <a:rPr lang="en-US" altLang="en-US" sz="2800" dirty="0">
                <a:solidFill>
                  <a:schemeClr val="bg1"/>
                </a:solidFill>
              </a:rPr>
              <a:t>happens when longwave radiation escapes to space</a:t>
            </a:r>
            <a:br>
              <a:rPr lang="en-US" altLang="en-US" sz="2800" b="1" dirty="0">
                <a:solidFill>
                  <a:schemeClr val="bg1"/>
                </a:solidFill>
              </a:rPr>
            </a:br>
            <a:endParaRPr lang="en-US" altLang="en-US" sz="2800" b="1" dirty="0">
              <a:solidFill>
                <a:schemeClr val="bg1"/>
              </a:solidFill>
            </a:endParaRPr>
          </a:p>
          <a:p>
            <a:pPr eaLnBrk="1" hangingPunct="1"/>
            <a:r>
              <a:rPr lang="en-US" altLang="en-US" sz="2800" dirty="0">
                <a:solidFill>
                  <a:schemeClr val="bg1"/>
                </a:solidFill>
              </a:rPr>
              <a:t>When are our nights in Lexington the coldest, when it is cloudy or when it is clear? </a:t>
            </a:r>
          </a:p>
          <a:p>
            <a:pPr eaLnBrk="1" hangingPunct="1"/>
            <a:endParaRPr lang="en-US" altLang="en-US" sz="2800" dirty="0">
              <a:solidFill>
                <a:schemeClr val="bg1"/>
              </a:solidFill>
            </a:endParaRPr>
          </a:p>
          <a:p>
            <a:pPr eaLnBrk="1" hangingPunct="1"/>
            <a:r>
              <a:rPr lang="en-US" altLang="en-US" sz="2800" dirty="0">
                <a:solidFill>
                  <a:schemeClr val="bg1"/>
                </a:solidFill>
              </a:rPr>
              <a:t>Why is the desert cold at night?</a:t>
            </a:r>
          </a:p>
          <a:p>
            <a:pPr eaLnBrk="1" hangingPunct="1"/>
            <a:endParaRPr lang="en-US" altLang="en-US" sz="2800" dirty="0"/>
          </a:p>
          <a:p>
            <a:pPr eaLnBrk="1" hangingPunct="1"/>
            <a:endParaRPr lang="en-US" altLang="en-US" sz="2800" dirty="0"/>
          </a:p>
        </p:txBody>
      </p:sp>
      <p:sp>
        <p:nvSpPr>
          <p:cNvPr id="2" name="Slide Number Placeholder 1">
            <a:extLst>
              <a:ext uri="{FF2B5EF4-FFF2-40B4-BE49-F238E27FC236}">
                <a16:creationId xmlns:a16="http://schemas.microsoft.com/office/drawing/2014/main" id="{44FA5F7E-23E1-E7DA-F621-0A480ED50593}"/>
              </a:ext>
            </a:extLst>
          </p:cNvPr>
          <p:cNvSpPr>
            <a:spLocks noGrp="1"/>
          </p:cNvSpPr>
          <p:nvPr>
            <p:ph type="sldNum" sz="quarter" idx="12"/>
          </p:nvPr>
        </p:nvSpPr>
        <p:spPr/>
        <p:txBody>
          <a:bodyPr/>
          <a:lstStyle/>
          <a:p>
            <a:fld id="{484D8ABC-0652-417C-8248-375E199FD30E}" type="slidenum">
              <a:rPr lang="en-US" altLang="en-US" smtClean="0"/>
              <a:pPr/>
              <a:t>5</a:t>
            </a:fld>
            <a:endParaRPr lang="en-US" alt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4" descr="nightime longwave radiation emission">
            <a:extLst>
              <a:ext uri="{FF2B5EF4-FFF2-40B4-BE49-F238E27FC236}">
                <a16:creationId xmlns:a16="http://schemas.microsoft.com/office/drawing/2014/main" id="{BB601660-4E1C-1C13-616A-D83BC3729A95}"/>
              </a:ext>
            </a:extLst>
          </p:cNvPr>
          <p:cNvPicPr>
            <a:picLocks noGrp="1" noChangeAspect="1" noChangeArrowheads="1"/>
          </p:cNvPicPr>
          <p:nvPr>
            <p:ph/>
          </p:nvPr>
        </p:nvPicPr>
        <p:blipFill rotWithShape="1">
          <a:blip r:embed="rId3">
            <a:extLst>
              <a:ext uri="{28A0092B-C50C-407E-A947-70E740481C1C}">
                <a14:useLocalDpi xmlns:a14="http://schemas.microsoft.com/office/drawing/2010/main" val="0"/>
              </a:ext>
            </a:extLst>
          </a:blip>
          <a:srcRect l="8877" t="3333" r="3763"/>
          <a:stretch/>
        </p:blipFill>
        <p:spPr>
          <a:xfrm>
            <a:off x="3303270" y="904163"/>
            <a:ext cx="8755380" cy="5856506"/>
          </a:xfrm>
        </p:spPr>
      </p:pic>
      <p:sp>
        <p:nvSpPr>
          <p:cNvPr id="4" name="TextBox 3">
            <a:extLst>
              <a:ext uri="{FF2B5EF4-FFF2-40B4-BE49-F238E27FC236}">
                <a16:creationId xmlns:a16="http://schemas.microsoft.com/office/drawing/2014/main" id="{0FD47266-A3C2-CDC3-22C0-DAA0381D7A85}"/>
              </a:ext>
            </a:extLst>
          </p:cNvPr>
          <p:cNvSpPr txBox="1"/>
          <p:nvPr/>
        </p:nvSpPr>
        <p:spPr>
          <a:xfrm>
            <a:off x="148590" y="97331"/>
            <a:ext cx="8196514" cy="646331"/>
          </a:xfrm>
          <a:prstGeom prst="rect">
            <a:avLst/>
          </a:prstGeom>
          <a:noFill/>
        </p:spPr>
        <p:txBody>
          <a:bodyPr wrap="square">
            <a:sp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3600" dirty="0">
                <a:solidFill>
                  <a:schemeClr val="bg1"/>
                </a:solidFill>
              </a:rPr>
              <a:t>Nighttime longwave radiation emission</a:t>
            </a:r>
          </a:p>
        </p:txBody>
      </p:sp>
      <p:sp>
        <p:nvSpPr>
          <p:cNvPr id="2" name="TextBox 1">
            <a:extLst>
              <a:ext uri="{FF2B5EF4-FFF2-40B4-BE49-F238E27FC236}">
                <a16:creationId xmlns:a16="http://schemas.microsoft.com/office/drawing/2014/main" id="{3EF743ED-08F9-939E-EB3A-65FD21AF02AF}"/>
              </a:ext>
            </a:extLst>
          </p:cNvPr>
          <p:cNvSpPr txBox="1"/>
          <p:nvPr/>
        </p:nvSpPr>
        <p:spPr>
          <a:xfrm>
            <a:off x="148590" y="1198813"/>
            <a:ext cx="2872740" cy="2062103"/>
          </a:xfrm>
          <a:prstGeom prst="rect">
            <a:avLst/>
          </a:prstGeom>
          <a:noFill/>
        </p:spPr>
        <p:txBody>
          <a:bodyPr wrap="square">
            <a:sp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3200" dirty="0">
                <a:solidFill>
                  <a:schemeClr val="bg1"/>
                </a:solidFill>
              </a:rPr>
              <a:t>Why is it higher over the Saharan desert?</a:t>
            </a:r>
          </a:p>
        </p:txBody>
      </p:sp>
      <p:sp>
        <p:nvSpPr>
          <p:cNvPr id="3" name="Slide Number Placeholder 2">
            <a:extLst>
              <a:ext uri="{FF2B5EF4-FFF2-40B4-BE49-F238E27FC236}">
                <a16:creationId xmlns:a16="http://schemas.microsoft.com/office/drawing/2014/main" id="{25AB829B-F7DB-56B2-5907-03DED7FC43AD}"/>
              </a:ext>
            </a:extLst>
          </p:cNvPr>
          <p:cNvSpPr>
            <a:spLocks noGrp="1"/>
          </p:cNvSpPr>
          <p:nvPr>
            <p:ph type="sldNum" sz="quarter" idx="12"/>
          </p:nvPr>
        </p:nvSpPr>
        <p:spPr/>
        <p:txBody>
          <a:bodyPr/>
          <a:lstStyle/>
          <a:p>
            <a:fld id="{78400256-EF37-4B7E-8083-3ED11F1E4360}" type="slidenum">
              <a:rPr lang="en-US" altLang="en-US" smtClean="0"/>
              <a:pPr/>
              <a:t>6</a:t>
            </a:fld>
            <a:endParaRPr lang="en-US" alt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a:extLst>
              <a:ext uri="{FF2B5EF4-FFF2-40B4-BE49-F238E27FC236}">
                <a16:creationId xmlns:a16="http://schemas.microsoft.com/office/drawing/2014/main" id="{F69F3B0C-712E-E684-796E-505D67D6ED8B}"/>
              </a:ext>
            </a:extLst>
          </p:cNvPr>
          <p:cNvSpPr txBox="1">
            <a:spLocks noChangeArrowheads="1"/>
          </p:cNvSpPr>
          <p:nvPr/>
        </p:nvSpPr>
        <p:spPr bwMode="auto">
          <a:xfrm>
            <a:off x="637674" y="1844593"/>
            <a:ext cx="7294746" cy="47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indent="-342900" eaLnBrk="1" hangingPunct="1">
              <a:buFont typeface="Arial" panose="020B0604020202020204" pitchFamily="34" charset="0"/>
              <a:buChar char="•"/>
            </a:pPr>
            <a:r>
              <a:rPr lang="en-US" altLang="en-US" sz="3200" dirty="0">
                <a:latin typeface="Calibri Light (Headings)"/>
              </a:rPr>
              <a:t>If SW in and LW out balance each other then temperature stays the same (steady state). </a:t>
            </a:r>
          </a:p>
          <a:p>
            <a:pPr marL="342900" indent="-342900" eaLnBrk="1" hangingPunct="1">
              <a:buFont typeface="Arial" panose="020B0604020202020204" pitchFamily="34" charset="0"/>
              <a:buChar char="•"/>
            </a:pPr>
            <a:r>
              <a:rPr lang="en-US" altLang="en-US" sz="3200" dirty="0">
                <a:latin typeface="Calibri Light (Headings)"/>
              </a:rPr>
              <a:t>If SW in and LW out do not balance, then there is a trend in temperature (dynamic equilibrium)</a:t>
            </a:r>
          </a:p>
          <a:p>
            <a:pPr marL="342900" indent="-342900" eaLnBrk="1" hangingPunct="1">
              <a:buFont typeface="Arial" panose="020B0604020202020204" pitchFamily="34" charset="0"/>
              <a:buChar char="•"/>
            </a:pPr>
            <a:r>
              <a:rPr lang="en-US" altLang="en-US" sz="3200" dirty="0">
                <a:latin typeface="Calibri Light (Headings)"/>
              </a:rPr>
              <a:t>SW in &lt; LW out = cooling temperatures </a:t>
            </a:r>
          </a:p>
          <a:p>
            <a:pPr marL="342900" indent="-342900" eaLnBrk="1" hangingPunct="1">
              <a:buFont typeface="Arial" panose="020B0604020202020204" pitchFamily="34" charset="0"/>
              <a:buChar char="•"/>
            </a:pPr>
            <a:r>
              <a:rPr lang="en-US" altLang="en-US" sz="3200" dirty="0">
                <a:latin typeface="Calibri Light (Headings)"/>
              </a:rPr>
              <a:t>SW in &gt; LW out = warming temperatures</a:t>
            </a:r>
          </a:p>
          <a:p>
            <a:pPr eaLnBrk="1" hangingPunct="1"/>
            <a:endParaRPr lang="en-US" altLang="en-US" sz="2400" dirty="0"/>
          </a:p>
          <a:p>
            <a:pPr eaLnBrk="1" hangingPunct="1"/>
            <a:endParaRPr lang="en-US" altLang="en-US" sz="2400" dirty="0"/>
          </a:p>
        </p:txBody>
      </p:sp>
      <p:sp>
        <p:nvSpPr>
          <p:cNvPr id="13317" name="Text Box 2">
            <a:extLst>
              <a:ext uri="{FF2B5EF4-FFF2-40B4-BE49-F238E27FC236}">
                <a16:creationId xmlns:a16="http://schemas.microsoft.com/office/drawing/2014/main" id="{FDEF6B5C-EAAF-7ED5-6F65-2EC6D0BA67C9}"/>
              </a:ext>
            </a:extLst>
          </p:cNvPr>
          <p:cNvSpPr txBox="1">
            <a:spLocks noChangeArrowheads="1"/>
          </p:cNvSpPr>
          <p:nvPr/>
        </p:nvSpPr>
        <p:spPr bwMode="auto">
          <a:xfrm>
            <a:off x="2209800" y="471209"/>
            <a:ext cx="77724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000" dirty="0"/>
              <a:t>Radiation budgets</a:t>
            </a:r>
          </a:p>
        </p:txBody>
      </p:sp>
      <p:pic>
        <p:nvPicPr>
          <p:cNvPr id="4" name="Picture 3" descr="A yellow bucket with blue water pouring out of it&#10;&#10;Description automatically generated">
            <a:extLst>
              <a:ext uri="{FF2B5EF4-FFF2-40B4-BE49-F238E27FC236}">
                <a16:creationId xmlns:a16="http://schemas.microsoft.com/office/drawing/2014/main" id="{A8384B84-F5BE-5E7C-2617-80F98AA878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2420" y="1594447"/>
            <a:ext cx="4282378" cy="4282378"/>
          </a:xfrm>
          <a:prstGeom prst="rect">
            <a:avLst/>
          </a:prstGeom>
        </p:spPr>
      </p:pic>
      <p:sp>
        <p:nvSpPr>
          <p:cNvPr id="2" name="Slide Number Placeholder 1">
            <a:extLst>
              <a:ext uri="{FF2B5EF4-FFF2-40B4-BE49-F238E27FC236}">
                <a16:creationId xmlns:a16="http://schemas.microsoft.com/office/drawing/2014/main" id="{68483653-EE69-EE26-E6D7-2E25F6DF44FF}"/>
              </a:ext>
            </a:extLst>
          </p:cNvPr>
          <p:cNvSpPr>
            <a:spLocks noGrp="1"/>
          </p:cNvSpPr>
          <p:nvPr>
            <p:ph type="sldNum" sz="quarter" idx="12"/>
          </p:nvPr>
        </p:nvSpPr>
        <p:spPr/>
        <p:txBody>
          <a:bodyPr/>
          <a:lstStyle/>
          <a:p>
            <a:fld id="{484D8ABC-0652-417C-8248-375E199FD30E}" type="slidenum">
              <a:rPr lang="en-US" altLang="en-US" smtClean="0"/>
              <a:pPr/>
              <a:t>7</a:t>
            </a:fld>
            <a:endParaRPr lang="en-US" alt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7" descr="C:\Users\JAS\Desktop\nswrs_web.gif">
            <a:extLst>
              <a:ext uri="{FF2B5EF4-FFF2-40B4-BE49-F238E27FC236}">
                <a16:creationId xmlns:a16="http://schemas.microsoft.com/office/drawing/2014/main" id="{8F9DB96C-A161-8133-B467-7C240A90B6F4}"/>
              </a:ext>
            </a:extLst>
          </p:cNvPr>
          <p:cNvPicPr>
            <a:picLocks noGrp="1" noChangeAspect="1" noChangeArrowheads="1" noCrop="1"/>
          </p:cNvPicPr>
          <p:nvPr>
            <p:ph idx="1"/>
          </p:nvPr>
        </p:nvPicPr>
        <p:blipFill>
          <a:blip r:embed="rId3">
            <a:extLst>
              <a:ext uri="{28A0092B-C50C-407E-A947-70E740481C1C}">
                <a14:useLocalDpi xmlns:a14="http://schemas.microsoft.com/office/drawing/2010/main" val="0"/>
              </a:ext>
            </a:extLst>
          </a:blip>
          <a:srcRect/>
          <a:stretch>
            <a:fillRect/>
          </a:stretch>
        </p:blipFill>
        <p:spPr>
          <a:xfrm>
            <a:off x="1143919" y="184653"/>
            <a:ext cx="9696533" cy="6579721"/>
          </a:xfrm>
          <a:noFill/>
        </p:spPr>
      </p:pic>
      <p:sp>
        <p:nvSpPr>
          <p:cNvPr id="2" name="Slide Number Placeholder 1">
            <a:extLst>
              <a:ext uri="{FF2B5EF4-FFF2-40B4-BE49-F238E27FC236}">
                <a16:creationId xmlns:a16="http://schemas.microsoft.com/office/drawing/2014/main" id="{8C4874A3-D713-DA0B-EC77-B2AC63E04ED6}"/>
              </a:ext>
            </a:extLst>
          </p:cNvPr>
          <p:cNvSpPr>
            <a:spLocks noGrp="1"/>
          </p:cNvSpPr>
          <p:nvPr>
            <p:ph type="sldNum" sz="quarter" idx="12"/>
          </p:nvPr>
        </p:nvSpPr>
        <p:spPr/>
        <p:txBody>
          <a:bodyPr/>
          <a:lstStyle/>
          <a:p>
            <a:fld id="{484D8ABC-0652-417C-8248-375E199FD30E}" type="slidenum">
              <a:rPr lang="en-US" altLang="en-US" smtClean="0"/>
              <a:pPr/>
              <a:t>8</a:t>
            </a:fld>
            <a:endParaRPr lang="en-US" alt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9CBAE"/>
        </a:solidFill>
        <a:effectLst/>
      </p:bgPr>
    </p:bg>
    <p:spTree>
      <p:nvGrpSpPr>
        <p:cNvPr id="1" name=""/>
        <p:cNvGrpSpPr/>
        <p:nvPr/>
      </p:nvGrpSpPr>
      <p:grpSpPr>
        <a:xfrm>
          <a:off x="0" y="0"/>
          <a:ext cx="0" cy="0"/>
          <a:chOff x="0" y="0"/>
          <a:chExt cx="0" cy="0"/>
        </a:xfrm>
      </p:grpSpPr>
      <p:pic>
        <p:nvPicPr>
          <p:cNvPr id="15362" name="Picture 4" descr="new-2">
            <a:extLst>
              <a:ext uri="{FF2B5EF4-FFF2-40B4-BE49-F238E27FC236}">
                <a16:creationId xmlns:a16="http://schemas.microsoft.com/office/drawing/2014/main" id="{E3FDA4FD-4A39-0505-461A-7AB80489C1AC}"/>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2716" t="7013" r="2277" b="52813"/>
          <a:stretch/>
        </p:blipFill>
        <p:spPr>
          <a:xfrm>
            <a:off x="1034281" y="3137590"/>
            <a:ext cx="4604520" cy="3273257"/>
          </a:xfrm>
        </p:spPr>
      </p:pic>
      <p:pic>
        <p:nvPicPr>
          <p:cNvPr id="15363" name="Picture 8" descr="new-1">
            <a:extLst>
              <a:ext uri="{FF2B5EF4-FFF2-40B4-BE49-F238E27FC236}">
                <a16:creationId xmlns:a16="http://schemas.microsoft.com/office/drawing/2014/main" id="{6A3FE005-5DD2-AC87-1041-EB7D29C0A994}"/>
              </a:ext>
            </a:extLst>
          </p:cNvPr>
          <p:cNvPicPr>
            <a:picLocks noGrp="1" noChangeAspect="1" noChangeArrowheads="1"/>
          </p:cNvPicPr>
          <p:nvPr>
            <p:ph sz="half" idx="1"/>
          </p:nvPr>
        </p:nvPicPr>
        <p:blipFill rotWithShape="1">
          <a:blip r:embed="rId4">
            <a:extLst>
              <a:ext uri="{28A0092B-C50C-407E-A947-70E740481C1C}">
                <a14:useLocalDpi xmlns:a14="http://schemas.microsoft.com/office/drawing/2010/main" val="0"/>
              </a:ext>
            </a:extLst>
          </a:blip>
          <a:srcRect l="3785" t="52901" r="6320" b="27140"/>
          <a:stretch/>
        </p:blipFill>
        <p:spPr>
          <a:xfrm>
            <a:off x="6328401" y="0"/>
            <a:ext cx="4487988" cy="3273257"/>
          </a:xfrm>
        </p:spPr>
      </p:pic>
      <p:pic>
        <p:nvPicPr>
          <p:cNvPr id="15365" name="Picture 4" descr="new-2">
            <a:extLst>
              <a:ext uri="{FF2B5EF4-FFF2-40B4-BE49-F238E27FC236}">
                <a16:creationId xmlns:a16="http://schemas.microsoft.com/office/drawing/2014/main" id="{106DDFB2-B8E2-797F-7D5E-46137E7A273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161" t="56245" r="4396" b="2797"/>
          <a:stretch/>
        </p:blipFill>
        <p:spPr bwMode="auto">
          <a:xfrm>
            <a:off x="6420853" y="3137591"/>
            <a:ext cx="4395536" cy="3273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DDF46D37-9B18-E18F-0FB1-8B4F50AAFFFB}"/>
              </a:ext>
            </a:extLst>
          </p:cNvPr>
          <p:cNvSpPr txBox="1"/>
          <p:nvPr/>
        </p:nvSpPr>
        <p:spPr>
          <a:xfrm>
            <a:off x="532397" y="528721"/>
            <a:ext cx="5331203" cy="2062103"/>
          </a:xfrm>
          <a:prstGeom prst="rect">
            <a:avLst/>
          </a:prstGeom>
          <a:noFill/>
        </p:spPr>
        <p:txBody>
          <a:bodyPr wrap="square">
            <a:spAutoFit/>
          </a:bodyPr>
          <a:lstStyle/>
          <a:p>
            <a:r>
              <a:rPr lang="en-US" sz="3200" dirty="0">
                <a:solidFill>
                  <a:schemeClr val="bg1"/>
                </a:solidFill>
              </a:rPr>
              <a:t>Which plot is shows the NH summer?  The NH winter? The annual radiation balance?</a:t>
            </a:r>
          </a:p>
        </p:txBody>
      </p:sp>
      <p:sp>
        <p:nvSpPr>
          <p:cNvPr id="2" name="Slide Number Placeholder 1">
            <a:extLst>
              <a:ext uri="{FF2B5EF4-FFF2-40B4-BE49-F238E27FC236}">
                <a16:creationId xmlns:a16="http://schemas.microsoft.com/office/drawing/2014/main" id="{87EC19B7-08AD-1C1C-7F53-80DE79B70ACF}"/>
              </a:ext>
            </a:extLst>
          </p:cNvPr>
          <p:cNvSpPr>
            <a:spLocks noGrp="1"/>
          </p:cNvSpPr>
          <p:nvPr>
            <p:ph type="sldNum" sz="quarter" idx="12"/>
          </p:nvPr>
        </p:nvSpPr>
        <p:spPr/>
        <p:txBody>
          <a:bodyPr/>
          <a:lstStyle/>
          <a:p>
            <a:fld id="{0462EACD-4FB9-440B-A825-CA801F17E3C5}" type="slidenum">
              <a:rPr lang="en-US" altLang="en-US" smtClean="0"/>
              <a:pPr/>
              <a:t>9</a:t>
            </a:fld>
            <a:endParaRPr lang="en-US" altLang="en-US" dirty="0"/>
          </a:p>
        </p:txBody>
      </p:sp>
    </p:spTree>
  </p:cSld>
  <p:clrMapOvr>
    <a:masterClrMapping/>
  </p:clrMapOvr>
</p:sld>
</file>

<file path=ppt/theme/theme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924</TotalTime>
  <Words>1329</Words>
  <Application>Microsoft Office PowerPoint</Application>
  <PresentationFormat>Widescreen</PresentationFormat>
  <Paragraphs>129</Paragraphs>
  <Slides>22</Slides>
  <Notes>21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 Light</vt:lpstr>
      <vt:lpstr>Calibri Light (Headings)</vt:lpstr>
      <vt:lpstr>Times New Roman</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Which is the Equator? Which is a location in the Southern Hemisphere?</vt:lpstr>
      <vt:lpstr>Albedo</vt:lpstr>
      <vt:lpstr>PowerPoint Presentation</vt:lpstr>
      <vt:lpstr>Earth’s radiation budget</vt:lpstr>
      <vt:lpstr>PowerPoint Presentation</vt:lpstr>
      <vt:lpstr>Rules for heat transfer</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FSU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4:  Radiation balance</dc:title>
  <dc:creator>J. Anthony Stallins</dc:creator>
  <cp:lastModifiedBy>Stallins, Jon A.</cp:lastModifiedBy>
  <cp:revision>102</cp:revision>
  <dcterms:created xsi:type="dcterms:W3CDTF">2005-05-11T22:07:31Z</dcterms:created>
  <dcterms:modified xsi:type="dcterms:W3CDTF">2025-01-30T15:57:01Z</dcterms:modified>
</cp:coreProperties>
</file>