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94" r:id="rId2"/>
    <p:sldId id="334" r:id="rId3"/>
    <p:sldId id="350" r:id="rId4"/>
    <p:sldId id="322" r:id="rId5"/>
    <p:sldId id="394" r:id="rId6"/>
    <p:sldId id="304" r:id="rId7"/>
    <p:sldId id="305" r:id="rId8"/>
    <p:sldId id="295" r:id="rId9"/>
    <p:sldId id="433" r:id="rId10"/>
    <p:sldId id="353" r:id="rId11"/>
    <p:sldId id="267" r:id="rId12"/>
    <p:sldId id="281" r:id="rId13"/>
    <p:sldId id="392" r:id="rId14"/>
    <p:sldId id="407" r:id="rId15"/>
    <p:sldId id="404" r:id="rId16"/>
    <p:sldId id="300" r:id="rId17"/>
    <p:sldId id="375" r:id="rId18"/>
    <p:sldId id="405" r:id="rId19"/>
    <p:sldId id="302" r:id="rId20"/>
    <p:sldId id="381" r:id="rId21"/>
    <p:sldId id="303" r:id="rId22"/>
    <p:sldId id="399" r:id="rId23"/>
    <p:sldId id="398" r:id="rId24"/>
    <p:sldId id="297" r:id="rId25"/>
    <p:sldId id="287" r:id="rId26"/>
    <p:sldId id="401" r:id="rId27"/>
    <p:sldId id="402" r:id="rId28"/>
    <p:sldId id="379" r:id="rId29"/>
    <p:sldId id="396" r:id="rId30"/>
    <p:sldId id="387" r:id="rId31"/>
    <p:sldId id="403" r:id="rId32"/>
    <p:sldId id="329" r:id="rId33"/>
    <p:sldId id="428" r:id="rId34"/>
    <p:sldId id="330" r:id="rId35"/>
    <p:sldId id="419" r:id="rId36"/>
    <p:sldId id="420" r:id="rId37"/>
    <p:sldId id="429" r:id="rId38"/>
    <p:sldId id="278" r:id="rId39"/>
    <p:sldId id="430" r:id="rId40"/>
    <p:sldId id="421" r:id="rId41"/>
    <p:sldId id="431" r:id="rId42"/>
    <p:sldId id="259" r:id="rId43"/>
    <p:sldId id="279" r:id="rId44"/>
    <p:sldId id="382" r:id="rId45"/>
    <p:sldId id="423" r:id="rId46"/>
    <p:sldId id="422" r:id="rId47"/>
    <p:sldId id="432" r:id="rId48"/>
    <p:sldId id="426" r:id="rId49"/>
    <p:sldId id="427" r:id="rId50"/>
    <p:sldId id="409" r:id="rId51"/>
    <p:sldId id="416" r:id="rId52"/>
    <p:sldId id="310" r:id="rId53"/>
    <p:sldId id="324" r:id="rId54"/>
    <p:sldId id="391" r:id="rId55"/>
    <p:sldId id="448" r:id="rId56"/>
    <p:sldId id="408" r:id="rId57"/>
    <p:sldId id="417" r:id="rId58"/>
    <p:sldId id="424" r:id="rId59"/>
    <p:sldId id="425" r:id="rId60"/>
    <p:sldId id="266" r:id="rId61"/>
    <p:sldId id="269" r:id="rId62"/>
    <p:sldId id="450" r:id="rId63"/>
    <p:sldId id="406" r:id="rId64"/>
    <p:sldId id="264" r:id="rId65"/>
    <p:sldId id="451" r:id="rId66"/>
    <p:sldId id="418" r:id="rId67"/>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EAEAEA"/>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11" autoAdjust="0"/>
    <p:restoredTop sz="63660" autoAdjust="0"/>
  </p:normalViewPr>
  <p:slideViewPr>
    <p:cSldViewPr>
      <p:cViewPr varScale="1">
        <p:scale>
          <a:sx n="40" d="100"/>
          <a:sy n="40" d="100"/>
        </p:scale>
        <p:origin x="1380" y="4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668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597FAC96-B6FD-D499-5FA2-6C96D228EEF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sz="1200">
                <a:latin typeface="Arial" charset="0"/>
                <a:cs typeface="+mn-cs"/>
              </a:defRPr>
            </a:lvl1pPr>
          </a:lstStyle>
          <a:p>
            <a:pPr>
              <a:defRPr/>
            </a:pPr>
            <a:endParaRPr lang="en-US"/>
          </a:p>
        </p:txBody>
      </p:sp>
      <p:sp>
        <p:nvSpPr>
          <p:cNvPr id="22531" name="Rectangle 3">
            <a:extLst>
              <a:ext uri="{FF2B5EF4-FFF2-40B4-BE49-F238E27FC236}">
                <a16:creationId xmlns:a16="http://schemas.microsoft.com/office/drawing/2014/main" id="{738D881E-0F5B-785C-C47C-3F31FE17774C}"/>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FontTx/>
              <a:buNone/>
              <a:defRPr sz="1200">
                <a:latin typeface="Arial" charset="0"/>
                <a:cs typeface="+mn-cs"/>
              </a:defRPr>
            </a:lvl1pPr>
          </a:lstStyle>
          <a:p>
            <a:pPr>
              <a:defRPr/>
            </a:pPr>
            <a:endParaRPr lang="en-US"/>
          </a:p>
        </p:txBody>
      </p:sp>
      <p:sp>
        <p:nvSpPr>
          <p:cNvPr id="2052" name="Rectangle 4">
            <a:extLst>
              <a:ext uri="{FF2B5EF4-FFF2-40B4-BE49-F238E27FC236}">
                <a16:creationId xmlns:a16="http://schemas.microsoft.com/office/drawing/2014/main" id="{7EF713DA-EF35-FA62-6FB9-86BFEAC697BD}"/>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3" name="Rectangle 5">
            <a:extLst>
              <a:ext uri="{FF2B5EF4-FFF2-40B4-BE49-F238E27FC236}">
                <a16:creationId xmlns:a16="http://schemas.microsoft.com/office/drawing/2014/main" id="{49C64CDF-5F0F-A601-2287-61760DCFE235}"/>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534" name="Rectangle 6">
            <a:extLst>
              <a:ext uri="{FF2B5EF4-FFF2-40B4-BE49-F238E27FC236}">
                <a16:creationId xmlns:a16="http://schemas.microsoft.com/office/drawing/2014/main" id="{7D41FBE1-BA2A-8C93-F992-AF5632B322CA}"/>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lnSpc>
                <a:spcPct val="100000"/>
              </a:lnSpc>
              <a:spcBef>
                <a:spcPct val="0"/>
              </a:spcBef>
              <a:buFontTx/>
              <a:buNone/>
              <a:defRPr sz="1200">
                <a:latin typeface="Arial" charset="0"/>
                <a:cs typeface="+mn-cs"/>
              </a:defRPr>
            </a:lvl1pPr>
          </a:lstStyle>
          <a:p>
            <a:pPr>
              <a:defRPr/>
            </a:pPr>
            <a:endParaRPr lang="en-US"/>
          </a:p>
        </p:txBody>
      </p:sp>
      <p:sp>
        <p:nvSpPr>
          <p:cNvPr id="22535" name="Rectangle 7">
            <a:extLst>
              <a:ext uri="{FF2B5EF4-FFF2-40B4-BE49-F238E27FC236}">
                <a16:creationId xmlns:a16="http://schemas.microsoft.com/office/drawing/2014/main" id="{1B7EF91F-F5CC-72ED-177C-33FFE0CB6BAB}"/>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EA98775-C33F-4E87-8AF7-8B16F6330A8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31187429-BB25-2A07-3EBB-B5F39294B0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43D429A4-D94F-4C46-B68C-F1527BB9F107}" type="slidenum">
              <a:rPr lang="en-US" altLang="en-US" sz="1200" smtClean="0"/>
              <a:pPr/>
              <a:t>1</a:t>
            </a:fld>
            <a:endParaRPr lang="en-US" altLang="en-US" sz="1200"/>
          </a:p>
        </p:txBody>
      </p:sp>
      <p:sp>
        <p:nvSpPr>
          <p:cNvPr id="4099" name="Rectangle 2">
            <a:extLst>
              <a:ext uri="{FF2B5EF4-FFF2-40B4-BE49-F238E27FC236}">
                <a16:creationId xmlns:a16="http://schemas.microsoft.com/office/drawing/2014/main" id="{A0216A6C-28C2-D4D6-F6A7-E37CC8D303DA}"/>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CC90285E-9136-C3D2-2F27-0278C0C9FD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24D619ED-2A5F-8A88-D292-31CED737C8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06A64A72-0734-46E7-8AA3-FA4E9BCFE9E7}" type="slidenum">
              <a:rPr lang="en-US" altLang="en-US" sz="1200" smtClean="0"/>
              <a:pPr/>
              <a:t>11</a:t>
            </a:fld>
            <a:endParaRPr lang="en-US" altLang="en-US" sz="1200"/>
          </a:p>
        </p:txBody>
      </p:sp>
      <p:sp>
        <p:nvSpPr>
          <p:cNvPr id="23555" name="Rectangle 2">
            <a:extLst>
              <a:ext uri="{FF2B5EF4-FFF2-40B4-BE49-F238E27FC236}">
                <a16:creationId xmlns:a16="http://schemas.microsoft.com/office/drawing/2014/main" id="{F45733A2-BD11-3E7E-6602-E1D57F794189}"/>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0C4E2DEB-BBA9-A5ED-C116-45EAB0925D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975F4500-6AE5-EBC5-6A32-9B58D135B2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FF7D0C3A-BCAA-4047-AC77-7C51EC9B9E8B}" type="slidenum">
              <a:rPr lang="en-US" altLang="en-US" sz="1200" smtClean="0"/>
              <a:pPr/>
              <a:t>12</a:t>
            </a:fld>
            <a:endParaRPr lang="en-US" altLang="en-US" sz="1200"/>
          </a:p>
        </p:txBody>
      </p:sp>
      <p:sp>
        <p:nvSpPr>
          <p:cNvPr id="25603" name="Rectangle 2">
            <a:extLst>
              <a:ext uri="{FF2B5EF4-FFF2-40B4-BE49-F238E27FC236}">
                <a16:creationId xmlns:a16="http://schemas.microsoft.com/office/drawing/2014/main" id="{37068ADC-5A31-423B-2894-43854636D003}"/>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D3C20BEB-36FE-B167-19CE-0AFDCC5608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Single cell air mass thunderstorms. These are self-extinguishing. Their outlflow boundaries do not set off other thunderstorms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389AFEA0-43B1-BEAB-E600-8FF36D9EBB0E}"/>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5B27D969-A0C6-9851-B9A0-A2CB40E398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Multi-cell cluster thunderstorms</a:t>
            </a:r>
            <a:br>
              <a:rPr lang="en-US" altLang="en-US"/>
            </a:br>
            <a:br>
              <a:rPr lang="en-US" altLang="en-US"/>
            </a:br>
            <a:r>
              <a:rPr lang="en-US" altLang="en-US"/>
              <a:t>When downdrafts and the outflow boundaries they form trigger new thunderstorms, then we have multi-cell cluster thunderstorms </a:t>
            </a:r>
          </a:p>
        </p:txBody>
      </p:sp>
      <p:sp>
        <p:nvSpPr>
          <p:cNvPr id="27652" name="Slide Number Placeholder 3">
            <a:extLst>
              <a:ext uri="{FF2B5EF4-FFF2-40B4-BE49-F238E27FC236}">
                <a16:creationId xmlns:a16="http://schemas.microsoft.com/office/drawing/2014/main" id="{172EA32B-6229-11BF-A336-CFFBB26903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4F6DA2C4-08AE-422D-8DEC-A6FD57BDF04D}" type="slidenum">
              <a:rPr lang="en-US" altLang="en-US" sz="1200" smtClean="0"/>
              <a:pPr/>
              <a:t>13</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71B94813-6963-0F8C-DA5F-F781228C4D80}"/>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54113C2B-6EE5-9A67-904E-050F6C07E6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9700" name="Slide Number Placeholder 3">
            <a:extLst>
              <a:ext uri="{FF2B5EF4-FFF2-40B4-BE49-F238E27FC236}">
                <a16:creationId xmlns:a16="http://schemas.microsoft.com/office/drawing/2014/main" id="{765E5AAA-56B7-22DB-4802-40009A1970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1DA06EF4-04B4-46C6-804B-21E4BA24C0D3}" type="slidenum">
              <a:rPr lang="en-US" altLang="en-US" sz="1200" smtClean="0"/>
              <a:pPr/>
              <a:t>15</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597F6800-336A-ABFA-A668-51A4FBD9A6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150BFE3E-42D6-409B-BF24-94AE08257F8E}" type="slidenum">
              <a:rPr lang="en-US" altLang="en-US" sz="1200" smtClean="0"/>
              <a:pPr/>
              <a:t>16</a:t>
            </a:fld>
            <a:endParaRPr lang="en-US" altLang="en-US" sz="1200"/>
          </a:p>
        </p:txBody>
      </p:sp>
      <p:sp>
        <p:nvSpPr>
          <p:cNvPr id="31747" name="Rectangle 2">
            <a:extLst>
              <a:ext uri="{FF2B5EF4-FFF2-40B4-BE49-F238E27FC236}">
                <a16:creationId xmlns:a16="http://schemas.microsoft.com/office/drawing/2014/main" id="{DA00B8B4-83C4-C54E-14EB-135B20A2E0B3}"/>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9907DC21-798F-9A51-1C6C-CB0A53CC53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87C0A95B-A565-C7BB-6BD4-9B10BACC32D7}"/>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CE6BC9A9-AE2D-7CA3-9847-0958C3141C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outflow boundary is shown as a cold front because the air is often cool, having just descended from high in the atmosphere. These outflow boundaries can trigger new thunderstorms. If these thunderstorms move in a long linear line they can form a squall line thunderstorms. These are also called gust front thunderstorms. </a:t>
            </a:r>
          </a:p>
        </p:txBody>
      </p:sp>
      <p:sp>
        <p:nvSpPr>
          <p:cNvPr id="37892" name="Slide Number Placeholder 3">
            <a:extLst>
              <a:ext uri="{FF2B5EF4-FFF2-40B4-BE49-F238E27FC236}">
                <a16:creationId xmlns:a16="http://schemas.microsoft.com/office/drawing/2014/main" id="{26773526-22C8-26FC-CF97-5DD0702B42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D2633705-BB21-4AB1-95DE-E725E181EBF6}" type="slidenum">
              <a:rPr lang="en-US" altLang="en-US" sz="1200" smtClean="0"/>
              <a:pPr/>
              <a:t>17</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26F0EFDC-5A7F-263A-278A-77F6FF8A70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984F0AC7-2502-4CA4-9180-4D23EE074FBA}" type="slidenum">
              <a:rPr lang="en-US" altLang="en-US" sz="1200" smtClean="0"/>
              <a:pPr/>
              <a:t>19</a:t>
            </a:fld>
            <a:endParaRPr lang="en-US" altLang="en-US" sz="1200"/>
          </a:p>
        </p:txBody>
      </p:sp>
      <p:sp>
        <p:nvSpPr>
          <p:cNvPr id="35843" name="Rectangle 2">
            <a:extLst>
              <a:ext uri="{FF2B5EF4-FFF2-40B4-BE49-F238E27FC236}">
                <a16:creationId xmlns:a16="http://schemas.microsoft.com/office/drawing/2014/main" id="{CC67BF48-1506-25F2-7BA0-B18CA5E12128}"/>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C0EEA224-4190-9E78-F3FA-B48AE1AFE4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Self propagating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49863991-C5B3-5F1B-C004-CAAB706C3D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52F7943F-E407-42B5-AAFF-49A9A247F6FF}" type="slidenum">
              <a:rPr lang="en-US" altLang="en-US" sz="1200" smtClean="0"/>
              <a:pPr/>
              <a:t>21</a:t>
            </a:fld>
            <a:endParaRPr lang="en-US" altLang="en-US" sz="1200"/>
          </a:p>
        </p:txBody>
      </p:sp>
      <p:sp>
        <p:nvSpPr>
          <p:cNvPr id="40963" name="Rectangle 2">
            <a:extLst>
              <a:ext uri="{FF2B5EF4-FFF2-40B4-BE49-F238E27FC236}">
                <a16:creationId xmlns:a16="http://schemas.microsoft.com/office/drawing/2014/main" id="{DD12F3F2-332C-3E3B-7896-476F7D68F6A7}"/>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8008C779-B62A-5692-6C34-0C38007C8D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Squall line severe thunderstorm</a:t>
            </a:r>
          </a:p>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5ED4AE4B-7201-3758-16A2-18BEA46E8D9A}"/>
              </a:ext>
            </a:extLst>
          </p:cNvPr>
          <p:cNvSpPr>
            <a:spLocks noGrp="1" noRot="1" noChangeAspect="1" noChangeArrowheads="1" noTextEdit="1"/>
          </p:cNvSpPr>
          <p:nvPr>
            <p:ph type="sldImg"/>
          </p:nvPr>
        </p:nvSpPr>
        <p:spPr>
          <a:ln/>
        </p:spPr>
      </p:sp>
      <p:sp>
        <p:nvSpPr>
          <p:cNvPr id="44035" name="Notes Placeholder 2">
            <a:extLst>
              <a:ext uri="{FF2B5EF4-FFF2-40B4-BE49-F238E27FC236}">
                <a16:creationId xmlns:a16="http://schemas.microsoft.com/office/drawing/2014/main" id="{89826CC0-D7AE-538A-4636-83DB6D0C4A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Mesocyclonic rotation in a supercell thunderstorm</a:t>
            </a:r>
          </a:p>
        </p:txBody>
      </p:sp>
      <p:sp>
        <p:nvSpPr>
          <p:cNvPr id="44036" name="Slide Number Placeholder 3">
            <a:extLst>
              <a:ext uri="{FF2B5EF4-FFF2-40B4-BE49-F238E27FC236}">
                <a16:creationId xmlns:a16="http://schemas.microsoft.com/office/drawing/2014/main" id="{83711EC6-F4BD-CD69-4E5F-D7D54CCB3E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555A28D9-629B-48BB-A26E-0D1E21312857}" type="slidenum">
              <a:rPr lang="en-US" altLang="en-US" sz="1200" smtClean="0"/>
              <a:pPr/>
              <a:t>23</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8706FF3C-F2D5-3A66-D28B-EF10154C99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EE13F9BB-20D9-488D-A65F-2DA89D7B7794}" type="slidenum">
              <a:rPr lang="en-US" altLang="en-US" sz="1200" smtClean="0"/>
              <a:pPr/>
              <a:t>24</a:t>
            </a:fld>
            <a:endParaRPr lang="en-US" altLang="en-US" sz="1200"/>
          </a:p>
        </p:txBody>
      </p:sp>
      <p:sp>
        <p:nvSpPr>
          <p:cNvPr id="46083" name="Rectangle 2">
            <a:extLst>
              <a:ext uri="{FF2B5EF4-FFF2-40B4-BE49-F238E27FC236}">
                <a16:creationId xmlns:a16="http://schemas.microsoft.com/office/drawing/2014/main" id="{FED29272-5615-C833-6A83-B401A06E5396}"/>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7072370A-C8D8-0E14-425F-1EBE62EC1B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73DEAE75-70C3-1117-327A-44810228AA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DCF36390-E79D-4171-A317-F92BCA66E038}" type="slidenum">
              <a:rPr lang="en-US" altLang="en-US" sz="1200" smtClean="0"/>
              <a:pPr/>
              <a:t>2</a:t>
            </a:fld>
            <a:endParaRPr lang="en-US" altLang="en-US" sz="1200"/>
          </a:p>
        </p:txBody>
      </p:sp>
      <p:sp>
        <p:nvSpPr>
          <p:cNvPr id="6147" name="Rectangle 2">
            <a:extLst>
              <a:ext uri="{FF2B5EF4-FFF2-40B4-BE49-F238E27FC236}">
                <a16:creationId xmlns:a16="http://schemas.microsoft.com/office/drawing/2014/main" id="{5B1DD34A-DE04-F829-53D9-B63D551124B3}"/>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CA7C244-BDA1-377F-6131-E590A8A459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Light" panose="020F0302020204030204" pitchFamily="34" charset="0"/>
                <a:cs typeface="Calibri Light" panose="020F0302020204030204" pitchFamily="34" charset="0"/>
              </a:rPr>
              <a:t>Thunderstorms in Florida detected with WW 2 radar technology </a:t>
            </a:r>
            <a:endParaRPr lang="en-US" altLang="en-US"/>
          </a:p>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9C3B4224-1AF3-28DE-3A0E-56053CB244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393663DA-8F34-45E3-9D67-21DBB642EED9}" type="slidenum">
              <a:rPr lang="en-US" altLang="en-US" sz="1200" smtClean="0"/>
              <a:pPr/>
              <a:t>25</a:t>
            </a:fld>
            <a:endParaRPr lang="en-US" altLang="en-US" sz="1200"/>
          </a:p>
        </p:txBody>
      </p:sp>
      <p:sp>
        <p:nvSpPr>
          <p:cNvPr id="48131" name="Rectangle 2">
            <a:extLst>
              <a:ext uri="{FF2B5EF4-FFF2-40B4-BE49-F238E27FC236}">
                <a16:creationId xmlns:a16="http://schemas.microsoft.com/office/drawing/2014/main" id="{EF8B22CF-7130-261F-A31F-65AEEC3E7B88}"/>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AD2C44A1-937A-0FF2-7BB6-725B77CC82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Although supercells are relatively infrequent, they account for a large percentage of weather related destruction and deaths.  Supercells often engender large hail, severe wind gusts, flooding rains, and destructive tornadoes.</a:t>
            </a:r>
            <a:br>
              <a:rPr lang="en-US" altLang="en-US"/>
            </a:br>
            <a:endParaRPr lang="en-US" altLang="en-US"/>
          </a:p>
          <a:p>
            <a:pPr eaLnBrk="1" hangingPunct="1"/>
            <a:r>
              <a:rPr lang="en-US" altLang="en-US"/>
              <a:t>The radar structure of a supercell is markedly different from its multicellular counterpart. A supercell in radar reflectivity imagery often contains a ‘hook echo'</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7686FF86-D619-27AD-FBF3-9AFAF2B4B7FD}"/>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D3F2CC52-0A21-C616-2031-9C352B8DB0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Video of supercell</a:t>
            </a:r>
          </a:p>
        </p:txBody>
      </p:sp>
      <p:sp>
        <p:nvSpPr>
          <p:cNvPr id="50180" name="Slide Number Placeholder 3">
            <a:extLst>
              <a:ext uri="{FF2B5EF4-FFF2-40B4-BE49-F238E27FC236}">
                <a16:creationId xmlns:a16="http://schemas.microsoft.com/office/drawing/2014/main" id="{34B8BD4B-08C3-90F6-3845-7C343BD80B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FD77DF71-4ED9-4582-808C-EBF5B280AA3D}" type="slidenum">
              <a:rPr lang="en-US" altLang="en-US" sz="1200" smtClean="0"/>
              <a:pPr/>
              <a:t>26</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93C62D9C-86AE-B898-53E6-51C14F84AA44}"/>
              </a:ext>
            </a:extLst>
          </p:cNvPr>
          <p:cNvSpPr>
            <a:spLocks noGrp="1" noRot="1" noChangeAspect="1" noChangeArrowheads="1" noTextEdit="1"/>
          </p:cNvSpPr>
          <p:nvPr>
            <p:ph type="sldImg"/>
          </p:nvPr>
        </p:nvSpPr>
        <p:spPr>
          <a:ln/>
        </p:spPr>
      </p:sp>
      <p:sp>
        <p:nvSpPr>
          <p:cNvPr id="54275" name="Notes Placeholder 2">
            <a:extLst>
              <a:ext uri="{FF2B5EF4-FFF2-40B4-BE49-F238E27FC236}">
                <a16:creationId xmlns:a16="http://schemas.microsoft.com/office/drawing/2014/main" id="{C0B495F0-00D5-5D4E-D8F1-30741294AF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MCS</a:t>
            </a:r>
          </a:p>
        </p:txBody>
      </p:sp>
      <p:sp>
        <p:nvSpPr>
          <p:cNvPr id="54276" name="Slide Number Placeholder 3">
            <a:extLst>
              <a:ext uri="{FF2B5EF4-FFF2-40B4-BE49-F238E27FC236}">
                <a16:creationId xmlns:a16="http://schemas.microsoft.com/office/drawing/2014/main" id="{6FD5F15B-B27A-5A82-10E4-0A77FB8EBF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C4C65455-76AA-48E5-A550-563412C95D9D}" type="slidenum">
              <a:rPr lang="en-US" altLang="en-US" sz="1200" smtClean="0"/>
              <a:pPr/>
              <a:t>28</a:t>
            </a:fld>
            <a:endParaRPr lang="en-US"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AD25C3CC-B023-81CD-7F33-4D8A2592BBA5}"/>
              </a:ext>
            </a:extLst>
          </p:cNvPr>
          <p:cNvSpPr>
            <a:spLocks noGrp="1" noRot="1" noChangeAspect="1" noChangeArrowheads="1" noTextEdit="1"/>
          </p:cNvSpPr>
          <p:nvPr>
            <p:ph type="sldImg"/>
          </p:nvPr>
        </p:nvSpPr>
        <p:spPr>
          <a:ln/>
        </p:spPr>
      </p:sp>
      <p:sp>
        <p:nvSpPr>
          <p:cNvPr id="56323" name="Notes Placeholder 2">
            <a:extLst>
              <a:ext uri="{FF2B5EF4-FFF2-40B4-BE49-F238E27FC236}">
                <a16:creationId xmlns:a16="http://schemas.microsoft.com/office/drawing/2014/main" id="{C7352375-B611-5205-9F0F-C922893E27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Schumacher, R.S., Rasmussen, K.L. The formation, character and changing nature of mesoscale convective systems. </a:t>
            </a:r>
            <a:r>
              <a:rPr lang="en-US" altLang="en-US" i="1"/>
              <a:t>Nat Rev Earth Environ</a:t>
            </a:r>
            <a:r>
              <a:rPr lang="en-US" altLang="en-US"/>
              <a:t> </a:t>
            </a:r>
            <a:r>
              <a:rPr lang="en-US" altLang="en-US" b="1"/>
              <a:t>1</a:t>
            </a:r>
            <a:r>
              <a:rPr lang="en-US" altLang="en-US"/>
              <a:t>, 300–314 (2020). https://doi.org/10.1038/s43017-020-0057-7</a:t>
            </a:r>
          </a:p>
        </p:txBody>
      </p:sp>
      <p:sp>
        <p:nvSpPr>
          <p:cNvPr id="56324" name="Slide Number Placeholder 3">
            <a:extLst>
              <a:ext uri="{FF2B5EF4-FFF2-40B4-BE49-F238E27FC236}">
                <a16:creationId xmlns:a16="http://schemas.microsoft.com/office/drawing/2014/main" id="{376EBC18-89F8-49EE-7675-AC3DAC5961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85184751-F0A3-4574-B595-08DD9C5D79A9}" type="slidenum">
              <a:rPr lang="en-US" altLang="en-US" sz="1200" smtClean="0"/>
              <a:pPr/>
              <a:t>29</a:t>
            </a:fld>
            <a:endParaRPr lang="en-US"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3083B908-E6C7-3626-6216-5FE4CC5D0539}"/>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64F19B97-764F-1BEE-6C12-F85D0C131B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8372" name="Slide Number Placeholder 3">
            <a:extLst>
              <a:ext uri="{FF2B5EF4-FFF2-40B4-BE49-F238E27FC236}">
                <a16:creationId xmlns:a16="http://schemas.microsoft.com/office/drawing/2014/main" id="{31B9F1D3-0D15-88F1-9DC0-25FF7F0764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B14A365D-7850-473B-A402-B7A44B164614}" type="slidenum">
              <a:rPr lang="en-US" altLang="en-US" sz="1200" smtClean="0"/>
              <a:pPr/>
              <a:t>30</a:t>
            </a:fld>
            <a:endParaRPr lang="en-US" alt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2D915B01-626D-B3BC-0860-089C27511919}"/>
              </a:ext>
            </a:extLst>
          </p:cNvPr>
          <p:cNvSpPr>
            <a:spLocks noGrp="1" noRot="1" noChangeAspect="1" noChangeArrowheads="1" noTextEdit="1"/>
          </p:cNvSpPr>
          <p:nvPr>
            <p:ph type="sldImg"/>
          </p:nvPr>
        </p:nvSpPr>
        <p:spPr>
          <a:ln/>
        </p:spPr>
      </p:sp>
      <p:sp>
        <p:nvSpPr>
          <p:cNvPr id="60419" name="Notes Placeholder 2">
            <a:extLst>
              <a:ext uri="{FF2B5EF4-FFF2-40B4-BE49-F238E27FC236}">
                <a16:creationId xmlns:a16="http://schemas.microsoft.com/office/drawing/2014/main" id="{6580B11F-CEC3-E87C-54E1-10CB2C6C5F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March 2012 tornado outbreak had numerous PDS issuances for severe thunderstorms and tornados. UK closed the campus in anticipation of these storms.</a:t>
            </a:r>
          </a:p>
        </p:txBody>
      </p:sp>
      <p:sp>
        <p:nvSpPr>
          <p:cNvPr id="60420" name="Slide Number Placeholder 3">
            <a:extLst>
              <a:ext uri="{FF2B5EF4-FFF2-40B4-BE49-F238E27FC236}">
                <a16:creationId xmlns:a16="http://schemas.microsoft.com/office/drawing/2014/main" id="{507C7026-F5AD-63E9-3966-E1386529AA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C06F9A29-08C2-4CA1-A6A3-FEB11E3CBBAA}" type="slidenum">
              <a:rPr lang="en-US" altLang="en-US" sz="1200" smtClean="0"/>
              <a:pPr/>
              <a:t>31</a:t>
            </a:fld>
            <a:endParaRPr lang="en-US" alt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3F0F30E9-9DB1-48F4-09BD-6E54B9ACFF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656F8192-4383-44E2-BEDB-F5DB3107E501}" type="slidenum">
              <a:rPr lang="en-US" altLang="en-US" sz="1200"/>
              <a:pPr/>
              <a:t>32</a:t>
            </a:fld>
            <a:endParaRPr lang="en-US" altLang="en-US" sz="1200"/>
          </a:p>
        </p:txBody>
      </p:sp>
      <p:sp>
        <p:nvSpPr>
          <p:cNvPr id="114691" name="Rectangle 2">
            <a:extLst>
              <a:ext uri="{FF2B5EF4-FFF2-40B4-BE49-F238E27FC236}">
                <a16:creationId xmlns:a16="http://schemas.microsoft.com/office/drawing/2014/main" id="{AD9839CF-9653-3815-93D7-562FB7300C63}"/>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429768F9-9E4C-EBD1-61BC-0812C6638A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Hailstones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trip above and below the freezing level allows a layer of ice to accrete</a:t>
            </a:r>
          </a:p>
          <a:p>
            <a:endParaRPr lang="en-US" dirty="0"/>
          </a:p>
        </p:txBody>
      </p:sp>
      <p:sp>
        <p:nvSpPr>
          <p:cNvPr id="4" name="Slide Number Placeholder 3"/>
          <p:cNvSpPr>
            <a:spLocks noGrp="1"/>
          </p:cNvSpPr>
          <p:nvPr>
            <p:ph type="sldNum" sz="quarter" idx="5"/>
          </p:nvPr>
        </p:nvSpPr>
        <p:spPr/>
        <p:txBody>
          <a:bodyPr/>
          <a:lstStyle/>
          <a:p>
            <a:fld id="{3D14A18F-46D5-4803-BC30-C28F4C9755A4}" type="slidenum">
              <a:rPr lang="en-US" smtClean="0"/>
              <a:t>33</a:t>
            </a:fld>
            <a:endParaRPr lang="en-US"/>
          </a:p>
        </p:txBody>
      </p:sp>
    </p:spTree>
    <p:extLst>
      <p:ext uri="{BB962C8B-B14F-4D97-AF65-F5344CB8AC3E}">
        <p14:creationId xmlns:p14="http://schemas.microsoft.com/office/powerpoint/2010/main" val="22424802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449FD2A9-6BA0-7B82-8BDB-18CA42E954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128621BF-A320-4512-8252-8328E03AE1B9}" type="slidenum">
              <a:rPr lang="en-US" altLang="en-US" sz="1200"/>
              <a:pPr/>
              <a:t>34</a:t>
            </a:fld>
            <a:endParaRPr lang="en-US" altLang="en-US" sz="1200"/>
          </a:p>
        </p:txBody>
      </p:sp>
      <p:sp>
        <p:nvSpPr>
          <p:cNvPr id="116739" name="Rectangle 2">
            <a:extLst>
              <a:ext uri="{FF2B5EF4-FFF2-40B4-BE49-F238E27FC236}">
                <a16:creationId xmlns:a16="http://schemas.microsoft.com/office/drawing/2014/main" id="{EAE2992D-12A3-584D-F929-C484CB1FF929}"/>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EDC1D94A-0516-965D-29D5-11488D48C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Grapefruit-sized hailstone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https://www.youtube.com/watch?v=DuMX9AM9BrE</a:t>
            </a:r>
          </a:p>
        </p:txBody>
      </p:sp>
      <p:sp>
        <p:nvSpPr>
          <p:cNvPr id="4" name="Slide Number Placeholder 3"/>
          <p:cNvSpPr>
            <a:spLocks noGrp="1"/>
          </p:cNvSpPr>
          <p:nvPr>
            <p:ph type="sldNum" sz="quarter" idx="5"/>
          </p:nvPr>
        </p:nvSpPr>
        <p:spPr/>
        <p:txBody>
          <a:bodyPr/>
          <a:lstStyle/>
          <a:p>
            <a:fld id="{3D14A18F-46D5-4803-BC30-C28F4C9755A4}" type="slidenum">
              <a:rPr lang="en-US" smtClean="0"/>
              <a:t>35</a:t>
            </a:fld>
            <a:endParaRPr lang="en-US"/>
          </a:p>
        </p:txBody>
      </p:sp>
    </p:spTree>
    <p:extLst>
      <p:ext uri="{BB962C8B-B14F-4D97-AF65-F5344CB8AC3E}">
        <p14:creationId xmlns:p14="http://schemas.microsoft.com/office/powerpoint/2010/main" val="1081869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B68DDEC7-BEBB-69D0-E67D-BBAB8C782016}"/>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9A7F06CA-5667-7E0C-CD91-01CF6BA6D45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TRMM data showing three-dimensional radar imaging of thunderstorms</a:t>
            </a:r>
          </a:p>
          <a:p>
            <a:endParaRPr lang="en-US" altLang="en-US"/>
          </a:p>
        </p:txBody>
      </p:sp>
      <p:sp>
        <p:nvSpPr>
          <p:cNvPr id="8196" name="Slide Number Placeholder 3">
            <a:extLst>
              <a:ext uri="{FF2B5EF4-FFF2-40B4-BE49-F238E27FC236}">
                <a16:creationId xmlns:a16="http://schemas.microsoft.com/office/drawing/2014/main" id="{B4763692-30EC-16A0-1DDB-5701D4E29B0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9228A494-9700-434B-A367-1C3D58158E95}" type="slidenum">
              <a:rPr lang="en-US" altLang="en-US" sz="1200" smtClean="0"/>
              <a:pPr/>
              <a:t>3</a:t>
            </a:fld>
            <a:endParaRPr lang="en-US" alt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https://www.youtube.com/watch?v=Rzg0o1NmyPI</a:t>
            </a:r>
          </a:p>
        </p:txBody>
      </p:sp>
      <p:sp>
        <p:nvSpPr>
          <p:cNvPr id="4" name="Slide Number Placeholder 3"/>
          <p:cNvSpPr>
            <a:spLocks noGrp="1"/>
          </p:cNvSpPr>
          <p:nvPr>
            <p:ph type="sldNum" sz="quarter" idx="5"/>
          </p:nvPr>
        </p:nvSpPr>
        <p:spPr/>
        <p:txBody>
          <a:bodyPr/>
          <a:lstStyle/>
          <a:p>
            <a:fld id="{3D14A18F-46D5-4803-BC30-C28F4C9755A4}" type="slidenum">
              <a:rPr lang="en-US" smtClean="0"/>
              <a:t>36</a:t>
            </a:fld>
            <a:endParaRPr lang="en-US"/>
          </a:p>
        </p:txBody>
      </p:sp>
    </p:spTree>
    <p:extLst>
      <p:ext uri="{BB962C8B-B14F-4D97-AF65-F5344CB8AC3E}">
        <p14:creationId xmlns:p14="http://schemas.microsoft.com/office/powerpoint/2010/main" val="2137241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0B215637-296C-7738-C45E-4F761A681D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65EFCEF9-7EE0-47E9-9866-567BD0154F82}" type="slidenum">
              <a:rPr lang="en-US" altLang="en-US" sz="1200"/>
              <a:pPr/>
              <a:t>38</a:t>
            </a:fld>
            <a:endParaRPr lang="en-US" altLang="en-US" sz="1200"/>
          </a:p>
        </p:txBody>
      </p:sp>
      <p:sp>
        <p:nvSpPr>
          <p:cNvPr id="120835" name="Rectangle 2">
            <a:extLst>
              <a:ext uri="{FF2B5EF4-FFF2-40B4-BE49-F238E27FC236}">
                <a16:creationId xmlns:a16="http://schemas.microsoft.com/office/drawing/2014/main" id="{7AD33139-0EC0-B7CF-4C75-64AEE16280B1}"/>
              </a:ext>
            </a:extLst>
          </p:cNvPr>
          <p:cNvSpPr>
            <a:spLocks noGrp="1" noRot="1" noChangeAspect="1" noChangeArrowheads="1" noTextEdit="1"/>
          </p:cNvSpPr>
          <p:nvPr>
            <p:ph type="sldImg"/>
          </p:nvPr>
        </p:nvSpPr>
        <p:spPr>
          <a:ln/>
        </p:spPr>
      </p:sp>
      <p:sp>
        <p:nvSpPr>
          <p:cNvPr id="120836" name="Rectangle 3">
            <a:extLst>
              <a:ext uri="{FF2B5EF4-FFF2-40B4-BE49-F238E27FC236}">
                <a16:creationId xmlns:a16="http://schemas.microsoft.com/office/drawing/2014/main" id="{018A7573-754A-DD59-CDE3-C7C1735190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Delta Air Lines Flight 191 airplane crash at Dallas/Fort Worth International Airport (DFW) occurred around 6:05 P.M. CDT on August 2, 1985. The National https://www.weather.gov/fwd/delta191</a:t>
            </a:r>
            <a:br>
              <a:rPr lang="en-US" dirty="0"/>
            </a:br>
            <a:br>
              <a:rPr lang="en-US" dirty="0"/>
            </a:br>
            <a:r>
              <a:rPr lang="en-US" dirty="0"/>
              <a:t>Transportation Safety Board's (NTSB) Accident Board determined that the cause of the incident was wind-shear associated with an intense thunderstorm downdraft that occurred at the north end of the airport along runway 17 Left (17L). Today we know this intense, localized downburst as a microburst, a weather phenomenon that was not well understood at the time of the accident. For information on an intense, but slightly larger downburst, see </a:t>
            </a:r>
            <a:r>
              <a:rPr lang="en-US" dirty="0" err="1"/>
              <a:t>macroburst</a:t>
            </a:r>
            <a:r>
              <a:rPr lang="en-US" dirty="0"/>
              <a:t>. The table below lists several aircraft incidents in which weather played a major role or was the direct cause for the loss of life and/or the loss of the airplane. The Delta Air Lines Flight 191 accident marked the 3rd event between 1975 and 1985 in which more than 100 fatalities occurred in an aircraft incident due to a microburst in the United States. The events on August 2, 1985, as well as other dates (see table below) likely helped to drive the need to reform aviation weather safety. These needs included the improved the detection of hazardous weather to aircraft using remote sensing instruments, equipping pilots and aircraft with tools to identify weather hazards to aircraft and continued collaboration between the National Weather Service (NWS) and Federal Aviation Administration (FAA).</a:t>
            </a:r>
          </a:p>
        </p:txBody>
      </p:sp>
      <p:sp>
        <p:nvSpPr>
          <p:cNvPr id="4" name="Slide Number Placeholder 3"/>
          <p:cNvSpPr>
            <a:spLocks noGrp="1"/>
          </p:cNvSpPr>
          <p:nvPr>
            <p:ph type="sldNum" sz="quarter" idx="5"/>
          </p:nvPr>
        </p:nvSpPr>
        <p:spPr/>
        <p:txBody>
          <a:bodyPr/>
          <a:lstStyle/>
          <a:p>
            <a:fld id="{3D14A18F-46D5-4803-BC30-C28F4C9755A4}" type="slidenum">
              <a:rPr lang="en-US" smtClean="0"/>
              <a:t>39</a:t>
            </a:fld>
            <a:endParaRPr lang="en-US"/>
          </a:p>
        </p:txBody>
      </p:sp>
    </p:spTree>
    <p:extLst>
      <p:ext uri="{BB962C8B-B14F-4D97-AF65-F5344CB8AC3E}">
        <p14:creationId xmlns:p14="http://schemas.microsoft.com/office/powerpoint/2010/main" val="25410119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https://www.youtube.com/watch?v=a_G2KRzha7o</a:t>
            </a:r>
          </a:p>
        </p:txBody>
      </p:sp>
      <p:sp>
        <p:nvSpPr>
          <p:cNvPr id="4" name="Slide Number Placeholder 3"/>
          <p:cNvSpPr>
            <a:spLocks noGrp="1"/>
          </p:cNvSpPr>
          <p:nvPr>
            <p:ph type="sldNum" sz="quarter" idx="5"/>
          </p:nvPr>
        </p:nvSpPr>
        <p:spPr/>
        <p:txBody>
          <a:bodyPr/>
          <a:lstStyle/>
          <a:p>
            <a:fld id="{3D14A18F-46D5-4803-BC30-C28F4C9755A4}" type="slidenum">
              <a:rPr lang="en-US" smtClean="0"/>
              <a:t>40</a:t>
            </a:fld>
            <a:endParaRPr lang="en-US"/>
          </a:p>
        </p:txBody>
      </p:sp>
    </p:spTree>
    <p:extLst>
      <p:ext uri="{BB962C8B-B14F-4D97-AF65-F5344CB8AC3E}">
        <p14:creationId xmlns:p14="http://schemas.microsoft.com/office/powerpoint/2010/main" val="19344313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AFAA3390-3DF0-5E56-07D1-645D0BAD9D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2042BCC8-BEBD-4452-A41F-E78A3FA2CDA9}" type="slidenum">
              <a:rPr lang="en-US" altLang="en-US" sz="1200"/>
              <a:pPr/>
              <a:t>42</a:t>
            </a:fld>
            <a:endParaRPr lang="en-US" altLang="en-US" sz="1200"/>
          </a:p>
        </p:txBody>
      </p:sp>
      <p:sp>
        <p:nvSpPr>
          <p:cNvPr id="122883" name="Rectangle 2">
            <a:extLst>
              <a:ext uri="{FF2B5EF4-FFF2-40B4-BE49-F238E27FC236}">
                <a16:creationId xmlns:a16="http://schemas.microsoft.com/office/drawing/2014/main" id="{3C53A7DA-A41E-A1BE-45BB-CA7DCA4971EF}"/>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6300A768-27EE-069B-20D8-42891E3E80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a:p>
            <a:pPr eaLnBrk="1" hangingPunct="1"/>
            <a:endParaRPr lang="en-US" altLang="en-US"/>
          </a:p>
          <a:p>
            <a:pPr eaLnBrk="1" hangingPunct="1"/>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48C7833A-83FA-F4E1-8862-CDE63CEBEE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405F8FFC-F865-435C-AB4B-3B48072A097A}" type="slidenum">
              <a:rPr lang="en-US" altLang="en-US" sz="1200"/>
              <a:pPr/>
              <a:t>43</a:t>
            </a:fld>
            <a:endParaRPr lang="en-US" altLang="en-US" sz="1200"/>
          </a:p>
        </p:txBody>
      </p:sp>
      <p:sp>
        <p:nvSpPr>
          <p:cNvPr id="123907" name="Rectangle 2">
            <a:extLst>
              <a:ext uri="{FF2B5EF4-FFF2-40B4-BE49-F238E27FC236}">
                <a16:creationId xmlns:a16="http://schemas.microsoft.com/office/drawing/2014/main" id="{17B95F2A-140F-727D-796C-29E11775F6C1}"/>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4B0CF1F3-5253-E871-47CE-D10981AD12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Approaching gust front and derecho in Chicago in June 2012</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June 29, 2012 Eastern US- Mid Atlantic Derecho</a:t>
            </a:r>
            <a:br>
              <a:rPr lang="en-US" altLang="en-US" dirty="0"/>
            </a:br>
            <a:br>
              <a:rPr lang="en-US" altLang="en-US" dirty="0"/>
            </a:br>
            <a:r>
              <a:rPr lang="en-US" altLang="en-US" dirty="0"/>
              <a:t>https://earthsky.org/earth/videos-and-images-violent-us-storm-of-june-29-2012/</a:t>
            </a:r>
            <a:endParaRPr lang="en-US" dirty="0"/>
          </a:p>
        </p:txBody>
      </p:sp>
      <p:sp>
        <p:nvSpPr>
          <p:cNvPr id="4" name="Slide Number Placeholder 3"/>
          <p:cNvSpPr>
            <a:spLocks noGrp="1"/>
          </p:cNvSpPr>
          <p:nvPr>
            <p:ph type="sldNum" sz="quarter" idx="5"/>
          </p:nvPr>
        </p:nvSpPr>
        <p:spPr/>
        <p:txBody>
          <a:bodyPr/>
          <a:lstStyle/>
          <a:p>
            <a:fld id="{3D14A18F-46D5-4803-BC30-C28F4C9755A4}" type="slidenum">
              <a:rPr lang="en-US" smtClean="0"/>
              <a:t>44</a:t>
            </a:fld>
            <a:endParaRPr lang="en-US"/>
          </a:p>
        </p:txBody>
      </p:sp>
    </p:spTree>
    <p:extLst>
      <p:ext uri="{BB962C8B-B14F-4D97-AF65-F5344CB8AC3E}">
        <p14:creationId xmlns:p14="http://schemas.microsoft.com/office/powerpoint/2010/main" val="42054604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https://youtu.be/0MG7aOjZciY?si=tEMTTPPxwRWrHN7D</a:t>
            </a:r>
          </a:p>
        </p:txBody>
      </p:sp>
      <p:sp>
        <p:nvSpPr>
          <p:cNvPr id="4" name="Slide Number Placeholder 3"/>
          <p:cNvSpPr>
            <a:spLocks noGrp="1"/>
          </p:cNvSpPr>
          <p:nvPr>
            <p:ph type="sldNum" sz="quarter" idx="5"/>
          </p:nvPr>
        </p:nvSpPr>
        <p:spPr/>
        <p:txBody>
          <a:bodyPr/>
          <a:lstStyle/>
          <a:p>
            <a:fld id="{3D14A18F-46D5-4803-BC30-C28F4C9755A4}" type="slidenum">
              <a:rPr lang="en-US" smtClean="0"/>
              <a:t>45</a:t>
            </a:fld>
            <a:endParaRPr lang="en-US"/>
          </a:p>
        </p:txBody>
      </p:sp>
    </p:spTree>
    <p:extLst>
      <p:ext uri="{BB962C8B-B14F-4D97-AF65-F5344CB8AC3E}">
        <p14:creationId xmlns:p14="http://schemas.microsoft.com/office/powerpoint/2010/main" val="33034950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https://youtu.be/ZtauyyeF-mo?si=pNkOuGxYSJFBqrqt</a:t>
            </a:r>
          </a:p>
        </p:txBody>
      </p:sp>
      <p:sp>
        <p:nvSpPr>
          <p:cNvPr id="4" name="Slide Number Placeholder 3"/>
          <p:cNvSpPr>
            <a:spLocks noGrp="1"/>
          </p:cNvSpPr>
          <p:nvPr>
            <p:ph type="sldNum" sz="quarter" idx="5"/>
          </p:nvPr>
        </p:nvSpPr>
        <p:spPr/>
        <p:txBody>
          <a:bodyPr/>
          <a:lstStyle/>
          <a:p>
            <a:fld id="{3D14A18F-46D5-4803-BC30-C28F4C9755A4}" type="slidenum">
              <a:rPr lang="en-US" smtClean="0"/>
              <a:t>46</a:t>
            </a:fld>
            <a:endParaRPr lang="en-US"/>
          </a:p>
        </p:txBody>
      </p:sp>
    </p:spTree>
    <p:extLst>
      <p:ext uri="{BB962C8B-B14F-4D97-AF65-F5344CB8AC3E}">
        <p14:creationId xmlns:p14="http://schemas.microsoft.com/office/powerpoint/2010/main" val="31174074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https://youtu.be/2GuCguODZbY?si=l7-IBVDDnsGX3beR</a:t>
            </a:r>
          </a:p>
        </p:txBody>
      </p:sp>
      <p:sp>
        <p:nvSpPr>
          <p:cNvPr id="4" name="Slide Number Placeholder 3"/>
          <p:cNvSpPr>
            <a:spLocks noGrp="1"/>
          </p:cNvSpPr>
          <p:nvPr>
            <p:ph type="sldNum" sz="quarter" idx="5"/>
          </p:nvPr>
        </p:nvSpPr>
        <p:spPr/>
        <p:txBody>
          <a:bodyPr/>
          <a:lstStyle/>
          <a:p>
            <a:fld id="{3D14A18F-46D5-4803-BC30-C28F4C9755A4}" type="slidenum">
              <a:rPr lang="en-US" smtClean="0"/>
              <a:t>47</a:t>
            </a:fld>
            <a:endParaRPr lang="en-US"/>
          </a:p>
        </p:txBody>
      </p:sp>
    </p:spTree>
    <p:extLst>
      <p:ext uri="{BB962C8B-B14F-4D97-AF65-F5344CB8AC3E}">
        <p14:creationId xmlns:p14="http://schemas.microsoft.com/office/powerpoint/2010/main" val="4007109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5B83A8AB-CE00-7AF6-23EE-4DEFF5B1DD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8B5BB256-0B2B-46E4-8B86-6035960F5CEF}" type="slidenum">
              <a:rPr lang="en-US" altLang="en-US" sz="1200" smtClean="0"/>
              <a:pPr/>
              <a:t>4</a:t>
            </a:fld>
            <a:endParaRPr lang="en-US" altLang="en-US" sz="1200"/>
          </a:p>
        </p:txBody>
      </p:sp>
      <p:sp>
        <p:nvSpPr>
          <p:cNvPr id="10243" name="Rectangle 2">
            <a:extLst>
              <a:ext uri="{FF2B5EF4-FFF2-40B4-BE49-F238E27FC236}">
                <a16:creationId xmlns:a16="http://schemas.microsoft.com/office/drawing/2014/main" id="{601DE70A-F236-B5CB-F045-017610553E9B}"/>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FE7BBFD5-6AEE-BF70-DB7A-5D92C72F4C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https://youtu.be/cQnvxJZucds?si=YTzL2xpK9ISwgF-7</a:t>
            </a:r>
          </a:p>
        </p:txBody>
      </p:sp>
      <p:sp>
        <p:nvSpPr>
          <p:cNvPr id="4" name="Slide Number Placeholder 3"/>
          <p:cNvSpPr>
            <a:spLocks noGrp="1"/>
          </p:cNvSpPr>
          <p:nvPr>
            <p:ph type="sldNum" sz="quarter" idx="5"/>
          </p:nvPr>
        </p:nvSpPr>
        <p:spPr/>
        <p:txBody>
          <a:bodyPr/>
          <a:lstStyle/>
          <a:p>
            <a:fld id="{3D14A18F-46D5-4803-BC30-C28F4C9755A4}" type="slidenum">
              <a:rPr lang="en-US" smtClean="0"/>
              <a:t>48</a:t>
            </a:fld>
            <a:endParaRPr lang="en-US"/>
          </a:p>
        </p:txBody>
      </p:sp>
    </p:spTree>
    <p:extLst>
      <p:ext uri="{BB962C8B-B14F-4D97-AF65-F5344CB8AC3E}">
        <p14:creationId xmlns:p14="http://schemas.microsoft.com/office/powerpoint/2010/main" val="39184389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https://youtu.be/W-P4P68YyNM?si=cFZAbCSkg18qE-TD</a:t>
            </a:r>
          </a:p>
        </p:txBody>
      </p:sp>
      <p:sp>
        <p:nvSpPr>
          <p:cNvPr id="4" name="Slide Number Placeholder 3"/>
          <p:cNvSpPr>
            <a:spLocks noGrp="1"/>
          </p:cNvSpPr>
          <p:nvPr>
            <p:ph type="sldNum" sz="quarter" idx="5"/>
          </p:nvPr>
        </p:nvSpPr>
        <p:spPr/>
        <p:txBody>
          <a:bodyPr/>
          <a:lstStyle/>
          <a:p>
            <a:fld id="{3D14A18F-46D5-4803-BC30-C28F4C9755A4}" type="slidenum">
              <a:rPr lang="en-US" smtClean="0"/>
              <a:t>49</a:t>
            </a:fld>
            <a:endParaRPr lang="en-US"/>
          </a:p>
        </p:txBody>
      </p:sp>
    </p:spTree>
    <p:extLst>
      <p:ext uri="{BB962C8B-B14F-4D97-AF65-F5344CB8AC3E}">
        <p14:creationId xmlns:p14="http://schemas.microsoft.com/office/powerpoint/2010/main" val="8895942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838A1382-3C5A-A2A1-5714-C36BB43AB5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1B0313CD-E1FB-4952-837A-8C4F0124776A}" type="slidenum">
              <a:rPr lang="en-US" altLang="en-US" sz="1200"/>
              <a:pPr/>
              <a:t>52</a:t>
            </a:fld>
            <a:endParaRPr lang="en-US" altLang="en-US" sz="1200"/>
          </a:p>
        </p:txBody>
      </p:sp>
      <p:sp>
        <p:nvSpPr>
          <p:cNvPr id="97283" name="Rectangle 2">
            <a:extLst>
              <a:ext uri="{FF2B5EF4-FFF2-40B4-BE49-F238E27FC236}">
                <a16:creationId xmlns:a16="http://schemas.microsoft.com/office/drawing/2014/main" id="{7223997E-26F5-6C4D-C88F-3A6885F0EF5E}"/>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66A461A9-3B25-75A9-25F4-A00BC4B6CF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CCBFE8EB-3918-8BF5-6CD2-62EAD7A979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544CE0A8-F6BE-4602-88BF-FB276D49F3F1}" type="slidenum">
              <a:rPr lang="en-US" altLang="en-US" sz="1200"/>
              <a:pPr/>
              <a:t>53</a:t>
            </a:fld>
            <a:endParaRPr lang="en-US" altLang="en-US" sz="1200"/>
          </a:p>
        </p:txBody>
      </p:sp>
      <p:sp>
        <p:nvSpPr>
          <p:cNvPr id="98307" name="Rectangle 2">
            <a:extLst>
              <a:ext uri="{FF2B5EF4-FFF2-40B4-BE49-F238E27FC236}">
                <a16:creationId xmlns:a16="http://schemas.microsoft.com/office/drawing/2014/main" id="{AF809A16-504F-613C-740D-57C1C7D4D9F6}"/>
              </a:ext>
            </a:extLst>
          </p:cNvPr>
          <p:cNvSpPr>
            <a:spLocks noGrp="1" noRot="1" noChangeAspect="1" noChangeArrowheads="1" noTextEdit="1"/>
          </p:cNvSpPr>
          <p:nvPr>
            <p:ph type="sldImg"/>
          </p:nvPr>
        </p:nvSpPr>
        <p:spPr>
          <a:ln/>
        </p:spPr>
      </p:sp>
      <p:sp>
        <p:nvSpPr>
          <p:cNvPr id="98308" name="Rectangle 3">
            <a:extLst>
              <a:ext uri="{FF2B5EF4-FFF2-40B4-BE49-F238E27FC236}">
                <a16:creationId xmlns:a16="http://schemas.microsoft.com/office/drawing/2014/main" id="{94F75821-AD6D-94D3-DC79-F42A30DB78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Keep in mind that the </a:t>
            </a:r>
            <a:r>
              <a:rPr lang="en-US" altLang="en-US" dirty="0" err="1"/>
              <a:t>mesocyclonic</a:t>
            </a:r>
            <a:r>
              <a:rPr lang="en-US" altLang="en-US" dirty="0"/>
              <a:t> circulation of a supercell is not the tornado</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Downdrafts warm adiabatically as they descend and pick up heat at the surface, which in turn enhances uplift</a:t>
            </a:r>
          </a:p>
        </p:txBody>
      </p:sp>
      <p:sp>
        <p:nvSpPr>
          <p:cNvPr id="4" name="Slide Number Placeholder 3"/>
          <p:cNvSpPr>
            <a:spLocks noGrp="1"/>
          </p:cNvSpPr>
          <p:nvPr>
            <p:ph type="sldNum" sz="quarter" idx="5"/>
          </p:nvPr>
        </p:nvSpPr>
        <p:spPr/>
        <p:txBody>
          <a:bodyPr/>
          <a:lstStyle/>
          <a:p>
            <a:fld id="{3D14A18F-46D5-4803-BC30-C28F4C9755A4}" type="slidenum">
              <a:rPr lang="en-US" smtClean="0"/>
              <a:t>54</a:t>
            </a:fld>
            <a:endParaRPr lang="en-US"/>
          </a:p>
        </p:txBody>
      </p:sp>
    </p:spTree>
    <p:extLst>
      <p:ext uri="{BB962C8B-B14F-4D97-AF65-F5344CB8AC3E}">
        <p14:creationId xmlns:p14="http://schemas.microsoft.com/office/powerpoint/2010/main" val="41049974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https://youtu.be/lHBZylcxIvw?si=Bmd0qTYXFVeuu34z</a:t>
            </a:r>
          </a:p>
        </p:txBody>
      </p:sp>
      <p:sp>
        <p:nvSpPr>
          <p:cNvPr id="4" name="Slide Number Placeholder 3"/>
          <p:cNvSpPr>
            <a:spLocks noGrp="1"/>
          </p:cNvSpPr>
          <p:nvPr>
            <p:ph type="sldNum" sz="quarter" idx="5"/>
          </p:nvPr>
        </p:nvSpPr>
        <p:spPr/>
        <p:txBody>
          <a:bodyPr/>
          <a:lstStyle/>
          <a:p>
            <a:fld id="{3D14A18F-46D5-4803-BC30-C28F4C9755A4}" type="slidenum">
              <a:rPr lang="en-US" smtClean="0"/>
              <a:t>55</a:t>
            </a:fld>
            <a:endParaRPr lang="en-US"/>
          </a:p>
        </p:txBody>
      </p:sp>
    </p:spTree>
    <p:extLst>
      <p:ext uri="{BB962C8B-B14F-4D97-AF65-F5344CB8AC3E}">
        <p14:creationId xmlns:p14="http://schemas.microsoft.com/office/powerpoint/2010/main" val="18032073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https://tornadoarchive.com/</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A little over 300 people died in each of these two events over multistate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Researchers have recently documented an </a:t>
            </a:r>
            <a:r>
              <a:rPr lang="en-US" dirty="0" err="1"/>
              <a:t>an</a:t>
            </a:r>
            <a:r>
              <a:rPr lang="en-US" dirty="0"/>
              <a:t> upward trend in the annual mean number of tornadoes per US tornado outbreak.</a:t>
            </a:r>
            <a:br>
              <a:rPr lang="en-US" dirty="0"/>
            </a:br>
            <a:br>
              <a:rPr lang="en-US" dirty="0"/>
            </a:br>
            <a:r>
              <a:rPr lang="en-US" dirty="0" err="1"/>
              <a:t>Tippett</a:t>
            </a:r>
            <a:r>
              <a:rPr lang="en-US" dirty="0"/>
              <a:t>, M. K., Lepore, C., &amp; Cohen, J. E. (2016). More tornadoes in the most extreme US tornado outbreaks. </a:t>
            </a:r>
            <a:r>
              <a:rPr lang="en-US" i="1" dirty="0"/>
              <a:t>Science</a:t>
            </a:r>
            <a:r>
              <a:rPr lang="en-US" dirty="0"/>
              <a:t>, </a:t>
            </a:r>
            <a:r>
              <a:rPr lang="en-US" i="1" dirty="0"/>
              <a:t>354</a:t>
            </a:r>
            <a:r>
              <a:rPr lang="en-US" dirty="0"/>
              <a:t>(6318), 1419-1423.</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err="1"/>
              <a:t>Tippett</a:t>
            </a:r>
            <a:r>
              <a:rPr lang="en-US" dirty="0"/>
              <a:t>, M. K., &amp; Cohen, J. E. (2016). Tornado outbreak variability follows Taylor’s power law of fluctuation scaling and increases dramatically with severity. </a:t>
            </a:r>
            <a:r>
              <a:rPr lang="en-US" i="1" dirty="0"/>
              <a:t>Nature Communications</a:t>
            </a:r>
            <a:r>
              <a:rPr lang="en-US" dirty="0"/>
              <a:t>, </a:t>
            </a:r>
            <a:r>
              <a:rPr lang="en-US" i="1" dirty="0"/>
              <a:t>7</a:t>
            </a:r>
            <a:r>
              <a:rPr lang="en-US" dirty="0"/>
              <a:t>(1), 10668.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D14A18F-46D5-4803-BC30-C28F4C9755A4}" type="slidenum">
              <a:rPr lang="en-US" smtClean="0"/>
              <a:t>56</a:t>
            </a:fld>
            <a:endParaRPr lang="en-US"/>
          </a:p>
        </p:txBody>
      </p:sp>
    </p:spTree>
    <p:extLst>
      <p:ext uri="{BB962C8B-B14F-4D97-AF65-F5344CB8AC3E}">
        <p14:creationId xmlns:p14="http://schemas.microsoft.com/office/powerpoint/2010/main" val="14889791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Tuscaloosa, Alabama 2011 outbreak</a:t>
            </a:r>
            <a:br>
              <a:rPr lang="en-US" dirty="0"/>
            </a:br>
            <a:br>
              <a:rPr lang="en-US" dirty="0"/>
            </a:br>
            <a:r>
              <a:rPr lang="en-US" dirty="0"/>
              <a:t>https://youtu.be/FyszJj0VEVU?si=SnN1F47TX6pm2kSB</a:t>
            </a:r>
          </a:p>
        </p:txBody>
      </p:sp>
      <p:sp>
        <p:nvSpPr>
          <p:cNvPr id="4" name="Slide Number Placeholder 3"/>
          <p:cNvSpPr>
            <a:spLocks noGrp="1"/>
          </p:cNvSpPr>
          <p:nvPr>
            <p:ph type="sldNum" sz="quarter" idx="5"/>
          </p:nvPr>
        </p:nvSpPr>
        <p:spPr/>
        <p:txBody>
          <a:bodyPr/>
          <a:lstStyle/>
          <a:p>
            <a:fld id="{3D14A18F-46D5-4803-BC30-C28F4C9755A4}" type="slidenum">
              <a:rPr lang="en-US" smtClean="0"/>
              <a:t>57</a:t>
            </a:fld>
            <a:endParaRPr lang="en-US"/>
          </a:p>
        </p:txBody>
      </p:sp>
    </p:spTree>
    <p:extLst>
      <p:ext uri="{BB962C8B-B14F-4D97-AF65-F5344CB8AC3E}">
        <p14:creationId xmlns:p14="http://schemas.microsoft.com/office/powerpoint/2010/main" val="21515814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https://youtu.be/7k153ho6vFU?si=o_Rn5BPuDYwBiNyf</a:t>
            </a:r>
          </a:p>
        </p:txBody>
      </p:sp>
      <p:sp>
        <p:nvSpPr>
          <p:cNvPr id="4" name="Slide Number Placeholder 3"/>
          <p:cNvSpPr>
            <a:spLocks noGrp="1"/>
          </p:cNvSpPr>
          <p:nvPr>
            <p:ph type="sldNum" sz="quarter" idx="5"/>
          </p:nvPr>
        </p:nvSpPr>
        <p:spPr/>
        <p:txBody>
          <a:bodyPr/>
          <a:lstStyle/>
          <a:p>
            <a:fld id="{3D14A18F-46D5-4803-BC30-C28F4C9755A4}" type="slidenum">
              <a:rPr lang="en-US" smtClean="0"/>
              <a:t>58</a:t>
            </a:fld>
            <a:endParaRPr lang="en-US"/>
          </a:p>
        </p:txBody>
      </p:sp>
    </p:spTree>
    <p:extLst>
      <p:ext uri="{BB962C8B-B14F-4D97-AF65-F5344CB8AC3E}">
        <p14:creationId xmlns:p14="http://schemas.microsoft.com/office/powerpoint/2010/main" val="6405052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https://youtu.be/fQkFgF5O7H8?si=TyNPMibYnyTeEqek</a:t>
            </a:r>
          </a:p>
        </p:txBody>
      </p:sp>
      <p:sp>
        <p:nvSpPr>
          <p:cNvPr id="4" name="Slide Number Placeholder 3"/>
          <p:cNvSpPr>
            <a:spLocks noGrp="1"/>
          </p:cNvSpPr>
          <p:nvPr>
            <p:ph type="sldNum" sz="quarter" idx="5"/>
          </p:nvPr>
        </p:nvSpPr>
        <p:spPr/>
        <p:txBody>
          <a:bodyPr/>
          <a:lstStyle/>
          <a:p>
            <a:fld id="{3D14A18F-46D5-4803-BC30-C28F4C9755A4}" type="slidenum">
              <a:rPr lang="en-US" smtClean="0"/>
              <a:t>59</a:t>
            </a:fld>
            <a:endParaRPr lang="en-US"/>
          </a:p>
        </p:txBody>
      </p:sp>
    </p:spTree>
    <p:extLst>
      <p:ext uri="{BB962C8B-B14F-4D97-AF65-F5344CB8AC3E}">
        <p14:creationId xmlns:p14="http://schemas.microsoft.com/office/powerpoint/2010/main" val="2853198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275765EA-9AF4-21FC-0D81-CA925B4685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176A9249-5854-4886-B068-63BF7335B81F}" type="slidenum">
              <a:rPr lang="en-US" altLang="en-US" sz="1200" smtClean="0"/>
              <a:pPr/>
              <a:t>6</a:t>
            </a:fld>
            <a:endParaRPr lang="en-US" altLang="en-US" sz="1200"/>
          </a:p>
        </p:txBody>
      </p:sp>
      <p:sp>
        <p:nvSpPr>
          <p:cNvPr id="13315" name="Rectangle 2">
            <a:extLst>
              <a:ext uri="{FF2B5EF4-FFF2-40B4-BE49-F238E27FC236}">
                <a16:creationId xmlns:a16="http://schemas.microsoft.com/office/drawing/2014/main" id="{CB31140E-150F-D5BA-08B3-EA9F4606A950}"/>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7F77762B-F07C-5E04-63C3-E01F5971B0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https://www.weather.gov/lmk/December112021Tornadoes</a:t>
            </a:r>
          </a:p>
        </p:txBody>
      </p:sp>
      <p:sp>
        <p:nvSpPr>
          <p:cNvPr id="4" name="Slide Number Placeholder 3"/>
          <p:cNvSpPr>
            <a:spLocks noGrp="1"/>
          </p:cNvSpPr>
          <p:nvPr>
            <p:ph type="sldNum" sz="quarter" idx="5"/>
          </p:nvPr>
        </p:nvSpPr>
        <p:spPr/>
        <p:txBody>
          <a:bodyPr/>
          <a:lstStyle/>
          <a:p>
            <a:fld id="{3D14A18F-46D5-4803-BC30-C28F4C9755A4}" type="slidenum">
              <a:rPr lang="en-US" smtClean="0"/>
              <a:t>61</a:t>
            </a:fld>
            <a:endParaRPr lang="en-US"/>
          </a:p>
        </p:txBody>
      </p:sp>
    </p:spTree>
    <p:extLst>
      <p:ext uri="{BB962C8B-B14F-4D97-AF65-F5344CB8AC3E}">
        <p14:creationId xmlns:p14="http://schemas.microsoft.com/office/powerpoint/2010/main" val="3257861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Near West Liberty Kentucky</a:t>
            </a:r>
          </a:p>
        </p:txBody>
      </p:sp>
      <p:sp>
        <p:nvSpPr>
          <p:cNvPr id="4" name="Slide Number Placeholder 3"/>
          <p:cNvSpPr>
            <a:spLocks noGrp="1"/>
          </p:cNvSpPr>
          <p:nvPr>
            <p:ph type="sldNum" sz="quarter" idx="5"/>
          </p:nvPr>
        </p:nvSpPr>
        <p:spPr/>
        <p:txBody>
          <a:bodyPr/>
          <a:lstStyle/>
          <a:p>
            <a:fld id="{3D14A18F-46D5-4803-BC30-C28F4C9755A4}" type="slidenum">
              <a:rPr lang="en-US" smtClean="0"/>
              <a:t>62</a:t>
            </a:fld>
            <a:endParaRPr lang="en-US"/>
          </a:p>
        </p:txBody>
      </p:sp>
    </p:spTree>
    <p:extLst>
      <p:ext uri="{BB962C8B-B14F-4D97-AF65-F5344CB8AC3E}">
        <p14:creationId xmlns:p14="http://schemas.microsoft.com/office/powerpoint/2010/main" val="34813502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locations offer a mountain free zone for continental polar air masses from the north to collide with marine tropical airmass from the south. The location of this tornado ‘alley’ has shifted in the last few decades toward the southeastern US</a:t>
            </a:r>
          </a:p>
        </p:txBody>
      </p:sp>
      <p:sp>
        <p:nvSpPr>
          <p:cNvPr id="4" name="Slide Number Placeholder 3"/>
          <p:cNvSpPr>
            <a:spLocks noGrp="1"/>
          </p:cNvSpPr>
          <p:nvPr>
            <p:ph type="sldNum" sz="quarter" idx="5"/>
          </p:nvPr>
        </p:nvSpPr>
        <p:spPr/>
        <p:txBody>
          <a:bodyPr/>
          <a:lstStyle/>
          <a:p>
            <a:fld id="{3D14A18F-46D5-4803-BC30-C28F4C9755A4}" type="slidenum">
              <a:rPr lang="en-US" smtClean="0"/>
              <a:t>63</a:t>
            </a:fld>
            <a:endParaRPr lang="en-US"/>
          </a:p>
        </p:txBody>
      </p:sp>
    </p:spTree>
    <p:extLst>
      <p:ext uri="{BB962C8B-B14F-4D97-AF65-F5344CB8AC3E}">
        <p14:creationId xmlns:p14="http://schemas.microsoft.com/office/powerpoint/2010/main" val="15664463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OT46dcae81"/>
              </a:rPr>
              <a:t>Blue areas indicate where tornados have decreased since 1979. Yellow and red areas are where they have increased. Hatched lines indicate statistically significant changes. </a:t>
            </a:r>
            <a:br>
              <a:rPr lang="en-US" sz="1800" b="0" i="0" u="none" strike="noStrike" baseline="0" dirty="0">
                <a:latin typeface="AdvOT46dcae81"/>
              </a:rPr>
            </a:br>
            <a:br>
              <a:rPr lang="en-US" sz="1800" b="0" i="0" u="none" strike="noStrike" baseline="0" dirty="0">
                <a:latin typeface="AdvOT46dcae81"/>
              </a:rPr>
            </a:br>
            <a:r>
              <a:rPr lang="en-US" sz="1800" b="0" i="0" u="none" strike="noStrike" baseline="0" dirty="0">
                <a:latin typeface="AdvOT46dcae81"/>
              </a:rPr>
              <a:t>doi:10.1038/s41612-018-0048-2</a:t>
            </a:r>
            <a:br>
              <a:rPr lang="en-US" sz="1800" b="0" i="0" u="none" strike="noStrike" baseline="0" dirty="0">
                <a:latin typeface="AdvOT46dcae81"/>
              </a:rPr>
            </a:br>
            <a:br>
              <a:rPr lang="en-US" sz="1800" b="0" i="0" u="none" strike="noStrike" baseline="0" dirty="0">
                <a:latin typeface="AdvOT46dcae81"/>
              </a:rPr>
            </a:br>
            <a:r>
              <a:rPr lang="en-US" sz="1800" b="0" i="0" u="none" strike="noStrike" baseline="0" dirty="0">
                <a:latin typeface="AdvOT46dcae81"/>
              </a:rPr>
              <a:t>Severe thunderstorms accompanied by tornadoes, hail, and damaging winds cause an average of 5.4 billion dollars of damage each year across the United States, and 10 billion-dollar events are no longer uncommon. This overall economic and casualty risk</a:t>
            </a:r>
            <a:r>
              <a:rPr lang="en-US" sz="1800" b="0" i="0" u="none" strike="noStrike" baseline="0" dirty="0">
                <a:latin typeface="AdvOT46dcae81+20"/>
              </a:rPr>
              <a:t>—</a:t>
            </a:r>
            <a:r>
              <a:rPr lang="en-US" sz="1800" b="0" i="0" u="none" strike="noStrike" baseline="0" dirty="0">
                <a:latin typeface="AdvOT46dcae81"/>
              </a:rPr>
              <a:t>with over 600 severe thunderstorm related deaths in 2011</a:t>
            </a:r>
            <a:r>
              <a:rPr lang="en-US" sz="1800" b="0" i="0" u="none" strike="noStrike" baseline="0" dirty="0">
                <a:latin typeface="AdvOT46dcae81+20"/>
              </a:rPr>
              <a:t>—</a:t>
            </a:r>
            <a:r>
              <a:rPr lang="en-US" sz="1800" b="0" i="0" u="none" strike="noStrike" baseline="0" dirty="0">
                <a:latin typeface="AdvOT46dcae81"/>
              </a:rPr>
              <a:t>has prompted public and scienti</a:t>
            </a:r>
            <a:r>
              <a:rPr lang="en-US" sz="1800" b="0" i="0" u="none" strike="noStrike" baseline="0" dirty="0">
                <a:latin typeface="AdvOT46dcae81+fb"/>
              </a:rPr>
              <a:t>fi</a:t>
            </a:r>
            <a:r>
              <a:rPr lang="en-US" sz="1800" b="0" i="0" u="none" strike="noStrike" baseline="0" dirty="0">
                <a:latin typeface="AdvOT46dcae81"/>
              </a:rPr>
              <a:t>c inquiries about the impact of climate change on tornadoes. We show that national annual frequencies of tornado reports have remained relatively constant, but signi</a:t>
            </a:r>
            <a:r>
              <a:rPr lang="en-US" sz="1800" b="0" i="0" u="none" strike="noStrike" baseline="0" dirty="0">
                <a:latin typeface="AdvOT46dcae81+fb"/>
              </a:rPr>
              <a:t>fi</a:t>
            </a:r>
            <a:r>
              <a:rPr lang="en-US" sz="1800" b="0" i="0" u="none" strike="noStrike" baseline="0" dirty="0">
                <a:latin typeface="AdvOT46dcae81"/>
              </a:rPr>
              <a:t>cant spatially-varying temporal trends in tornado frequency have occurred since 1979. Negative tendencies of tornado occurrence have been noted in portions of the central and southern Great Plains, while robust positive trends have been  </a:t>
            </a:r>
            <a:r>
              <a:rPr lang="en-US" sz="1800" b="0" i="0" u="none" strike="noStrike" baseline="0" dirty="0" err="1">
                <a:latin typeface="AdvOT46dcae81"/>
              </a:rPr>
              <a:t>ocumented</a:t>
            </a:r>
            <a:r>
              <a:rPr lang="en-US" sz="1800" b="0" i="0" u="none" strike="noStrike" baseline="0" dirty="0">
                <a:latin typeface="AdvOT46dcae81"/>
              </a:rPr>
              <a:t> in portions of the Midwest and Southeast United States. </a:t>
            </a:r>
            <a:br>
              <a:rPr lang="en-US" sz="1800" b="0" i="0" u="none" strike="noStrike" baseline="0" dirty="0">
                <a:latin typeface="AdvOT46dcae81"/>
              </a:rPr>
            </a:br>
            <a:br>
              <a:rPr lang="en-US" sz="1800" b="0" i="0" u="none" strike="noStrike" baseline="0" dirty="0">
                <a:latin typeface="AdvOT46dcae81"/>
              </a:rPr>
            </a:br>
            <a:r>
              <a:rPr lang="en-US" sz="1200" b="0" i="0" u="none" strike="noStrike" baseline="0" dirty="0">
                <a:latin typeface="AdvPSTIM10-R"/>
              </a:rPr>
              <a:t>This temporal change of spatial patterns in tornado activity for successive cold and warm periods may be suggestive of climate change effects yet warrants the climatological study of meteorological parameters responsible for tornado formation</a:t>
            </a:r>
            <a:endParaRPr lang="en-US" dirty="0"/>
          </a:p>
        </p:txBody>
      </p:sp>
      <p:sp>
        <p:nvSpPr>
          <p:cNvPr id="4" name="Slide Number Placeholder 3"/>
          <p:cNvSpPr>
            <a:spLocks noGrp="1"/>
          </p:cNvSpPr>
          <p:nvPr>
            <p:ph type="sldNum" sz="quarter" idx="5"/>
          </p:nvPr>
        </p:nvSpPr>
        <p:spPr/>
        <p:txBody>
          <a:bodyPr/>
          <a:lstStyle/>
          <a:p>
            <a:fld id="{3D14A18F-46D5-4803-BC30-C28F4C9755A4}" type="slidenum">
              <a:rPr lang="en-US" smtClean="0"/>
              <a:t>64</a:t>
            </a:fld>
            <a:endParaRPr lang="en-US"/>
          </a:p>
        </p:txBody>
      </p:sp>
    </p:spTree>
    <p:extLst>
      <p:ext uri="{BB962C8B-B14F-4D97-AF65-F5344CB8AC3E}">
        <p14:creationId xmlns:p14="http://schemas.microsoft.com/office/powerpoint/2010/main" val="21566112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http://www.accuweather.com/en/weather-news/indiana-stage-collapse-gustnad/53798?partner=</a:t>
            </a:r>
          </a:p>
          <a:p>
            <a:endParaRPr lang="en-US" dirty="0"/>
          </a:p>
        </p:txBody>
      </p:sp>
      <p:sp>
        <p:nvSpPr>
          <p:cNvPr id="4" name="Slide Number Placeholder 3"/>
          <p:cNvSpPr>
            <a:spLocks noGrp="1"/>
          </p:cNvSpPr>
          <p:nvPr>
            <p:ph type="sldNum" sz="quarter" idx="5"/>
          </p:nvPr>
        </p:nvSpPr>
        <p:spPr/>
        <p:txBody>
          <a:bodyPr/>
          <a:lstStyle/>
          <a:p>
            <a:fld id="{3D14A18F-46D5-4803-BC30-C28F4C9755A4}" type="slidenum">
              <a:rPr lang="en-US" smtClean="0"/>
              <a:t>65</a:t>
            </a:fld>
            <a:endParaRPr lang="en-US"/>
          </a:p>
        </p:txBody>
      </p:sp>
    </p:spTree>
    <p:extLst>
      <p:ext uri="{BB962C8B-B14F-4D97-AF65-F5344CB8AC3E}">
        <p14:creationId xmlns:p14="http://schemas.microsoft.com/office/powerpoint/2010/main" val="11123569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4A18F-46D5-4803-BC30-C28F4C9755A4}" type="slidenum">
              <a:rPr lang="en-US" smtClean="0"/>
              <a:t>66</a:t>
            </a:fld>
            <a:endParaRPr lang="en-US"/>
          </a:p>
        </p:txBody>
      </p:sp>
    </p:spTree>
    <p:extLst>
      <p:ext uri="{BB962C8B-B14F-4D97-AF65-F5344CB8AC3E}">
        <p14:creationId xmlns:p14="http://schemas.microsoft.com/office/powerpoint/2010/main" val="2891393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39804AAA-1FB7-F7F3-E92F-1C4ABC5F86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99FF2527-4BC4-4111-A38B-A28A19DD29E3}" type="slidenum">
              <a:rPr lang="en-US" altLang="en-US" sz="1200" smtClean="0"/>
              <a:pPr/>
              <a:t>7</a:t>
            </a:fld>
            <a:endParaRPr lang="en-US" altLang="en-US" sz="1200"/>
          </a:p>
        </p:txBody>
      </p:sp>
      <p:sp>
        <p:nvSpPr>
          <p:cNvPr id="15363" name="Rectangle 2">
            <a:extLst>
              <a:ext uri="{FF2B5EF4-FFF2-40B4-BE49-F238E27FC236}">
                <a16:creationId xmlns:a16="http://schemas.microsoft.com/office/drawing/2014/main" id="{790B0E0C-5E2F-1DC5-0D75-F27B74E317CA}"/>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DBF51541-2BBA-E2BC-16C0-481A56457D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80B73DF0-8F3F-E4A4-920D-EB5C3DD604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3A8C28E8-3958-4FCD-A4A0-B2F7AD8F0157}" type="slidenum">
              <a:rPr lang="en-US" altLang="en-US" sz="1200" smtClean="0"/>
              <a:pPr/>
              <a:t>8</a:t>
            </a:fld>
            <a:endParaRPr lang="en-US" altLang="en-US" sz="1200"/>
          </a:p>
        </p:txBody>
      </p:sp>
      <p:sp>
        <p:nvSpPr>
          <p:cNvPr id="17411" name="Rectangle 2">
            <a:extLst>
              <a:ext uri="{FF2B5EF4-FFF2-40B4-BE49-F238E27FC236}">
                <a16:creationId xmlns:a16="http://schemas.microsoft.com/office/drawing/2014/main" id="{8CB7B090-0A03-903B-7C6B-ED02422A56D5}"/>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703DA6AA-3299-8BE6-0A51-A2B3D04F6B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Dry air is denser than warm air. </a:t>
            </a:r>
          </a:p>
          <a:p>
            <a:pPr eaLnBrk="1" hangingPunct="1"/>
            <a:endParaRPr lang="en-US" altLang="en-US"/>
          </a:p>
          <a:p>
            <a:pPr eaLnBrk="1" hangingPunct="1"/>
            <a:r>
              <a:rPr lang="en-US" altLang="en-US"/>
              <a:t>Water vapor is a relatively light gas when compared to oxygen and nitrogen. Thus, when water vapor increases, the amount of oxygen and nitrogen decrease per unit volume and thus density decreases because mass is decreasing.  Water vapor, a lighter molecule, displaces heavier atoms if air gets moister.  If air is drier, there are more atoms of heavier oxygen and nitrogen.</a:t>
            </a:r>
          </a:p>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https://youtu.be/bfRyGgqD7QI?si=iMcZTE3EUNM5Ahnx</a:t>
            </a:r>
          </a:p>
        </p:txBody>
      </p:sp>
      <p:sp>
        <p:nvSpPr>
          <p:cNvPr id="4" name="Slide Number Placeholder 3"/>
          <p:cNvSpPr>
            <a:spLocks noGrp="1"/>
          </p:cNvSpPr>
          <p:nvPr>
            <p:ph type="sldNum" sz="quarter" idx="5"/>
          </p:nvPr>
        </p:nvSpPr>
        <p:spPr/>
        <p:txBody>
          <a:bodyPr/>
          <a:lstStyle/>
          <a:p>
            <a:fld id="{3D14A18F-46D5-4803-BC30-C28F4C9755A4}" type="slidenum">
              <a:rPr lang="en-US" smtClean="0"/>
              <a:t>9</a:t>
            </a:fld>
            <a:endParaRPr lang="en-US"/>
          </a:p>
        </p:txBody>
      </p:sp>
    </p:spTree>
    <p:extLst>
      <p:ext uri="{BB962C8B-B14F-4D97-AF65-F5344CB8AC3E}">
        <p14:creationId xmlns:p14="http://schemas.microsoft.com/office/powerpoint/2010/main" val="1796034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DA467F65-1167-9ACF-6A84-DCC31A7241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476B727C-95F8-48A7-84BD-78BBD907EF6F}" type="slidenum">
              <a:rPr lang="en-US" altLang="en-US" sz="1200" smtClean="0"/>
              <a:pPr/>
              <a:t>10</a:t>
            </a:fld>
            <a:endParaRPr lang="en-US" altLang="en-US" sz="1200"/>
          </a:p>
        </p:txBody>
      </p:sp>
      <p:sp>
        <p:nvSpPr>
          <p:cNvPr id="19459" name="Rectangle 2">
            <a:extLst>
              <a:ext uri="{FF2B5EF4-FFF2-40B4-BE49-F238E27FC236}">
                <a16:creationId xmlns:a16="http://schemas.microsoft.com/office/drawing/2014/main" id="{02B1087C-DC5F-1F28-3ACA-5C4DBB0AA46D}"/>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855E39C0-A8E5-A208-8DD3-C61923EE92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Cumulus stage – dominated by updrafts</a:t>
            </a:r>
            <a:br>
              <a:rPr lang="en-US" altLang="en-US"/>
            </a:br>
            <a:r>
              <a:rPr lang="en-US" altLang="en-US"/>
              <a:t>Mature stage – updrafts and downdrafts coexist, gust front develops out of downdrafts</a:t>
            </a:r>
          </a:p>
          <a:p>
            <a:pPr eaLnBrk="1" hangingPunct="1"/>
            <a:r>
              <a:rPr lang="en-US" altLang="en-US"/>
              <a:t>Dissipating stage – downdrafts predominate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D0BCA6F-78DD-04C8-C8FD-61F697E354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364AF9-37F1-195D-4987-B7F6A681AA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D92D2E-E0A4-B173-833C-E95557932C64}"/>
              </a:ext>
            </a:extLst>
          </p:cNvPr>
          <p:cNvSpPr>
            <a:spLocks noGrp="1" noChangeArrowheads="1"/>
          </p:cNvSpPr>
          <p:nvPr>
            <p:ph type="sldNum" sz="quarter" idx="12"/>
          </p:nvPr>
        </p:nvSpPr>
        <p:spPr>
          <a:ln/>
        </p:spPr>
        <p:txBody>
          <a:bodyPr/>
          <a:lstStyle>
            <a:lvl1pPr>
              <a:defRPr/>
            </a:lvl1pPr>
          </a:lstStyle>
          <a:p>
            <a:pPr>
              <a:defRPr/>
            </a:pPr>
            <a:fld id="{7B9671F7-061D-499E-80C7-36871A5F9B89}" type="slidenum">
              <a:rPr lang="en-US" altLang="en-US"/>
              <a:pPr>
                <a:defRPr/>
              </a:pPr>
              <a:t>‹#›</a:t>
            </a:fld>
            <a:endParaRPr lang="en-US" altLang="en-US"/>
          </a:p>
        </p:txBody>
      </p:sp>
    </p:spTree>
    <p:extLst>
      <p:ext uri="{BB962C8B-B14F-4D97-AF65-F5344CB8AC3E}">
        <p14:creationId xmlns:p14="http://schemas.microsoft.com/office/powerpoint/2010/main" val="1031109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B589C48-442D-52E8-A4B7-6C6CD719FA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E2E54B-38E9-2442-A020-FD64BE7132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D833BC-1FC2-3ED5-DCE4-0C37024C21DD}"/>
              </a:ext>
            </a:extLst>
          </p:cNvPr>
          <p:cNvSpPr>
            <a:spLocks noGrp="1" noChangeArrowheads="1"/>
          </p:cNvSpPr>
          <p:nvPr>
            <p:ph type="sldNum" sz="quarter" idx="12"/>
          </p:nvPr>
        </p:nvSpPr>
        <p:spPr>
          <a:ln/>
        </p:spPr>
        <p:txBody>
          <a:bodyPr/>
          <a:lstStyle>
            <a:lvl1pPr>
              <a:defRPr/>
            </a:lvl1pPr>
          </a:lstStyle>
          <a:p>
            <a:pPr>
              <a:defRPr/>
            </a:pPr>
            <a:fld id="{F8DAD8C3-0D14-4CB8-957D-FC3AE9DD24D5}" type="slidenum">
              <a:rPr lang="en-US" altLang="en-US"/>
              <a:pPr>
                <a:defRPr/>
              </a:pPr>
              <a:t>‹#›</a:t>
            </a:fld>
            <a:endParaRPr lang="en-US" altLang="en-US"/>
          </a:p>
        </p:txBody>
      </p:sp>
    </p:spTree>
    <p:extLst>
      <p:ext uri="{BB962C8B-B14F-4D97-AF65-F5344CB8AC3E}">
        <p14:creationId xmlns:p14="http://schemas.microsoft.com/office/powerpoint/2010/main" val="1964477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1C2149-3B24-BE30-622B-A1FC732D7D5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3AD78C-59E6-7897-2737-F53B70D8FC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0EF69CF-9DC1-09CF-B91F-D6F0BF94AA29}"/>
              </a:ext>
            </a:extLst>
          </p:cNvPr>
          <p:cNvSpPr>
            <a:spLocks noGrp="1" noChangeArrowheads="1"/>
          </p:cNvSpPr>
          <p:nvPr>
            <p:ph type="sldNum" sz="quarter" idx="12"/>
          </p:nvPr>
        </p:nvSpPr>
        <p:spPr>
          <a:ln/>
        </p:spPr>
        <p:txBody>
          <a:bodyPr/>
          <a:lstStyle>
            <a:lvl1pPr>
              <a:defRPr/>
            </a:lvl1pPr>
          </a:lstStyle>
          <a:p>
            <a:pPr>
              <a:defRPr/>
            </a:pPr>
            <a:fld id="{4A554FB8-E9D6-420A-8276-70D37638442F}" type="slidenum">
              <a:rPr lang="en-US" altLang="en-US"/>
              <a:pPr>
                <a:defRPr/>
              </a:pPr>
              <a:t>‹#›</a:t>
            </a:fld>
            <a:endParaRPr lang="en-US" altLang="en-US"/>
          </a:p>
        </p:txBody>
      </p:sp>
    </p:spTree>
    <p:extLst>
      <p:ext uri="{BB962C8B-B14F-4D97-AF65-F5344CB8AC3E}">
        <p14:creationId xmlns:p14="http://schemas.microsoft.com/office/powerpoint/2010/main" val="1279480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D72C93F-C303-BB15-9F9D-6859F4E0D30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5FAF3AE-DA74-C083-E55E-9386C4A076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F384DD4-0F74-4DCE-55D1-1A3A87355CF5}"/>
              </a:ext>
            </a:extLst>
          </p:cNvPr>
          <p:cNvSpPr>
            <a:spLocks noGrp="1" noChangeArrowheads="1"/>
          </p:cNvSpPr>
          <p:nvPr>
            <p:ph type="sldNum" sz="quarter" idx="12"/>
          </p:nvPr>
        </p:nvSpPr>
        <p:spPr>
          <a:ln/>
        </p:spPr>
        <p:txBody>
          <a:bodyPr/>
          <a:lstStyle>
            <a:lvl1pPr>
              <a:defRPr/>
            </a:lvl1pPr>
          </a:lstStyle>
          <a:p>
            <a:pPr>
              <a:defRPr/>
            </a:pPr>
            <a:fld id="{6CE5D68A-3A4C-46C7-9A9D-3C92089844BD}" type="slidenum">
              <a:rPr lang="en-US" altLang="en-US"/>
              <a:pPr>
                <a:defRPr/>
              </a:pPr>
              <a:t>‹#›</a:t>
            </a:fld>
            <a:endParaRPr lang="en-US" altLang="en-US"/>
          </a:p>
        </p:txBody>
      </p:sp>
    </p:spTree>
    <p:extLst>
      <p:ext uri="{BB962C8B-B14F-4D97-AF65-F5344CB8AC3E}">
        <p14:creationId xmlns:p14="http://schemas.microsoft.com/office/powerpoint/2010/main" val="2281276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2736D46-2A1E-D86E-799B-D61FC7561D42}"/>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657DFF01-EC77-C336-CDDF-DE6C7B905D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AAFCB5F4-6E5C-5CE9-8903-0DD0EEC804FD}"/>
              </a:ext>
            </a:extLst>
          </p:cNvPr>
          <p:cNvSpPr>
            <a:spLocks noGrp="1" noChangeArrowheads="1"/>
          </p:cNvSpPr>
          <p:nvPr>
            <p:ph type="sldNum" sz="quarter" idx="12"/>
          </p:nvPr>
        </p:nvSpPr>
        <p:spPr>
          <a:ln/>
        </p:spPr>
        <p:txBody>
          <a:bodyPr/>
          <a:lstStyle>
            <a:lvl1pPr>
              <a:defRPr/>
            </a:lvl1pPr>
          </a:lstStyle>
          <a:p>
            <a:pPr>
              <a:defRPr/>
            </a:pPr>
            <a:fld id="{22F6941D-CE8B-40B7-B064-5FBFCED266DD}" type="slidenum">
              <a:rPr lang="en-US" altLang="en-US"/>
              <a:pPr>
                <a:defRPr/>
              </a:pPr>
              <a:t>‹#›</a:t>
            </a:fld>
            <a:endParaRPr lang="en-US" altLang="en-US"/>
          </a:p>
        </p:txBody>
      </p:sp>
    </p:spTree>
    <p:extLst>
      <p:ext uri="{BB962C8B-B14F-4D97-AF65-F5344CB8AC3E}">
        <p14:creationId xmlns:p14="http://schemas.microsoft.com/office/powerpoint/2010/main" val="4227869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D052CD-1114-3FA8-8308-D50DB37E44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6347354-8683-9E97-C1EC-42BAC2B0AD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EF25F5-7305-AF12-16BF-7F133B8A8666}"/>
              </a:ext>
            </a:extLst>
          </p:cNvPr>
          <p:cNvSpPr>
            <a:spLocks noGrp="1" noChangeArrowheads="1"/>
          </p:cNvSpPr>
          <p:nvPr>
            <p:ph type="sldNum" sz="quarter" idx="12"/>
          </p:nvPr>
        </p:nvSpPr>
        <p:spPr>
          <a:ln/>
        </p:spPr>
        <p:txBody>
          <a:bodyPr/>
          <a:lstStyle>
            <a:lvl1pPr>
              <a:defRPr/>
            </a:lvl1pPr>
          </a:lstStyle>
          <a:p>
            <a:pPr>
              <a:defRPr/>
            </a:pPr>
            <a:fld id="{E90E0D81-3E11-419B-80D0-1D664CD5B310}" type="slidenum">
              <a:rPr lang="en-US" altLang="en-US"/>
              <a:pPr>
                <a:defRPr/>
              </a:pPr>
              <a:t>‹#›</a:t>
            </a:fld>
            <a:endParaRPr lang="en-US" altLang="en-US"/>
          </a:p>
        </p:txBody>
      </p:sp>
    </p:spTree>
    <p:extLst>
      <p:ext uri="{BB962C8B-B14F-4D97-AF65-F5344CB8AC3E}">
        <p14:creationId xmlns:p14="http://schemas.microsoft.com/office/powerpoint/2010/main" val="1568547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9C19731-0743-790D-F4E2-5D1AE9A617B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B7ECF9-1F35-9546-BC2F-5CA6CBC42A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F965FE2-9B11-7EE9-A1BE-AF3B18FC5B31}"/>
              </a:ext>
            </a:extLst>
          </p:cNvPr>
          <p:cNvSpPr>
            <a:spLocks noGrp="1" noChangeArrowheads="1"/>
          </p:cNvSpPr>
          <p:nvPr>
            <p:ph type="sldNum" sz="quarter" idx="12"/>
          </p:nvPr>
        </p:nvSpPr>
        <p:spPr>
          <a:ln/>
        </p:spPr>
        <p:txBody>
          <a:bodyPr/>
          <a:lstStyle>
            <a:lvl1pPr>
              <a:defRPr/>
            </a:lvl1pPr>
          </a:lstStyle>
          <a:p>
            <a:pPr>
              <a:defRPr/>
            </a:pPr>
            <a:fld id="{7825CAF8-0E70-4DE3-8CDD-AA1EF03AEF76}" type="slidenum">
              <a:rPr lang="en-US" altLang="en-US"/>
              <a:pPr>
                <a:defRPr/>
              </a:pPr>
              <a:t>‹#›</a:t>
            </a:fld>
            <a:endParaRPr lang="en-US" altLang="en-US"/>
          </a:p>
        </p:txBody>
      </p:sp>
    </p:spTree>
    <p:extLst>
      <p:ext uri="{BB962C8B-B14F-4D97-AF65-F5344CB8AC3E}">
        <p14:creationId xmlns:p14="http://schemas.microsoft.com/office/powerpoint/2010/main" val="2301721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962F171-C920-C383-5B11-42C8488C69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CCB583B-CE51-63EB-1F9D-289A356DDC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CE208A2-8F84-82D0-E373-496041DC0226}"/>
              </a:ext>
            </a:extLst>
          </p:cNvPr>
          <p:cNvSpPr>
            <a:spLocks noGrp="1" noChangeArrowheads="1"/>
          </p:cNvSpPr>
          <p:nvPr>
            <p:ph type="sldNum" sz="quarter" idx="12"/>
          </p:nvPr>
        </p:nvSpPr>
        <p:spPr>
          <a:ln/>
        </p:spPr>
        <p:txBody>
          <a:bodyPr/>
          <a:lstStyle>
            <a:lvl1pPr>
              <a:defRPr/>
            </a:lvl1pPr>
          </a:lstStyle>
          <a:p>
            <a:pPr>
              <a:defRPr/>
            </a:pPr>
            <a:fld id="{1BC79312-3045-4C15-BBE9-52970A04005B}" type="slidenum">
              <a:rPr lang="en-US" altLang="en-US"/>
              <a:pPr>
                <a:defRPr/>
              </a:pPr>
              <a:t>‹#›</a:t>
            </a:fld>
            <a:endParaRPr lang="en-US" altLang="en-US"/>
          </a:p>
        </p:txBody>
      </p:sp>
    </p:spTree>
    <p:extLst>
      <p:ext uri="{BB962C8B-B14F-4D97-AF65-F5344CB8AC3E}">
        <p14:creationId xmlns:p14="http://schemas.microsoft.com/office/powerpoint/2010/main" val="75214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876F4E3-C49E-9AC2-B953-76D5737B29C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41F6C85-406D-0E44-927A-AF4ED96430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154132F-3E30-D2A6-91BA-177FC18D4A60}"/>
              </a:ext>
            </a:extLst>
          </p:cNvPr>
          <p:cNvSpPr>
            <a:spLocks noGrp="1" noChangeArrowheads="1"/>
          </p:cNvSpPr>
          <p:nvPr>
            <p:ph type="sldNum" sz="quarter" idx="12"/>
          </p:nvPr>
        </p:nvSpPr>
        <p:spPr>
          <a:ln/>
        </p:spPr>
        <p:txBody>
          <a:bodyPr/>
          <a:lstStyle>
            <a:lvl1pPr>
              <a:defRPr/>
            </a:lvl1pPr>
          </a:lstStyle>
          <a:p>
            <a:pPr>
              <a:defRPr/>
            </a:pPr>
            <a:fld id="{259974BD-79B0-482E-87C0-501339FED5E1}" type="slidenum">
              <a:rPr lang="en-US" altLang="en-US"/>
              <a:pPr>
                <a:defRPr/>
              </a:pPr>
              <a:t>‹#›</a:t>
            </a:fld>
            <a:endParaRPr lang="en-US" altLang="en-US"/>
          </a:p>
        </p:txBody>
      </p:sp>
    </p:spTree>
    <p:extLst>
      <p:ext uri="{BB962C8B-B14F-4D97-AF65-F5344CB8AC3E}">
        <p14:creationId xmlns:p14="http://schemas.microsoft.com/office/powerpoint/2010/main" val="2964361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9A8E80B-EB81-1838-BD49-2DDD712ADDE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C0D237E-FE67-B215-D93E-144F7802F6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760219D-6050-8C50-1F7F-32AAD8035339}"/>
              </a:ext>
            </a:extLst>
          </p:cNvPr>
          <p:cNvSpPr>
            <a:spLocks noGrp="1" noChangeArrowheads="1"/>
          </p:cNvSpPr>
          <p:nvPr>
            <p:ph type="sldNum" sz="quarter" idx="12"/>
          </p:nvPr>
        </p:nvSpPr>
        <p:spPr>
          <a:ln/>
        </p:spPr>
        <p:txBody>
          <a:bodyPr/>
          <a:lstStyle>
            <a:lvl1pPr>
              <a:defRPr/>
            </a:lvl1pPr>
          </a:lstStyle>
          <a:p>
            <a:pPr>
              <a:defRPr/>
            </a:pPr>
            <a:fld id="{57ADAC69-5808-489B-9E6F-5393BF699656}" type="slidenum">
              <a:rPr lang="en-US" altLang="en-US"/>
              <a:pPr>
                <a:defRPr/>
              </a:pPr>
              <a:t>‹#›</a:t>
            </a:fld>
            <a:endParaRPr lang="en-US" altLang="en-US"/>
          </a:p>
        </p:txBody>
      </p:sp>
    </p:spTree>
    <p:extLst>
      <p:ext uri="{BB962C8B-B14F-4D97-AF65-F5344CB8AC3E}">
        <p14:creationId xmlns:p14="http://schemas.microsoft.com/office/powerpoint/2010/main" val="3114732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6B730E8-DD04-019E-8A07-0F89656F5B2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A464FBE-003E-CE21-418B-7875198C19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7D81443-40C2-24BE-AE9F-A170E087F216}"/>
              </a:ext>
            </a:extLst>
          </p:cNvPr>
          <p:cNvSpPr>
            <a:spLocks noGrp="1" noChangeArrowheads="1"/>
          </p:cNvSpPr>
          <p:nvPr>
            <p:ph type="sldNum" sz="quarter" idx="12"/>
          </p:nvPr>
        </p:nvSpPr>
        <p:spPr>
          <a:ln/>
        </p:spPr>
        <p:txBody>
          <a:bodyPr/>
          <a:lstStyle>
            <a:lvl1pPr>
              <a:defRPr/>
            </a:lvl1pPr>
          </a:lstStyle>
          <a:p>
            <a:pPr>
              <a:defRPr/>
            </a:pPr>
            <a:fld id="{94BD6FB7-5CFD-44B9-89CB-738293744B42}" type="slidenum">
              <a:rPr lang="en-US" altLang="en-US"/>
              <a:pPr>
                <a:defRPr/>
              </a:pPr>
              <a:t>‹#›</a:t>
            </a:fld>
            <a:endParaRPr lang="en-US" altLang="en-US"/>
          </a:p>
        </p:txBody>
      </p:sp>
    </p:spTree>
    <p:extLst>
      <p:ext uri="{BB962C8B-B14F-4D97-AF65-F5344CB8AC3E}">
        <p14:creationId xmlns:p14="http://schemas.microsoft.com/office/powerpoint/2010/main" val="154953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EF6C4F6-5BBF-A442-C4B4-7ADB98332F7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3162F3E-183D-9027-375D-1D07D95870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76656BB-1F4D-7B38-3B78-46905D2B84BE}"/>
              </a:ext>
            </a:extLst>
          </p:cNvPr>
          <p:cNvSpPr>
            <a:spLocks noGrp="1" noChangeArrowheads="1"/>
          </p:cNvSpPr>
          <p:nvPr>
            <p:ph type="sldNum" sz="quarter" idx="12"/>
          </p:nvPr>
        </p:nvSpPr>
        <p:spPr>
          <a:ln/>
        </p:spPr>
        <p:txBody>
          <a:bodyPr/>
          <a:lstStyle>
            <a:lvl1pPr>
              <a:defRPr/>
            </a:lvl1pPr>
          </a:lstStyle>
          <a:p>
            <a:pPr>
              <a:defRPr/>
            </a:pPr>
            <a:fld id="{B5F63DD9-9192-4E6F-99AA-58F1B12B6B2F}" type="slidenum">
              <a:rPr lang="en-US" altLang="en-US"/>
              <a:pPr>
                <a:defRPr/>
              </a:pPr>
              <a:t>‹#›</a:t>
            </a:fld>
            <a:endParaRPr lang="en-US" altLang="en-US"/>
          </a:p>
        </p:txBody>
      </p:sp>
    </p:spTree>
    <p:extLst>
      <p:ext uri="{BB962C8B-B14F-4D97-AF65-F5344CB8AC3E}">
        <p14:creationId xmlns:p14="http://schemas.microsoft.com/office/powerpoint/2010/main" val="321999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F68604F-C974-653C-B06B-98B57DDD0A1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1A7F5B0-3385-8E4D-A8D6-3AC4627A56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A5327EB-D0C8-4DF3-8189-843600612917}"/>
              </a:ext>
            </a:extLst>
          </p:cNvPr>
          <p:cNvSpPr>
            <a:spLocks noGrp="1" noChangeArrowheads="1"/>
          </p:cNvSpPr>
          <p:nvPr>
            <p:ph type="sldNum" sz="quarter" idx="12"/>
          </p:nvPr>
        </p:nvSpPr>
        <p:spPr>
          <a:ln/>
        </p:spPr>
        <p:txBody>
          <a:bodyPr/>
          <a:lstStyle>
            <a:lvl1pPr>
              <a:defRPr/>
            </a:lvl1pPr>
          </a:lstStyle>
          <a:p>
            <a:pPr>
              <a:defRPr/>
            </a:pPr>
            <a:fld id="{6EAAE12B-FE5B-406B-8699-095701952D2F}" type="slidenum">
              <a:rPr lang="en-US" altLang="en-US"/>
              <a:pPr>
                <a:defRPr/>
              </a:pPr>
              <a:t>‹#›</a:t>
            </a:fld>
            <a:endParaRPr lang="en-US" altLang="en-US"/>
          </a:p>
        </p:txBody>
      </p:sp>
    </p:spTree>
    <p:extLst>
      <p:ext uri="{BB962C8B-B14F-4D97-AF65-F5344CB8AC3E}">
        <p14:creationId xmlns:p14="http://schemas.microsoft.com/office/powerpoint/2010/main" val="2778571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C2E2EF9-C1BE-32B1-4D38-5253A64979D0}"/>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6682A28-D6EC-0D76-665E-3F055A4762CE}"/>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123CCC6-2176-8933-82B5-1D7A8797FA33}"/>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sz="1400">
                <a:latin typeface="Times New Roman" pitchFamily="18" charset="0"/>
                <a:cs typeface="+mn-cs"/>
              </a:defRPr>
            </a:lvl1pPr>
          </a:lstStyle>
          <a:p>
            <a:pPr>
              <a:defRPr/>
            </a:pPr>
            <a:endParaRPr lang="en-US"/>
          </a:p>
        </p:txBody>
      </p:sp>
      <p:sp>
        <p:nvSpPr>
          <p:cNvPr id="1029" name="Rectangle 5">
            <a:extLst>
              <a:ext uri="{FF2B5EF4-FFF2-40B4-BE49-F238E27FC236}">
                <a16:creationId xmlns:a16="http://schemas.microsoft.com/office/drawing/2014/main" id="{1C00A9B2-24D4-4182-3ADF-3CEE23CE6156}"/>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sz="1400">
                <a:latin typeface="Times New Roman" pitchFamily="18" charset="0"/>
                <a:cs typeface="+mn-cs"/>
              </a:defRPr>
            </a:lvl1pPr>
          </a:lstStyle>
          <a:p>
            <a:pPr>
              <a:defRPr/>
            </a:pPr>
            <a:endParaRPr lang="en-US"/>
          </a:p>
        </p:txBody>
      </p:sp>
      <p:sp>
        <p:nvSpPr>
          <p:cNvPr id="1030" name="Rectangle 6">
            <a:extLst>
              <a:ext uri="{FF2B5EF4-FFF2-40B4-BE49-F238E27FC236}">
                <a16:creationId xmlns:a16="http://schemas.microsoft.com/office/drawing/2014/main" id="{13D46FF4-BA4B-4E6C-84E3-E226DA324388}"/>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pPr>
              <a:defRPr/>
            </a:pPr>
            <a:fld id="{B7861C68-10A7-40E2-86D4-58280F4430E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Calibri Light" panose="020F0302020204030204" pitchFamily="34" charset="0"/>
        </a:defRPr>
      </a:lvl2pPr>
      <a:lvl3pPr algn="ctr" rtl="0" eaLnBrk="0" fontAlgn="base" hangingPunct="0">
        <a:spcBef>
          <a:spcPct val="0"/>
        </a:spcBef>
        <a:spcAft>
          <a:spcPct val="0"/>
        </a:spcAft>
        <a:defRPr sz="4000">
          <a:solidFill>
            <a:schemeClr val="tx2"/>
          </a:solidFill>
          <a:latin typeface="Calibri Light" panose="020F0302020204030204" pitchFamily="34" charset="0"/>
        </a:defRPr>
      </a:lvl3pPr>
      <a:lvl4pPr algn="ctr" rtl="0" eaLnBrk="0" fontAlgn="base" hangingPunct="0">
        <a:spcBef>
          <a:spcPct val="0"/>
        </a:spcBef>
        <a:spcAft>
          <a:spcPct val="0"/>
        </a:spcAft>
        <a:defRPr sz="4000">
          <a:solidFill>
            <a:schemeClr val="tx2"/>
          </a:solidFill>
          <a:latin typeface="Calibri Light" panose="020F0302020204030204" pitchFamily="34" charset="0"/>
        </a:defRPr>
      </a:lvl4pPr>
      <a:lvl5pPr algn="ctr" rtl="0" eaLnBrk="0" fontAlgn="base" hangingPunct="0">
        <a:spcBef>
          <a:spcPct val="0"/>
        </a:spcBef>
        <a:spcAft>
          <a:spcPct val="0"/>
        </a:spcAft>
        <a:defRPr sz="4000">
          <a:solidFill>
            <a:schemeClr val="tx2"/>
          </a:solidFill>
          <a:latin typeface="Calibri Light" panose="020F0302020204030204" pitchFamily="34" charset="0"/>
        </a:defRPr>
      </a:lvl5pPr>
      <a:lvl6pPr marL="457200" algn="ctr" rtl="0" fontAlgn="base">
        <a:spcBef>
          <a:spcPct val="0"/>
        </a:spcBef>
        <a:spcAft>
          <a:spcPct val="0"/>
        </a:spcAft>
        <a:defRPr sz="4000">
          <a:solidFill>
            <a:schemeClr val="tx2"/>
          </a:solidFill>
          <a:latin typeface="Arial" charset="0"/>
        </a:defRPr>
      </a:lvl6pPr>
      <a:lvl7pPr marL="914400" algn="ctr" rtl="0" fontAlgn="base">
        <a:spcBef>
          <a:spcPct val="0"/>
        </a:spcBef>
        <a:spcAft>
          <a:spcPct val="0"/>
        </a:spcAft>
        <a:defRPr sz="4000">
          <a:solidFill>
            <a:schemeClr val="tx2"/>
          </a:solidFill>
          <a:latin typeface="Arial" charset="0"/>
        </a:defRPr>
      </a:lvl7pPr>
      <a:lvl8pPr marL="1371600" algn="ctr" rtl="0" fontAlgn="base">
        <a:spcBef>
          <a:spcPct val="0"/>
        </a:spcBef>
        <a:spcAft>
          <a:spcPct val="0"/>
        </a:spcAft>
        <a:defRPr sz="4000">
          <a:solidFill>
            <a:schemeClr val="tx2"/>
          </a:solidFill>
          <a:latin typeface="Arial" charset="0"/>
        </a:defRPr>
      </a:lvl8pPr>
      <a:lvl9pPr marL="1828800" algn="ctr" rtl="0" fontAlgn="base">
        <a:spcBef>
          <a:spcPct val="0"/>
        </a:spcBef>
        <a:spcAft>
          <a:spcPct val="0"/>
        </a:spcAft>
        <a:defRPr sz="40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www.nssl.noaa.gov/education/svrwx101/thunderstorms/type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video" Target="https://www.youtube.com/embed/232LFz-aiz4?feature=oembed" TargetMode="Externa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BN4ZhjSfljA?feature=oembed" TargetMode="Externa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L98hcPzuYQM?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Th2DfZp__bI?feature=oembe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CXl3MxlojMY?feature=oembed" TargetMode="Externa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Ii7pumqR1kY?feature=oembed" TargetMode="Externa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spc.noaa.gov/product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ideo" Target="https://www.youtube.com/embed/DuMX9AM9BrE?feature=oembed" TargetMode="Externa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https://www.youtube.com/embed/Rzg0o1NmyPI?feature=oembed" TargetMode="External"/><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ideo" Target="https://www.youtube.com/embed/a_G2KRzha7o?feature=oembed" TargetMode="External"/><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s://earthsky.org/earth/videos-and-images-violent-us-storm-of-june-29-2012/"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ideo" Target="https://www.youtube.com/embed/0MG7aOjZciY?feature=oembed" TargetMode="External"/><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ideo" Target="https://www.youtube.com/embed/ZtauyyeF-mo?feature=oembed" TargetMode="External"/><Relationship Id="rId4" Type="http://schemas.openxmlformats.org/officeDocument/2006/relationships/image" Target="../media/image46.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ideo" Target="https://www.youtube.com/embed/2GuCguODZbY?feature=oembed" TargetMode="External"/><Relationship Id="rId4" Type="http://schemas.openxmlformats.org/officeDocument/2006/relationships/image" Target="../media/image47.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ideo" Target="https://www.youtube.com/embed/cQnvxJZucds?feature=oembed" TargetMode="External"/><Relationship Id="rId4" Type="http://schemas.openxmlformats.org/officeDocument/2006/relationships/image" Target="../media/image48.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ideo" Target="https://www.youtube.com/embed/W-P4P68YyNM?feature=oembed" TargetMode="External"/><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video" Target="https://www.youtube.com/embed/DaDNRvV3WD8?feature=oembed"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ideo" Target="https://www.youtube.com/embed/lHBZylcxIvw?feature=oembed" TargetMode="External"/><Relationship Id="rId4" Type="http://schemas.openxmlformats.org/officeDocument/2006/relationships/image" Target="../media/image55.jpeg"/></Relationships>
</file>

<file path=ppt/slides/_rels/slide56.xml.rels><?xml version="1.0" encoding="UTF-8" standalone="yes"?>
<Relationships xmlns="http://schemas.openxmlformats.org/package/2006/relationships"><Relationship Id="rId3" Type="http://schemas.openxmlformats.org/officeDocument/2006/relationships/hyperlink" Target="https://tornadoarchive.com/home/tornado-archive-data-explorer/#interval=2003-05-04T12:00Z;2003-05-05T12:00Z&amp;map=-110.0000;51.2134;2.22&amp;env_src=null&amp;env_type=null&amp;domain=North%20America&amp;filters=partition|PartitionFilter|f_scale|(E)FU,(E)F0,(E)F1,(E)F2,(E)F3,(E)F4,(E)F5"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video" Target="https://www.youtube.com/embed/FyszJj0VEVU?feature=oembed" TargetMode="External"/><Relationship Id="rId4" Type="http://schemas.openxmlformats.org/officeDocument/2006/relationships/image" Target="../media/image58.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video" Target="https://www.youtube.com/embed/7k153ho6vFU?feature=oembed" TargetMode="External"/><Relationship Id="rId4" Type="http://schemas.openxmlformats.org/officeDocument/2006/relationships/image" Target="../media/image59.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video" Target="https://www.youtube.com/embed/fQkFgF5O7H8?feature=oembed" TargetMode="External"/><Relationship Id="rId4" Type="http://schemas.openxmlformats.org/officeDocument/2006/relationships/image" Target="../media/image6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video" Target="https://www.youtube.com/embed/YkTTlw86Yqw?feature=oembed" TargetMode="External"/><Relationship Id="rId4" Type="http://schemas.openxmlformats.org/officeDocument/2006/relationships/image" Target="../media/image63.jpeg"/></Relationships>
</file>

<file path=ppt/slides/_rels/slide6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video" Target="https://www.youtube.com/embed/HV_BH6vR4h8?feature=oembed" TargetMode="External"/><Relationship Id="rId4" Type="http://schemas.openxmlformats.org/officeDocument/2006/relationships/image" Target="../media/image66.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video" Target="https://www.youtube.com/embed/dWjqd4aMnYw?feature=oembed" TargetMode="External"/><Relationship Id="rId4" Type="http://schemas.openxmlformats.org/officeDocument/2006/relationships/image" Target="../media/image67.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video" Target="https://www.youtube.com/embed/bfRyGgqD7QI?feature=oembed" TargetMode="Externa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16990EF-2A83-43D6-CEC5-FA82A3401CF7}"/>
              </a:ext>
            </a:extLst>
          </p:cNvPr>
          <p:cNvSpPr>
            <a:spLocks noGrp="1" noChangeArrowheads="1"/>
          </p:cNvSpPr>
          <p:nvPr>
            <p:ph type="title"/>
          </p:nvPr>
        </p:nvSpPr>
        <p:spPr>
          <a:xfrm>
            <a:off x="914399" y="76200"/>
            <a:ext cx="10363200" cy="1143000"/>
          </a:xfrm>
        </p:spPr>
        <p:txBody>
          <a:bodyPr/>
          <a:lstStyle/>
          <a:p>
            <a:pPr eaLnBrk="1" hangingPunct="1"/>
            <a:r>
              <a:rPr lang="en-US" altLang="en-US" dirty="0">
                <a:latin typeface="Calibri Light (Headings)"/>
              </a:rPr>
              <a:t>Three stages of a thunderstorm</a:t>
            </a:r>
          </a:p>
        </p:txBody>
      </p:sp>
      <p:pic>
        <p:nvPicPr>
          <p:cNvPr id="4" name="Content Placeholder 6" descr="A diagram of a cloud formation&#10;&#10;Description automatically generated">
            <a:extLst>
              <a:ext uri="{FF2B5EF4-FFF2-40B4-BE49-F238E27FC236}">
                <a16:creationId xmlns:a16="http://schemas.microsoft.com/office/drawing/2014/main" id="{31000801-E3FC-9564-6060-3948573D67F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41337" y="1219200"/>
            <a:ext cx="11109325" cy="5989962"/>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a:extLst>
              <a:ext uri="{FF2B5EF4-FFF2-40B4-BE49-F238E27FC236}">
                <a16:creationId xmlns:a16="http://schemas.microsoft.com/office/drawing/2014/main" id="{28D0349E-0150-EBBF-80C3-5333E1E1DAAF}"/>
              </a:ext>
            </a:extLst>
          </p:cNvPr>
          <p:cNvSpPr>
            <a:spLocks noGrp="1" noChangeArrowheads="1"/>
          </p:cNvSpPr>
          <p:nvPr>
            <p:ph type="body" idx="1"/>
          </p:nvPr>
        </p:nvSpPr>
        <p:spPr>
          <a:xfrm>
            <a:off x="457200" y="228600"/>
            <a:ext cx="4800600" cy="6283325"/>
          </a:xfrm>
        </p:spPr>
        <p:txBody>
          <a:bodyPr/>
          <a:lstStyle/>
          <a:p>
            <a:pPr eaLnBrk="1" hangingPunct="1">
              <a:defRPr/>
            </a:pPr>
            <a:r>
              <a:rPr lang="en-US" altLang="en-US" dirty="0">
                <a:latin typeface="+mj-lt"/>
              </a:rPr>
              <a:t>Single cell or air mass </a:t>
            </a:r>
            <a:r>
              <a:rPr lang="en-US" altLang="en-US" dirty="0" err="1">
                <a:latin typeface="+mj-lt"/>
              </a:rPr>
              <a:t>tstorms</a:t>
            </a:r>
            <a:r>
              <a:rPr lang="en-US" altLang="en-US" dirty="0">
                <a:latin typeface="+mj-lt"/>
              </a:rPr>
              <a:t> </a:t>
            </a:r>
          </a:p>
          <a:p>
            <a:pPr eaLnBrk="1" hangingPunct="1">
              <a:defRPr/>
            </a:pPr>
            <a:r>
              <a:rPr lang="en-US" altLang="en-US" dirty="0">
                <a:latin typeface="+mj-lt"/>
              </a:rPr>
              <a:t>Multi cell cluster </a:t>
            </a:r>
            <a:r>
              <a:rPr lang="en-US" altLang="en-US" dirty="0" err="1">
                <a:latin typeface="+mj-lt"/>
              </a:rPr>
              <a:t>tstorms</a:t>
            </a:r>
            <a:endParaRPr lang="en-US" altLang="en-US" dirty="0">
              <a:latin typeface="+mj-lt"/>
            </a:endParaRPr>
          </a:p>
          <a:p>
            <a:pPr eaLnBrk="1" hangingPunct="1">
              <a:defRPr/>
            </a:pPr>
            <a:r>
              <a:rPr lang="en-US" altLang="en-US" dirty="0">
                <a:latin typeface="+mj-lt"/>
              </a:rPr>
              <a:t>Squall line </a:t>
            </a:r>
            <a:r>
              <a:rPr lang="en-US" altLang="en-US" dirty="0" err="1">
                <a:latin typeface="+mj-lt"/>
              </a:rPr>
              <a:t>tstorms</a:t>
            </a:r>
            <a:r>
              <a:rPr lang="en-US" altLang="en-US" dirty="0">
                <a:latin typeface="+mj-lt"/>
              </a:rPr>
              <a:t> (also called front-line or gust front </a:t>
            </a:r>
            <a:r>
              <a:rPr lang="en-US" altLang="en-US" dirty="0" err="1">
                <a:latin typeface="+mj-lt"/>
              </a:rPr>
              <a:t>tstorms</a:t>
            </a:r>
            <a:r>
              <a:rPr lang="en-US" altLang="en-US" dirty="0">
                <a:latin typeface="+mj-lt"/>
              </a:rPr>
              <a:t>. A derecho is a strong type of squall line storm</a:t>
            </a:r>
          </a:p>
          <a:p>
            <a:pPr eaLnBrk="1" hangingPunct="1">
              <a:defRPr/>
            </a:pPr>
            <a:r>
              <a:rPr lang="en-US" altLang="en-US" dirty="0">
                <a:latin typeface="+mj-lt"/>
              </a:rPr>
              <a:t>Supercell </a:t>
            </a:r>
            <a:r>
              <a:rPr lang="en-US" altLang="en-US" dirty="0" err="1">
                <a:latin typeface="+mj-lt"/>
              </a:rPr>
              <a:t>tstorms</a:t>
            </a:r>
            <a:r>
              <a:rPr lang="en-US" altLang="en-US" dirty="0">
                <a:latin typeface="+mj-lt"/>
              </a:rPr>
              <a:t> </a:t>
            </a:r>
          </a:p>
          <a:p>
            <a:pPr eaLnBrk="1" hangingPunct="1">
              <a:defRPr/>
            </a:pPr>
            <a:r>
              <a:rPr lang="en-US" altLang="en-US" dirty="0">
                <a:latin typeface="+mj-lt"/>
              </a:rPr>
              <a:t>Mesoscale convective systems</a:t>
            </a:r>
          </a:p>
          <a:p>
            <a:pPr lvl="1" eaLnBrk="1" hangingPunct="1">
              <a:defRPr/>
            </a:pPr>
            <a:endParaRPr lang="en-US" altLang="en-US" sz="3200" dirty="0">
              <a:latin typeface="+mj-lt"/>
            </a:endParaRPr>
          </a:p>
          <a:p>
            <a:pPr eaLnBrk="1" hangingPunct="1">
              <a:defRPr/>
            </a:pPr>
            <a:endParaRPr lang="en-US" altLang="en-US" sz="2800" dirty="0">
              <a:latin typeface="+mj-lt"/>
            </a:endParaRPr>
          </a:p>
        </p:txBody>
      </p:sp>
      <p:sp>
        <p:nvSpPr>
          <p:cNvPr id="22531" name="Rectangle 7">
            <a:extLst>
              <a:ext uri="{FF2B5EF4-FFF2-40B4-BE49-F238E27FC236}">
                <a16:creationId xmlns:a16="http://schemas.microsoft.com/office/drawing/2014/main" id="{C2B43D8C-AF10-1FC5-E96E-215FFEF42721}"/>
              </a:ext>
            </a:extLst>
          </p:cNvPr>
          <p:cNvSpPr>
            <a:spLocks noGrp="1" noChangeArrowheads="1"/>
          </p:cNvSpPr>
          <p:nvPr>
            <p:ph type="title"/>
          </p:nvPr>
        </p:nvSpPr>
        <p:spPr>
          <a:xfrm>
            <a:off x="4419600" y="66675"/>
            <a:ext cx="7772400" cy="1143000"/>
          </a:xfrm>
        </p:spPr>
        <p:txBody>
          <a:bodyPr/>
          <a:lstStyle/>
          <a:p>
            <a:pPr eaLnBrk="1" hangingPunct="1"/>
            <a:r>
              <a:rPr lang="en-US" altLang="en-US" dirty="0">
                <a:solidFill>
                  <a:schemeClr val="tx1"/>
                </a:solidFill>
                <a:hlinkClick r:id="rId3"/>
              </a:rPr>
              <a:t>Thunderstorm types</a:t>
            </a:r>
            <a:endParaRPr lang="en-US" altLang="en-US" dirty="0">
              <a:solidFill>
                <a:schemeClr val="tx1"/>
              </a:solidFill>
            </a:endParaRPr>
          </a:p>
        </p:txBody>
      </p:sp>
      <p:pic>
        <p:nvPicPr>
          <p:cNvPr id="22532" name="Picture 2" descr="A large cloud in the sky&#10;&#10;Description automatically generated">
            <a:extLst>
              <a:ext uri="{FF2B5EF4-FFF2-40B4-BE49-F238E27FC236}">
                <a16:creationId xmlns:a16="http://schemas.microsoft.com/office/drawing/2014/main" id="{E15B1B16-46EE-F826-1F17-D773162548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853" r="5904" b="8519"/>
          <a:stretch>
            <a:fillRect/>
          </a:stretch>
        </p:blipFill>
        <p:spPr bwMode="auto">
          <a:xfrm>
            <a:off x="5257800" y="1371600"/>
            <a:ext cx="6629400"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1">
            <a:extLst>
              <a:ext uri="{FF2B5EF4-FFF2-40B4-BE49-F238E27FC236}">
                <a16:creationId xmlns:a16="http://schemas.microsoft.com/office/drawing/2014/main" id="{6DC54067-BE69-05CD-C6F1-9515B9B8AED7}"/>
              </a:ext>
            </a:extLst>
          </p:cNvPr>
          <p:cNvSpPr>
            <a:spLocks noGrp="1" noChangeArrowheads="1"/>
          </p:cNvSpPr>
          <p:nvPr>
            <p:ph/>
          </p:nvPr>
        </p:nvSpPr>
        <p:spPr>
          <a:xfrm>
            <a:off x="228600" y="247650"/>
            <a:ext cx="3657600" cy="6248400"/>
          </a:xfrm>
        </p:spPr>
        <p:txBody>
          <a:bodyPr/>
          <a:lstStyle/>
          <a:p>
            <a:pPr eaLnBrk="1" hangingPunct="1"/>
            <a:r>
              <a:rPr lang="en-US" altLang="en-US" sz="2800">
                <a:latin typeface="Calibri Light (Headings)"/>
              </a:rPr>
              <a:t>One-time updraft and one-time downdraft</a:t>
            </a:r>
          </a:p>
          <a:p>
            <a:pPr eaLnBrk="1" hangingPunct="1"/>
            <a:r>
              <a:rPr lang="en-US" altLang="en-US" sz="2800">
                <a:latin typeface="Calibri Light (Headings)"/>
              </a:rPr>
              <a:t>Small, brief (an hour or two)</a:t>
            </a:r>
          </a:p>
          <a:p>
            <a:pPr eaLnBrk="1" hangingPunct="1"/>
            <a:r>
              <a:rPr lang="en-US" altLang="en-US" sz="2800">
                <a:latin typeface="Calibri Light (Headings)"/>
              </a:rPr>
              <a:t>Driven by surface heating during summer  </a:t>
            </a:r>
          </a:p>
          <a:p>
            <a:pPr eaLnBrk="1" hangingPunct="1"/>
            <a:r>
              <a:rPr lang="en-US" altLang="en-US" sz="2800">
                <a:latin typeface="Calibri Light (Headings)"/>
              </a:rPr>
              <a:t>Short interval of heavy rain and small amounts of lightning.</a:t>
            </a:r>
          </a:p>
          <a:p>
            <a:pPr eaLnBrk="1" hangingPunct="1"/>
            <a:r>
              <a:rPr lang="en-US" altLang="en-US" sz="2800">
                <a:latin typeface="Calibri Light (Headings)"/>
              </a:rPr>
              <a:t>Low severe weather potential</a:t>
            </a:r>
          </a:p>
          <a:p>
            <a:endParaRPr lang="en-US" altLang="en-US"/>
          </a:p>
        </p:txBody>
      </p:sp>
      <p:pic>
        <p:nvPicPr>
          <p:cNvPr id="4" name="Online Media 3" title="Forming cumulonimbus (timelapse)">
            <a:hlinkClick r:id="" action="ppaction://media"/>
            <a:extLst>
              <a:ext uri="{FF2B5EF4-FFF2-40B4-BE49-F238E27FC236}">
                <a16:creationId xmlns:a16="http://schemas.microsoft.com/office/drawing/2014/main" id="{67DDD094-C01B-80DF-788B-696447F5A261}"/>
              </a:ext>
            </a:extLst>
          </p:cNvPr>
          <p:cNvPicPr>
            <a:picLocks noRot="1" noChangeAspect="1"/>
          </p:cNvPicPr>
          <p:nvPr>
            <a:videoFile r:link="rId1"/>
          </p:nvPr>
        </p:nvPicPr>
        <p:blipFill>
          <a:blip r:embed="rId4"/>
          <a:stretch>
            <a:fillRect/>
          </a:stretch>
        </p:blipFill>
        <p:spPr>
          <a:xfrm>
            <a:off x="4114800" y="1600200"/>
            <a:ext cx="7962900" cy="4495800"/>
          </a:xfrm>
          <a:prstGeom prst="rect">
            <a:avLst/>
          </a:prstGeom>
        </p:spPr>
      </p:pic>
      <p:sp>
        <p:nvSpPr>
          <p:cNvPr id="8" name="Title 1">
            <a:extLst>
              <a:ext uri="{FF2B5EF4-FFF2-40B4-BE49-F238E27FC236}">
                <a16:creationId xmlns:a16="http://schemas.microsoft.com/office/drawing/2014/main" id="{9739CE55-24E4-0C22-2ECC-A33717693407}"/>
              </a:ext>
            </a:extLst>
          </p:cNvPr>
          <p:cNvSpPr txBox="1">
            <a:spLocks/>
          </p:cNvSpPr>
          <p:nvPr/>
        </p:nvSpPr>
        <p:spPr bwMode="auto">
          <a:xfrm>
            <a:off x="3886200" y="247650"/>
            <a:ext cx="7391400" cy="114300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defRPr/>
            </a:pPr>
            <a:r>
              <a:rPr lang="en-US" sz="4800" kern="0" dirty="0">
                <a:latin typeface="Calibri Light (Headings)"/>
              </a:rPr>
              <a:t>Single-cell thunderstorm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2" title="Outflow Boundaries: What they are and an example from tonight.">
            <a:hlinkClick r:id="" action="ppaction://media"/>
            <a:extLst>
              <a:ext uri="{FF2B5EF4-FFF2-40B4-BE49-F238E27FC236}">
                <a16:creationId xmlns:a16="http://schemas.microsoft.com/office/drawing/2014/main" id="{0F8F5794-C8DB-999B-19EF-E0F6BA4C8DEA}"/>
              </a:ext>
            </a:extLst>
          </p:cNvPr>
          <p:cNvPicPr>
            <a:picLocks noGrp="1" noRot="1" noChangeAspect="1"/>
          </p:cNvPicPr>
          <p:nvPr>
            <p:ph idx="1"/>
            <a:videoFile r:link="rId1"/>
          </p:nvPr>
        </p:nvPicPr>
        <p:blipFill>
          <a:blip r:embed="rId4"/>
          <a:stretch>
            <a:fillRect/>
          </a:stretch>
        </p:blipFill>
        <p:spPr>
          <a:xfrm>
            <a:off x="1447800" y="1371600"/>
            <a:ext cx="9296400" cy="5250064"/>
          </a:xfrm>
        </p:spPr>
      </p:pic>
      <p:sp>
        <p:nvSpPr>
          <p:cNvPr id="2" name="Title 1">
            <a:extLst>
              <a:ext uri="{FF2B5EF4-FFF2-40B4-BE49-F238E27FC236}">
                <a16:creationId xmlns:a16="http://schemas.microsoft.com/office/drawing/2014/main" id="{F1CC7B20-9234-91BE-2691-8F4578F52BE1}"/>
              </a:ext>
            </a:extLst>
          </p:cNvPr>
          <p:cNvSpPr txBox="1">
            <a:spLocks/>
          </p:cNvSpPr>
          <p:nvPr/>
        </p:nvSpPr>
        <p:spPr bwMode="auto">
          <a:xfrm>
            <a:off x="1295400" y="247650"/>
            <a:ext cx="9982200" cy="114300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defRPr/>
            </a:pPr>
            <a:r>
              <a:rPr lang="en-US" sz="4800" kern="0" dirty="0" err="1">
                <a:latin typeface="Calibri Light (Headings)"/>
              </a:rPr>
              <a:t>Tstorm</a:t>
            </a:r>
            <a:r>
              <a:rPr lang="en-US" sz="4800" kern="0" dirty="0">
                <a:latin typeface="Calibri Light (Headings)"/>
              </a:rPr>
              <a:t> outflow boundaries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Outflow Boundaries Converge">
            <a:hlinkClick r:id="" action="ppaction://media"/>
            <a:extLst>
              <a:ext uri="{FF2B5EF4-FFF2-40B4-BE49-F238E27FC236}">
                <a16:creationId xmlns:a16="http://schemas.microsoft.com/office/drawing/2014/main" id="{691834CE-9D34-AFF5-A1AA-8D521F1D4106}"/>
              </a:ext>
            </a:extLst>
          </p:cNvPr>
          <p:cNvPicPr>
            <a:picLocks noGrp="1" noRot="1" noChangeAspect="1"/>
          </p:cNvPicPr>
          <p:nvPr>
            <p:ph idx="1"/>
            <a:videoFile r:link="rId1"/>
          </p:nvPr>
        </p:nvPicPr>
        <p:blipFill>
          <a:blip r:embed="rId3"/>
          <a:stretch>
            <a:fillRect/>
          </a:stretch>
        </p:blipFill>
        <p:spPr>
          <a:xfrm>
            <a:off x="1790700" y="200025"/>
            <a:ext cx="8610600" cy="6457950"/>
          </a:xfrm>
          <a:prstGeom prst="rect">
            <a:avLst/>
          </a:prstGeom>
        </p:spPr>
      </p:pic>
    </p:spTree>
    <p:extLst>
      <p:ext uri="{BB962C8B-B14F-4D97-AF65-F5344CB8AC3E}">
        <p14:creationId xmlns:p14="http://schemas.microsoft.com/office/powerpoint/2010/main" val="147216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4078B4-6F41-BA1A-369B-E79BD3693313}"/>
              </a:ext>
            </a:extLst>
          </p:cNvPr>
          <p:cNvSpPr>
            <a:spLocks noGrp="1"/>
          </p:cNvSpPr>
          <p:nvPr>
            <p:ph/>
          </p:nvPr>
        </p:nvSpPr>
        <p:spPr>
          <a:xfrm>
            <a:off x="457200" y="609600"/>
            <a:ext cx="4419600" cy="5486400"/>
          </a:xfrm>
        </p:spPr>
        <p:txBody>
          <a:bodyPr/>
          <a:lstStyle/>
          <a:p>
            <a:pPr eaLnBrk="1" hangingPunct="1">
              <a:lnSpc>
                <a:spcPct val="80000"/>
              </a:lnSpc>
              <a:defRPr/>
            </a:pPr>
            <a:r>
              <a:rPr lang="en-US" altLang="en-US" dirty="0">
                <a:latin typeface="+mj-lt"/>
              </a:rPr>
              <a:t>Outflow boundaries from single cells can initiate thunderstorm development nearby</a:t>
            </a:r>
          </a:p>
          <a:p>
            <a:pPr eaLnBrk="1" hangingPunct="1">
              <a:lnSpc>
                <a:spcPct val="80000"/>
              </a:lnSpc>
              <a:defRPr/>
            </a:pPr>
            <a:endParaRPr lang="en-US" altLang="en-US" dirty="0">
              <a:latin typeface="+mj-lt"/>
            </a:endParaRPr>
          </a:p>
          <a:p>
            <a:pPr eaLnBrk="1" hangingPunct="1">
              <a:lnSpc>
                <a:spcPct val="80000"/>
              </a:lnSpc>
              <a:defRPr/>
            </a:pPr>
            <a:r>
              <a:rPr lang="en-US" altLang="en-US" dirty="0">
                <a:latin typeface="+mj-lt"/>
              </a:rPr>
              <a:t>In this image, a sea breeze and a </a:t>
            </a:r>
            <a:r>
              <a:rPr lang="en-US" altLang="en-US" dirty="0" err="1">
                <a:latin typeface="+mj-lt"/>
              </a:rPr>
              <a:t>tstorm</a:t>
            </a:r>
            <a:r>
              <a:rPr lang="en-US" altLang="en-US" dirty="0">
                <a:latin typeface="+mj-lt"/>
              </a:rPr>
              <a:t> outflow boundary collide and form another thunderstorm.</a:t>
            </a:r>
          </a:p>
          <a:p>
            <a:pPr>
              <a:defRPr/>
            </a:pPr>
            <a:endParaRPr lang="en-US" dirty="0">
              <a:latin typeface="+mj-lt"/>
            </a:endParaRPr>
          </a:p>
        </p:txBody>
      </p:sp>
      <p:pic>
        <p:nvPicPr>
          <p:cNvPr id="28675" name="Picture 2" descr="sb_radar">
            <a:extLst>
              <a:ext uri="{FF2B5EF4-FFF2-40B4-BE49-F238E27FC236}">
                <a16:creationId xmlns:a16="http://schemas.microsoft.com/office/drawing/2014/main" id="{3E4C8FA9-B9C0-0C4F-871C-3E44462747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52388"/>
            <a:ext cx="6934200" cy="696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8853-14E8-E904-22F6-85F47BEC3431}"/>
              </a:ext>
            </a:extLst>
          </p:cNvPr>
          <p:cNvSpPr txBox="1">
            <a:spLocks/>
          </p:cNvSpPr>
          <p:nvPr/>
        </p:nvSpPr>
        <p:spPr bwMode="auto">
          <a:xfrm>
            <a:off x="4495800" y="496888"/>
            <a:ext cx="7696200" cy="114300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defRPr/>
            </a:pPr>
            <a:r>
              <a:rPr lang="en-US" altLang="en-US" sz="4000" kern="0" dirty="0">
                <a:latin typeface="+mj-lt"/>
              </a:rPr>
              <a:t>Multi cell cluster </a:t>
            </a:r>
            <a:r>
              <a:rPr lang="en-US" altLang="en-US" sz="4000" kern="0" dirty="0" err="1">
                <a:latin typeface="+mj-lt"/>
              </a:rPr>
              <a:t>tstorms</a:t>
            </a:r>
            <a:endParaRPr lang="en-US" kern="0" dirty="0">
              <a:latin typeface="+mj-lt"/>
            </a:endParaRPr>
          </a:p>
        </p:txBody>
      </p:sp>
      <p:sp>
        <p:nvSpPr>
          <p:cNvPr id="3" name="Content Placeholder 2">
            <a:extLst>
              <a:ext uri="{FF2B5EF4-FFF2-40B4-BE49-F238E27FC236}">
                <a16:creationId xmlns:a16="http://schemas.microsoft.com/office/drawing/2014/main" id="{0234798A-7822-8039-4DB2-D7AC8528E74B}"/>
              </a:ext>
            </a:extLst>
          </p:cNvPr>
          <p:cNvSpPr txBox="1">
            <a:spLocks/>
          </p:cNvSpPr>
          <p:nvPr/>
        </p:nvSpPr>
        <p:spPr>
          <a:xfrm>
            <a:off x="458788" y="496888"/>
            <a:ext cx="4448175" cy="46863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US" altLang="en-US" sz="2900" kern="0" dirty="0">
                <a:latin typeface="+mj-lt"/>
              </a:rPr>
              <a:t>One thunderstorms sets up the formation of another</a:t>
            </a:r>
          </a:p>
          <a:p>
            <a:pPr>
              <a:defRPr/>
            </a:pPr>
            <a:r>
              <a:rPr lang="en-US" altLang="en-US" sz="2900" kern="0" dirty="0">
                <a:latin typeface="+mj-lt"/>
              </a:rPr>
              <a:t>As the first cell matures, it is carried downstream by the upper level winds and a new cell forms upwind of the previous cell to take its place </a:t>
            </a:r>
          </a:p>
          <a:p>
            <a:pPr>
              <a:defRPr/>
            </a:pPr>
            <a:r>
              <a:rPr lang="en-US" altLang="en-US" sz="2900" kern="0" dirty="0">
                <a:latin typeface="+mj-lt"/>
              </a:rPr>
              <a:t>Formation is initiated by outflow boundaries</a:t>
            </a:r>
          </a:p>
          <a:p>
            <a:pPr>
              <a:defRPr/>
            </a:pPr>
            <a:endParaRPr lang="en-US" altLang="en-US" sz="2900" kern="0" dirty="0">
              <a:latin typeface="+mj-lt"/>
            </a:endParaRPr>
          </a:p>
          <a:p>
            <a:pPr>
              <a:defRPr/>
            </a:pPr>
            <a:endParaRPr lang="en-US" kern="0" dirty="0">
              <a:latin typeface="+mj-lt"/>
            </a:endParaRPr>
          </a:p>
        </p:txBody>
      </p:sp>
      <p:pic>
        <p:nvPicPr>
          <p:cNvPr id="30724" name="Picture 4" descr="A diagram of a formation of clouds&#10;&#10;Description automatically generated">
            <a:extLst>
              <a:ext uri="{FF2B5EF4-FFF2-40B4-BE49-F238E27FC236}">
                <a16:creationId xmlns:a16="http://schemas.microsoft.com/office/drawing/2014/main" id="{208F1EA0-0233-0917-FB4B-AC2FB1D3B6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1463" y="2057400"/>
            <a:ext cx="6348412"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JAS\Desktop\squall.jpg">
            <a:extLst>
              <a:ext uri="{FF2B5EF4-FFF2-40B4-BE49-F238E27FC236}">
                <a16:creationId xmlns:a16="http://schemas.microsoft.com/office/drawing/2014/main" id="{18CD433E-9FA2-868E-AA0F-1EDF14332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 y="0"/>
            <a:ext cx="12315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Multicell Maintenance">
            <a:hlinkClick r:id="" action="ppaction://media"/>
            <a:extLst>
              <a:ext uri="{FF2B5EF4-FFF2-40B4-BE49-F238E27FC236}">
                <a16:creationId xmlns:a16="http://schemas.microsoft.com/office/drawing/2014/main" id="{9BFD6E87-C5E8-503B-89C2-6FB32825CD62}"/>
              </a:ext>
            </a:extLst>
          </p:cNvPr>
          <p:cNvPicPr>
            <a:picLocks noGrp="1" noRot="1" noChangeAspect="1"/>
          </p:cNvPicPr>
          <p:nvPr>
            <p:ph idx="1"/>
            <a:videoFile r:link="rId1"/>
          </p:nvPr>
        </p:nvPicPr>
        <p:blipFill>
          <a:blip r:embed="rId3"/>
          <a:stretch>
            <a:fillRect/>
          </a:stretch>
        </p:blipFill>
        <p:spPr>
          <a:xfrm>
            <a:off x="228600" y="228600"/>
            <a:ext cx="11582400" cy="6538913"/>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
            <a:extLst>
              <a:ext uri="{FF2B5EF4-FFF2-40B4-BE49-F238E27FC236}">
                <a16:creationId xmlns:a16="http://schemas.microsoft.com/office/drawing/2014/main" id="{861DC4AD-EDC7-7F95-4EE9-C4CA78AD2F99}"/>
              </a:ext>
            </a:extLst>
          </p:cNvPr>
          <p:cNvSpPr txBox="1">
            <a:spLocks noChangeArrowheads="1"/>
          </p:cNvSpPr>
          <p:nvPr/>
        </p:nvSpPr>
        <p:spPr bwMode="auto">
          <a:xfrm>
            <a:off x="1184275" y="614363"/>
            <a:ext cx="3968750" cy="708025"/>
          </a:xfrm>
          <a:prstGeom prst="rect">
            <a:avLst/>
          </a:prstGeom>
          <a:noFill/>
          <a:ln>
            <a:noFill/>
          </a:ln>
        </p:spPr>
        <p:txBody>
          <a:bodyPr wrap="non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defRPr/>
            </a:pPr>
            <a:r>
              <a:rPr lang="en-US" altLang="en-US" sz="4000" dirty="0">
                <a:latin typeface="+mj-lt"/>
              </a:rPr>
              <a:t>Squall line </a:t>
            </a:r>
            <a:r>
              <a:rPr lang="en-US" altLang="en-US" sz="4000" dirty="0" err="1">
                <a:latin typeface="+mj-lt"/>
              </a:rPr>
              <a:t>tstorms</a:t>
            </a:r>
            <a:endParaRPr lang="en-US" altLang="en-US" sz="4000" dirty="0">
              <a:latin typeface="+mj-lt"/>
            </a:endParaRPr>
          </a:p>
        </p:txBody>
      </p:sp>
      <p:pic>
        <p:nvPicPr>
          <p:cNvPr id="34819" name="Picture 5" descr="SquallLineCloudsAtlantic">
            <a:extLst>
              <a:ext uri="{FF2B5EF4-FFF2-40B4-BE49-F238E27FC236}">
                <a16:creationId xmlns:a16="http://schemas.microsoft.com/office/drawing/2014/main" id="{B08A8DEA-8FDD-2B8A-3437-41F03F8275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230" r="12105"/>
          <a:stretch>
            <a:fillRect/>
          </a:stretch>
        </p:blipFill>
        <p:spPr bwMode="auto">
          <a:xfrm>
            <a:off x="6553200" y="349250"/>
            <a:ext cx="5334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2">
            <a:extLst>
              <a:ext uri="{FF2B5EF4-FFF2-40B4-BE49-F238E27FC236}">
                <a16:creationId xmlns:a16="http://schemas.microsoft.com/office/drawing/2014/main" id="{C416D047-B4E9-6EE7-063E-B011B5BBE044}"/>
              </a:ext>
            </a:extLst>
          </p:cNvPr>
          <p:cNvSpPr txBox="1">
            <a:spLocks noChangeArrowheads="1"/>
          </p:cNvSpPr>
          <p:nvPr/>
        </p:nvSpPr>
        <p:spPr bwMode="auto">
          <a:xfrm>
            <a:off x="835025" y="1719263"/>
            <a:ext cx="526097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pPr>
            <a:r>
              <a:rPr lang="en-US" altLang="en-US">
                <a:latin typeface="Calibri Light" panose="020F0302020204030204" pitchFamily="34" charset="0"/>
              </a:rPr>
              <a:t>Typically develops out ahead of a cold front and travels as long line of tstorms.</a:t>
            </a:r>
          </a:p>
          <a:p>
            <a:pPr eaLnBrk="1" hangingPunct="1">
              <a:spcBef>
                <a:spcPct val="0"/>
              </a:spcBef>
            </a:pPr>
            <a:r>
              <a:rPr lang="en-US" altLang="en-US">
                <a:latin typeface="Calibri Light" panose="020F0302020204030204" pitchFamily="34" charset="0"/>
              </a:rPr>
              <a:t>New cells continually re-form at leading edge due to lift of gust front</a:t>
            </a:r>
          </a:p>
          <a:p>
            <a:pPr eaLnBrk="1" hangingPunct="1">
              <a:spcBef>
                <a:spcPct val="0"/>
              </a:spcBef>
            </a:pPr>
            <a:r>
              <a:rPr lang="en-US" altLang="en-US">
                <a:latin typeface="Calibri Light" panose="020F0302020204030204" pitchFamily="34" charset="0"/>
              </a:rPr>
              <a:t>May produce strong front- line winds and tornadoes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arly radar image">
            <a:extLst>
              <a:ext uri="{FF2B5EF4-FFF2-40B4-BE49-F238E27FC236}">
                <a16:creationId xmlns:a16="http://schemas.microsoft.com/office/drawing/2014/main" id="{DEC7D0B7-DA90-07F9-12B2-7D16FC1858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0"/>
            <a:ext cx="6580188" cy="692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09F990B5-1974-AABA-3862-287F9B5B41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41" t="-2409" r="941" b="13075"/>
          <a:stretch>
            <a:fillRect/>
          </a:stretch>
        </p:blipFill>
        <p:spPr bwMode="auto">
          <a:xfrm>
            <a:off x="990600" y="-152400"/>
            <a:ext cx="10096500" cy="705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Squall Line with Epic Structure, Strong Winds, Frequent Lightning - Darlington, WI - 7/5/22">
            <a:hlinkClick r:id="" action="ppaction://media"/>
            <a:extLst>
              <a:ext uri="{FF2B5EF4-FFF2-40B4-BE49-F238E27FC236}">
                <a16:creationId xmlns:a16="http://schemas.microsoft.com/office/drawing/2014/main" id="{0CCAE425-1B83-FA6E-669C-908BFF605AF8}"/>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5671C7B6-9418-5FA3-9259-B2D119350519}"/>
              </a:ext>
            </a:extLst>
          </p:cNvPr>
          <p:cNvSpPr>
            <a:spLocks noGrp="1" noChangeArrowheads="1"/>
          </p:cNvSpPr>
          <p:nvPr>
            <p:ph type="title"/>
          </p:nvPr>
        </p:nvSpPr>
        <p:spPr>
          <a:xfrm>
            <a:off x="762000" y="381000"/>
            <a:ext cx="10363200" cy="1143000"/>
          </a:xfrm>
        </p:spPr>
        <p:txBody>
          <a:bodyPr/>
          <a:lstStyle/>
          <a:p>
            <a:r>
              <a:rPr lang="en-US" altLang="en-US" dirty="0"/>
              <a:t>Supercell thunderstorm</a:t>
            </a:r>
          </a:p>
        </p:txBody>
      </p:sp>
      <p:sp>
        <p:nvSpPr>
          <p:cNvPr id="3" name="Content Placeholder 2">
            <a:extLst>
              <a:ext uri="{FF2B5EF4-FFF2-40B4-BE49-F238E27FC236}">
                <a16:creationId xmlns:a16="http://schemas.microsoft.com/office/drawing/2014/main" id="{3489C57E-A6B9-F166-780D-0C0309BEDAB0}"/>
              </a:ext>
            </a:extLst>
          </p:cNvPr>
          <p:cNvSpPr>
            <a:spLocks noGrp="1"/>
          </p:cNvSpPr>
          <p:nvPr>
            <p:ph idx="1"/>
          </p:nvPr>
        </p:nvSpPr>
        <p:spPr>
          <a:xfrm>
            <a:off x="342900" y="1828800"/>
            <a:ext cx="11506200" cy="4114800"/>
          </a:xfrm>
        </p:spPr>
        <p:txBody>
          <a:bodyPr/>
          <a:lstStyle/>
          <a:p>
            <a:pPr eaLnBrk="1" hangingPunct="1">
              <a:defRPr/>
            </a:pPr>
            <a:r>
              <a:rPr lang="en-US" altLang="en-US" dirty="0">
                <a:latin typeface="+mj-lt"/>
              </a:rPr>
              <a:t>Long-lived thunderstorm of several hours with a distinctive  rotating updraft (</a:t>
            </a:r>
            <a:r>
              <a:rPr lang="en-US" altLang="en-US" dirty="0" err="1">
                <a:latin typeface="+mj-lt"/>
              </a:rPr>
              <a:t>mesocyclonic</a:t>
            </a:r>
            <a:r>
              <a:rPr lang="en-US" altLang="en-US" dirty="0">
                <a:latin typeface="+mj-lt"/>
              </a:rPr>
              <a:t> rotation).</a:t>
            </a:r>
          </a:p>
          <a:p>
            <a:pPr eaLnBrk="1" hangingPunct="1">
              <a:defRPr/>
            </a:pPr>
            <a:r>
              <a:rPr lang="en-US" altLang="en-US" dirty="0">
                <a:latin typeface="+mj-lt"/>
              </a:rPr>
              <a:t>Form in regions of strong vertical wind shear and wind divergence </a:t>
            </a:r>
          </a:p>
          <a:p>
            <a:pPr lvl="1" eaLnBrk="1" hangingPunct="1">
              <a:defRPr/>
            </a:pPr>
            <a:r>
              <a:rPr lang="en-US" altLang="en-US" dirty="0">
                <a:latin typeface="+mj-lt"/>
              </a:rPr>
              <a:t>Vertical wind shear:  wind speeds up as you go higher in the atmosphere</a:t>
            </a:r>
          </a:p>
          <a:p>
            <a:pPr lvl="1" eaLnBrk="1" hangingPunct="1">
              <a:defRPr/>
            </a:pPr>
            <a:r>
              <a:rPr lang="en-US" altLang="en-US" dirty="0">
                <a:latin typeface="+mj-lt"/>
              </a:rPr>
              <a:t>Wind divergence: wind changes direction as you go higher in the atmosphere. For thunderstorms, divergence is from southerly winds at the surface to northwesterly in the upper levels.</a:t>
            </a:r>
          </a:p>
          <a:p>
            <a:pPr eaLnBrk="1" hangingPunct="1">
              <a:defRPr/>
            </a:pPr>
            <a:r>
              <a:rPr lang="en-US" altLang="en-US" dirty="0">
                <a:latin typeface="+mj-lt"/>
              </a:rPr>
              <a:t>Potential to produce powerful, long-lived tornadoes, hail, and high winds</a:t>
            </a:r>
          </a:p>
          <a:p>
            <a:pPr>
              <a:defRPr/>
            </a:pP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C:\Documents and Settings\Tony Stallins\Desktop\supercell1.jpg">
            <a:extLst>
              <a:ext uri="{FF2B5EF4-FFF2-40B4-BE49-F238E27FC236}">
                <a16:creationId xmlns:a16="http://schemas.microsoft.com/office/drawing/2014/main" id="{5EE39B49-0930-99C9-BA3B-B92C9D7AF5C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36638" y="0"/>
            <a:ext cx="10118725" cy="6807200"/>
          </a:xfr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A storm cloud and a tornado&#10;&#10;Description automatically generated">
            <a:extLst>
              <a:ext uri="{FF2B5EF4-FFF2-40B4-BE49-F238E27FC236}">
                <a16:creationId xmlns:a16="http://schemas.microsoft.com/office/drawing/2014/main" id="{E11A647A-97A5-DE55-1FA5-7B9522C39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7300"/>
            <a:ext cx="1223486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4">
            <a:extLst>
              <a:ext uri="{FF2B5EF4-FFF2-40B4-BE49-F238E27FC236}">
                <a16:creationId xmlns:a16="http://schemas.microsoft.com/office/drawing/2014/main" id="{1056F64B-5D2E-DEDB-ED3A-76057C327C57}"/>
              </a:ext>
            </a:extLst>
          </p:cNvPr>
          <p:cNvSpPr txBox="1">
            <a:spLocks noChangeArrowheads="1"/>
          </p:cNvSpPr>
          <p:nvPr/>
        </p:nvSpPr>
        <p:spPr bwMode="auto">
          <a:xfrm>
            <a:off x="2117725" y="9540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a:latin typeface="Arial" panose="020B0604020202020204" pitchFamily="34" charset="0"/>
            </a:endParaRPr>
          </a:p>
        </p:txBody>
      </p:sp>
      <p:pic>
        <p:nvPicPr>
          <p:cNvPr id="47107" name="Picture 5" descr="supercella">
            <a:extLst>
              <a:ext uri="{FF2B5EF4-FFF2-40B4-BE49-F238E27FC236}">
                <a16:creationId xmlns:a16="http://schemas.microsoft.com/office/drawing/2014/main" id="{BDB4C10C-261E-C5CD-336F-72F75327A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350" y="-26988"/>
            <a:ext cx="104013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BEAUTIFUL supercell time lapse from Booker, Texas!">
            <a:hlinkClick r:id="" action="ppaction://media"/>
            <a:extLst>
              <a:ext uri="{FF2B5EF4-FFF2-40B4-BE49-F238E27FC236}">
                <a16:creationId xmlns:a16="http://schemas.microsoft.com/office/drawing/2014/main" id="{11B53885-4BFB-A8A4-CEED-CF162BA14832}"/>
              </a:ext>
            </a:extLst>
          </p:cNvPr>
          <p:cNvPicPr>
            <a:picLocks noGrp="1" noRot="1" noChangeAspect="1"/>
          </p:cNvPicPr>
          <p:nvPr>
            <p:ph idx="1"/>
            <a:videoFile r:link="rId1"/>
          </p:nvPr>
        </p:nvPicPr>
        <p:blipFill>
          <a:blip r:embed="rId4"/>
          <a:stretch>
            <a:fillRect/>
          </a:stretch>
        </p:blipFill>
        <p:spPr>
          <a:xfrm>
            <a:off x="14288" y="31750"/>
            <a:ext cx="12088812" cy="682625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C1141717-B74C-F50C-1ADF-329B2A506DC6}"/>
              </a:ext>
            </a:extLst>
          </p:cNvPr>
          <p:cNvSpPr>
            <a:spLocks noGrp="1" noChangeArrowheads="1"/>
          </p:cNvSpPr>
          <p:nvPr>
            <p:ph type="title"/>
          </p:nvPr>
        </p:nvSpPr>
        <p:spPr>
          <a:xfrm>
            <a:off x="5299075" y="381000"/>
            <a:ext cx="6534150" cy="1143000"/>
          </a:xfrm>
        </p:spPr>
        <p:txBody>
          <a:bodyPr/>
          <a:lstStyle/>
          <a:p>
            <a:r>
              <a:rPr lang="en-US" altLang="en-US"/>
              <a:t>Mesoscale convective systems</a:t>
            </a:r>
          </a:p>
        </p:txBody>
      </p:sp>
      <p:sp>
        <p:nvSpPr>
          <p:cNvPr id="3" name="Content Placeholder 2">
            <a:extLst>
              <a:ext uri="{FF2B5EF4-FFF2-40B4-BE49-F238E27FC236}">
                <a16:creationId xmlns:a16="http://schemas.microsoft.com/office/drawing/2014/main" id="{BB1A40D9-4333-DEA0-A8DC-3E0C01EE53A2}"/>
              </a:ext>
            </a:extLst>
          </p:cNvPr>
          <p:cNvSpPr>
            <a:spLocks noGrp="1"/>
          </p:cNvSpPr>
          <p:nvPr>
            <p:ph idx="1"/>
          </p:nvPr>
        </p:nvSpPr>
        <p:spPr>
          <a:xfrm>
            <a:off x="358775" y="381000"/>
            <a:ext cx="4594225" cy="6172200"/>
          </a:xfrm>
        </p:spPr>
        <p:txBody>
          <a:bodyPr/>
          <a:lstStyle/>
          <a:p>
            <a:pPr>
              <a:defRPr/>
            </a:pPr>
            <a:r>
              <a:rPr lang="en-US" altLang="en-US" sz="2700" dirty="0">
                <a:latin typeface="+mj-lt"/>
              </a:rPr>
              <a:t>Clusters of </a:t>
            </a:r>
            <a:r>
              <a:rPr lang="en-US" altLang="en-US" sz="2700" dirty="0" err="1">
                <a:latin typeface="+mj-lt"/>
              </a:rPr>
              <a:t>tstorms</a:t>
            </a:r>
            <a:r>
              <a:rPr lang="en-US" altLang="en-US" sz="2700" dirty="0">
                <a:latin typeface="+mj-lt"/>
              </a:rPr>
              <a:t> which are self propagating</a:t>
            </a:r>
          </a:p>
          <a:p>
            <a:pPr>
              <a:defRPr/>
            </a:pPr>
            <a:r>
              <a:rPr lang="en-US" altLang="en-US" sz="2700" dirty="0">
                <a:latin typeface="+mj-lt"/>
              </a:rPr>
              <a:t>Individual cells create downdrafts which interact to form new cells. </a:t>
            </a:r>
          </a:p>
          <a:p>
            <a:pPr>
              <a:defRPr/>
            </a:pPr>
            <a:r>
              <a:rPr lang="en-US" sz="2700" dirty="0">
                <a:latin typeface="+mj-lt"/>
              </a:rPr>
              <a:t>Largest systems can extend over several hundred square miles and persist for more than 12 hours</a:t>
            </a:r>
          </a:p>
          <a:p>
            <a:pPr>
              <a:defRPr/>
            </a:pPr>
            <a:r>
              <a:rPr lang="en-US" sz="2700" dirty="0">
                <a:latin typeface="+mj-lt"/>
              </a:rPr>
              <a:t>MCSs account for 30-70% of the warm season precipitation in the central United States.</a:t>
            </a:r>
          </a:p>
        </p:txBody>
      </p:sp>
      <p:pic>
        <p:nvPicPr>
          <p:cNvPr id="52228" name="Picture 4" descr="A map of the united states&#10;&#10;Description automatically generated">
            <a:extLst>
              <a:ext uri="{FF2B5EF4-FFF2-40B4-BE49-F238E27FC236}">
                <a16:creationId xmlns:a16="http://schemas.microsoft.com/office/drawing/2014/main" id="{0C846717-350C-81A5-FEA7-F8EC7D74A5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790700"/>
            <a:ext cx="668655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http://cimss.ssec.wisc.edu/goes/blog/wp-content/uploads/2008/06/080624_g12_ir_anim.gif">
            <a:extLst>
              <a:ext uri="{FF2B5EF4-FFF2-40B4-BE49-F238E27FC236}">
                <a16:creationId xmlns:a16="http://schemas.microsoft.com/office/drawing/2014/main" id="{8129FF42-53EE-0756-8451-05407CD8B01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descr="A collage of images of different colored shapes&#10;&#10;Description automatically generated">
            <a:extLst>
              <a:ext uri="{FF2B5EF4-FFF2-40B4-BE49-F238E27FC236}">
                <a16:creationId xmlns:a16="http://schemas.microsoft.com/office/drawing/2014/main" id="{6003D365-6E2E-05F4-7B8E-89470A09E6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820" b="59332"/>
          <a:stretch>
            <a:fillRect/>
          </a:stretch>
        </p:blipFill>
        <p:spPr bwMode="auto">
          <a:xfrm>
            <a:off x="2057400" y="200025"/>
            <a:ext cx="3200400" cy="645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4" descr="A collage of images of different colored shapes&#10;&#10;Description automatically generated">
            <a:extLst>
              <a:ext uri="{FF2B5EF4-FFF2-40B4-BE49-F238E27FC236}">
                <a16:creationId xmlns:a16="http://schemas.microsoft.com/office/drawing/2014/main" id="{13B05432-E3FE-3435-70C9-128C2A8A20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820" t="40443" b="18889"/>
          <a:stretch>
            <a:fillRect/>
          </a:stretch>
        </p:blipFill>
        <p:spPr bwMode="auto">
          <a:xfrm>
            <a:off x="6172200" y="193675"/>
            <a:ext cx="3200400" cy="645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http://www.nasa.gov/images/content/605297main_20111116-TRMM-3d.jpg">
            <a:extLst>
              <a:ext uri="{FF2B5EF4-FFF2-40B4-BE49-F238E27FC236}">
                <a16:creationId xmlns:a16="http://schemas.microsoft.com/office/drawing/2014/main" id="{F520DE83-5C6D-DD53-9904-A41996F4E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5400" y="84138"/>
            <a:ext cx="6705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51AFBB3B-03F3-E626-9913-67EB8A164509}"/>
              </a:ext>
            </a:extLst>
          </p:cNvPr>
          <p:cNvSpPr>
            <a:spLocks noGrp="1" noChangeArrowheads="1"/>
          </p:cNvSpPr>
          <p:nvPr>
            <p:ph type="title"/>
          </p:nvPr>
        </p:nvSpPr>
        <p:spPr>
          <a:xfrm>
            <a:off x="457200" y="304800"/>
            <a:ext cx="11201400" cy="1143000"/>
          </a:xfrm>
        </p:spPr>
        <p:txBody>
          <a:bodyPr/>
          <a:lstStyle/>
          <a:p>
            <a:r>
              <a:rPr lang="en-US" altLang="en-US"/>
              <a:t>Severe thunderstorm criteria and threat issuance from National Weather Service</a:t>
            </a:r>
          </a:p>
        </p:txBody>
      </p:sp>
      <p:sp>
        <p:nvSpPr>
          <p:cNvPr id="44035" name="Content Placeholder 2">
            <a:extLst>
              <a:ext uri="{FF2B5EF4-FFF2-40B4-BE49-F238E27FC236}">
                <a16:creationId xmlns:a16="http://schemas.microsoft.com/office/drawing/2014/main" id="{C7152BF8-5AF1-4BEC-3958-DE97B4134E00}"/>
              </a:ext>
            </a:extLst>
          </p:cNvPr>
          <p:cNvSpPr>
            <a:spLocks noGrp="1" noChangeArrowheads="1"/>
          </p:cNvSpPr>
          <p:nvPr>
            <p:ph idx="1"/>
          </p:nvPr>
        </p:nvSpPr>
        <p:spPr>
          <a:xfrm>
            <a:off x="647700" y="1676400"/>
            <a:ext cx="10896600" cy="4114800"/>
          </a:xfrm>
        </p:spPr>
        <p:txBody>
          <a:bodyPr/>
          <a:lstStyle/>
          <a:p>
            <a:pPr>
              <a:defRPr/>
            </a:pPr>
            <a:r>
              <a:rPr lang="en-US" altLang="en-US" sz="2700" dirty="0">
                <a:latin typeface="+mj-lt"/>
              </a:rPr>
              <a:t>Criteria:  hail of at least 1 inch  or severe (storm-force) winds of 58 mph or greater</a:t>
            </a:r>
          </a:p>
          <a:p>
            <a:pPr>
              <a:defRPr/>
            </a:pPr>
            <a:r>
              <a:rPr lang="en-US" altLang="en-US" sz="2700" dirty="0">
                <a:latin typeface="+mj-lt"/>
              </a:rPr>
              <a:t>Severe thunderstorm watch: conditions are favorable for their formation</a:t>
            </a:r>
          </a:p>
          <a:p>
            <a:pPr>
              <a:defRPr/>
            </a:pPr>
            <a:r>
              <a:rPr lang="en-US" altLang="en-US" sz="2700" dirty="0">
                <a:latin typeface="+mj-lt"/>
              </a:rPr>
              <a:t>Severe thunderstorm warning; detected and potential impact</a:t>
            </a:r>
          </a:p>
          <a:p>
            <a:pPr>
              <a:defRPr/>
            </a:pPr>
            <a:r>
              <a:rPr lang="en-US" altLang="en-US" sz="2700" dirty="0">
                <a:latin typeface="+mj-lt"/>
                <a:cs typeface="Calibri Light" panose="020F0302020204030204" pitchFamily="34" charset="0"/>
              </a:rPr>
              <a:t>Particularly Dangerous Situation (PDS): applied to severe thunderstorm watches and tornado watches that have the potential to be unusually severe</a:t>
            </a:r>
          </a:p>
          <a:p>
            <a:pPr>
              <a:defRPr/>
            </a:pPr>
            <a:r>
              <a:rPr lang="en-US" altLang="en-US" sz="2700" dirty="0">
                <a:latin typeface="+mj-lt"/>
                <a:cs typeface="Calibri Light" panose="020F0302020204030204" pitchFamily="34" charset="0"/>
              </a:rPr>
              <a:t>The </a:t>
            </a:r>
            <a:r>
              <a:rPr lang="en-US" altLang="en-US" sz="2700" dirty="0">
                <a:latin typeface="+mj-lt"/>
                <a:hlinkClick r:id="rId3"/>
              </a:rPr>
              <a:t>Current Convective Outlook</a:t>
            </a:r>
            <a:r>
              <a:rPr lang="en-US" altLang="en-US" sz="2700" dirty="0">
                <a:latin typeface="+mj-lt"/>
              </a:rPr>
              <a:t> </a:t>
            </a:r>
            <a:r>
              <a:rPr lang="en-US" altLang="en-US" sz="2700" dirty="0">
                <a:latin typeface="+mj-lt"/>
                <a:cs typeface="Calibri Light" panose="020F0302020204030204" pitchFamily="34" charset="0"/>
              </a:rPr>
              <a:t> provides information about the likelihood of severe thunderstorms</a:t>
            </a:r>
            <a:endParaRPr lang="en-US" altLang="en-US" sz="2700" dirty="0">
              <a:latin typeface="+mj-lt"/>
            </a:endParaRPr>
          </a:p>
          <a:p>
            <a:pPr>
              <a:defRPr/>
            </a:pPr>
            <a:endParaRPr lang="en-US" altLang="en-US" sz="2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Content Placeholder 2" descr="A map of the united states with weather forecast&#10;&#10;Description automatically generated">
            <a:extLst>
              <a:ext uri="{FF2B5EF4-FFF2-40B4-BE49-F238E27FC236}">
                <a16:creationId xmlns:a16="http://schemas.microsoft.com/office/drawing/2014/main" id="{098D70A4-F3E4-0746-A8F6-8C8BE1B4C20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00200" y="152400"/>
            <a:ext cx="9296400" cy="6330950"/>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32019732">
            <a:extLst>
              <a:ext uri="{FF2B5EF4-FFF2-40B4-BE49-F238E27FC236}">
                <a16:creationId xmlns:a16="http://schemas.microsoft.com/office/drawing/2014/main" id="{15171079-5597-7D1B-F684-7131AAE1F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14325"/>
            <a:ext cx="9144000"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3A8ED-0494-18DD-BFAF-6188146F3281}"/>
              </a:ext>
            </a:extLst>
          </p:cNvPr>
          <p:cNvSpPr>
            <a:spLocks noGrp="1"/>
          </p:cNvSpPr>
          <p:nvPr>
            <p:ph type="title"/>
          </p:nvPr>
        </p:nvSpPr>
        <p:spPr>
          <a:xfrm>
            <a:off x="662998" y="0"/>
            <a:ext cx="10515600" cy="1325563"/>
          </a:xfrm>
        </p:spPr>
        <p:txBody>
          <a:bodyPr/>
          <a:lstStyle/>
          <a:p>
            <a:pPr algn="ctr"/>
            <a:r>
              <a:rPr lang="en-US" dirty="0"/>
              <a:t>Hail</a:t>
            </a:r>
          </a:p>
        </p:txBody>
      </p:sp>
      <p:pic>
        <p:nvPicPr>
          <p:cNvPr id="4" name="Picture 3" descr="HailFormation">
            <a:extLst>
              <a:ext uri="{FF2B5EF4-FFF2-40B4-BE49-F238E27FC236}">
                <a16:creationId xmlns:a16="http://schemas.microsoft.com/office/drawing/2014/main" id="{46A10151-81F8-9E8E-F634-B1C8FFE08A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1617" y="1463039"/>
            <a:ext cx="4399271" cy="439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untitled">
            <a:extLst>
              <a:ext uri="{FF2B5EF4-FFF2-40B4-BE49-F238E27FC236}">
                <a16:creationId xmlns:a16="http://schemas.microsoft.com/office/drawing/2014/main" id="{F6BE37D9-E4ED-51AB-FEFE-02C54256F9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0174" y="1359910"/>
            <a:ext cx="3928839" cy="460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DD5848FE-FDCA-E18E-6D80-EE7EDBFCA971}"/>
              </a:ext>
            </a:extLst>
          </p:cNvPr>
          <p:cNvSpPr>
            <a:spLocks noGrp="1"/>
          </p:cNvSpPr>
          <p:nvPr/>
        </p:nvSpPr>
        <p:spPr>
          <a:xfrm>
            <a:off x="151112" y="1614100"/>
            <a:ext cx="279788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Occurs in strong to severe thunderstorms</a:t>
            </a:r>
          </a:p>
          <a:p>
            <a:r>
              <a:rPr lang="en-US" dirty="0"/>
              <a:t>Hail develops as updrafts and downdrafts circulate frozen droplets above and below the freezing line</a:t>
            </a:r>
          </a:p>
        </p:txBody>
      </p:sp>
    </p:spTree>
    <p:extLst>
      <p:ext uri="{BB962C8B-B14F-4D97-AF65-F5344CB8AC3E}">
        <p14:creationId xmlns:p14="http://schemas.microsoft.com/office/powerpoint/2010/main" val="21575236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grapefruit-hail300">
            <a:extLst>
              <a:ext uri="{FF2B5EF4-FFF2-40B4-BE49-F238E27FC236}">
                <a16:creationId xmlns:a16="http://schemas.microsoft.com/office/drawing/2014/main" id="{386D9A23-D0F7-9B6A-2749-101D1986D7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0"/>
            <a:ext cx="86106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Arizona Hail Storm">
            <a:hlinkClick r:id="" action="ppaction://media"/>
            <a:extLst>
              <a:ext uri="{FF2B5EF4-FFF2-40B4-BE49-F238E27FC236}">
                <a16:creationId xmlns:a16="http://schemas.microsoft.com/office/drawing/2014/main" id="{A100AA0C-45C0-CEE8-0D3D-8BDBAA96A839}"/>
              </a:ext>
            </a:extLst>
          </p:cNvPr>
          <p:cNvPicPr>
            <a:picLocks noGrp="1" noRot="1" noChangeAspect="1"/>
          </p:cNvPicPr>
          <p:nvPr>
            <p:ph idx="1"/>
            <a:videoFile r:link="rId1"/>
          </p:nvPr>
        </p:nvPicPr>
        <p:blipFill>
          <a:blip r:embed="rId4"/>
          <a:stretch>
            <a:fillRect/>
          </a:stretch>
        </p:blipFill>
        <p:spPr>
          <a:xfrm>
            <a:off x="1532021" y="-20053"/>
            <a:ext cx="9127958" cy="6845344"/>
          </a:xfrm>
          <a:prstGeom prst="rect">
            <a:avLst/>
          </a:prstGeom>
        </p:spPr>
      </p:pic>
    </p:spTree>
    <p:extLst>
      <p:ext uri="{BB962C8B-B14F-4D97-AF65-F5344CB8AC3E}">
        <p14:creationId xmlns:p14="http://schemas.microsoft.com/office/powerpoint/2010/main" val="222737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Raw Video: Summer Hail Storm Hits New Jersey">
            <a:hlinkClick r:id="" action="ppaction://media"/>
            <a:extLst>
              <a:ext uri="{FF2B5EF4-FFF2-40B4-BE49-F238E27FC236}">
                <a16:creationId xmlns:a16="http://schemas.microsoft.com/office/drawing/2014/main" id="{79F7C51A-1C55-DCCE-BC0D-A7B23725DD7F}"/>
              </a:ext>
            </a:extLst>
          </p:cNvPr>
          <p:cNvPicPr>
            <a:picLocks noGrp="1" noRot="1" noChangeAspect="1"/>
          </p:cNvPicPr>
          <p:nvPr>
            <p:ph idx="1"/>
            <a:videoFile r:link="rId1"/>
          </p:nvPr>
        </p:nvPicPr>
        <p:blipFill>
          <a:blip r:embed="rId4"/>
          <a:stretch>
            <a:fillRect/>
          </a:stretch>
        </p:blipFill>
        <p:spPr>
          <a:xfrm>
            <a:off x="1235243" y="-23436"/>
            <a:ext cx="9176084" cy="6881436"/>
          </a:xfrm>
          <a:prstGeom prst="rect">
            <a:avLst/>
          </a:prstGeom>
        </p:spPr>
      </p:pic>
    </p:spTree>
    <p:extLst>
      <p:ext uri="{BB962C8B-B14F-4D97-AF65-F5344CB8AC3E}">
        <p14:creationId xmlns:p14="http://schemas.microsoft.com/office/powerpoint/2010/main" val="58514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B60C-921E-FA38-C79A-C1E73E7A1270}"/>
              </a:ext>
            </a:extLst>
          </p:cNvPr>
          <p:cNvSpPr>
            <a:spLocks noGrp="1"/>
          </p:cNvSpPr>
          <p:nvPr>
            <p:ph type="title"/>
          </p:nvPr>
        </p:nvSpPr>
        <p:spPr>
          <a:xfrm>
            <a:off x="914400" y="609600"/>
            <a:ext cx="4876800" cy="1143000"/>
          </a:xfrm>
        </p:spPr>
        <p:txBody>
          <a:bodyPr/>
          <a:lstStyle/>
          <a:p>
            <a:r>
              <a:rPr lang="en-US" dirty="0"/>
              <a:t>Downbursts</a:t>
            </a:r>
          </a:p>
        </p:txBody>
      </p:sp>
      <p:sp>
        <p:nvSpPr>
          <p:cNvPr id="3" name="Content Placeholder 2">
            <a:extLst>
              <a:ext uri="{FF2B5EF4-FFF2-40B4-BE49-F238E27FC236}">
                <a16:creationId xmlns:a16="http://schemas.microsoft.com/office/drawing/2014/main" id="{BE43842F-9E81-222E-2154-6E0BA564EAAF}"/>
              </a:ext>
            </a:extLst>
          </p:cNvPr>
          <p:cNvSpPr>
            <a:spLocks noGrp="1"/>
          </p:cNvSpPr>
          <p:nvPr>
            <p:ph idx="1"/>
          </p:nvPr>
        </p:nvSpPr>
        <p:spPr>
          <a:xfrm>
            <a:off x="838200" y="1825625"/>
            <a:ext cx="5572460" cy="4351338"/>
          </a:xfrm>
        </p:spPr>
        <p:txBody>
          <a:bodyPr/>
          <a:lstStyle/>
          <a:p>
            <a:r>
              <a:rPr lang="en-US" altLang="en-US" sz="2800" dirty="0">
                <a:latin typeface="+mj-lt"/>
              </a:rPr>
              <a:t>Strong downward and then outward moving winds that occur in the dissipating stages of a thunderstorm as outflow from thunderstorm lowers to the ground.  </a:t>
            </a:r>
          </a:p>
          <a:p>
            <a:r>
              <a:rPr lang="en-US" altLang="en-US" sz="2800" dirty="0">
                <a:latin typeface="+mj-lt"/>
              </a:rPr>
              <a:t>Microburst or </a:t>
            </a:r>
            <a:r>
              <a:rPr lang="en-US" altLang="en-US" sz="2800" dirty="0" err="1">
                <a:latin typeface="+mj-lt"/>
              </a:rPr>
              <a:t>macroburst</a:t>
            </a:r>
            <a:r>
              <a:rPr lang="en-US" altLang="en-US" sz="2800" dirty="0">
                <a:latin typeface="+mj-lt"/>
              </a:rPr>
              <a:t>: designation depends on size of area impacted.</a:t>
            </a:r>
          </a:p>
          <a:p>
            <a:endParaRPr lang="en-US" dirty="0"/>
          </a:p>
        </p:txBody>
      </p:sp>
      <p:pic>
        <p:nvPicPr>
          <p:cNvPr id="5" name="Picture 5" descr="down_burst_1">
            <a:extLst>
              <a:ext uri="{FF2B5EF4-FFF2-40B4-BE49-F238E27FC236}">
                <a16:creationId xmlns:a16="http://schemas.microsoft.com/office/drawing/2014/main" id="{EE9D4913-7E2E-07C7-01D1-B2EE8E60E8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080" r="20295"/>
          <a:stretch/>
        </p:blipFill>
        <p:spPr bwMode="auto">
          <a:xfrm>
            <a:off x="6619539" y="0"/>
            <a:ext cx="5572461"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7635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descr="Downburst">
            <a:extLst>
              <a:ext uri="{FF2B5EF4-FFF2-40B4-BE49-F238E27FC236}">
                <a16:creationId xmlns:a16="http://schemas.microsoft.com/office/drawing/2014/main" id="{2E906384-B386-D293-6F0A-E9728177F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4" y="-61795"/>
            <a:ext cx="5105400" cy="679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Downburst%20Fringe">
            <a:extLst>
              <a:ext uri="{FF2B5EF4-FFF2-40B4-BE49-F238E27FC236}">
                <a16:creationId xmlns:a16="http://schemas.microsoft.com/office/drawing/2014/main" id="{A3817E7B-E99A-FAE7-7FB8-C24DF99DF2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5974" y="-61795"/>
            <a:ext cx="5191125" cy="6857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6C28F9A-A179-C1C9-CAF7-93F5D2EFF232}"/>
              </a:ext>
            </a:extLst>
          </p:cNvPr>
          <p:cNvPicPr>
            <a:picLocks noGrp="1" noChangeAspect="1"/>
          </p:cNvPicPr>
          <p:nvPr>
            <p:ph idx="1"/>
          </p:nvPr>
        </p:nvPicPr>
        <p:blipFill rotWithShape="1">
          <a:blip r:embed="rId3"/>
          <a:srcRect b="19506"/>
          <a:stretch/>
        </p:blipFill>
        <p:spPr>
          <a:xfrm>
            <a:off x="669540" y="789305"/>
            <a:ext cx="10502311" cy="4737736"/>
          </a:xfrm>
        </p:spPr>
      </p:pic>
    </p:spTree>
    <p:extLst>
      <p:ext uri="{BB962C8B-B14F-4D97-AF65-F5344CB8AC3E}">
        <p14:creationId xmlns:p14="http://schemas.microsoft.com/office/powerpoint/2010/main" val="3769696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C:\Documents and Settings\Tony Stallins\Desktop\Tstorms\t-storm.jpg">
            <a:extLst>
              <a:ext uri="{FF2B5EF4-FFF2-40B4-BE49-F238E27FC236}">
                <a16:creationId xmlns:a16="http://schemas.microsoft.com/office/drawing/2014/main" id="{7FB17673-1F46-D00C-23AB-DC6323DC75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Rain Bomb: Rare 'Wet Microburst’ Caught on Camera in Stunning Timelapse">
            <a:hlinkClick r:id="" action="ppaction://media"/>
            <a:extLst>
              <a:ext uri="{FF2B5EF4-FFF2-40B4-BE49-F238E27FC236}">
                <a16:creationId xmlns:a16="http://schemas.microsoft.com/office/drawing/2014/main" id="{6697B57D-8889-76FA-6DEA-BE5B08EFAA03}"/>
              </a:ext>
            </a:extLst>
          </p:cNvPr>
          <p:cNvPicPr>
            <a:picLocks noGrp="1" noRot="1" noChangeAspect="1"/>
          </p:cNvPicPr>
          <p:nvPr>
            <p:ph idx="1"/>
            <a:videoFile r:link="rId1"/>
          </p:nvPr>
        </p:nvPicPr>
        <p:blipFill>
          <a:blip r:embed="rId4"/>
          <a:stretch>
            <a:fillRect/>
          </a:stretch>
        </p:blipFill>
        <p:spPr>
          <a:xfrm>
            <a:off x="0" y="0"/>
            <a:ext cx="12192000" cy="6883270"/>
          </a:xfrm>
          <a:prstGeom prst="rect">
            <a:avLst/>
          </a:prstGeom>
        </p:spPr>
      </p:pic>
    </p:spTree>
    <p:extLst>
      <p:ext uri="{BB962C8B-B14F-4D97-AF65-F5344CB8AC3E}">
        <p14:creationId xmlns:p14="http://schemas.microsoft.com/office/powerpoint/2010/main" val="292403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687EA-2B8E-EAB4-88AA-B461C72F73AB}"/>
              </a:ext>
            </a:extLst>
          </p:cNvPr>
          <p:cNvSpPr>
            <a:spLocks noGrp="1"/>
          </p:cNvSpPr>
          <p:nvPr>
            <p:ph type="title"/>
          </p:nvPr>
        </p:nvSpPr>
        <p:spPr>
          <a:xfrm>
            <a:off x="838200" y="386145"/>
            <a:ext cx="4759364" cy="1325563"/>
          </a:xfrm>
        </p:spPr>
        <p:txBody>
          <a:bodyPr/>
          <a:lstStyle/>
          <a:p>
            <a:r>
              <a:rPr lang="en-US" dirty="0"/>
              <a:t>Derechos</a:t>
            </a:r>
          </a:p>
        </p:txBody>
      </p:sp>
      <p:sp>
        <p:nvSpPr>
          <p:cNvPr id="3" name="Content Placeholder 2">
            <a:extLst>
              <a:ext uri="{FF2B5EF4-FFF2-40B4-BE49-F238E27FC236}">
                <a16:creationId xmlns:a16="http://schemas.microsoft.com/office/drawing/2014/main" id="{383724DC-A32B-CDE7-A6F5-37C8CD871C7D}"/>
              </a:ext>
            </a:extLst>
          </p:cNvPr>
          <p:cNvSpPr>
            <a:spLocks noGrp="1"/>
          </p:cNvSpPr>
          <p:nvPr>
            <p:ph idx="1"/>
          </p:nvPr>
        </p:nvSpPr>
        <p:spPr>
          <a:xfrm>
            <a:off x="515471" y="1711708"/>
            <a:ext cx="5082093" cy="4351338"/>
          </a:xfrm>
        </p:spPr>
        <p:txBody>
          <a:bodyPr>
            <a:normAutofit fontScale="85000" lnSpcReduction="10000"/>
          </a:bodyPr>
          <a:lstStyle/>
          <a:p>
            <a:pPr eaLnBrk="1" hangingPunct="1"/>
            <a:r>
              <a:rPr lang="en-US" altLang="en-US" sz="2800" dirty="0">
                <a:latin typeface="+mj-lt"/>
              </a:rPr>
              <a:t>A straight-line wind event originating from the outflow boundary ahead of a gust front</a:t>
            </a:r>
          </a:p>
          <a:p>
            <a:pPr eaLnBrk="1" hangingPunct="1"/>
            <a:r>
              <a:rPr lang="en-US" altLang="en-US" sz="2800" dirty="0">
                <a:latin typeface="+mj-lt"/>
              </a:rPr>
              <a:t>Appears as a bow-shaped image in Doppler radar</a:t>
            </a:r>
          </a:p>
          <a:p>
            <a:pPr eaLnBrk="1" hangingPunct="1"/>
            <a:r>
              <a:rPr lang="en-US" altLang="en-US" dirty="0">
                <a:latin typeface="+mj-lt"/>
              </a:rPr>
              <a:t>These front-line winds can extend over hundreds of miles </a:t>
            </a:r>
          </a:p>
          <a:p>
            <a:pPr eaLnBrk="1" hangingPunct="1"/>
            <a:r>
              <a:rPr lang="en-US" altLang="en-US" sz="2800" dirty="0">
                <a:latin typeface="+mj-lt"/>
              </a:rPr>
              <a:t>Derechos </a:t>
            </a:r>
            <a:r>
              <a:rPr lang="en-US" altLang="en-US" dirty="0">
                <a:latin typeface="+mj-lt"/>
              </a:rPr>
              <a:t>are capable of producing </a:t>
            </a:r>
            <a:r>
              <a:rPr lang="en-US" altLang="en-US" sz="2800" dirty="0">
                <a:latin typeface="+mj-lt"/>
              </a:rPr>
              <a:t>winds of 100 miles per hour, downing trees and power lines</a:t>
            </a:r>
          </a:p>
          <a:p>
            <a:pPr eaLnBrk="1" hangingPunct="1"/>
            <a:endParaRPr lang="en-US" altLang="en-US" sz="2800" dirty="0">
              <a:latin typeface="+mj-lt"/>
            </a:endParaRPr>
          </a:p>
          <a:p>
            <a:endParaRPr lang="en-US" dirty="0">
              <a:latin typeface="+mj-lt"/>
            </a:endParaRPr>
          </a:p>
        </p:txBody>
      </p:sp>
      <p:pic>
        <p:nvPicPr>
          <p:cNvPr id="5" name="Picture 4" descr="A map of the united states&#10;&#10;Description automatically generated">
            <a:extLst>
              <a:ext uri="{FF2B5EF4-FFF2-40B4-BE49-F238E27FC236}">
                <a16:creationId xmlns:a16="http://schemas.microsoft.com/office/drawing/2014/main" id="{E4219C04-E469-34BD-70E1-352A992195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3597" y="365125"/>
            <a:ext cx="5082092" cy="2935939"/>
          </a:xfrm>
          <a:prstGeom prst="rect">
            <a:avLst/>
          </a:prstGeom>
        </p:spPr>
      </p:pic>
      <p:pic>
        <p:nvPicPr>
          <p:cNvPr id="7" name="Picture 6" descr="A map of the north and south of the united states&#10;&#10;Description automatically generated">
            <a:extLst>
              <a:ext uri="{FF2B5EF4-FFF2-40B4-BE49-F238E27FC236}">
                <a16:creationId xmlns:a16="http://schemas.microsoft.com/office/drawing/2014/main" id="{362D5C58-C3AE-4DC5-8661-9716B7ABDBFE}"/>
              </a:ext>
            </a:extLst>
          </p:cNvPr>
          <p:cNvPicPr>
            <a:picLocks noChangeAspect="1"/>
          </p:cNvPicPr>
          <p:nvPr/>
        </p:nvPicPr>
        <p:blipFill rotWithShape="1">
          <a:blip r:embed="rId3">
            <a:extLst>
              <a:ext uri="{28A0092B-C50C-407E-A947-70E740481C1C}">
                <a14:useLocalDpi xmlns:a14="http://schemas.microsoft.com/office/drawing/2010/main" val="0"/>
              </a:ext>
            </a:extLst>
          </a:blip>
          <a:srcRect t="13615" r="13303" b="20602"/>
          <a:stretch/>
        </p:blipFill>
        <p:spPr>
          <a:xfrm>
            <a:off x="5893597" y="3343416"/>
            <a:ext cx="5082092" cy="3303800"/>
          </a:xfrm>
          <a:prstGeom prst="rect">
            <a:avLst/>
          </a:prstGeom>
        </p:spPr>
      </p:pic>
    </p:spTree>
    <p:extLst>
      <p:ext uri="{BB962C8B-B14F-4D97-AF65-F5344CB8AC3E}">
        <p14:creationId xmlns:p14="http://schemas.microsoft.com/office/powerpoint/2010/main" val="16107121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6C2F5A3-3525-8CE9-91A7-C5E91683E41E}"/>
              </a:ext>
            </a:extLst>
          </p:cNvPr>
          <p:cNvGrpSpPr/>
          <p:nvPr/>
        </p:nvGrpSpPr>
        <p:grpSpPr>
          <a:xfrm>
            <a:off x="745303" y="742276"/>
            <a:ext cx="10118912" cy="5647765"/>
            <a:chOff x="745303" y="742276"/>
            <a:chExt cx="10118912" cy="5647765"/>
          </a:xfrm>
        </p:grpSpPr>
        <p:pic>
          <p:nvPicPr>
            <p:cNvPr id="69635" name="Picture 5" descr="http://wattsupwiththat.files.wordpress.com/2012/07/bowecho3withkey1.png?w=640">
              <a:extLst>
                <a:ext uri="{FF2B5EF4-FFF2-40B4-BE49-F238E27FC236}">
                  <a16:creationId xmlns:a16="http://schemas.microsoft.com/office/drawing/2014/main" id="{0A90FA19-B256-767F-0DBC-8892FE5B2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303" y="742276"/>
              <a:ext cx="10118912" cy="564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89F519C-7013-E5CD-F7B3-A2066119B4BD}"/>
                </a:ext>
              </a:extLst>
            </p:cNvPr>
            <p:cNvSpPr/>
            <p:nvPr/>
          </p:nvSpPr>
          <p:spPr>
            <a:xfrm>
              <a:off x="860612" y="882127"/>
              <a:ext cx="882127" cy="10004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orm clouds over a city&#10;&#10;Description automatically generated">
            <a:extLst>
              <a:ext uri="{FF2B5EF4-FFF2-40B4-BE49-F238E27FC236}">
                <a16:creationId xmlns:a16="http://schemas.microsoft.com/office/drawing/2014/main" id="{6431ED1F-A333-4BD9-CABC-EA926F035E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402" y="-96820"/>
            <a:ext cx="9090212" cy="6817659"/>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descr="http://www.spc.noaa.gov/climo/reports/120629_rpts.gif">
            <a:hlinkClick r:id="rId3"/>
            <a:extLst>
              <a:ext uri="{FF2B5EF4-FFF2-40B4-BE49-F238E27FC236}">
                <a16:creationId xmlns:a16="http://schemas.microsoft.com/office/drawing/2014/main" id="{640050B3-34AF-C34F-6FFE-692BC0C3C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248" y="-94710"/>
            <a:ext cx="9918551" cy="695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Ring of Fire Derecho">
            <a:hlinkClick r:id="" action="ppaction://media"/>
            <a:extLst>
              <a:ext uri="{FF2B5EF4-FFF2-40B4-BE49-F238E27FC236}">
                <a16:creationId xmlns:a16="http://schemas.microsoft.com/office/drawing/2014/main" id="{C7ADD7F8-01DE-3A82-6E8F-E64F161D7515}"/>
              </a:ext>
            </a:extLst>
          </p:cNvPr>
          <p:cNvPicPr>
            <a:picLocks noGrp="1" noRot="1" noChangeAspect="1"/>
          </p:cNvPicPr>
          <p:nvPr>
            <p:ph idx="1"/>
            <a:videoFile r:link="rId1"/>
          </p:nvPr>
        </p:nvPicPr>
        <p:blipFill>
          <a:blip r:embed="rId4"/>
          <a:stretch>
            <a:fillRect/>
          </a:stretch>
        </p:blipFill>
        <p:spPr>
          <a:xfrm>
            <a:off x="1532856" y="0"/>
            <a:ext cx="9126287" cy="6844091"/>
          </a:xfrm>
          <a:prstGeom prst="rect">
            <a:avLst/>
          </a:prstGeom>
        </p:spPr>
      </p:pic>
    </p:spTree>
    <p:extLst>
      <p:ext uri="{BB962C8B-B14F-4D97-AF65-F5344CB8AC3E}">
        <p14:creationId xmlns:p14="http://schemas.microsoft.com/office/powerpoint/2010/main" val="275389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HUGE-Derecho North Lewisburg Ohio-6/29/2012">
            <a:hlinkClick r:id="" action="ppaction://media"/>
            <a:extLst>
              <a:ext uri="{FF2B5EF4-FFF2-40B4-BE49-F238E27FC236}">
                <a16:creationId xmlns:a16="http://schemas.microsoft.com/office/drawing/2014/main" id="{79179657-1470-B7C1-3664-348BC50B9ACB}"/>
              </a:ext>
            </a:extLst>
          </p:cNvPr>
          <p:cNvPicPr>
            <a:picLocks noGrp="1" noRot="1" noChangeAspect="1"/>
          </p:cNvPicPr>
          <p:nvPr>
            <p:ph idx="1"/>
            <a:videoFile r:link="rId1"/>
          </p:nvPr>
        </p:nvPicPr>
        <p:blipFill>
          <a:blip r:embed="rId4"/>
          <a:stretch>
            <a:fillRect/>
          </a:stretch>
        </p:blipFill>
        <p:spPr>
          <a:xfrm>
            <a:off x="0" y="0"/>
            <a:ext cx="12147241" cy="6858000"/>
          </a:xfrm>
          <a:prstGeom prst="rect">
            <a:avLst/>
          </a:prstGeom>
        </p:spPr>
      </p:pic>
    </p:spTree>
    <p:extLst>
      <p:ext uri="{BB962C8B-B14F-4D97-AF65-F5344CB8AC3E}">
        <p14:creationId xmlns:p14="http://schemas.microsoft.com/office/powerpoint/2010/main" val="108009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Andover tornado April 29, 2022">
            <a:hlinkClick r:id="" action="ppaction://media"/>
            <a:extLst>
              <a:ext uri="{FF2B5EF4-FFF2-40B4-BE49-F238E27FC236}">
                <a16:creationId xmlns:a16="http://schemas.microsoft.com/office/drawing/2014/main" id="{9DF4C272-C40F-0CA9-86DA-95BB02935EAC}"/>
              </a:ext>
            </a:extLst>
          </p:cNvPr>
          <p:cNvPicPr>
            <a:picLocks noGrp="1" noRot="1" noChangeAspect="1"/>
          </p:cNvPicPr>
          <p:nvPr>
            <p:ph idx="1"/>
            <a:videoFile r:link="rId1"/>
          </p:nvPr>
        </p:nvPicPr>
        <p:blipFill>
          <a:blip r:embed="rId4"/>
          <a:stretch>
            <a:fillRect/>
          </a:stretch>
        </p:blipFill>
        <p:spPr>
          <a:xfrm>
            <a:off x="0" y="0"/>
            <a:ext cx="12192000" cy="6883270"/>
          </a:xfrm>
          <a:prstGeom prst="rect">
            <a:avLst/>
          </a:prstGeom>
        </p:spPr>
      </p:pic>
      <p:sp>
        <p:nvSpPr>
          <p:cNvPr id="2" name="Title 1">
            <a:extLst>
              <a:ext uri="{FF2B5EF4-FFF2-40B4-BE49-F238E27FC236}">
                <a16:creationId xmlns:a16="http://schemas.microsoft.com/office/drawing/2014/main" id="{C83B5D8C-925C-0CE8-4332-E529B064F2F4}"/>
              </a:ext>
            </a:extLst>
          </p:cNvPr>
          <p:cNvSpPr>
            <a:spLocks noGrp="1"/>
          </p:cNvSpPr>
          <p:nvPr>
            <p:ph type="title"/>
          </p:nvPr>
        </p:nvSpPr>
        <p:spPr>
          <a:xfrm>
            <a:off x="8486274" y="365125"/>
            <a:ext cx="2867526" cy="1325563"/>
          </a:xfrm>
        </p:spPr>
        <p:txBody>
          <a:bodyPr/>
          <a:lstStyle/>
          <a:p>
            <a:r>
              <a:rPr lang="en-US" dirty="0">
                <a:solidFill>
                  <a:schemeClr val="bg1"/>
                </a:solidFill>
              </a:rPr>
              <a:t>Tornadoes</a:t>
            </a:r>
          </a:p>
        </p:txBody>
      </p:sp>
    </p:spTree>
    <p:extLst>
      <p:ext uri="{BB962C8B-B14F-4D97-AF65-F5344CB8AC3E}">
        <p14:creationId xmlns:p14="http://schemas.microsoft.com/office/powerpoint/2010/main" val="218308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title="First Person video of Joplin MO tornado 5/22/11">
            <a:hlinkClick r:id="" action="ppaction://media"/>
            <a:extLst>
              <a:ext uri="{FF2B5EF4-FFF2-40B4-BE49-F238E27FC236}">
                <a16:creationId xmlns:a16="http://schemas.microsoft.com/office/drawing/2014/main" id="{9202CC87-6D55-C2E5-10D9-35CE0FDF32CC}"/>
              </a:ext>
            </a:extLst>
          </p:cNvPr>
          <p:cNvPicPr>
            <a:picLocks noGrp="1" noRot="1" noChangeAspect="1"/>
          </p:cNvPicPr>
          <p:nvPr>
            <p:ph idx="1"/>
            <a:videoFile r:link="rId1"/>
          </p:nvPr>
        </p:nvPicPr>
        <p:blipFill>
          <a:blip r:embed="rId4"/>
          <a:stretch>
            <a:fillRect/>
          </a:stretch>
        </p:blipFill>
        <p:spPr>
          <a:xfrm>
            <a:off x="123992" y="0"/>
            <a:ext cx="12147241" cy="6858000"/>
          </a:xfrm>
          <a:prstGeom prst="rect">
            <a:avLst/>
          </a:prstGeom>
        </p:spPr>
      </p:pic>
      <p:sp>
        <p:nvSpPr>
          <p:cNvPr id="8" name="Title 1">
            <a:extLst>
              <a:ext uri="{FF2B5EF4-FFF2-40B4-BE49-F238E27FC236}">
                <a16:creationId xmlns:a16="http://schemas.microsoft.com/office/drawing/2014/main" id="{5973F45C-4AA3-1D87-5D4D-FF9DF117DDB3}"/>
              </a:ext>
            </a:extLst>
          </p:cNvPr>
          <p:cNvSpPr>
            <a:spLocks noGrp="1"/>
          </p:cNvSpPr>
          <p:nvPr>
            <p:ph type="title"/>
          </p:nvPr>
        </p:nvSpPr>
        <p:spPr>
          <a:xfrm>
            <a:off x="764628" y="173785"/>
            <a:ext cx="10515600" cy="1325563"/>
          </a:xfrm>
        </p:spPr>
        <p:txBody>
          <a:bodyPr/>
          <a:lstStyle/>
          <a:p>
            <a:pPr algn="ctr"/>
            <a:r>
              <a:rPr lang="en-US" dirty="0">
                <a:solidFill>
                  <a:schemeClr val="bg1"/>
                </a:solidFill>
              </a:rPr>
              <a:t>April 2011 Tornado outbreak</a:t>
            </a:r>
            <a:br>
              <a:rPr lang="en-US" dirty="0">
                <a:solidFill>
                  <a:schemeClr val="bg1"/>
                </a:solidFill>
              </a:rPr>
            </a:br>
            <a:r>
              <a:rPr lang="en-US" dirty="0">
                <a:solidFill>
                  <a:schemeClr val="bg1"/>
                </a:solidFill>
              </a:rPr>
              <a:t>(Joplin, Missouri)</a:t>
            </a:r>
          </a:p>
        </p:txBody>
      </p:sp>
    </p:spTree>
    <p:extLst>
      <p:ext uri="{BB962C8B-B14F-4D97-AF65-F5344CB8AC3E}">
        <p14:creationId xmlns:p14="http://schemas.microsoft.com/office/powerpoint/2010/main" val="22716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Aftermath of First person Joplin Tornado">
            <a:hlinkClick r:id="" action="ppaction://media"/>
            <a:extLst>
              <a:ext uri="{FF2B5EF4-FFF2-40B4-BE49-F238E27FC236}">
                <a16:creationId xmlns:a16="http://schemas.microsoft.com/office/drawing/2014/main" id="{1BCE9101-6FE3-3DA3-209C-9795D124D970}"/>
              </a:ext>
            </a:extLst>
          </p:cNvPr>
          <p:cNvPicPr>
            <a:picLocks noGrp="1" noRot="1" noChangeAspect="1"/>
          </p:cNvPicPr>
          <p:nvPr>
            <p:ph idx="1"/>
            <a:videoFile r:link="rId1"/>
          </p:nvPr>
        </p:nvPicPr>
        <p:blipFill>
          <a:blip r:embed="rId4"/>
          <a:stretch>
            <a:fillRect/>
          </a:stretch>
        </p:blipFill>
        <p:spPr>
          <a:xfrm>
            <a:off x="0" y="0"/>
            <a:ext cx="12192000" cy="6883270"/>
          </a:xfrm>
          <a:prstGeom prst="rect">
            <a:avLst/>
          </a:prstGeom>
        </p:spPr>
      </p:pic>
    </p:spTree>
    <p:extLst>
      <p:ext uri="{BB962C8B-B14F-4D97-AF65-F5344CB8AC3E}">
        <p14:creationId xmlns:p14="http://schemas.microsoft.com/office/powerpoint/2010/main" val="371490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Content Placeholder 3" descr="A cloudy sky over houses&#10;&#10;Description automatically generated">
            <a:extLst>
              <a:ext uri="{FF2B5EF4-FFF2-40B4-BE49-F238E27FC236}">
                <a16:creationId xmlns:a16="http://schemas.microsoft.com/office/drawing/2014/main" id="{73CF7DD9-5860-03CB-B11E-39ED4067FE66}"/>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906463" y="-30163"/>
            <a:ext cx="10379075" cy="6918326"/>
          </a:xfr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5AD2D-5C98-641A-81BD-9BB0B1B0C1F6}"/>
              </a:ext>
            </a:extLst>
          </p:cNvPr>
          <p:cNvSpPr>
            <a:spLocks noGrp="1"/>
          </p:cNvSpPr>
          <p:nvPr>
            <p:ph type="title"/>
          </p:nvPr>
        </p:nvSpPr>
        <p:spPr/>
        <p:txBody>
          <a:bodyPr/>
          <a:lstStyle/>
          <a:p>
            <a:r>
              <a:rPr lang="en-US" dirty="0"/>
              <a:t>Conditions needed for tornadoes</a:t>
            </a:r>
          </a:p>
        </p:txBody>
      </p:sp>
      <p:sp>
        <p:nvSpPr>
          <p:cNvPr id="3" name="Content Placeholder 2">
            <a:extLst>
              <a:ext uri="{FF2B5EF4-FFF2-40B4-BE49-F238E27FC236}">
                <a16:creationId xmlns:a16="http://schemas.microsoft.com/office/drawing/2014/main" id="{8170B082-3CEA-3016-EBCD-E8F6357A96E3}"/>
              </a:ext>
            </a:extLst>
          </p:cNvPr>
          <p:cNvSpPr>
            <a:spLocks noGrp="1"/>
          </p:cNvSpPr>
          <p:nvPr>
            <p:ph idx="1"/>
          </p:nvPr>
        </p:nvSpPr>
        <p:spPr>
          <a:xfrm>
            <a:off x="838200" y="1825625"/>
            <a:ext cx="5709745" cy="4351338"/>
          </a:xfrm>
        </p:spPr>
        <p:txBody>
          <a:bodyPr>
            <a:normAutofit fontScale="85000" lnSpcReduction="20000"/>
          </a:bodyPr>
          <a:lstStyle/>
          <a:p>
            <a:pPr eaLnBrk="1" hangingPunct="1"/>
            <a:r>
              <a:rPr lang="en-US" altLang="en-US" dirty="0">
                <a:latin typeface="+mj-lt"/>
              </a:rPr>
              <a:t>A location where severe thunderstorms can form</a:t>
            </a:r>
          </a:p>
          <a:p>
            <a:pPr eaLnBrk="1" hangingPunct="1"/>
            <a:r>
              <a:rPr lang="en-US" altLang="en-US" dirty="0">
                <a:latin typeface="+mj-lt"/>
              </a:rPr>
              <a:t>North America is excellent location for tornadic thunderstorms because of how continental polar air masses and maritime tropical airmasses can collide in the central US unimpeded by mountain ranges</a:t>
            </a:r>
          </a:p>
          <a:p>
            <a:pPr eaLnBrk="1" hangingPunct="1"/>
            <a:r>
              <a:rPr lang="en-US" altLang="en-US" dirty="0">
                <a:latin typeface="+mj-lt"/>
              </a:rPr>
              <a:t>Tornado season is typically in the spring for North America, but tornadoes can occur throughout the year</a:t>
            </a:r>
          </a:p>
          <a:p>
            <a:pPr lvl="1"/>
            <a:endParaRPr lang="en-US" altLang="en-US" dirty="0">
              <a:solidFill>
                <a:srgbClr val="FF0000"/>
              </a:solidFill>
            </a:endParaRPr>
          </a:p>
          <a:p>
            <a:endParaRPr lang="en-US" dirty="0"/>
          </a:p>
        </p:txBody>
      </p:sp>
      <p:pic>
        <p:nvPicPr>
          <p:cNvPr id="4" name="Picture 9" descr="airmass">
            <a:extLst>
              <a:ext uri="{FF2B5EF4-FFF2-40B4-BE49-F238E27FC236}">
                <a16:creationId xmlns:a16="http://schemas.microsoft.com/office/drawing/2014/main" id="{18D58CE6-705F-BFA9-C864-C5CAB0736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607114" y="1347788"/>
            <a:ext cx="5584886" cy="4829175"/>
          </a:xfrm>
          <a:prstGeom prst="rect">
            <a:avLst/>
          </a:prstGeom>
          <a:noFill/>
        </p:spPr>
      </p:pic>
    </p:spTree>
    <p:extLst>
      <p:ext uri="{BB962C8B-B14F-4D97-AF65-F5344CB8AC3E}">
        <p14:creationId xmlns:p14="http://schemas.microsoft.com/office/powerpoint/2010/main" val="1213751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Storm Chasing Vacation: Meet The Tornado-Addicted Tourists">
            <a:hlinkClick r:id="" action="ppaction://media"/>
            <a:extLst>
              <a:ext uri="{FF2B5EF4-FFF2-40B4-BE49-F238E27FC236}">
                <a16:creationId xmlns:a16="http://schemas.microsoft.com/office/drawing/2014/main" id="{33D38810-3650-B80F-AF7D-91BB944FBA83}"/>
              </a:ext>
            </a:extLst>
          </p:cNvPr>
          <p:cNvPicPr>
            <a:picLocks noGrp="1" noRot="1" noChangeAspect="1"/>
          </p:cNvPicPr>
          <p:nvPr>
            <p:ph idx="1"/>
            <a:videoFile r:link="rId1"/>
          </p:nvPr>
        </p:nvPicPr>
        <p:blipFill>
          <a:blip r:embed="rId3"/>
          <a:stretch>
            <a:fillRect/>
          </a:stretch>
        </p:blipFill>
        <p:spPr>
          <a:xfrm>
            <a:off x="23446" y="0"/>
            <a:ext cx="12086492" cy="6823703"/>
          </a:xfrm>
          <a:prstGeom prst="rect">
            <a:avLst/>
          </a:prstGeom>
        </p:spPr>
      </p:pic>
    </p:spTree>
    <p:extLst>
      <p:ext uri="{BB962C8B-B14F-4D97-AF65-F5344CB8AC3E}">
        <p14:creationId xmlns:p14="http://schemas.microsoft.com/office/powerpoint/2010/main" val="271086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roll">
            <a:extLst>
              <a:ext uri="{FF2B5EF4-FFF2-40B4-BE49-F238E27FC236}">
                <a16:creationId xmlns:a16="http://schemas.microsoft.com/office/drawing/2014/main" id="{9B3FB0D6-E937-ABED-431C-BA9A0696B4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34" t="7000" r="21254" b="5556"/>
          <a:stretch/>
        </p:blipFill>
        <p:spPr bwMode="auto">
          <a:xfrm>
            <a:off x="5016062" y="1692164"/>
            <a:ext cx="6547945" cy="426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1C907D57-6A77-04BE-D0F5-5AAD77292BB0}"/>
              </a:ext>
            </a:extLst>
          </p:cNvPr>
          <p:cNvSpPr>
            <a:spLocks noGrp="1"/>
          </p:cNvSpPr>
          <p:nvPr>
            <p:ph idx="1"/>
          </p:nvPr>
        </p:nvSpPr>
        <p:spPr>
          <a:xfrm>
            <a:off x="449317" y="365125"/>
            <a:ext cx="4566745" cy="5759287"/>
          </a:xfrm>
        </p:spPr>
        <p:txBody>
          <a:bodyPr>
            <a:normAutofit fontScale="92500" lnSpcReduction="10000"/>
          </a:bodyPr>
          <a:lstStyle/>
          <a:p>
            <a:pPr eaLnBrk="1" hangingPunct="1"/>
            <a:r>
              <a:rPr lang="en-US" altLang="en-US" dirty="0">
                <a:latin typeface="+mj-lt"/>
              </a:rPr>
              <a:t>Horizontal vorticity develops because of wind shear (wind speeds increase with altitude)</a:t>
            </a:r>
          </a:p>
          <a:p>
            <a:pPr eaLnBrk="1" hangingPunct="1"/>
            <a:r>
              <a:rPr lang="en-US" altLang="en-US" dirty="0">
                <a:latin typeface="+mj-lt"/>
              </a:rPr>
              <a:t>Horizontal vorticity sets up the initial  basic rotational motion</a:t>
            </a:r>
          </a:p>
          <a:p>
            <a:pPr eaLnBrk="1" hangingPunct="1"/>
            <a:r>
              <a:rPr lang="en-US" altLang="en-US" dirty="0">
                <a:latin typeface="+mj-lt"/>
              </a:rPr>
              <a:t>Horizontal vorticity is entrained in an updraft</a:t>
            </a:r>
          </a:p>
          <a:p>
            <a:pPr eaLnBrk="1" hangingPunct="1"/>
            <a:r>
              <a:rPr lang="en-US" altLang="en-US" dirty="0">
                <a:latin typeface="+mj-lt"/>
              </a:rPr>
              <a:t>When vorticity is stretched and pulled up into the updraft, the winds rotate faster</a:t>
            </a:r>
          </a:p>
          <a:p>
            <a:endParaRPr lang="en-US" dirty="0"/>
          </a:p>
        </p:txBody>
      </p:sp>
      <p:sp>
        <p:nvSpPr>
          <p:cNvPr id="3" name="Title 1">
            <a:extLst>
              <a:ext uri="{FF2B5EF4-FFF2-40B4-BE49-F238E27FC236}">
                <a16:creationId xmlns:a16="http://schemas.microsoft.com/office/drawing/2014/main" id="{33C96530-25C6-B898-C08F-2BF7956FA4F9}"/>
              </a:ext>
            </a:extLst>
          </p:cNvPr>
          <p:cNvSpPr>
            <a:spLocks noGrp="1"/>
          </p:cNvSpPr>
          <p:nvPr>
            <p:ph type="title"/>
          </p:nvPr>
        </p:nvSpPr>
        <p:spPr>
          <a:xfrm>
            <a:off x="5917324" y="365125"/>
            <a:ext cx="5436476" cy="1325563"/>
          </a:xfrm>
        </p:spPr>
        <p:txBody>
          <a:bodyPr/>
          <a:lstStyle/>
          <a:p>
            <a:r>
              <a:rPr lang="en-US" dirty="0" err="1"/>
              <a:t>Tornadogenesis</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new-6">
            <a:extLst>
              <a:ext uri="{FF2B5EF4-FFF2-40B4-BE49-F238E27FC236}">
                <a16:creationId xmlns:a16="http://schemas.microsoft.com/office/drawing/2014/main" id="{AE563C11-A33A-AE07-E878-A1ACC3FDA12E}"/>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t="13889"/>
          <a:stretch>
            <a:fillRect/>
          </a:stretch>
        </p:blipFill>
        <p:spPr>
          <a:xfrm>
            <a:off x="4593020" y="-53924"/>
            <a:ext cx="7073462" cy="6965847"/>
          </a:xfrm>
        </p:spPr>
      </p:pic>
      <p:sp>
        <p:nvSpPr>
          <p:cNvPr id="2" name="Content Placeholder 2">
            <a:extLst>
              <a:ext uri="{FF2B5EF4-FFF2-40B4-BE49-F238E27FC236}">
                <a16:creationId xmlns:a16="http://schemas.microsoft.com/office/drawing/2014/main" id="{7E53C148-4517-F24E-5C55-FFC8985ED414}"/>
              </a:ext>
            </a:extLst>
          </p:cNvPr>
          <p:cNvSpPr txBox="1">
            <a:spLocks/>
          </p:cNvSpPr>
          <p:nvPr/>
        </p:nvSpPr>
        <p:spPr>
          <a:xfrm>
            <a:off x="449317" y="380179"/>
            <a:ext cx="3933498" cy="60626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latin typeface="+mj-lt"/>
              </a:rPr>
              <a:t>Supercells are the best type of </a:t>
            </a:r>
            <a:r>
              <a:rPr lang="en-US" altLang="en-US" dirty="0" err="1">
                <a:latin typeface="+mj-lt"/>
              </a:rPr>
              <a:t>tstorm</a:t>
            </a:r>
            <a:r>
              <a:rPr lang="en-US" altLang="en-US" dirty="0">
                <a:latin typeface="+mj-lt"/>
              </a:rPr>
              <a:t> for </a:t>
            </a:r>
            <a:r>
              <a:rPr lang="en-US" altLang="en-US" dirty="0" err="1">
                <a:latin typeface="+mj-lt"/>
              </a:rPr>
              <a:t>tornadogenesis</a:t>
            </a:r>
            <a:r>
              <a:rPr lang="en-US" altLang="en-US" dirty="0">
                <a:latin typeface="+mj-lt"/>
              </a:rPr>
              <a:t> of its </a:t>
            </a:r>
            <a:r>
              <a:rPr lang="en-US" altLang="en-US" dirty="0" err="1">
                <a:latin typeface="+mj-lt"/>
              </a:rPr>
              <a:t>mesocyclonic</a:t>
            </a:r>
            <a:r>
              <a:rPr lang="en-US" altLang="en-US" dirty="0">
                <a:latin typeface="+mj-lt"/>
              </a:rPr>
              <a:t> circulation</a:t>
            </a:r>
          </a:p>
          <a:p>
            <a:r>
              <a:rPr lang="en-US" altLang="en-US" dirty="0">
                <a:latin typeface="+mj-lt"/>
              </a:rPr>
              <a:t>This rotational component of supercells enhances likelihood of a tornado and the potential for it to be large and to maintain its structure</a:t>
            </a:r>
          </a:p>
          <a:p>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Content Placeholder 2">
            <a:extLst>
              <a:ext uri="{FF2B5EF4-FFF2-40B4-BE49-F238E27FC236}">
                <a16:creationId xmlns:a16="http://schemas.microsoft.com/office/drawing/2014/main" id="{E1BA25F4-5BEE-3C98-000D-07E206A1BAB3}"/>
              </a:ext>
            </a:extLst>
          </p:cNvPr>
          <p:cNvPicPr>
            <a:picLocks noGrp="1" noChangeAspect="1"/>
          </p:cNvPicPr>
          <p:nvPr>
            <p:ph/>
          </p:nvPr>
        </p:nvPicPr>
        <p:blipFill>
          <a:blip r:embed="rId3">
            <a:extLst>
              <a:ext uri="{28A0092B-C50C-407E-A947-70E740481C1C}">
                <a14:useLocalDpi xmlns:a14="http://schemas.microsoft.com/office/drawing/2010/main" val="0"/>
              </a:ext>
            </a:extLst>
          </a:blip>
          <a:srcRect b="39595"/>
          <a:stretch>
            <a:fillRect/>
          </a:stretch>
        </p:blipFill>
        <p:spPr>
          <a:xfrm>
            <a:off x="1828801" y="228600"/>
            <a:ext cx="8647113" cy="5867400"/>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Overpass Tornado">
            <a:hlinkClick r:id="" action="ppaction://media"/>
            <a:extLst>
              <a:ext uri="{FF2B5EF4-FFF2-40B4-BE49-F238E27FC236}">
                <a16:creationId xmlns:a16="http://schemas.microsoft.com/office/drawing/2014/main" id="{D4A98EB9-7491-921C-5B64-4B96863456B3}"/>
              </a:ext>
            </a:extLst>
          </p:cNvPr>
          <p:cNvPicPr>
            <a:picLocks noGrp="1" noRot="1" noChangeAspect="1"/>
          </p:cNvPicPr>
          <p:nvPr>
            <p:ph idx="1"/>
            <a:videoFile r:link="rId1"/>
          </p:nvPr>
        </p:nvPicPr>
        <p:blipFill>
          <a:blip r:embed="rId4"/>
          <a:stretch>
            <a:fillRect/>
          </a:stretch>
        </p:blipFill>
        <p:spPr>
          <a:xfrm>
            <a:off x="1363579" y="12343"/>
            <a:ext cx="9111916" cy="6833314"/>
          </a:xfrm>
          <a:prstGeom prst="rect">
            <a:avLst/>
          </a:prstGeom>
        </p:spPr>
      </p:pic>
    </p:spTree>
    <p:extLst>
      <p:ext uri="{BB962C8B-B14F-4D97-AF65-F5344CB8AC3E}">
        <p14:creationId xmlns:p14="http://schemas.microsoft.com/office/powerpoint/2010/main" val="390210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F29F7-FF23-6F47-C739-EEBD18D5704F}"/>
              </a:ext>
            </a:extLst>
          </p:cNvPr>
          <p:cNvSpPr>
            <a:spLocks noGrp="1"/>
          </p:cNvSpPr>
          <p:nvPr>
            <p:ph type="title"/>
          </p:nvPr>
        </p:nvSpPr>
        <p:spPr>
          <a:xfrm>
            <a:off x="764628" y="173785"/>
            <a:ext cx="10515600" cy="1325563"/>
          </a:xfrm>
        </p:spPr>
        <p:txBody>
          <a:bodyPr/>
          <a:lstStyle/>
          <a:p>
            <a:pPr algn="ctr"/>
            <a:r>
              <a:rPr lang="en-US" dirty="0"/>
              <a:t>More tornadoes are occurring on days when there are large tornado outbreaks</a:t>
            </a:r>
          </a:p>
        </p:txBody>
      </p:sp>
      <p:sp>
        <p:nvSpPr>
          <p:cNvPr id="3" name="Content Placeholder 2">
            <a:extLst>
              <a:ext uri="{FF2B5EF4-FFF2-40B4-BE49-F238E27FC236}">
                <a16:creationId xmlns:a16="http://schemas.microsoft.com/office/drawing/2014/main" id="{BC41413C-F2A2-6E4F-0F1F-031788E40530}"/>
              </a:ext>
            </a:extLst>
          </p:cNvPr>
          <p:cNvSpPr>
            <a:spLocks noGrp="1"/>
          </p:cNvSpPr>
          <p:nvPr>
            <p:ph idx="1"/>
          </p:nvPr>
        </p:nvSpPr>
        <p:spPr>
          <a:xfrm>
            <a:off x="325822" y="2007475"/>
            <a:ext cx="3174124" cy="4676740"/>
          </a:xfrm>
        </p:spPr>
        <p:txBody>
          <a:bodyPr>
            <a:normAutofit fontScale="92500" lnSpcReduction="20000"/>
          </a:bodyPr>
          <a:lstStyle/>
          <a:p>
            <a:r>
              <a:rPr lang="en-US" dirty="0"/>
              <a:t>April 1974 outbreak, 148 tornadoes and $5.26 billion in damages (13 states)</a:t>
            </a:r>
          </a:p>
          <a:p>
            <a:r>
              <a:rPr lang="en-US" dirty="0"/>
              <a:t>April 2011 outbreak:  362 tornadoes and $10 billion in damages (21 states) </a:t>
            </a:r>
          </a:p>
        </p:txBody>
      </p:sp>
      <p:pic>
        <p:nvPicPr>
          <p:cNvPr id="4" name="Content Placeholder 8">
            <a:hlinkClick r:id="rId3"/>
            <a:extLst>
              <a:ext uri="{FF2B5EF4-FFF2-40B4-BE49-F238E27FC236}">
                <a16:creationId xmlns:a16="http://schemas.microsoft.com/office/drawing/2014/main" id="{507CC596-58F9-08A4-BC97-1542BECED2CC}"/>
              </a:ext>
            </a:extLst>
          </p:cNvPr>
          <p:cNvPicPr>
            <a:picLocks noChangeAspect="1"/>
          </p:cNvPicPr>
          <p:nvPr/>
        </p:nvPicPr>
        <p:blipFill>
          <a:blip r:embed="rId4"/>
          <a:stretch>
            <a:fillRect/>
          </a:stretch>
        </p:blipFill>
        <p:spPr>
          <a:xfrm>
            <a:off x="3824637" y="2659117"/>
            <a:ext cx="7891600" cy="3843938"/>
          </a:xfrm>
          <a:prstGeom prst="rect">
            <a:avLst/>
          </a:prstGeom>
        </p:spPr>
      </p:pic>
      <p:pic>
        <p:nvPicPr>
          <p:cNvPr id="5" name="Picture 4">
            <a:hlinkClick r:id="rId3"/>
            <a:extLst>
              <a:ext uri="{FF2B5EF4-FFF2-40B4-BE49-F238E27FC236}">
                <a16:creationId xmlns:a16="http://schemas.microsoft.com/office/drawing/2014/main" id="{0E8952C7-2BAB-691E-26D3-723A07BF1C70}"/>
              </a:ext>
            </a:extLst>
          </p:cNvPr>
          <p:cNvPicPr>
            <a:picLocks noChangeAspect="1"/>
          </p:cNvPicPr>
          <p:nvPr/>
        </p:nvPicPr>
        <p:blipFill>
          <a:blip r:embed="rId5"/>
          <a:stretch>
            <a:fillRect/>
          </a:stretch>
        </p:blipFill>
        <p:spPr>
          <a:xfrm>
            <a:off x="3824637" y="1627914"/>
            <a:ext cx="7922003" cy="1031203"/>
          </a:xfrm>
          <a:prstGeom prst="rect">
            <a:avLst/>
          </a:prstGeom>
        </p:spPr>
      </p:pic>
    </p:spTree>
    <p:extLst>
      <p:ext uri="{BB962C8B-B14F-4D97-AF65-F5344CB8AC3E}">
        <p14:creationId xmlns:p14="http://schemas.microsoft.com/office/powerpoint/2010/main" val="35023903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Raw Video: Massive Tornado in Tuscaloosa, Ala.">
            <a:hlinkClick r:id="" action="ppaction://media"/>
            <a:extLst>
              <a:ext uri="{FF2B5EF4-FFF2-40B4-BE49-F238E27FC236}">
                <a16:creationId xmlns:a16="http://schemas.microsoft.com/office/drawing/2014/main" id="{82E4A288-7409-17D5-3542-87AE63D2A76E}"/>
              </a:ext>
            </a:extLst>
          </p:cNvPr>
          <p:cNvPicPr>
            <a:picLocks noGrp="1" noRot="1" noChangeAspect="1"/>
          </p:cNvPicPr>
          <p:nvPr>
            <p:ph idx="1"/>
            <a:videoFile r:link="rId1"/>
          </p:nvPr>
        </p:nvPicPr>
        <p:blipFill>
          <a:blip r:embed="rId4"/>
          <a:stretch>
            <a:fillRect/>
          </a:stretch>
        </p:blipFill>
        <p:spPr>
          <a:xfrm>
            <a:off x="0" y="0"/>
            <a:ext cx="12147241" cy="6858000"/>
          </a:xfrm>
          <a:prstGeom prst="rect">
            <a:avLst/>
          </a:prstGeom>
        </p:spPr>
      </p:pic>
      <p:sp>
        <p:nvSpPr>
          <p:cNvPr id="2" name="Title 1">
            <a:extLst>
              <a:ext uri="{FF2B5EF4-FFF2-40B4-BE49-F238E27FC236}">
                <a16:creationId xmlns:a16="http://schemas.microsoft.com/office/drawing/2014/main" id="{5328BE6A-BA1D-DB10-E3CC-2167C4D00DF2}"/>
              </a:ext>
            </a:extLst>
          </p:cNvPr>
          <p:cNvSpPr>
            <a:spLocks noGrp="1"/>
          </p:cNvSpPr>
          <p:nvPr>
            <p:ph type="title"/>
          </p:nvPr>
        </p:nvSpPr>
        <p:spPr>
          <a:xfrm>
            <a:off x="764628" y="173785"/>
            <a:ext cx="10515600" cy="1325563"/>
          </a:xfrm>
        </p:spPr>
        <p:txBody>
          <a:bodyPr/>
          <a:lstStyle/>
          <a:p>
            <a:pPr algn="ctr"/>
            <a:r>
              <a:rPr lang="en-US" dirty="0">
                <a:solidFill>
                  <a:schemeClr val="bg1"/>
                </a:solidFill>
              </a:rPr>
              <a:t>April 2011 Tornado outbreak</a:t>
            </a:r>
            <a:br>
              <a:rPr lang="en-US" dirty="0">
                <a:solidFill>
                  <a:schemeClr val="bg1"/>
                </a:solidFill>
              </a:rPr>
            </a:br>
            <a:r>
              <a:rPr lang="en-US" dirty="0">
                <a:solidFill>
                  <a:schemeClr val="bg1"/>
                </a:solidFill>
              </a:rPr>
              <a:t>(Tuscaloosa, Alabama)</a:t>
            </a:r>
          </a:p>
        </p:txBody>
      </p:sp>
    </p:spTree>
    <p:extLst>
      <p:ext uri="{BB962C8B-B14F-4D97-AF65-F5344CB8AC3E}">
        <p14:creationId xmlns:p14="http://schemas.microsoft.com/office/powerpoint/2010/main" val="35620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uscaloosa Tornado 04 27 11">
            <a:hlinkClick r:id="" action="ppaction://media"/>
            <a:extLst>
              <a:ext uri="{FF2B5EF4-FFF2-40B4-BE49-F238E27FC236}">
                <a16:creationId xmlns:a16="http://schemas.microsoft.com/office/drawing/2014/main" id="{27290639-9C95-0B1F-8E5A-9FB4D495C647}"/>
              </a:ext>
            </a:extLst>
          </p:cNvPr>
          <p:cNvPicPr>
            <a:picLocks noGrp="1" noRot="1" noChangeAspect="1"/>
          </p:cNvPicPr>
          <p:nvPr>
            <p:ph idx="1"/>
            <a:videoFile r:link="rId1"/>
          </p:nvPr>
        </p:nvPicPr>
        <p:blipFill>
          <a:blip r:embed="rId4"/>
          <a:stretch>
            <a:fillRect/>
          </a:stretch>
        </p:blipFill>
        <p:spPr>
          <a:xfrm>
            <a:off x="1395664" y="0"/>
            <a:ext cx="9047747" cy="6785192"/>
          </a:xfrm>
          <a:prstGeom prst="rect">
            <a:avLst/>
          </a:prstGeom>
        </p:spPr>
      </p:pic>
    </p:spTree>
    <p:extLst>
      <p:ext uri="{BB962C8B-B14F-4D97-AF65-F5344CB8AC3E}">
        <p14:creationId xmlns:p14="http://schemas.microsoft.com/office/powerpoint/2010/main" val="177628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ornado tuscaloosa">
            <a:hlinkClick r:id="" action="ppaction://media"/>
            <a:extLst>
              <a:ext uri="{FF2B5EF4-FFF2-40B4-BE49-F238E27FC236}">
                <a16:creationId xmlns:a16="http://schemas.microsoft.com/office/drawing/2014/main" id="{0AD4342D-BF2D-D05C-025D-8F10084370C4}"/>
              </a:ext>
            </a:extLst>
          </p:cNvPr>
          <p:cNvPicPr>
            <a:picLocks noGrp="1" noRot="1" noChangeAspect="1"/>
          </p:cNvPicPr>
          <p:nvPr>
            <p:ph idx="1"/>
            <a:videoFile r:link="rId1"/>
          </p:nvPr>
        </p:nvPicPr>
        <p:blipFill>
          <a:blip r:embed="rId4"/>
          <a:stretch>
            <a:fillRect/>
          </a:stretch>
        </p:blipFill>
        <p:spPr>
          <a:xfrm>
            <a:off x="1572126" y="72808"/>
            <a:ext cx="9047747" cy="6785192"/>
          </a:xfrm>
          <a:prstGeom prst="rect">
            <a:avLst/>
          </a:prstGeom>
        </p:spPr>
      </p:pic>
    </p:spTree>
    <p:extLst>
      <p:ext uri="{BB962C8B-B14F-4D97-AF65-F5344CB8AC3E}">
        <p14:creationId xmlns:p14="http://schemas.microsoft.com/office/powerpoint/2010/main" val="360992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28652CDB-5753-33A0-B764-5C783A284304}"/>
              </a:ext>
            </a:extLst>
          </p:cNvPr>
          <p:cNvSpPr>
            <a:spLocks noGrp="1" noChangeArrowheads="1"/>
          </p:cNvSpPr>
          <p:nvPr>
            <p:ph type="title"/>
          </p:nvPr>
        </p:nvSpPr>
        <p:spPr>
          <a:xfrm>
            <a:off x="877888" y="457200"/>
            <a:ext cx="10363200" cy="1143000"/>
          </a:xfrm>
        </p:spPr>
        <p:txBody>
          <a:bodyPr/>
          <a:lstStyle/>
          <a:p>
            <a:pPr eaLnBrk="1" hangingPunct="1"/>
            <a:r>
              <a:rPr lang="en-US" altLang="en-US">
                <a:latin typeface="Calibri Light (Headings)"/>
              </a:rPr>
              <a:t>North American thunderstorm climatology</a:t>
            </a:r>
          </a:p>
        </p:txBody>
      </p:sp>
      <p:sp>
        <p:nvSpPr>
          <p:cNvPr id="12291" name="Rectangle 3">
            <a:extLst>
              <a:ext uri="{FF2B5EF4-FFF2-40B4-BE49-F238E27FC236}">
                <a16:creationId xmlns:a16="http://schemas.microsoft.com/office/drawing/2014/main" id="{12E3AE7C-6601-F434-0161-C5E2F538569D}"/>
              </a:ext>
            </a:extLst>
          </p:cNvPr>
          <p:cNvSpPr>
            <a:spLocks noGrp="1" noChangeArrowheads="1"/>
          </p:cNvSpPr>
          <p:nvPr>
            <p:ph type="body" idx="1"/>
          </p:nvPr>
        </p:nvSpPr>
        <p:spPr>
          <a:xfrm>
            <a:off x="852488" y="1828800"/>
            <a:ext cx="10363200" cy="4114800"/>
          </a:xfrm>
        </p:spPr>
        <p:txBody>
          <a:bodyPr/>
          <a:lstStyle/>
          <a:p>
            <a:pPr eaLnBrk="1" hangingPunct="1"/>
            <a:r>
              <a:rPr lang="en-US" altLang="en-US" dirty="0">
                <a:latin typeface="Calibri Light (Headings)"/>
              </a:rPr>
              <a:t>Spring, summer and fall sees active thunderstorms in southeastern and eastern US, Plains states, Rocky Mts and southwestern US</a:t>
            </a:r>
          </a:p>
          <a:p>
            <a:pPr eaLnBrk="1" hangingPunct="1"/>
            <a:r>
              <a:rPr lang="en-US" altLang="en-US" dirty="0">
                <a:latin typeface="Calibri Light (Headings)"/>
              </a:rPr>
              <a:t>New England, Pacific northwest, coastal California, Hawaii have low thunderstorm frequencies</a:t>
            </a:r>
          </a:p>
          <a:p>
            <a:pPr eaLnBrk="1" hangingPunct="1"/>
            <a:r>
              <a:rPr lang="en-US" altLang="en-US" dirty="0">
                <a:latin typeface="Calibri Light (Headings)"/>
              </a:rPr>
              <a:t>Thunderstorms can occur throughout the year, but are not typically a cold-season phenomena unless associated with a very strong cold front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A5509-3565-0B33-474B-9B17CCF329A4}"/>
              </a:ext>
            </a:extLst>
          </p:cNvPr>
          <p:cNvSpPr>
            <a:spLocks noGrp="1"/>
          </p:cNvSpPr>
          <p:nvPr>
            <p:ph type="title"/>
          </p:nvPr>
        </p:nvSpPr>
        <p:spPr>
          <a:xfrm>
            <a:off x="914400" y="255254"/>
            <a:ext cx="10363200" cy="1143000"/>
          </a:xfrm>
        </p:spPr>
        <p:txBody>
          <a:bodyPr/>
          <a:lstStyle/>
          <a:p>
            <a:pPr algn="ctr"/>
            <a:r>
              <a:rPr lang="en-US" dirty="0"/>
              <a:t>Dec 2021 tornado outbreak: Arkansas, Tennessee, Kentucky</a:t>
            </a:r>
          </a:p>
        </p:txBody>
      </p:sp>
      <p:pic>
        <p:nvPicPr>
          <p:cNvPr id="5" name="Content Placeholder 4">
            <a:extLst>
              <a:ext uri="{FF2B5EF4-FFF2-40B4-BE49-F238E27FC236}">
                <a16:creationId xmlns:a16="http://schemas.microsoft.com/office/drawing/2014/main" id="{4E4561BE-21C3-396A-53D3-92265CE1385F}"/>
              </a:ext>
            </a:extLst>
          </p:cNvPr>
          <p:cNvPicPr>
            <a:picLocks noGrp="1" noChangeAspect="1"/>
          </p:cNvPicPr>
          <p:nvPr>
            <p:ph idx="1"/>
          </p:nvPr>
        </p:nvPicPr>
        <p:blipFill>
          <a:blip r:embed="rId2"/>
          <a:stretch>
            <a:fillRect/>
          </a:stretch>
        </p:blipFill>
        <p:spPr>
          <a:xfrm>
            <a:off x="638854" y="1690688"/>
            <a:ext cx="11268732" cy="4879974"/>
          </a:xfrm>
        </p:spPr>
      </p:pic>
    </p:spTree>
    <p:extLst>
      <p:ext uri="{BB962C8B-B14F-4D97-AF65-F5344CB8AC3E}">
        <p14:creationId xmlns:p14="http://schemas.microsoft.com/office/powerpoint/2010/main" val="36584165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a tornado&#10;&#10;Description automatically generated">
            <a:extLst>
              <a:ext uri="{FF2B5EF4-FFF2-40B4-BE49-F238E27FC236}">
                <a16:creationId xmlns:a16="http://schemas.microsoft.com/office/drawing/2014/main" id="{CF88DAFE-8FE5-244E-63DC-3493CA940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5362379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Power of Kentucky tornado caught on tape">
            <a:hlinkClick r:id="" action="ppaction://media"/>
            <a:extLst>
              <a:ext uri="{FF2B5EF4-FFF2-40B4-BE49-F238E27FC236}">
                <a16:creationId xmlns:a16="http://schemas.microsoft.com/office/drawing/2014/main" id="{B673F220-FD3D-B9DF-9C91-5ECEA8528C7D}"/>
              </a:ext>
            </a:extLst>
          </p:cNvPr>
          <p:cNvPicPr>
            <a:picLocks noGrp="1" noRot="1" noChangeAspect="1"/>
          </p:cNvPicPr>
          <p:nvPr>
            <p:ph idx="1"/>
            <a:videoFile r:link="rId1"/>
          </p:nvPr>
        </p:nvPicPr>
        <p:blipFill>
          <a:blip r:embed="rId4"/>
          <a:stretch>
            <a:fillRect/>
          </a:stretch>
        </p:blipFill>
        <p:spPr>
          <a:xfrm>
            <a:off x="0" y="125162"/>
            <a:ext cx="11925548" cy="6732838"/>
          </a:xfrm>
          <a:prstGeom prst="rect">
            <a:avLst/>
          </a:prstGeom>
        </p:spPr>
      </p:pic>
    </p:spTree>
    <p:extLst>
      <p:ext uri="{BB962C8B-B14F-4D97-AF65-F5344CB8AC3E}">
        <p14:creationId xmlns:p14="http://schemas.microsoft.com/office/powerpoint/2010/main" val="74619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united states with red and orange colored spots&#10;&#10;Description automatically generated">
            <a:extLst>
              <a:ext uri="{FF2B5EF4-FFF2-40B4-BE49-F238E27FC236}">
                <a16:creationId xmlns:a16="http://schemas.microsoft.com/office/drawing/2014/main" id="{DC9948B1-6D25-BAB9-C33D-DA3A3AAD2F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43" y="335280"/>
            <a:ext cx="10527019" cy="5913120"/>
          </a:xfrm>
          <a:prstGeom prst="rect">
            <a:avLst/>
          </a:prstGeom>
        </p:spPr>
      </p:pic>
    </p:spTree>
    <p:extLst>
      <p:ext uri="{BB962C8B-B14F-4D97-AF65-F5344CB8AC3E}">
        <p14:creationId xmlns:p14="http://schemas.microsoft.com/office/powerpoint/2010/main" val="37583128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ECE4671-1C9F-0B5A-20A8-75AC3CDB4047}"/>
              </a:ext>
            </a:extLst>
          </p:cNvPr>
          <p:cNvPicPr>
            <a:picLocks noGrp="1" noChangeAspect="1"/>
          </p:cNvPicPr>
          <p:nvPr>
            <p:ph idx="1"/>
          </p:nvPr>
        </p:nvPicPr>
        <p:blipFill>
          <a:blip r:embed="rId3"/>
          <a:stretch>
            <a:fillRect/>
          </a:stretch>
        </p:blipFill>
        <p:spPr>
          <a:xfrm>
            <a:off x="1411705" y="0"/>
            <a:ext cx="8879840" cy="6638795"/>
          </a:xfrm>
        </p:spPr>
      </p:pic>
    </p:spTree>
    <p:extLst>
      <p:ext uri="{BB962C8B-B14F-4D97-AF65-F5344CB8AC3E}">
        <p14:creationId xmlns:p14="http://schemas.microsoft.com/office/powerpoint/2010/main" val="40403714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BE1D5-1E90-19B5-EF6B-500FFE498329}"/>
              </a:ext>
            </a:extLst>
          </p:cNvPr>
          <p:cNvSpPr>
            <a:spLocks noGrp="1"/>
          </p:cNvSpPr>
          <p:nvPr>
            <p:ph type="title"/>
          </p:nvPr>
        </p:nvSpPr>
        <p:spPr>
          <a:xfrm>
            <a:off x="7338646" y="365125"/>
            <a:ext cx="4015154" cy="1325563"/>
          </a:xfrm>
        </p:spPr>
        <p:txBody>
          <a:bodyPr/>
          <a:lstStyle/>
          <a:p>
            <a:r>
              <a:rPr lang="en-US" dirty="0" err="1"/>
              <a:t>Gustnado</a:t>
            </a:r>
            <a:endParaRPr lang="en-US" dirty="0"/>
          </a:p>
        </p:txBody>
      </p:sp>
      <p:sp>
        <p:nvSpPr>
          <p:cNvPr id="3" name="Content Placeholder 2">
            <a:extLst>
              <a:ext uri="{FF2B5EF4-FFF2-40B4-BE49-F238E27FC236}">
                <a16:creationId xmlns:a16="http://schemas.microsoft.com/office/drawing/2014/main" id="{FE02D7EB-5963-BD41-79FE-388DD345C9A4}"/>
              </a:ext>
            </a:extLst>
          </p:cNvPr>
          <p:cNvSpPr>
            <a:spLocks noGrp="1"/>
          </p:cNvSpPr>
          <p:nvPr>
            <p:ph idx="1"/>
          </p:nvPr>
        </p:nvSpPr>
        <p:spPr>
          <a:xfrm>
            <a:off x="281768" y="748505"/>
            <a:ext cx="4258148" cy="5844800"/>
          </a:xfrm>
        </p:spPr>
        <p:txBody>
          <a:bodyPr>
            <a:normAutofit/>
          </a:bodyPr>
          <a:lstStyle/>
          <a:p>
            <a:pPr eaLnBrk="1" hangingPunct="1"/>
            <a:r>
              <a:rPr lang="en-US" altLang="en-US" dirty="0">
                <a:latin typeface="+mj-lt"/>
              </a:rPr>
              <a:t>De</a:t>
            </a:r>
            <a:r>
              <a:rPr lang="en-US" altLang="en-US" sz="2800" dirty="0">
                <a:latin typeface="+mj-lt"/>
              </a:rPr>
              <a:t>velops along a </a:t>
            </a:r>
            <a:r>
              <a:rPr lang="en-US" altLang="en-US" sz="2800" dirty="0" err="1">
                <a:latin typeface="+mj-lt"/>
              </a:rPr>
              <a:t>tstorm</a:t>
            </a:r>
            <a:r>
              <a:rPr lang="en-US" altLang="en-US" sz="2800" dirty="0">
                <a:latin typeface="+mj-lt"/>
              </a:rPr>
              <a:t> gust front – not a true tornado </a:t>
            </a:r>
          </a:p>
          <a:p>
            <a:pPr eaLnBrk="1" hangingPunct="1"/>
            <a:r>
              <a:rPr lang="en-US" altLang="en-US" sz="2800" dirty="0">
                <a:latin typeface="+mj-lt"/>
              </a:rPr>
              <a:t>They are typically weak and short-lived since they are not associated with an intense deeply rotating updraft </a:t>
            </a:r>
          </a:p>
          <a:p>
            <a:pPr eaLnBrk="1" hangingPunct="1"/>
            <a:r>
              <a:rPr lang="en-US" altLang="en-US" sz="2800" dirty="0">
                <a:latin typeface="+mj-lt"/>
              </a:rPr>
              <a:t>They can produce damage locally restricted damage.</a:t>
            </a:r>
            <a:endParaRPr lang="en-US" altLang="en-US" dirty="0">
              <a:latin typeface="+mj-lt"/>
            </a:endParaRPr>
          </a:p>
          <a:p>
            <a:endParaRPr lang="en-US" dirty="0">
              <a:latin typeface="+mj-lt"/>
            </a:endParaRPr>
          </a:p>
        </p:txBody>
      </p:sp>
      <p:pic>
        <p:nvPicPr>
          <p:cNvPr id="5" name="Online Media 4" title="'GUSTNADO' in Chesterfield!!!😱🌪">
            <a:hlinkClick r:id="" action="ppaction://media"/>
            <a:extLst>
              <a:ext uri="{FF2B5EF4-FFF2-40B4-BE49-F238E27FC236}">
                <a16:creationId xmlns:a16="http://schemas.microsoft.com/office/drawing/2014/main" id="{33CE7187-967B-D77F-F4FF-E15C8CBFE233}"/>
              </a:ext>
            </a:extLst>
          </p:cNvPr>
          <p:cNvPicPr>
            <a:picLocks noRot="1" noChangeAspect="1"/>
          </p:cNvPicPr>
          <p:nvPr>
            <a:videoFile r:link="rId1"/>
          </p:nvPr>
        </p:nvPicPr>
        <p:blipFill>
          <a:blip r:embed="rId4"/>
          <a:stretch>
            <a:fillRect/>
          </a:stretch>
        </p:blipFill>
        <p:spPr>
          <a:xfrm>
            <a:off x="5012127" y="1942396"/>
            <a:ext cx="6898105" cy="3894382"/>
          </a:xfrm>
          <a:prstGeom prst="rect">
            <a:avLst/>
          </a:prstGeom>
        </p:spPr>
      </p:pic>
    </p:spTree>
    <p:extLst>
      <p:ext uri="{BB962C8B-B14F-4D97-AF65-F5344CB8AC3E}">
        <p14:creationId xmlns:p14="http://schemas.microsoft.com/office/powerpoint/2010/main" val="141318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D2FC5-8A14-5A81-6993-1E6898119A40}"/>
              </a:ext>
            </a:extLst>
          </p:cNvPr>
          <p:cNvSpPr>
            <a:spLocks noGrp="1"/>
          </p:cNvSpPr>
          <p:nvPr>
            <p:ph type="title"/>
          </p:nvPr>
        </p:nvSpPr>
        <p:spPr>
          <a:xfrm>
            <a:off x="6962274" y="365125"/>
            <a:ext cx="4391526" cy="1325563"/>
          </a:xfrm>
        </p:spPr>
        <p:txBody>
          <a:bodyPr/>
          <a:lstStyle/>
          <a:p>
            <a:r>
              <a:rPr lang="en-US" dirty="0"/>
              <a:t>Waterspouts</a:t>
            </a:r>
          </a:p>
        </p:txBody>
      </p:sp>
      <p:sp>
        <p:nvSpPr>
          <p:cNvPr id="3" name="Content Placeholder 2">
            <a:extLst>
              <a:ext uri="{FF2B5EF4-FFF2-40B4-BE49-F238E27FC236}">
                <a16:creationId xmlns:a16="http://schemas.microsoft.com/office/drawing/2014/main" id="{1977E36A-6C72-F814-614C-FA8598DD72A3}"/>
              </a:ext>
            </a:extLst>
          </p:cNvPr>
          <p:cNvSpPr>
            <a:spLocks noGrp="1"/>
          </p:cNvSpPr>
          <p:nvPr>
            <p:ph idx="1"/>
          </p:nvPr>
        </p:nvSpPr>
        <p:spPr>
          <a:xfrm>
            <a:off x="838200" y="609600"/>
            <a:ext cx="3894221" cy="5903495"/>
          </a:xfrm>
        </p:spPr>
        <p:txBody>
          <a:bodyPr>
            <a:normAutofit fontScale="92500" lnSpcReduction="20000"/>
          </a:bodyPr>
          <a:lstStyle/>
          <a:p>
            <a:r>
              <a:rPr lang="en-US" altLang="en-US" dirty="0">
                <a:latin typeface="+mj-lt"/>
              </a:rPr>
              <a:t>Waterspouts arise over warm seas and </a:t>
            </a:r>
            <a:r>
              <a:rPr lang="en-US" altLang="en-US" dirty="0" err="1">
                <a:latin typeface="+mj-lt"/>
              </a:rPr>
              <a:t>ttypically</a:t>
            </a:r>
            <a:r>
              <a:rPr lang="en-US" altLang="en-US" dirty="0">
                <a:latin typeface="+mj-lt"/>
              </a:rPr>
              <a:t> occur during the developing stage of small single-cell thunderstorms that have very little vertical wind shear.</a:t>
            </a:r>
          </a:p>
          <a:p>
            <a:r>
              <a:rPr lang="en-US" altLang="en-US" dirty="0">
                <a:latin typeface="+mj-lt"/>
              </a:rPr>
              <a:t>Although winds are weaker than in a tornado, they still have the potential to do damage if they move ashore</a:t>
            </a:r>
          </a:p>
          <a:p>
            <a:endParaRPr lang="en-US" dirty="0">
              <a:latin typeface="+mj-lt"/>
            </a:endParaRPr>
          </a:p>
        </p:txBody>
      </p:sp>
      <p:pic>
        <p:nvPicPr>
          <p:cNvPr id="6" name="Online Media 5" title="Waterspout Tornado Carolina Beach- Extreme Close Up">
            <a:hlinkClick r:id="" action="ppaction://media"/>
            <a:extLst>
              <a:ext uri="{FF2B5EF4-FFF2-40B4-BE49-F238E27FC236}">
                <a16:creationId xmlns:a16="http://schemas.microsoft.com/office/drawing/2014/main" id="{6C75A27C-7EC2-CF0C-6729-31E15462CF75}"/>
              </a:ext>
            </a:extLst>
          </p:cNvPr>
          <p:cNvPicPr>
            <a:picLocks noRot="1" noChangeAspect="1"/>
          </p:cNvPicPr>
          <p:nvPr>
            <a:videoFile r:link="rId1"/>
          </p:nvPr>
        </p:nvPicPr>
        <p:blipFill>
          <a:blip r:embed="rId4"/>
          <a:stretch>
            <a:fillRect/>
          </a:stretch>
        </p:blipFill>
        <p:spPr>
          <a:xfrm>
            <a:off x="5229727" y="1690688"/>
            <a:ext cx="6805469" cy="3842084"/>
          </a:xfrm>
          <a:prstGeom prst="rect">
            <a:avLst/>
          </a:prstGeom>
        </p:spPr>
      </p:pic>
    </p:spTree>
    <p:extLst>
      <p:ext uri="{BB962C8B-B14F-4D97-AF65-F5344CB8AC3E}">
        <p14:creationId xmlns:p14="http://schemas.microsoft.com/office/powerpoint/2010/main" val="264570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a:extLst>
              <a:ext uri="{FF2B5EF4-FFF2-40B4-BE49-F238E27FC236}">
                <a16:creationId xmlns:a16="http://schemas.microsoft.com/office/drawing/2014/main" id="{2C4F25BC-BC99-E61C-E62C-430901FE0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96863"/>
            <a:ext cx="7924800"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a:extLst>
              <a:ext uri="{FF2B5EF4-FFF2-40B4-BE49-F238E27FC236}">
                <a16:creationId xmlns:a16="http://schemas.microsoft.com/office/drawing/2014/main" id="{7BDBFD54-3C71-81C1-5F66-460E3718DE05}"/>
              </a:ext>
            </a:extLst>
          </p:cNvPr>
          <p:cNvSpPr txBox="1">
            <a:spLocks noChangeArrowheads="1"/>
          </p:cNvSpPr>
          <p:nvPr/>
        </p:nvSpPr>
        <p:spPr bwMode="auto">
          <a:xfrm>
            <a:off x="369887" y="1963738"/>
            <a:ext cx="5813425" cy="3908762"/>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eaLnBrk="1" hangingPunct="1">
              <a:spcBef>
                <a:spcPct val="0"/>
              </a:spcBef>
              <a:defRPr/>
            </a:pPr>
            <a:r>
              <a:rPr lang="en-US" altLang="en-US" dirty="0">
                <a:latin typeface="Calibri Light (Headings)"/>
                <a:ea typeface="Calibri Light" panose="020F0302020204030204" pitchFamily="34" charset="0"/>
                <a:cs typeface="Calibri Light" panose="020F0302020204030204" pitchFamily="34" charset="0"/>
              </a:rPr>
              <a:t>Warm humid from the south air at lowest altitudes </a:t>
            </a:r>
          </a:p>
          <a:p>
            <a:pPr marL="342900" indent="-342900" eaLnBrk="1" hangingPunct="1">
              <a:spcBef>
                <a:spcPct val="0"/>
              </a:spcBef>
              <a:defRPr/>
            </a:pPr>
            <a:r>
              <a:rPr lang="en-US" altLang="en-US" dirty="0">
                <a:latin typeface="Calibri Light (Headings)"/>
                <a:ea typeface="Calibri Light" panose="020F0302020204030204" pitchFamily="34" charset="0"/>
                <a:cs typeface="Calibri Light" panose="020F0302020204030204" pitchFamily="34" charset="0"/>
              </a:rPr>
              <a:t>Mid-level layer or dry, warm continental air from southwest</a:t>
            </a:r>
          </a:p>
          <a:p>
            <a:pPr marL="342900" indent="-342900" eaLnBrk="1" hangingPunct="1">
              <a:spcBef>
                <a:spcPct val="0"/>
              </a:spcBef>
              <a:defRPr/>
            </a:pPr>
            <a:r>
              <a:rPr lang="en-US" altLang="en-US" dirty="0">
                <a:latin typeface="Calibri Light (Headings)"/>
                <a:ea typeface="Calibri Light" panose="020F0302020204030204" pitchFamily="34" charset="0"/>
                <a:cs typeface="Calibri Light" panose="020F0302020204030204" pitchFamily="34" charset="0"/>
              </a:rPr>
              <a:t>Fast, cold, dry air in the upper atmosphere, blowing out of the northwest</a:t>
            </a:r>
          </a:p>
          <a:p>
            <a:pPr eaLnBrk="1" hangingPunct="1">
              <a:spcBef>
                <a:spcPct val="0"/>
              </a:spcBef>
              <a:buFontTx/>
              <a:buNone/>
              <a:defRPr/>
            </a:pPr>
            <a:endParaRPr lang="en-US" altLang="en-US" sz="2400" dirty="0"/>
          </a:p>
        </p:txBody>
      </p:sp>
      <p:sp>
        <p:nvSpPr>
          <p:cNvPr id="16387" name="Rectangle 6">
            <a:extLst>
              <a:ext uri="{FF2B5EF4-FFF2-40B4-BE49-F238E27FC236}">
                <a16:creationId xmlns:a16="http://schemas.microsoft.com/office/drawing/2014/main" id="{1305E0BB-1F8D-7BDA-F765-8C90C02CC402}"/>
              </a:ext>
            </a:extLst>
          </p:cNvPr>
          <p:cNvSpPr>
            <a:spLocks noGrp="1" noChangeArrowheads="1"/>
          </p:cNvSpPr>
          <p:nvPr>
            <p:ph type="title"/>
          </p:nvPr>
        </p:nvSpPr>
        <p:spPr>
          <a:xfrm>
            <a:off x="369888" y="457200"/>
            <a:ext cx="5638800" cy="1143000"/>
          </a:xfrm>
        </p:spPr>
        <p:txBody>
          <a:bodyPr/>
          <a:lstStyle/>
          <a:p>
            <a:pPr eaLnBrk="1" hangingPunct="1"/>
            <a:r>
              <a:rPr lang="en-US" altLang="en-US">
                <a:latin typeface="Calibri Light (Headings)"/>
              </a:rPr>
              <a:t>Requirement for thunderstorm formation:</a:t>
            </a:r>
          </a:p>
        </p:txBody>
      </p:sp>
      <p:pic>
        <p:nvPicPr>
          <p:cNvPr id="16388" name="Picture 7" descr="cumulonimbus2">
            <a:extLst>
              <a:ext uri="{FF2B5EF4-FFF2-40B4-BE49-F238E27FC236}">
                <a16:creationId xmlns:a16="http://schemas.microsoft.com/office/drawing/2014/main" id="{53EB3249-4B5B-687C-B677-73D9DEC31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3313" y="17463"/>
            <a:ext cx="6008687" cy="895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GOES-14 SRSO-R Supercell near Denver, Storm Centered Animation (Visible)">
            <a:hlinkClick r:id="" action="ppaction://media"/>
            <a:extLst>
              <a:ext uri="{FF2B5EF4-FFF2-40B4-BE49-F238E27FC236}">
                <a16:creationId xmlns:a16="http://schemas.microsoft.com/office/drawing/2014/main" id="{28E85B18-97C2-351B-F91E-DB89726A0469}"/>
              </a:ext>
            </a:extLst>
          </p:cNvPr>
          <p:cNvPicPr>
            <a:picLocks noGrp="1" noRot="1" noChangeAspect="1"/>
          </p:cNvPicPr>
          <p:nvPr>
            <p:ph/>
            <a:videoFile r:link="rId1"/>
          </p:nvPr>
        </p:nvPicPr>
        <p:blipFill>
          <a:blip r:embed="rId4"/>
          <a:stretch>
            <a:fillRect/>
          </a:stretch>
        </p:blipFill>
        <p:spPr>
          <a:xfrm>
            <a:off x="1427747" y="24063"/>
            <a:ext cx="9079832" cy="6809874"/>
          </a:xfrm>
          <a:prstGeom prst="rect">
            <a:avLst/>
          </a:prstGeom>
        </p:spPr>
      </p:pic>
    </p:spTree>
    <p:extLst>
      <p:ext uri="{BB962C8B-B14F-4D97-AF65-F5344CB8AC3E}">
        <p14:creationId xmlns:p14="http://schemas.microsoft.com/office/powerpoint/2010/main" val="259227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00"/>
      </a:hlink>
      <a:folHlink>
        <a:srgbClr val="990000"/>
      </a:folHlink>
    </a:clrScheme>
    <a:fontScheme name="Custom 8">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0000"/>
          </a:lnSpc>
          <a:spcBef>
            <a:spcPct val="2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0000"/>
          </a:lnSpc>
          <a:spcBef>
            <a:spcPct val="2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1540</TotalTime>
  <Words>2264</Words>
  <Application>Microsoft Office PowerPoint</Application>
  <PresentationFormat>Widescreen</PresentationFormat>
  <Paragraphs>192</Paragraphs>
  <Slides>66</Slides>
  <Notes>55</Notes>
  <HiddenSlides>0</HiddenSlides>
  <MMClips>23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66</vt:i4>
      </vt:variant>
    </vt:vector>
  </HeadingPairs>
  <TitlesOfParts>
    <vt:vector size="76" baseType="lpstr">
      <vt:lpstr>AdvOT46dcae81</vt:lpstr>
      <vt:lpstr>AdvOT46dcae81+20</vt:lpstr>
      <vt:lpstr>AdvOT46dcae81+fb</vt:lpstr>
      <vt:lpstr>AdvPSTIM10-R</vt:lpstr>
      <vt:lpstr>Arial</vt:lpstr>
      <vt:lpstr>Calibri</vt:lpstr>
      <vt:lpstr>Calibri Light</vt:lpstr>
      <vt:lpstr>Calibri Light (Headings)</vt:lpstr>
      <vt:lpstr>Times New Roman</vt:lpstr>
      <vt:lpstr>Default Design</vt:lpstr>
      <vt:lpstr>PowerPoint Presentation</vt:lpstr>
      <vt:lpstr>PowerPoint Presentation</vt:lpstr>
      <vt:lpstr>PowerPoint Presentation</vt:lpstr>
      <vt:lpstr>PowerPoint Presentation</vt:lpstr>
      <vt:lpstr>PowerPoint Presentation</vt:lpstr>
      <vt:lpstr>North American thunderstorm climatology</vt:lpstr>
      <vt:lpstr>PowerPoint Presentation</vt:lpstr>
      <vt:lpstr>Requirement for thunderstorm formation:</vt:lpstr>
      <vt:lpstr>PowerPoint Presentation</vt:lpstr>
      <vt:lpstr>Three stages of a thunderstorm</vt:lpstr>
      <vt:lpstr>Thunderstorm 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Supercell thunderstorm</vt:lpstr>
      <vt:lpstr>PowerPoint Presentation</vt:lpstr>
      <vt:lpstr>PowerPoint Presentation</vt:lpstr>
      <vt:lpstr>PowerPoint Presentation</vt:lpstr>
      <vt:lpstr>PowerPoint Presentation</vt:lpstr>
      <vt:lpstr>Mesoscale convective systems</vt:lpstr>
      <vt:lpstr>PowerPoint Presentation</vt:lpstr>
      <vt:lpstr>PowerPoint Presentation</vt:lpstr>
      <vt:lpstr>Severe thunderstorm criteria and threat issuance from National Weather Service</vt:lpstr>
      <vt:lpstr>PowerPoint Presentation</vt:lpstr>
      <vt:lpstr>PowerPoint Presentation</vt:lpstr>
      <vt:lpstr>Hail</vt:lpstr>
      <vt:lpstr>PowerPoint Presentation</vt:lpstr>
      <vt:lpstr>PowerPoint Presentation</vt:lpstr>
      <vt:lpstr>PowerPoint Presentation</vt:lpstr>
      <vt:lpstr>Downbursts</vt:lpstr>
      <vt:lpstr>PowerPoint Presentation</vt:lpstr>
      <vt:lpstr>PowerPoint Presentation</vt:lpstr>
      <vt:lpstr>PowerPoint Presentation</vt:lpstr>
      <vt:lpstr>Derechos</vt:lpstr>
      <vt:lpstr>PowerPoint Presentation</vt:lpstr>
      <vt:lpstr>PowerPoint Presentation</vt:lpstr>
      <vt:lpstr>PowerPoint Presentation</vt:lpstr>
      <vt:lpstr>PowerPoint Presentation</vt:lpstr>
      <vt:lpstr>PowerPoint Presentation</vt:lpstr>
      <vt:lpstr>Tornadoes</vt:lpstr>
      <vt:lpstr>April 2011 Tornado outbreak (Joplin, Missouri)</vt:lpstr>
      <vt:lpstr>PowerPoint Presentation</vt:lpstr>
      <vt:lpstr>Conditions needed for tornadoes</vt:lpstr>
      <vt:lpstr>PowerPoint Presentation</vt:lpstr>
      <vt:lpstr>Tornadogenesis</vt:lpstr>
      <vt:lpstr>PowerPoint Presentation</vt:lpstr>
      <vt:lpstr>PowerPoint Presentation</vt:lpstr>
      <vt:lpstr>PowerPoint Presentation</vt:lpstr>
      <vt:lpstr>More tornadoes are occurring on days when there are large tornado outbreaks</vt:lpstr>
      <vt:lpstr>April 2011 Tornado outbreak (Tuscaloosa, Alabama)</vt:lpstr>
      <vt:lpstr>PowerPoint Presentation</vt:lpstr>
      <vt:lpstr>PowerPoint Presentation</vt:lpstr>
      <vt:lpstr>Dec 2021 tornado outbreak: Arkansas, Tennessee, Kentucky</vt:lpstr>
      <vt:lpstr>PowerPoint Presentation</vt:lpstr>
      <vt:lpstr>PowerPoint Presentation</vt:lpstr>
      <vt:lpstr>PowerPoint Presentation</vt:lpstr>
      <vt:lpstr>PowerPoint Presentation</vt:lpstr>
      <vt:lpstr>Gustnado</vt:lpstr>
      <vt:lpstr>Waterspouts</vt:lpstr>
    </vt:vector>
  </TitlesOfParts>
  <Company>FSU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Anthony Stallins</dc:creator>
  <cp:lastModifiedBy>Stallins, Jon A.</cp:lastModifiedBy>
  <cp:revision>206</cp:revision>
  <dcterms:created xsi:type="dcterms:W3CDTF">2005-05-26T22:11:46Z</dcterms:created>
  <dcterms:modified xsi:type="dcterms:W3CDTF">2025-03-20T21:57:57Z</dcterms:modified>
</cp:coreProperties>
</file>