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94" r:id="rId2"/>
    <p:sldId id="322" r:id="rId3"/>
    <p:sldId id="394" r:id="rId4"/>
    <p:sldId id="305" r:id="rId5"/>
    <p:sldId id="295" r:id="rId6"/>
    <p:sldId id="452" r:id="rId7"/>
    <p:sldId id="433" r:id="rId8"/>
    <p:sldId id="353" r:id="rId9"/>
    <p:sldId id="281" r:id="rId10"/>
    <p:sldId id="392" r:id="rId11"/>
    <p:sldId id="407" r:id="rId12"/>
    <p:sldId id="375" r:id="rId13"/>
    <p:sldId id="405" r:id="rId14"/>
    <p:sldId id="381" r:id="rId15"/>
    <p:sldId id="303" r:id="rId16"/>
    <p:sldId id="287" r:id="rId17"/>
    <p:sldId id="401" r:id="rId18"/>
    <p:sldId id="398" r:id="rId19"/>
    <p:sldId id="402" r:id="rId20"/>
    <p:sldId id="379" r:id="rId21"/>
    <p:sldId id="396" r:id="rId22"/>
    <p:sldId id="403" r:id="rId23"/>
    <p:sldId id="329" r:id="rId24"/>
    <p:sldId id="428" r:id="rId25"/>
    <p:sldId id="330" r:id="rId26"/>
    <p:sldId id="419" r:id="rId27"/>
    <p:sldId id="420" r:id="rId28"/>
    <p:sldId id="278" r:id="rId29"/>
    <p:sldId id="430" r:id="rId30"/>
    <p:sldId id="421" r:id="rId31"/>
    <p:sldId id="431" r:id="rId32"/>
    <p:sldId id="259" r:id="rId33"/>
    <p:sldId id="279" r:id="rId34"/>
    <p:sldId id="423" r:id="rId35"/>
    <p:sldId id="422" r:id="rId36"/>
    <p:sldId id="432" r:id="rId37"/>
    <p:sldId id="426" r:id="rId38"/>
    <p:sldId id="427" r:id="rId39"/>
    <p:sldId id="416" r:id="rId40"/>
    <p:sldId id="310" r:id="rId41"/>
    <p:sldId id="324" r:id="rId42"/>
    <p:sldId id="448" r:id="rId43"/>
    <p:sldId id="417" r:id="rId44"/>
    <p:sldId id="424" r:id="rId45"/>
    <p:sldId id="425" r:id="rId46"/>
    <p:sldId id="450" r:id="rId47"/>
    <p:sldId id="406" r:id="rId48"/>
    <p:sldId id="264" r:id="rId49"/>
    <p:sldId id="451" r:id="rId50"/>
    <p:sldId id="418" r:id="rId51"/>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AEAE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911" autoAdjust="0"/>
    <p:restoredTop sz="63660" autoAdjust="0"/>
  </p:normalViewPr>
  <p:slideViewPr>
    <p:cSldViewPr>
      <p:cViewPr varScale="1">
        <p:scale>
          <a:sx n="40" d="100"/>
          <a:sy n="40" d="100"/>
        </p:scale>
        <p:origin x="1380" y="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97FAC96-B6FD-D499-5FA2-6C96D228EEF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200">
                <a:latin typeface="Arial" charset="0"/>
                <a:cs typeface="+mn-cs"/>
              </a:defRPr>
            </a:lvl1pPr>
          </a:lstStyle>
          <a:p>
            <a:pPr>
              <a:defRPr/>
            </a:pPr>
            <a:endParaRPr lang="en-US"/>
          </a:p>
        </p:txBody>
      </p:sp>
      <p:sp>
        <p:nvSpPr>
          <p:cNvPr id="22531" name="Rectangle 3">
            <a:extLst>
              <a:ext uri="{FF2B5EF4-FFF2-40B4-BE49-F238E27FC236}">
                <a16:creationId xmlns:a16="http://schemas.microsoft.com/office/drawing/2014/main" id="{738D881E-0F5B-785C-C47C-3F31FE17774C}"/>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sz="1200">
                <a:latin typeface="Arial" charset="0"/>
                <a:cs typeface="+mn-cs"/>
              </a:defRPr>
            </a:lvl1pPr>
          </a:lstStyle>
          <a:p>
            <a:pPr>
              <a:defRPr/>
            </a:pPr>
            <a:endParaRPr lang="en-US"/>
          </a:p>
        </p:txBody>
      </p:sp>
      <p:sp>
        <p:nvSpPr>
          <p:cNvPr id="2052" name="Rectangle 4">
            <a:extLst>
              <a:ext uri="{FF2B5EF4-FFF2-40B4-BE49-F238E27FC236}">
                <a16:creationId xmlns:a16="http://schemas.microsoft.com/office/drawing/2014/main" id="{7EF713DA-EF35-FA62-6FB9-86BFEAC697BD}"/>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a:extLst>
              <a:ext uri="{FF2B5EF4-FFF2-40B4-BE49-F238E27FC236}">
                <a16:creationId xmlns:a16="http://schemas.microsoft.com/office/drawing/2014/main" id="{49C64CDF-5F0F-A601-2287-61760DCFE235}"/>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a:extLst>
              <a:ext uri="{FF2B5EF4-FFF2-40B4-BE49-F238E27FC236}">
                <a16:creationId xmlns:a16="http://schemas.microsoft.com/office/drawing/2014/main" id="{7D41FBE1-BA2A-8C93-F992-AF5632B322C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FontTx/>
              <a:buNone/>
              <a:defRPr sz="1200">
                <a:latin typeface="Arial" charset="0"/>
                <a:cs typeface="+mn-cs"/>
              </a:defRPr>
            </a:lvl1pPr>
          </a:lstStyle>
          <a:p>
            <a:pPr>
              <a:defRPr/>
            </a:pPr>
            <a:endParaRPr lang="en-US"/>
          </a:p>
        </p:txBody>
      </p:sp>
      <p:sp>
        <p:nvSpPr>
          <p:cNvPr id="22535" name="Rectangle 7">
            <a:extLst>
              <a:ext uri="{FF2B5EF4-FFF2-40B4-BE49-F238E27FC236}">
                <a16:creationId xmlns:a16="http://schemas.microsoft.com/office/drawing/2014/main" id="{1B7EF91F-F5CC-72ED-177C-33FFE0CB6BA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EA98775-C33F-4E87-8AF7-8B16F6330A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31187429-BB25-2A07-3EBB-B5F39294B0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3D429A4-D94F-4C46-B68C-F1527BB9F107}" type="slidenum">
              <a:rPr lang="en-US" altLang="en-US" sz="1200" smtClean="0"/>
              <a:pPr/>
              <a:t>1</a:t>
            </a:fld>
            <a:endParaRPr lang="en-US" altLang="en-US" sz="1200"/>
          </a:p>
        </p:txBody>
      </p:sp>
      <p:sp>
        <p:nvSpPr>
          <p:cNvPr id="4099" name="Rectangle 2">
            <a:extLst>
              <a:ext uri="{FF2B5EF4-FFF2-40B4-BE49-F238E27FC236}">
                <a16:creationId xmlns:a16="http://schemas.microsoft.com/office/drawing/2014/main" id="{A0216A6C-28C2-D4D6-F6A7-E37CC8D303DA}"/>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CC90285E-9136-C3D2-2F27-0278C0C9FD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9863991-C5B3-5F1B-C004-CAAB706C3D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2F7943F-E407-42B5-AAFF-49A9A247F6FF}" type="slidenum">
              <a:rPr lang="en-US" altLang="en-US" sz="1200" smtClean="0"/>
              <a:pPr/>
              <a:t>15</a:t>
            </a:fld>
            <a:endParaRPr lang="en-US" altLang="en-US" sz="1200"/>
          </a:p>
        </p:txBody>
      </p:sp>
      <p:sp>
        <p:nvSpPr>
          <p:cNvPr id="40963" name="Rectangle 2">
            <a:extLst>
              <a:ext uri="{FF2B5EF4-FFF2-40B4-BE49-F238E27FC236}">
                <a16:creationId xmlns:a16="http://schemas.microsoft.com/office/drawing/2014/main" id="{DD12F3F2-332C-3E3B-7896-476F7D68F6A7}"/>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8008C779-B62A-5692-6C34-0C38007C8D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Squall line severe thunderstorm</a:t>
            </a:r>
          </a:p>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C3B4224-1AF3-28DE-3A0E-56053CB244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93663DA-8F34-45E3-9D67-21DBB642EED9}" type="slidenum">
              <a:rPr lang="en-US" altLang="en-US" sz="1200" smtClean="0"/>
              <a:pPr/>
              <a:t>16</a:t>
            </a:fld>
            <a:endParaRPr lang="en-US" altLang="en-US" sz="1200"/>
          </a:p>
        </p:txBody>
      </p:sp>
      <p:sp>
        <p:nvSpPr>
          <p:cNvPr id="48131" name="Rectangle 2">
            <a:extLst>
              <a:ext uri="{FF2B5EF4-FFF2-40B4-BE49-F238E27FC236}">
                <a16:creationId xmlns:a16="http://schemas.microsoft.com/office/drawing/2014/main" id="{EF8B22CF-7130-261F-A31F-65AEEC3E7B88}"/>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AD2C44A1-937A-0FF2-7BB6-725B77CC8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Although supercells are relatively infrequent, they account for a large percentage of weather related destruction and deaths.  Supercells often engender large hail, severe wind gusts, flooding rains, and destructive tornadoes.</a:t>
            </a:r>
            <a:br>
              <a:rPr lang="en-US" altLang="en-US"/>
            </a:br>
            <a:endParaRPr lang="en-US" altLang="en-US"/>
          </a:p>
          <a:p>
            <a:pPr eaLnBrk="1" hangingPunct="1"/>
            <a:r>
              <a:rPr lang="en-US" altLang="en-US"/>
              <a:t>The radar structure of a supercell is markedly different from its multicellular counterpart. A supercell in radar reflectivity imagery often contains a ‘hook echo'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7686FF86-D619-27AD-FBF3-9AFAF2B4B7FD}"/>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D3F2CC52-0A21-C616-2031-9C352B8DB0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Video of supercell</a:t>
            </a:r>
          </a:p>
        </p:txBody>
      </p:sp>
      <p:sp>
        <p:nvSpPr>
          <p:cNvPr id="50180" name="Slide Number Placeholder 3">
            <a:extLst>
              <a:ext uri="{FF2B5EF4-FFF2-40B4-BE49-F238E27FC236}">
                <a16:creationId xmlns:a16="http://schemas.microsoft.com/office/drawing/2014/main" id="{34B8BD4B-08C3-90F6-3845-7C343BD80B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FD77DF71-4ED9-4582-808C-EBF5B280AA3D}" type="slidenum">
              <a:rPr lang="en-US" altLang="en-US" sz="1200" smtClean="0"/>
              <a:pPr/>
              <a:t>17</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5ED4AE4B-7201-3758-16A2-18BEA46E8D9A}"/>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89826CC0-D7AE-538A-4636-83DB6D0C4A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Mesocyclonic rotation in a supercell thunderstorm</a:t>
            </a:r>
          </a:p>
        </p:txBody>
      </p:sp>
      <p:sp>
        <p:nvSpPr>
          <p:cNvPr id="44036" name="Slide Number Placeholder 3">
            <a:extLst>
              <a:ext uri="{FF2B5EF4-FFF2-40B4-BE49-F238E27FC236}">
                <a16:creationId xmlns:a16="http://schemas.microsoft.com/office/drawing/2014/main" id="{83711EC6-F4BD-CD69-4E5F-D7D54CCB3E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55A28D9-629B-48BB-A26E-0D1E21312857}" type="slidenum">
              <a:rPr lang="en-US" altLang="en-US" sz="1200" smtClean="0"/>
              <a:pPr/>
              <a:t>18</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93C62D9C-86AE-B898-53E6-51C14F84AA44}"/>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C0B495F0-00D5-5D4E-D8F1-30741294AF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MCS</a:t>
            </a:r>
          </a:p>
        </p:txBody>
      </p:sp>
      <p:sp>
        <p:nvSpPr>
          <p:cNvPr id="54276" name="Slide Number Placeholder 3">
            <a:extLst>
              <a:ext uri="{FF2B5EF4-FFF2-40B4-BE49-F238E27FC236}">
                <a16:creationId xmlns:a16="http://schemas.microsoft.com/office/drawing/2014/main" id="{6FD5F15B-B27A-5A82-10E4-0A77FB8EBF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4C65455-76AA-48E5-A550-563412C95D9D}" type="slidenum">
              <a:rPr lang="en-US" altLang="en-US" sz="1200" smtClean="0"/>
              <a:pPr/>
              <a:t>20</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AD25C3CC-B023-81CD-7F33-4D8A2592BBA5}"/>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C7352375-B611-5205-9F0F-C922893E27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Schumacher, R.S., Rasmussen, K.L. The formation, character and changing nature of mesoscale convective systems. </a:t>
            </a:r>
            <a:r>
              <a:rPr lang="en-US" altLang="en-US" i="1"/>
              <a:t>Nat Rev Earth Environ</a:t>
            </a:r>
            <a:r>
              <a:rPr lang="en-US" altLang="en-US"/>
              <a:t> </a:t>
            </a:r>
            <a:r>
              <a:rPr lang="en-US" altLang="en-US" b="1"/>
              <a:t>1</a:t>
            </a:r>
            <a:r>
              <a:rPr lang="en-US" altLang="en-US"/>
              <a:t>, 300–314 (2020). https://doi.org/10.1038/s43017-020-0057-7</a:t>
            </a:r>
          </a:p>
        </p:txBody>
      </p:sp>
      <p:sp>
        <p:nvSpPr>
          <p:cNvPr id="56324" name="Slide Number Placeholder 3">
            <a:extLst>
              <a:ext uri="{FF2B5EF4-FFF2-40B4-BE49-F238E27FC236}">
                <a16:creationId xmlns:a16="http://schemas.microsoft.com/office/drawing/2014/main" id="{376EBC18-89F8-49EE-7675-AC3DAC5961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85184751-F0A3-4574-B595-08DD9C5D79A9}" type="slidenum">
              <a:rPr lang="en-US" altLang="en-US" sz="1200" smtClean="0"/>
              <a:pPr/>
              <a:t>21</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2D915B01-626D-B3BC-0860-089C27511919}"/>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6580B11F-CEC3-E87C-54E1-10CB2C6C5F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March 2012 tornado outbreak had numerous PDS issuances for severe thunderstorms and tornados. UK closed the campus in anticipation of these storms.</a:t>
            </a:r>
          </a:p>
        </p:txBody>
      </p:sp>
      <p:sp>
        <p:nvSpPr>
          <p:cNvPr id="60420" name="Slide Number Placeholder 3">
            <a:extLst>
              <a:ext uri="{FF2B5EF4-FFF2-40B4-BE49-F238E27FC236}">
                <a16:creationId xmlns:a16="http://schemas.microsoft.com/office/drawing/2014/main" id="{507C7026-F5AD-63E9-3966-E1386529AA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06F9A29-08C2-4CA1-A6A3-FEB11E3CBBAA}" type="slidenum">
              <a:rPr lang="en-US" altLang="en-US" sz="1200" smtClean="0"/>
              <a:pPr/>
              <a:t>22</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3F0F30E9-9DB1-48F4-09BD-6E54B9ACFF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656F8192-4383-44E2-BEDB-F5DB3107E501}" type="slidenum">
              <a:rPr lang="en-US" altLang="en-US" sz="1200"/>
              <a:pPr/>
              <a:t>23</a:t>
            </a:fld>
            <a:endParaRPr lang="en-US" altLang="en-US" sz="1200"/>
          </a:p>
        </p:txBody>
      </p:sp>
      <p:sp>
        <p:nvSpPr>
          <p:cNvPr id="114691" name="Rectangle 2">
            <a:extLst>
              <a:ext uri="{FF2B5EF4-FFF2-40B4-BE49-F238E27FC236}">
                <a16:creationId xmlns:a16="http://schemas.microsoft.com/office/drawing/2014/main" id="{AD9839CF-9653-3815-93D7-562FB7300C63}"/>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429768F9-9E4C-EBD1-61BC-0812C6638A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Hailstones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trip above and below the freezing level allows a layer of ice to accrete</a:t>
            </a:r>
          </a:p>
          <a:p>
            <a:endParaRPr lang="en-US" dirty="0"/>
          </a:p>
        </p:txBody>
      </p:sp>
      <p:sp>
        <p:nvSpPr>
          <p:cNvPr id="4" name="Slide Number Placeholder 3"/>
          <p:cNvSpPr>
            <a:spLocks noGrp="1"/>
          </p:cNvSpPr>
          <p:nvPr>
            <p:ph type="sldNum" sz="quarter" idx="5"/>
          </p:nvPr>
        </p:nvSpPr>
        <p:spPr/>
        <p:txBody>
          <a:bodyPr/>
          <a:lstStyle/>
          <a:p>
            <a:fld id="{3D14A18F-46D5-4803-BC30-C28F4C9755A4}" type="slidenum">
              <a:rPr lang="en-US" smtClean="0"/>
              <a:t>24</a:t>
            </a:fld>
            <a:endParaRPr lang="en-US"/>
          </a:p>
        </p:txBody>
      </p:sp>
    </p:spTree>
    <p:extLst>
      <p:ext uri="{BB962C8B-B14F-4D97-AF65-F5344CB8AC3E}">
        <p14:creationId xmlns:p14="http://schemas.microsoft.com/office/powerpoint/2010/main" val="2242480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449FD2A9-6BA0-7B82-8BDB-18CA42E954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128621BF-A320-4512-8252-8328E03AE1B9}" type="slidenum">
              <a:rPr lang="en-US" altLang="en-US" sz="1200"/>
              <a:pPr/>
              <a:t>25</a:t>
            </a:fld>
            <a:endParaRPr lang="en-US" altLang="en-US" sz="1200"/>
          </a:p>
        </p:txBody>
      </p:sp>
      <p:sp>
        <p:nvSpPr>
          <p:cNvPr id="116739" name="Rectangle 2">
            <a:extLst>
              <a:ext uri="{FF2B5EF4-FFF2-40B4-BE49-F238E27FC236}">
                <a16:creationId xmlns:a16="http://schemas.microsoft.com/office/drawing/2014/main" id="{EAE2992D-12A3-584D-F929-C484CB1FF929}"/>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EDC1D94A-0516-965D-29D5-11488D48C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Grapefruit-sized hailstone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5B83A8AB-CE00-7AF6-23EE-4DEFF5B1DD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8B5BB256-0B2B-46E4-8B86-6035960F5CEF}" type="slidenum">
              <a:rPr lang="en-US" altLang="en-US" sz="1200" smtClean="0"/>
              <a:pPr/>
              <a:t>2</a:t>
            </a:fld>
            <a:endParaRPr lang="en-US" altLang="en-US" sz="1200"/>
          </a:p>
        </p:txBody>
      </p:sp>
      <p:sp>
        <p:nvSpPr>
          <p:cNvPr id="10243" name="Rectangle 2">
            <a:extLst>
              <a:ext uri="{FF2B5EF4-FFF2-40B4-BE49-F238E27FC236}">
                <a16:creationId xmlns:a16="http://schemas.microsoft.com/office/drawing/2014/main" id="{601DE70A-F236-B5CB-F045-017610553E9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FE7BBFD5-6AEE-BF70-DB7A-5D92C72F4C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https://www.youtube.com/watch?v=DuMX9AM9BrE</a:t>
            </a:r>
          </a:p>
        </p:txBody>
      </p:sp>
      <p:sp>
        <p:nvSpPr>
          <p:cNvPr id="4" name="Slide Number Placeholder 3"/>
          <p:cNvSpPr>
            <a:spLocks noGrp="1"/>
          </p:cNvSpPr>
          <p:nvPr>
            <p:ph type="sldNum" sz="quarter" idx="5"/>
          </p:nvPr>
        </p:nvSpPr>
        <p:spPr/>
        <p:txBody>
          <a:bodyPr/>
          <a:lstStyle/>
          <a:p>
            <a:fld id="{3D14A18F-46D5-4803-BC30-C28F4C9755A4}" type="slidenum">
              <a:rPr lang="en-US" smtClean="0"/>
              <a:t>26</a:t>
            </a:fld>
            <a:endParaRPr lang="en-US"/>
          </a:p>
        </p:txBody>
      </p:sp>
    </p:spTree>
    <p:extLst>
      <p:ext uri="{BB962C8B-B14F-4D97-AF65-F5344CB8AC3E}">
        <p14:creationId xmlns:p14="http://schemas.microsoft.com/office/powerpoint/2010/main" val="1081869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https://www.youtube.com/watch?v=Rzg0o1NmyPI</a:t>
            </a:r>
          </a:p>
        </p:txBody>
      </p:sp>
      <p:sp>
        <p:nvSpPr>
          <p:cNvPr id="4" name="Slide Number Placeholder 3"/>
          <p:cNvSpPr>
            <a:spLocks noGrp="1"/>
          </p:cNvSpPr>
          <p:nvPr>
            <p:ph type="sldNum" sz="quarter" idx="5"/>
          </p:nvPr>
        </p:nvSpPr>
        <p:spPr/>
        <p:txBody>
          <a:bodyPr/>
          <a:lstStyle/>
          <a:p>
            <a:fld id="{3D14A18F-46D5-4803-BC30-C28F4C9755A4}" type="slidenum">
              <a:rPr lang="en-US" smtClean="0"/>
              <a:t>27</a:t>
            </a:fld>
            <a:endParaRPr lang="en-US"/>
          </a:p>
        </p:txBody>
      </p:sp>
    </p:spTree>
    <p:extLst>
      <p:ext uri="{BB962C8B-B14F-4D97-AF65-F5344CB8AC3E}">
        <p14:creationId xmlns:p14="http://schemas.microsoft.com/office/powerpoint/2010/main" val="2137241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0B215637-296C-7738-C45E-4F761A681D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65EFCEF9-7EE0-47E9-9866-567BD0154F82}" type="slidenum">
              <a:rPr lang="en-US" altLang="en-US" sz="1200"/>
              <a:pPr/>
              <a:t>28</a:t>
            </a:fld>
            <a:endParaRPr lang="en-US" altLang="en-US" sz="1200"/>
          </a:p>
        </p:txBody>
      </p:sp>
      <p:sp>
        <p:nvSpPr>
          <p:cNvPr id="120835" name="Rectangle 2">
            <a:extLst>
              <a:ext uri="{FF2B5EF4-FFF2-40B4-BE49-F238E27FC236}">
                <a16:creationId xmlns:a16="http://schemas.microsoft.com/office/drawing/2014/main" id="{7AD33139-0EC0-B7CF-4C75-64AEE16280B1}"/>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018A7573-754A-DD59-CDE3-C7C1735190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Delta Air Lines Flight 191 airplane crash at Dallas/Fort Worth International Airport (DFW) occurred around 6:05 P.M. CDT on August 2, 1985. The National https://www.weather.gov/fwd/delta191</a:t>
            </a:r>
            <a:br>
              <a:rPr lang="en-US" dirty="0"/>
            </a:br>
            <a:br>
              <a:rPr lang="en-US" dirty="0"/>
            </a:br>
            <a:r>
              <a:rPr lang="en-US" dirty="0"/>
              <a:t>Transportation Safety Board's (NTSB) Accident Board determined that the cause of the incident was wind-shear associated with an intense thunderstorm downdraft that occurred at the north end of the airport along runway 17 Left (17L). Today we know this intense, localized downburst as a microburst, a weather phenomenon that was not well understood at the time of the accident. For information on an intense, but slightly larger downburst, see </a:t>
            </a:r>
            <a:r>
              <a:rPr lang="en-US" dirty="0" err="1"/>
              <a:t>macroburst</a:t>
            </a:r>
            <a:r>
              <a:rPr lang="en-US" dirty="0"/>
              <a:t>. The table below lists several aircraft incidents in which weather played a major role or was the direct cause for the loss of life and/or the loss of the airplane. The Delta Air Lines Flight 191 accident marked the 3rd event between 1975 and 1985 in which more than 100 fatalities occurred in an aircraft incident due to a microburst in the United States. The events on August 2, 1985, as well as other dates (see table below) likely helped to drive the need to reform aviation weather safety. These needs included the improved the detection of hazardous weather to aircraft using remote sensing instruments, equipping pilots and aircraft with tools to identify weather hazards to aircraft and continued collaboration between the National Weather Service (NWS) and Federal Aviation Administration (FAA).</a:t>
            </a:r>
          </a:p>
        </p:txBody>
      </p:sp>
      <p:sp>
        <p:nvSpPr>
          <p:cNvPr id="4" name="Slide Number Placeholder 3"/>
          <p:cNvSpPr>
            <a:spLocks noGrp="1"/>
          </p:cNvSpPr>
          <p:nvPr>
            <p:ph type="sldNum" sz="quarter" idx="5"/>
          </p:nvPr>
        </p:nvSpPr>
        <p:spPr/>
        <p:txBody>
          <a:bodyPr/>
          <a:lstStyle/>
          <a:p>
            <a:fld id="{3D14A18F-46D5-4803-BC30-C28F4C9755A4}" type="slidenum">
              <a:rPr lang="en-US" smtClean="0"/>
              <a:t>29</a:t>
            </a:fld>
            <a:endParaRPr lang="en-US"/>
          </a:p>
        </p:txBody>
      </p:sp>
    </p:spTree>
    <p:extLst>
      <p:ext uri="{BB962C8B-B14F-4D97-AF65-F5344CB8AC3E}">
        <p14:creationId xmlns:p14="http://schemas.microsoft.com/office/powerpoint/2010/main" val="2541011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https://www.youtube.com/watch?v=a_G2KRzha7o</a:t>
            </a:r>
          </a:p>
        </p:txBody>
      </p:sp>
      <p:sp>
        <p:nvSpPr>
          <p:cNvPr id="4" name="Slide Number Placeholder 3"/>
          <p:cNvSpPr>
            <a:spLocks noGrp="1"/>
          </p:cNvSpPr>
          <p:nvPr>
            <p:ph type="sldNum" sz="quarter" idx="5"/>
          </p:nvPr>
        </p:nvSpPr>
        <p:spPr/>
        <p:txBody>
          <a:bodyPr/>
          <a:lstStyle/>
          <a:p>
            <a:fld id="{3D14A18F-46D5-4803-BC30-C28F4C9755A4}" type="slidenum">
              <a:rPr lang="en-US" smtClean="0"/>
              <a:t>30</a:t>
            </a:fld>
            <a:endParaRPr lang="en-US"/>
          </a:p>
        </p:txBody>
      </p:sp>
    </p:spTree>
    <p:extLst>
      <p:ext uri="{BB962C8B-B14F-4D97-AF65-F5344CB8AC3E}">
        <p14:creationId xmlns:p14="http://schemas.microsoft.com/office/powerpoint/2010/main" val="1934431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AFAA3390-3DF0-5E56-07D1-645D0BAD9D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2042BCC8-BEBD-4452-A41F-E78A3FA2CDA9}" type="slidenum">
              <a:rPr lang="en-US" altLang="en-US" sz="1200"/>
              <a:pPr/>
              <a:t>32</a:t>
            </a:fld>
            <a:endParaRPr lang="en-US" altLang="en-US" sz="1200"/>
          </a:p>
        </p:txBody>
      </p:sp>
      <p:sp>
        <p:nvSpPr>
          <p:cNvPr id="122883" name="Rectangle 2">
            <a:extLst>
              <a:ext uri="{FF2B5EF4-FFF2-40B4-BE49-F238E27FC236}">
                <a16:creationId xmlns:a16="http://schemas.microsoft.com/office/drawing/2014/main" id="{3C53A7DA-A41E-A1BE-45BB-CA7DCA4971EF}"/>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6300A768-27EE-069B-20D8-42891E3E80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a:p>
            <a:pPr eaLnBrk="1" hangingPunct="1"/>
            <a:endParaRPr lang="en-US" altLang="en-US"/>
          </a:p>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48C7833A-83FA-F4E1-8862-CDE63CEBE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05F8FFC-F865-435C-AB4B-3B48072A097A}" type="slidenum">
              <a:rPr lang="en-US" altLang="en-US" sz="1200"/>
              <a:pPr/>
              <a:t>33</a:t>
            </a:fld>
            <a:endParaRPr lang="en-US" altLang="en-US" sz="1200"/>
          </a:p>
        </p:txBody>
      </p:sp>
      <p:sp>
        <p:nvSpPr>
          <p:cNvPr id="123907" name="Rectangle 2">
            <a:extLst>
              <a:ext uri="{FF2B5EF4-FFF2-40B4-BE49-F238E27FC236}">
                <a16:creationId xmlns:a16="http://schemas.microsoft.com/office/drawing/2014/main" id="{17B95F2A-140F-727D-796C-29E11775F6C1}"/>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4B0CF1F3-5253-E871-47CE-D10981AD12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Approaching gust front and derecho in Chicago in June 2012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https://youtu.be/0MG7aOjZciY?si=tEMTTPPxwRWrHN7D</a:t>
            </a:r>
          </a:p>
        </p:txBody>
      </p:sp>
      <p:sp>
        <p:nvSpPr>
          <p:cNvPr id="4" name="Slide Number Placeholder 3"/>
          <p:cNvSpPr>
            <a:spLocks noGrp="1"/>
          </p:cNvSpPr>
          <p:nvPr>
            <p:ph type="sldNum" sz="quarter" idx="5"/>
          </p:nvPr>
        </p:nvSpPr>
        <p:spPr/>
        <p:txBody>
          <a:bodyPr/>
          <a:lstStyle/>
          <a:p>
            <a:fld id="{3D14A18F-46D5-4803-BC30-C28F4C9755A4}" type="slidenum">
              <a:rPr lang="en-US" smtClean="0"/>
              <a:t>34</a:t>
            </a:fld>
            <a:endParaRPr lang="en-US"/>
          </a:p>
        </p:txBody>
      </p:sp>
    </p:spTree>
    <p:extLst>
      <p:ext uri="{BB962C8B-B14F-4D97-AF65-F5344CB8AC3E}">
        <p14:creationId xmlns:p14="http://schemas.microsoft.com/office/powerpoint/2010/main" val="3303495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https://youtu.be/ZtauyyeF-mo?si=pNkOuGxYSJFBqrqt</a:t>
            </a:r>
          </a:p>
        </p:txBody>
      </p:sp>
      <p:sp>
        <p:nvSpPr>
          <p:cNvPr id="4" name="Slide Number Placeholder 3"/>
          <p:cNvSpPr>
            <a:spLocks noGrp="1"/>
          </p:cNvSpPr>
          <p:nvPr>
            <p:ph type="sldNum" sz="quarter" idx="5"/>
          </p:nvPr>
        </p:nvSpPr>
        <p:spPr/>
        <p:txBody>
          <a:bodyPr/>
          <a:lstStyle/>
          <a:p>
            <a:fld id="{3D14A18F-46D5-4803-BC30-C28F4C9755A4}" type="slidenum">
              <a:rPr lang="en-US" smtClean="0"/>
              <a:t>35</a:t>
            </a:fld>
            <a:endParaRPr lang="en-US"/>
          </a:p>
        </p:txBody>
      </p:sp>
    </p:spTree>
    <p:extLst>
      <p:ext uri="{BB962C8B-B14F-4D97-AF65-F5344CB8AC3E}">
        <p14:creationId xmlns:p14="http://schemas.microsoft.com/office/powerpoint/2010/main" val="3117407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https://youtu.be/2GuCguODZbY?si=l7-IBVDDnsGX3beR</a:t>
            </a:r>
          </a:p>
        </p:txBody>
      </p:sp>
      <p:sp>
        <p:nvSpPr>
          <p:cNvPr id="4" name="Slide Number Placeholder 3"/>
          <p:cNvSpPr>
            <a:spLocks noGrp="1"/>
          </p:cNvSpPr>
          <p:nvPr>
            <p:ph type="sldNum" sz="quarter" idx="5"/>
          </p:nvPr>
        </p:nvSpPr>
        <p:spPr/>
        <p:txBody>
          <a:bodyPr/>
          <a:lstStyle/>
          <a:p>
            <a:fld id="{3D14A18F-46D5-4803-BC30-C28F4C9755A4}" type="slidenum">
              <a:rPr lang="en-US" smtClean="0"/>
              <a:t>36</a:t>
            </a:fld>
            <a:endParaRPr lang="en-US"/>
          </a:p>
        </p:txBody>
      </p:sp>
    </p:spTree>
    <p:extLst>
      <p:ext uri="{BB962C8B-B14F-4D97-AF65-F5344CB8AC3E}">
        <p14:creationId xmlns:p14="http://schemas.microsoft.com/office/powerpoint/2010/main" val="4007109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39804AAA-1FB7-F7F3-E92F-1C4ABC5F86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9FF2527-4BC4-4111-A38B-A28A19DD29E3}" type="slidenum">
              <a:rPr lang="en-US" altLang="en-US" sz="1200" smtClean="0"/>
              <a:pPr/>
              <a:t>4</a:t>
            </a:fld>
            <a:endParaRPr lang="en-US" altLang="en-US" sz="1200"/>
          </a:p>
        </p:txBody>
      </p:sp>
      <p:sp>
        <p:nvSpPr>
          <p:cNvPr id="15363" name="Rectangle 2">
            <a:extLst>
              <a:ext uri="{FF2B5EF4-FFF2-40B4-BE49-F238E27FC236}">
                <a16:creationId xmlns:a16="http://schemas.microsoft.com/office/drawing/2014/main" id="{790B0E0C-5E2F-1DC5-0D75-F27B74E317CA}"/>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DBF51541-2BBA-E2BC-16C0-481A56457D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https://youtu.be/cQnvxJZucds?si=YTzL2xpK9ISwgF-7</a:t>
            </a:r>
          </a:p>
        </p:txBody>
      </p:sp>
      <p:sp>
        <p:nvSpPr>
          <p:cNvPr id="4" name="Slide Number Placeholder 3"/>
          <p:cNvSpPr>
            <a:spLocks noGrp="1"/>
          </p:cNvSpPr>
          <p:nvPr>
            <p:ph type="sldNum" sz="quarter" idx="5"/>
          </p:nvPr>
        </p:nvSpPr>
        <p:spPr/>
        <p:txBody>
          <a:bodyPr/>
          <a:lstStyle/>
          <a:p>
            <a:fld id="{3D14A18F-46D5-4803-BC30-C28F4C9755A4}" type="slidenum">
              <a:rPr lang="en-US" smtClean="0"/>
              <a:t>37</a:t>
            </a:fld>
            <a:endParaRPr lang="en-US"/>
          </a:p>
        </p:txBody>
      </p:sp>
    </p:spTree>
    <p:extLst>
      <p:ext uri="{BB962C8B-B14F-4D97-AF65-F5344CB8AC3E}">
        <p14:creationId xmlns:p14="http://schemas.microsoft.com/office/powerpoint/2010/main" val="3918438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https://youtu.be/W-P4P68YyNM?si=cFZAbCSkg18qE-TD</a:t>
            </a:r>
          </a:p>
        </p:txBody>
      </p:sp>
      <p:sp>
        <p:nvSpPr>
          <p:cNvPr id="4" name="Slide Number Placeholder 3"/>
          <p:cNvSpPr>
            <a:spLocks noGrp="1"/>
          </p:cNvSpPr>
          <p:nvPr>
            <p:ph type="sldNum" sz="quarter" idx="5"/>
          </p:nvPr>
        </p:nvSpPr>
        <p:spPr/>
        <p:txBody>
          <a:bodyPr/>
          <a:lstStyle/>
          <a:p>
            <a:fld id="{3D14A18F-46D5-4803-BC30-C28F4C9755A4}" type="slidenum">
              <a:rPr lang="en-US" smtClean="0"/>
              <a:t>38</a:t>
            </a:fld>
            <a:endParaRPr lang="en-US"/>
          </a:p>
        </p:txBody>
      </p:sp>
    </p:spTree>
    <p:extLst>
      <p:ext uri="{BB962C8B-B14F-4D97-AF65-F5344CB8AC3E}">
        <p14:creationId xmlns:p14="http://schemas.microsoft.com/office/powerpoint/2010/main" val="889594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38A1382-3C5A-A2A1-5714-C36BB43AB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1B0313CD-E1FB-4952-837A-8C4F0124776A}" type="slidenum">
              <a:rPr lang="en-US" altLang="en-US" sz="1200"/>
              <a:pPr/>
              <a:t>40</a:t>
            </a:fld>
            <a:endParaRPr lang="en-US" altLang="en-US" sz="1200"/>
          </a:p>
        </p:txBody>
      </p:sp>
      <p:sp>
        <p:nvSpPr>
          <p:cNvPr id="97283" name="Rectangle 2">
            <a:extLst>
              <a:ext uri="{FF2B5EF4-FFF2-40B4-BE49-F238E27FC236}">
                <a16:creationId xmlns:a16="http://schemas.microsoft.com/office/drawing/2014/main" id="{7223997E-26F5-6C4D-C88F-3A6885F0EF5E}"/>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66A461A9-3B25-75A9-25F4-A00BC4B6CF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CCBFE8EB-3918-8BF5-6CD2-62EAD7A979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44CE0A8-F6BE-4602-88BF-FB276D49F3F1}" type="slidenum">
              <a:rPr lang="en-US" altLang="en-US" sz="1200"/>
              <a:pPr/>
              <a:t>41</a:t>
            </a:fld>
            <a:endParaRPr lang="en-US" altLang="en-US" sz="1200"/>
          </a:p>
        </p:txBody>
      </p:sp>
      <p:sp>
        <p:nvSpPr>
          <p:cNvPr id="98307" name="Rectangle 2">
            <a:extLst>
              <a:ext uri="{FF2B5EF4-FFF2-40B4-BE49-F238E27FC236}">
                <a16:creationId xmlns:a16="http://schemas.microsoft.com/office/drawing/2014/main" id="{AF809A16-504F-613C-740D-57C1C7D4D9F6}"/>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94F75821-AD6D-94D3-DC79-F42A30DB78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Keep in mind that the </a:t>
            </a:r>
            <a:r>
              <a:rPr lang="en-US" altLang="en-US" dirty="0" err="1"/>
              <a:t>mesocyclonic</a:t>
            </a:r>
            <a:r>
              <a:rPr lang="en-US" altLang="en-US" dirty="0"/>
              <a:t> circulation of a supercell is not the tornado</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https://youtu.be/lHBZylcxIvw?si=Bmd0qTYXFVeuu34z</a:t>
            </a:r>
          </a:p>
        </p:txBody>
      </p:sp>
      <p:sp>
        <p:nvSpPr>
          <p:cNvPr id="4" name="Slide Number Placeholder 3"/>
          <p:cNvSpPr>
            <a:spLocks noGrp="1"/>
          </p:cNvSpPr>
          <p:nvPr>
            <p:ph type="sldNum" sz="quarter" idx="5"/>
          </p:nvPr>
        </p:nvSpPr>
        <p:spPr/>
        <p:txBody>
          <a:bodyPr/>
          <a:lstStyle/>
          <a:p>
            <a:fld id="{3D14A18F-46D5-4803-BC30-C28F4C9755A4}" type="slidenum">
              <a:rPr lang="en-US" smtClean="0"/>
              <a:t>42</a:t>
            </a:fld>
            <a:endParaRPr lang="en-US"/>
          </a:p>
        </p:txBody>
      </p:sp>
    </p:spTree>
    <p:extLst>
      <p:ext uri="{BB962C8B-B14F-4D97-AF65-F5344CB8AC3E}">
        <p14:creationId xmlns:p14="http://schemas.microsoft.com/office/powerpoint/2010/main" val="1803207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Tuscaloosa, Alabama 2011 outbreak</a:t>
            </a:r>
            <a:br>
              <a:rPr lang="en-US" dirty="0"/>
            </a:br>
            <a:br>
              <a:rPr lang="en-US" dirty="0"/>
            </a:br>
            <a:r>
              <a:rPr lang="en-US" dirty="0"/>
              <a:t>https://youtu.be/FyszJj0VEVU?si=SnN1F47TX6pm2kSB</a:t>
            </a:r>
          </a:p>
        </p:txBody>
      </p:sp>
      <p:sp>
        <p:nvSpPr>
          <p:cNvPr id="4" name="Slide Number Placeholder 3"/>
          <p:cNvSpPr>
            <a:spLocks noGrp="1"/>
          </p:cNvSpPr>
          <p:nvPr>
            <p:ph type="sldNum" sz="quarter" idx="5"/>
          </p:nvPr>
        </p:nvSpPr>
        <p:spPr/>
        <p:txBody>
          <a:bodyPr/>
          <a:lstStyle/>
          <a:p>
            <a:fld id="{3D14A18F-46D5-4803-BC30-C28F4C9755A4}" type="slidenum">
              <a:rPr lang="en-US" smtClean="0"/>
              <a:t>43</a:t>
            </a:fld>
            <a:endParaRPr lang="en-US"/>
          </a:p>
        </p:txBody>
      </p:sp>
    </p:spTree>
    <p:extLst>
      <p:ext uri="{BB962C8B-B14F-4D97-AF65-F5344CB8AC3E}">
        <p14:creationId xmlns:p14="http://schemas.microsoft.com/office/powerpoint/2010/main" val="2151581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https://youtu.be/7k153ho6vFU?si=o_Rn5BPuDYwBiNyf</a:t>
            </a:r>
          </a:p>
        </p:txBody>
      </p:sp>
      <p:sp>
        <p:nvSpPr>
          <p:cNvPr id="4" name="Slide Number Placeholder 3"/>
          <p:cNvSpPr>
            <a:spLocks noGrp="1"/>
          </p:cNvSpPr>
          <p:nvPr>
            <p:ph type="sldNum" sz="quarter" idx="5"/>
          </p:nvPr>
        </p:nvSpPr>
        <p:spPr/>
        <p:txBody>
          <a:bodyPr/>
          <a:lstStyle/>
          <a:p>
            <a:fld id="{3D14A18F-46D5-4803-BC30-C28F4C9755A4}" type="slidenum">
              <a:rPr lang="en-US" smtClean="0"/>
              <a:t>44</a:t>
            </a:fld>
            <a:endParaRPr lang="en-US"/>
          </a:p>
        </p:txBody>
      </p:sp>
    </p:spTree>
    <p:extLst>
      <p:ext uri="{BB962C8B-B14F-4D97-AF65-F5344CB8AC3E}">
        <p14:creationId xmlns:p14="http://schemas.microsoft.com/office/powerpoint/2010/main" val="640505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https://youtu.be/fQkFgF5O7H8?si=TyNPMibYnyTeEqek</a:t>
            </a:r>
          </a:p>
        </p:txBody>
      </p:sp>
      <p:sp>
        <p:nvSpPr>
          <p:cNvPr id="4" name="Slide Number Placeholder 3"/>
          <p:cNvSpPr>
            <a:spLocks noGrp="1"/>
          </p:cNvSpPr>
          <p:nvPr>
            <p:ph type="sldNum" sz="quarter" idx="5"/>
          </p:nvPr>
        </p:nvSpPr>
        <p:spPr/>
        <p:txBody>
          <a:bodyPr/>
          <a:lstStyle/>
          <a:p>
            <a:fld id="{3D14A18F-46D5-4803-BC30-C28F4C9755A4}" type="slidenum">
              <a:rPr lang="en-US" smtClean="0"/>
              <a:t>45</a:t>
            </a:fld>
            <a:endParaRPr lang="en-US"/>
          </a:p>
        </p:txBody>
      </p:sp>
    </p:spTree>
    <p:extLst>
      <p:ext uri="{BB962C8B-B14F-4D97-AF65-F5344CB8AC3E}">
        <p14:creationId xmlns:p14="http://schemas.microsoft.com/office/powerpoint/2010/main" val="28531981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 West Liberty Kentucky</a:t>
            </a:r>
          </a:p>
        </p:txBody>
      </p:sp>
      <p:sp>
        <p:nvSpPr>
          <p:cNvPr id="4" name="Slide Number Placeholder 3"/>
          <p:cNvSpPr>
            <a:spLocks noGrp="1"/>
          </p:cNvSpPr>
          <p:nvPr>
            <p:ph type="sldNum" sz="quarter" idx="5"/>
          </p:nvPr>
        </p:nvSpPr>
        <p:spPr/>
        <p:txBody>
          <a:bodyPr/>
          <a:lstStyle/>
          <a:p>
            <a:fld id="{3D14A18F-46D5-4803-BC30-C28F4C9755A4}" type="slidenum">
              <a:rPr lang="en-US" smtClean="0"/>
              <a:t>46</a:t>
            </a:fld>
            <a:endParaRPr lang="en-US"/>
          </a:p>
        </p:txBody>
      </p:sp>
    </p:spTree>
    <p:extLst>
      <p:ext uri="{BB962C8B-B14F-4D97-AF65-F5344CB8AC3E}">
        <p14:creationId xmlns:p14="http://schemas.microsoft.com/office/powerpoint/2010/main" val="3481350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locations offer a mountain free zone for continental polar air masses from the north to collide with marine tropical airmass from the south. The location of this tornado ‘alley’ has shifted in the last few decades toward the southeastern US</a:t>
            </a:r>
          </a:p>
        </p:txBody>
      </p:sp>
      <p:sp>
        <p:nvSpPr>
          <p:cNvPr id="4" name="Slide Number Placeholder 3"/>
          <p:cNvSpPr>
            <a:spLocks noGrp="1"/>
          </p:cNvSpPr>
          <p:nvPr>
            <p:ph type="sldNum" sz="quarter" idx="5"/>
          </p:nvPr>
        </p:nvSpPr>
        <p:spPr/>
        <p:txBody>
          <a:bodyPr/>
          <a:lstStyle/>
          <a:p>
            <a:fld id="{3D14A18F-46D5-4803-BC30-C28F4C9755A4}" type="slidenum">
              <a:rPr lang="en-US" smtClean="0"/>
              <a:t>47</a:t>
            </a:fld>
            <a:endParaRPr lang="en-US"/>
          </a:p>
        </p:txBody>
      </p:sp>
    </p:spTree>
    <p:extLst>
      <p:ext uri="{BB962C8B-B14F-4D97-AF65-F5344CB8AC3E}">
        <p14:creationId xmlns:p14="http://schemas.microsoft.com/office/powerpoint/2010/main" val="156644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80B73DF0-8F3F-E4A4-920D-EB5C3DD60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A8C28E8-3958-4FCD-A4A0-B2F7AD8F0157}" type="slidenum">
              <a:rPr lang="en-US" altLang="en-US" sz="1200" smtClean="0"/>
              <a:pPr/>
              <a:t>5</a:t>
            </a:fld>
            <a:endParaRPr lang="en-US" altLang="en-US" sz="1200"/>
          </a:p>
        </p:txBody>
      </p:sp>
      <p:sp>
        <p:nvSpPr>
          <p:cNvPr id="17411" name="Rectangle 2">
            <a:extLst>
              <a:ext uri="{FF2B5EF4-FFF2-40B4-BE49-F238E27FC236}">
                <a16:creationId xmlns:a16="http://schemas.microsoft.com/office/drawing/2014/main" id="{8CB7B090-0A03-903B-7C6B-ED02422A56D5}"/>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703DA6AA-3299-8BE6-0A51-A2B3D04F6B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Dry air is denser than warm air. </a:t>
            </a:r>
          </a:p>
          <a:p>
            <a:pPr eaLnBrk="1" hangingPunct="1"/>
            <a:endParaRPr lang="en-US" altLang="en-US"/>
          </a:p>
          <a:p>
            <a:pPr eaLnBrk="1" hangingPunct="1"/>
            <a:r>
              <a:rPr lang="en-US" altLang="en-US"/>
              <a:t>Water vapor is a relatively light gas when compared to oxygen and nitrogen. Thus, when water vapor increases, the amount of oxygen and nitrogen decrease per unit volume and thus density decreases because mass is decreasing.  Water vapor, a lighter molecule, displaces heavier atoms if air gets moister.  If air is drier, there are more atoms of heavier oxygen and nitrogen.</a:t>
            </a:r>
          </a:p>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46dcae81"/>
              </a:rPr>
              <a:t>Blue areas indicate where tornados have decreased since 1979. Yellow and red areas are where they have increased. Hatched lines indicate statistically significant changes. </a:t>
            </a:r>
            <a:br>
              <a:rPr lang="en-US" sz="1800" b="0" i="0" u="none" strike="noStrike" baseline="0" dirty="0">
                <a:latin typeface="AdvOT46dcae81"/>
              </a:rPr>
            </a:br>
            <a:br>
              <a:rPr lang="en-US" sz="1800" b="0" i="0" u="none" strike="noStrike" baseline="0" dirty="0">
                <a:latin typeface="AdvOT46dcae81"/>
              </a:rPr>
            </a:br>
            <a:r>
              <a:rPr lang="en-US" sz="1800" b="0" i="0" u="none" strike="noStrike" baseline="0" dirty="0">
                <a:latin typeface="AdvOT46dcae81"/>
              </a:rPr>
              <a:t>doi:10.1038/s41612-018-0048-2</a:t>
            </a:r>
            <a:br>
              <a:rPr lang="en-US" sz="1800" b="0" i="0" u="none" strike="noStrike" baseline="0" dirty="0">
                <a:latin typeface="AdvOT46dcae81"/>
              </a:rPr>
            </a:br>
            <a:br>
              <a:rPr lang="en-US" sz="1800" b="0" i="0" u="none" strike="noStrike" baseline="0" dirty="0">
                <a:latin typeface="AdvOT46dcae81"/>
              </a:rPr>
            </a:br>
            <a:r>
              <a:rPr lang="en-US" sz="1800" b="0" i="0" u="none" strike="noStrike" baseline="0" dirty="0">
                <a:latin typeface="AdvOT46dcae81"/>
              </a:rPr>
              <a:t>Severe thunderstorms accompanied by tornadoes, hail, and damaging winds cause an average of 5.4 billion dollars of damage each year across the United States, and 10 billion-dollar events are no longer uncommon. This overall economic and casualty risk</a:t>
            </a:r>
            <a:r>
              <a:rPr lang="en-US" sz="1800" b="0" i="0" u="none" strike="noStrike" baseline="0" dirty="0">
                <a:latin typeface="AdvOT46dcae81+20"/>
              </a:rPr>
              <a:t>—</a:t>
            </a:r>
            <a:r>
              <a:rPr lang="en-US" sz="1800" b="0" i="0" u="none" strike="noStrike" baseline="0" dirty="0">
                <a:latin typeface="AdvOT46dcae81"/>
              </a:rPr>
              <a:t>with over 600 severe thunderstorm related deaths in 2011</a:t>
            </a:r>
            <a:r>
              <a:rPr lang="en-US" sz="1800" b="0" i="0" u="none" strike="noStrike" baseline="0" dirty="0">
                <a:latin typeface="AdvOT46dcae81+20"/>
              </a:rPr>
              <a:t>—</a:t>
            </a:r>
            <a:r>
              <a:rPr lang="en-US" sz="1800" b="0" i="0" u="none" strike="noStrike" baseline="0" dirty="0">
                <a:latin typeface="AdvOT46dcae81"/>
              </a:rPr>
              <a:t>has prompted public and scienti</a:t>
            </a:r>
            <a:r>
              <a:rPr lang="en-US" sz="1800" b="0" i="0" u="none" strike="noStrike" baseline="0" dirty="0">
                <a:latin typeface="AdvOT46dcae81+fb"/>
              </a:rPr>
              <a:t>fi</a:t>
            </a:r>
            <a:r>
              <a:rPr lang="en-US" sz="1800" b="0" i="0" u="none" strike="noStrike" baseline="0" dirty="0">
                <a:latin typeface="AdvOT46dcae81"/>
              </a:rPr>
              <a:t>c inquiries about the impact of climate change on tornadoes. We show that national annual frequencies of tornado reports have remained relatively constant, but signi</a:t>
            </a:r>
            <a:r>
              <a:rPr lang="en-US" sz="1800" b="0" i="0" u="none" strike="noStrike" baseline="0" dirty="0">
                <a:latin typeface="AdvOT46dcae81+fb"/>
              </a:rPr>
              <a:t>fi</a:t>
            </a:r>
            <a:r>
              <a:rPr lang="en-US" sz="1800" b="0" i="0" u="none" strike="noStrike" baseline="0" dirty="0">
                <a:latin typeface="AdvOT46dcae81"/>
              </a:rPr>
              <a:t>cant spatially-varying temporal trends in tornado frequency have occurred since 1979. Negative tendencies of tornado occurrence have been noted in portions of the central and southern Great Plains, while robust positive trends have been  </a:t>
            </a:r>
            <a:r>
              <a:rPr lang="en-US" sz="1800" b="0" i="0" u="none" strike="noStrike" baseline="0" dirty="0" err="1">
                <a:latin typeface="AdvOT46dcae81"/>
              </a:rPr>
              <a:t>ocumented</a:t>
            </a:r>
            <a:r>
              <a:rPr lang="en-US" sz="1800" b="0" i="0" u="none" strike="noStrike" baseline="0" dirty="0">
                <a:latin typeface="AdvOT46dcae81"/>
              </a:rPr>
              <a:t> in portions of the Midwest and Southeast United States. </a:t>
            </a:r>
            <a:br>
              <a:rPr lang="en-US" sz="1800" b="0" i="0" u="none" strike="noStrike" baseline="0" dirty="0">
                <a:latin typeface="AdvOT46dcae81"/>
              </a:rPr>
            </a:br>
            <a:br>
              <a:rPr lang="en-US" sz="1800" b="0" i="0" u="none" strike="noStrike" baseline="0" dirty="0">
                <a:latin typeface="AdvOT46dcae81"/>
              </a:rPr>
            </a:br>
            <a:r>
              <a:rPr lang="en-US" sz="1200" b="0" i="0" u="none" strike="noStrike" baseline="0" dirty="0">
                <a:latin typeface="AdvPSTIM10-R"/>
              </a:rPr>
              <a:t>This temporal change of spatial patterns in tornado activity for successive cold and warm periods may be suggestive of climate change effects yet warrants the climatological study of meteorological parameters responsible for tornado formation</a:t>
            </a:r>
            <a:endParaRPr lang="en-US" dirty="0"/>
          </a:p>
        </p:txBody>
      </p:sp>
      <p:sp>
        <p:nvSpPr>
          <p:cNvPr id="4" name="Slide Number Placeholder 3"/>
          <p:cNvSpPr>
            <a:spLocks noGrp="1"/>
          </p:cNvSpPr>
          <p:nvPr>
            <p:ph type="sldNum" sz="quarter" idx="5"/>
          </p:nvPr>
        </p:nvSpPr>
        <p:spPr/>
        <p:txBody>
          <a:bodyPr/>
          <a:lstStyle/>
          <a:p>
            <a:fld id="{3D14A18F-46D5-4803-BC30-C28F4C9755A4}" type="slidenum">
              <a:rPr lang="en-US" smtClean="0"/>
              <a:t>48</a:t>
            </a:fld>
            <a:endParaRPr lang="en-US"/>
          </a:p>
        </p:txBody>
      </p:sp>
    </p:spTree>
    <p:extLst>
      <p:ext uri="{BB962C8B-B14F-4D97-AF65-F5344CB8AC3E}">
        <p14:creationId xmlns:p14="http://schemas.microsoft.com/office/powerpoint/2010/main" val="2156611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http://www.accuweather.com/en/weather-news/indiana-stage-collapse-gustnad/53798?partner=</a:t>
            </a:r>
          </a:p>
          <a:p>
            <a:endParaRPr lang="en-US" dirty="0"/>
          </a:p>
        </p:txBody>
      </p:sp>
      <p:sp>
        <p:nvSpPr>
          <p:cNvPr id="4" name="Slide Number Placeholder 3"/>
          <p:cNvSpPr>
            <a:spLocks noGrp="1"/>
          </p:cNvSpPr>
          <p:nvPr>
            <p:ph type="sldNum" sz="quarter" idx="5"/>
          </p:nvPr>
        </p:nvSpPr>
        <p:spPr/>
        <p:txBody>
          <a:bodyPr/>
          <a:lstStyle/>
          <a:p>
            <a:fld id="{3D14A18F-46D5-4803-BC30-C28F4C9755A4}" type="slidenum">
              <a:rPr lang="en-US" smtClean="0"/>
              <a:t>49</a:t>
            </a:fld>
            <a:endParaRPr lang="en-US"/>
          </a:p>
        </p:txBody>
      </p:sp>
    </p:spTree>
    <p:extLst>
      <p:ext uri="{BB962C8B-B14F-4D97-AF65-F5344CB8AC3E}">
        <p14:creationId xmlns:p14="http://schemas.microsoft.com/office/powerpoint/2010/main" val="1112356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4A18F-46D5-4803-BC30-C28F4C9755A4}" type="slidenum">
              <a:rPr lang="en-US" smtClean="0"/>
              <a:t>50</a:t>
            </a:fld>
            <a:endParaRPr lang="en-US"/>
          </a:p>
        </p:txBody>
      </p:sp>
    </p:spTree>
    <p:extLst>
      <p:ext uri="{BB962C8B-B14F-4D97-AF65-F5344CB8AC3E}">
        <p14:creationId xmlns:p14="http://schemas.microsoft.com/office/powerpoint/2010/main" val="289139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https://youtu.be/bfRyGgqD7QI?si=iMcZTE3EUNM5Ahnx</a:t>
            </a:r>
          </a:p>
        </p:txBody>
      </p:sp>
      <p:sp>
        <p:nvSpPr>
          <p:cNvPr id="4" name="Slide Number Placeholder 3"/>
          <p:cNvSpPr>
            <a:spLocks noGrp="1"/>
          </p:cNvSpPr>
          <p:nvPr>
            <p:ph type="sldNum" sz="quarter" idx="5"/>
          </p:nvPr>
        </p:nvSpPr>
        <p:spPr/>
        <p:txBody>
          <a:bodyPr/>
          <a:lstStyle/>
          <a:p>
            <a:fld id="{3D14A18F-46D5-4803-BC30-C28F4C9755A4}" type="slidenum">
              <a:rPr lang="en-US" smtClean="0"/>
              <a:t>7</a:t>
            </a:fld>
            <a:endParaRPr lang="en-US"/>
          </a:p>
        </p:txBody>
      </p:sp>
    </p:spTree>
    <p:extLst>
      <p:ext uri="{BB962C8B-B14F-4D97-AF65-F5344CB8AC3E}">
        <p14:creationId xmlns:p14="http://schemas.microsoft.com/office/powerpoint/2010/main" val="179603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DA467F65-1167-9ACF-6A84-DCC31A724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76B727C-95F8-48A7-84BD-78BBD907EF6F}" type="slidenum">
              <a:rPr lang="en-US" altLang="en-US" sz="1200" smtClean="0"/>
              <a:pPr/>
              <a:t>8</a:t>
            </a:fld>
            <a:endParaRPr lang="en-US" altLang="en-US" sz="1200"/>
          </a:p>
        </p:txBody>
      </p:sp>
      <p:sp>
        <p:nvSpPr>
          <p:cNvPr id="19459" name="Rectangle 2">
            <a:extLst>
              <a:ext uri="{FF2B5EF4-FFF2-40B4-BE49-F238E27FC236}">
                <a16:creationId xmlns:a16="http://schemas.microsoft.com/office/drawing/2014/main" id="{02B1087C-DC5F-1F28-3ACA-5C4DBB0AA46D}"/>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855E39C0-A8E5-A208-8DD3-C61923EE92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Cumulus stage – dominated by updrafts</a:t>
            </a:r>
            <a:br>
              <a:rPr lang="en-US" altLang="en-US"/>
            </a:br>
            <a:r>
              <a:rPr lang="en-US" altLang="en-US"/>
              <a:t>Mature stage – updrafts and downdrafts coexist, gust front develops out of downdrafts</a:t>
            </a:r>
          </a:p>
          <a:p>
            <a:pPr eaLnBrk="1" hangingPunct="1"/>
            <a:r>
              <a:rPr lang="en-US" altLang="en-US"/>
              <a:t>Dissipating stage – downdrafts predominate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75F4500-6AE5-EBC5-6A32-9B58D135B2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FF7D0C3A-BCAA-4047-AC77-7C51EC9B9E8B}" type="slidenum">
              <a:rPr lang="en-US" altLang="en-US" sz="1200" smtClean="0"/>
              <a:pPr/>
              <a:t>9</a:t>
            </a:fld>
            <a:endParaRPr lang="en-US" altLang="en-US" sz="1200"/>
          </a:p>
        </p:txBody>
      </p:sp>
      <p:sp>
        <p:nvSpPr>
          <p:cNvPr id="25603" name="Rectangle 2">
            <a:extLst>
              <a:ext uri="{FF2B5EF4-FFF2-40B4-BE49-F238E27FC236}">
                <a16:creationId xmlns:a16="http://schemas.microsoft.com/office/drawing/2014/main" id="{37068ADC-5A31-423B-2894-43854636D003}"/>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D3C20BEB-36FE-B167-19CE-0AFDCC5608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Single cell air mass thunderstorms. These are self-extinguishing. Their outlflow boundaries do not set off other thunderstorms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89AFEA0-43B1-BEAB-E600-8FF36D9EBB0E}"/>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5B27D969-A0C6-9851-B9A0-A2CB40E398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Multi-cell cluster thunderstorms</a:t>
            </a:r>
            <a:br>
              <a:rPr lang="en-US" altLang="en-US"/>
            </a:br>
            <a:br>
              <a:rPr lang="en-US" altLang="en-US"/>
            </a:br>
            <a:r>
              <a:rPr lang="en-US" altLang="en-US"/>
              <a:t>When downdrafts and the outflow boundaries they form trigger new thunderstorms, then we have multi-cell cluster thunderstorms </a:t>
            </a:r>
          </a:p>
        </p:txBody>
      </p:sp>
      <p:sp>
        <p:nvSpPr>
          <p:cNvPr id="27652" name="Slide Number Placeholder 3">
            <a:extLst>
              <a:ext uri="{FF2B5EF4-FFF2-40B4-BE49-F238E27FC236}">
                <a16:creationId xmlns:a16="http://schemas.microsoft.com/office/drawing/2014/main" id="{172EA32B-6229-11BF-A336-CFFBB2690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F6DA2C4-08AE-422D-8DEC-A6FD57BDF04D}" type="slidenum">
              <a:rPr lang="en-US" altLang="en-US" sz="1200" smtClean="0"/>
              <a:pPr/>
              <a:t>10</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7C0A95B-A565-C7BB-6BD4-9B10BACC32D7}"/>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CE6BC9A9-AE2D-7CA3-9847-0958C3141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outflow boundary is shown as a cold front because the air is often cool, having just descended from high in the atmosphere. These outflow boundaries can trigger new thunderstorms. If these thunderstorms move in a long linear line they can form a squall line thunderstorms. These are also called gust front thunderstorms. </a:t>
            </a:r>
          </a:p>
        </p:txBody>
      </p:sp>
      <p:sp>
        <p:nvSpPr>
          <p:cNvPr id="37892" name="Slide Number Placeholder 3">
            <a:extLst>
              <a:ext uri="{FF2B5EF4-FFF2-40B4-BE49-F238E27FC236}">
                <a16:creationId xmlns:a16="http://schemas.microsoft.com/office/drawing/2014/main" id="{26773526-22C8-26FC-CF97-5DD0702B42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D2633705-BB21-4AB1-95DE-E725E181EBF6}" type="slidenum">
              <a:rPr lang="en-US" altLang="en-US" sz="1200" smtClean="0"/>
              <a:pPr/>
              <a:t>12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0BCA6F-78DD-04C8-C8FD-61F697E354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364AF9-37F1-195D-4987-B7F6A681AA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D92D2E-E0A4-B173-833C-E95557932C64}"/>
              </a:ext>
            </a:extLst>
          </p:cNvPr>
          <p:cNvSpPr>
            <a:spLocks noGrp="1" noChangeArrowheads="1"/>
          </p:cNvSpPr>
          <p:nvPr>
            <p:ph type="sldNum" sz="quarter" idx="12"/>
          </p:nvPr>
        </p:nvSpPr>
        <p:spPr>
          <a:ln/>
        </p:spPr>
        <p:txBody>
          <a:bodyPr/>
          <a:lstStyle>
            <a:lvl1pPr>
              <a:defRPr/>
            </a:lvl1pPr>
          </a:lstStyle>
          <a:p>
            <a:pPr>
              <a:defRPr/>
            </a:pPr>
            <a:fld id="{7B9671F7-061D-499E-80C7-36871A5F9B89}" type="slidenum">
              <a:rPr lang="en-US" altLang="en-US"/>
              <a:pPr>
                <a:defRPr/>
              </a:pPr>
              <a:t>‹#›</a:t>
            </a:fld>
            <a:endParaRPr lang="en-US" altLang="en-US"/>
          </a:p>
        </p:txBody>
      </p:sp>
    </p:spTree>
    <p:extLst>
      <p:ext uri="{BB962C8B-B14F-4D97-AF65-F5344CB8AC3E}">
        <p14:creationId xmlns:p14="http://schemas.microsoft.com/office/powerpoint/2010/main" val="1031109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589C48-442D-52E8-A4B7-6C6CD719FA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E2E54B-38E9-2442-A020-FD64BE713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D833BC-1FC2-3ED5-DCE4-0C37024C21DD}"/>
              </a:ext>
            </a:extLst>
          </p:cNvPr>
          <p:cNvSpPr>
            <a:spLocks noGrp="1" noChangeArrowheads="1"/>
          </p:cNvSpPr>
          <p:nvPr>
            <p:ph type="sldNum" sz="quarter" idx="12"/>
          </p:nvPr>
        </p:nvSpPr>
        <p:spPr>
          <a:ln/>
        </p:spPr>
        <p:txBody>
          <a:bodyPr/>
          <a:lstStyle>
            <a:lvl1pPr>
              <a:defRPr/>
            </a:lvl1pPr>
          </a:lstStyle>
          <a:p>
            <a:pPr>
              <a:defRPr/>
            </a:pPr>
            <a:fld id="{F8DAD8C3-0D14-4CB8-957D-FC3AE9DD24D5}" type="slidenum">
              <a:rPr lang="en-US" altLang="en-US"/>
              <a:pPr>
                <a:defRPr/>
              </a:pPr>
              <a:t>‹#›</a:t>
            </a:fld>
            <a:endParaRPr lang="en-US" altLang="en-US"/>
          </a:p>
        </p:txBody>
      </p:sp>
    </p:spTree>
    <p:extLst>
      <p:ext uri="{BB962C8B-B14F-4D97-AF65-F5344CB8AC3E}">
        <p14:creationId xmlns:p14="http://schemas.microsoft.com/office/powerpoint/2010/main" val="1964477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C2149-3B24-BE30-622B-A1FC732D7D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3AD78C-59E6-7897-2737-F53B70D8F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EF69CF-9DC1-09CF-B91F-D6F0BF94AA29}"/>
              </a:ext>
            </a:extLst>
          </p:cNvPr>
          <p:cNvSpPr>
            <a:spLocks noGrp="1" noChangeArrowheads="1"/>
          </p:cNvSpPr>
          <p:nvPr>
            <p:ph type="sldNum" sz="quarter" idx="12"/>
          </p:nvPr>
        </p:nvSpPr>
        <p:spPr>
          <a:ln/>
        </p:spPr>
        <p:txBody>
          <a:bodyPr/>
          <a:lstStyle>
            <a:lvl1pPr>
              <a:defRPr/>
            </a:lvl1pPr>
          </a:lstStyle>
          <a:p>
            <a:pPr>
              <a:defRPr/>
            </a:pPr>
            <a:fld id="{4A554FB8-E9D6-420A-8276-70D37638442F}" type="slidenum">
              <a:rPr lang="en-US" altLang="en-US"/>
              <a:pPr>
                <a:defRPr/>
              </a:pPr>
              <a:t>‹#›</a:t>
            </a:fld>
            <a:endParaRPr lang="en-US" altLang="en-US"/>
          </a:p>
        </p:txBody>
      </p:sp>
    </p:spTree>
    <p:extLst>
      <p:ext uri="{BB962C8B-B14F-4D97-AF65-F5344CB8AC3E}">
        <p14:creationId xmlns:p14="http://schemas.microsoft.com/office/powerpoint/2010/main" val="1279480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D72C93F-C303-BB15-9F9D-6859F4E0D30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5FAF3AE-DA74-C083-E55E-9386C4A076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384DD4-0F74-4DCE-55D1-1A3A87355CF5}"/>
              </a:ext>
            </a:extLst>
          </p:cNvPr>
          <p:cNvSpPr>
            <a:spLocks noGrp="1" noChangeArrowheads="1"/>
          </p:cNvSpPr>
          <p:nvPr>
            <p:ph type="sldNum" sz="quarter" idx="12"/>
          </p:nvPr>
        </p:nvSpPr>
        <p:spPr>
          <a:ln/>
        </p:spPr>
        <p:txBody>
          <a:bodyPr/>
          <a:lstStyle>
            <a:lvl1pPr>
              <a:defRPr/>
            </a:lvl1pPr>
          </a:lstStyle>
          <a:p>
            <a:pPr>
              <a:defRPr/>
            </a:pPr>
            <a:fld id="{6CE5D68A-3A4C-46C7-9A9D-3C92089844BD}" type="slidenum">
              <a:rPr lang="en-US" altLang="en-US"/>
              <a:pPr>
                <a:defRPr/>
              </a:pPr>
              <a:t>‹#›</a:t>
            </a:fld>
            <a:endParaRPr lang="en-US" altLang="en-US"/>
          </a:p>
        </p:txBody>
      </p:sp>
    </p:spTree>
    <p:extLst>
      <p:ext uri="{BB962C8B-B14F-4D97-AF65-F5344CB8AC3E}">
        <p14:creationId xmlns:p14="http://schemas.microsoft.com/office/powerpoint/2010/main" val="2281276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2736D46-2A1E-D86E-799B-D61FC7561D4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57DFF01-EC77-C336-CDDF-DE6C7B905D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AFCB5F4-6E5C-5CE9-8903-0DD0EEC804FD}"/>
              </a:ext>
            </a:extLst>
          </p:cNvPr>
          <p:cNvSpPr>
            <a:spLocks noGrp="1" noChangeArrowheads="1"/>
          </p:cNvSpPr>
          <p:nvPr>
            <p:ph type="sldNum" sz="quarter" idx="12"/>
          </p:nvPr>
        </p:nvSpPr>
        <p:spPr>
          <a:ln/>
        </p:spPr>
        <p:txBody>
          <a:bodyPr/>
          <a:lstStyle>
            <a:lvl1pPr>
              <a:defRPr/>
            </a:lvl1pPr>
          </a:lstStyle>
          <a:p>
            <a:pPr>
              <a:defRPr/>
            </a:pPr>
            <a:fld id="{22F6941D-CE8B-40B7-B064-5FBFCED266DD}" type="slidenum">
              <a:rPr lang="en-US" altLang="en-US"/>
              <a:pPr>
                <a:defRPr/>
              </a:pPr>
              <a:t>‹#›</a:t>
            </a:fld>
            <a:endParaRPr lang="en-US" altLang="en-US"/>
          </a:p>
        </p:txBody>
      </p:sp>
    </p:spTree>
    <p:extLst>
      <p:ext uri="{BB962C8B-B14F-4D97-AF65-F5344CB8AC3E}">
        <p14:creationId xmlns:p14="http://schemas.microsoft.com/office/powerpoint/2010/main" val="4227869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D052CD-1114-3FA8-8308-D50DB37E44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347354-8683-9E97-C1EC-42BAC2B0AD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EF25F5-7305-AF12-16BF-7F133B8A8666}"/>
              </a:ext>
            </a:extLst>
          </p:cNvPr>
          <p:cNvSpPr>
            <a:spLocks noGrp="1" noChangeArrowheads="1"/>
          </p:cNvSpPr>
          <p:nvPr>
            <p:ph type="sldNum" sz="quarter" idx="12"/>
          </p:nvPr>
        </p:nvSpPr>
        <p:spPr>
          <a:ln/>
        </p:spPr>
        <p:txBody>
          <a:bodyPr/>
          <a:lstStyle>
            <a:lvl1pPr>
              <a:defRPr/>
            </a:lvl1pPr>
          </a:lstStyle>
          <a:p>
            <a:pPr>
              <a:defRPr/>
            </a:pPr>
            <a:fld id="{E90E0D81-3E11-419B-80D0-1D664CD5B310}" type="slidenum">
              <a:rPr lang="en-US" altLang="en-US"/>
              <a:pPr>
                <a:defRPr/>
              </a:pPr>
              <a:t>‹#›</a:t>
            </a:fld>
            <a:endParaRPr lang="en-US" altLang="en-US"/>
          </a:p>
        </p:txBody>
      </p:sp>
    </p:spTree>
    <p:extLst>
      <p:ext uri="{BB962C8B-B14F-4D97-AF65-F5344CB8AC3E}">
        <p14:creationId xmlns:p14="http://schemas.microsoft.com/office/powerpoint/2010/main" val="156854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C19731-0743-790D-F4E2-5D1AE9A617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B7ECF9-1F35-9546-BC2F-5CA6CBC42A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965FE2-9B11-7EE9-A1BE-AF3B18FC5B31}"/>
              </a:ext>
            </a:extLst>
          </p:cNvPr>
          <p:cNvSpPr>
            <a:spLocks noGrp="1" noChangeArrowheads="1"/>
          </p:cNvSpPr>
          <p:nvPr>
            <p:ph type="sldNum" sz="quarter" idx="12"/>
          </p:nvPr>
        </p:nvSpPr>
        <p:spPr>
          <a:ln/>
        </p:spPr>
        <p:txBody>
          <a:bodyPr/>
          <a:lstStyle>
            <a:lvl1pPr>
              <a:defRPr/>
            </a:lvl1pPr>
          </a:lstStyle>
          <a:p>
            <a:pPr>
              <a:defRPr/>
            </a:pPr>
            <a:fld id="{7825CAF8-0E70-4DE3-8CDD-AA1EF03AEF76}" type="slidenum">
              <a:rPr lang="en-US" altLang="en-US"/>
              <a:pPr>
                <a:defRPr/>
              </a:pPr>
              <a:t>‹#›</a:t>
            </a:fld>
            <a:endParaRPr lang="en-US" altLang="en-US"/>
          </a:p>
        </p:txBody>
      </p:sp>
    </p:spTree>
    <p:extLst>
      <p:ext uri="{BB962C8B-B14F-4D97-AF65-F5344CB8AC3E}">
        <p14:creationId xmlns:p14="http://schemas.microsoft.com/office/powerpoint/2010/main" val="2301721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62F171-C920-C383-5B11-42C8488C69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CB583B-CE51-63EB-1F9D-289A356DDC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E208A2-8F84-82D0-E373-496041DC0226}"/>
              </a:ext>
            </a:extLst>
          </p:cNvPr>
          <p:cNvSpPr>
            <a:spLocks noGrp="1" noChangeArrowheads="1"/>
          </p:cNvSpPr>
          <p:nvPr>
            <p:ph type="sldNum" sz="quarter" idx="12"/>
          </p:nvPr>
        </p:nvSpPr>
        <p:spPr>
          <a:ln/>
        </p:spPr>
        <p:txBody>
          <a:bodyPr/>
          <a:lstStyle>
            <a:lvl1pPr>
              <a:defRPr/>
            </a:lvl1pPr>
          </a:lstStyle>
          <a:p>
            <a:pPr>
              <a:defRPr/>
            </a:pPr>
            <a:fld id="{1BC79312-3045-4C15-BBE9-52970A04005B}" type="slidenum">
              <a:rPr lang="en-US" altLang="en-US"/>
              <a:pPr>
                <a:defRPr/>
              </a:pPr>
              <a:t>‹#›</a:t>
            </a:fld>
            <a:endParaRPr lang="en-US" altLang="en-US"/>
          </a:p>
        </p:txBody>
      </p:sp>
    </p:spTree>
    <p:extLst>
      <p:ext uri="{BB962C8B-B14F-4D97-AF65-F5344CB8AC3E}">
        <p14:creationId xmlns:p14="http://schemas.microsoft.com/office/powerpoint/2010/main" val="7521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76F4E3-C49E-9AC2-B953-76D5737B29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41F6C85-406D-0E44-927A-AF4ED96430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154132F-3E30-D2A6-91BA-177FC18D4A60}"/>
              </a:ext>
            </a:extLst>
          </p:cNvPr>
          <p:cNvSpPr>
            <a:spLocks noGrp="1" noChangeArrowheads="1"/>
          </p:cNvSpPr>
          <p:nvPr>
            <p:ph type="sldNum" sz="quarter" idx="12"/>
          </p:nvPr>
        </p:nvSpPr>
        <p:spPr>
          <a:ln/>
        </p:spPr>
        <p:txBody>
          <a:bodyPr/>
          <a:lstStyle>
            <a:lvl1pPr>
              <a:defRPr/>
            </a:lvl1pPr>
          </a:lstStyle>
          <a:p>
            <a:pPr>
              <a:defRPr/>
            </a:pPr>
            <a:fld id="{259974BD-79B0-482E-87C0-501339FED5E1}" type="slidenum">
              <a:rPr lang="en-US" altLang="en-US"/>
              <a:pPr>
                <a:defRPr/>
              </a:pPr>
              <a:t>‹#›</a:t>
            </a:fld>
            <a:endParaRPr lang="en-US" altLang="en-US"/>
          </a:p>
        </p:txBody>
      </p:sp>
    </p:spTree>
    <p:extLst>
      <p:ext uri="{BB962C8B-B14F-4D97-AF65-F5344CB8AC3E}">
        <p14:creationId xmlns:p14="http://schemas.microsoft.com/office/powerpoint/2010/main" val="296436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9A8E80B-EB81-1838-BD49-2DDD712ADD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0D237E-FE67-B215-D93E-144F7802F6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60219D-6050-8C50-1F7F-32AAD8035339}"/>
              </a:ext>
            </a:extLst>
          </p:cNvPr>
          <p:cNvSpPr>
            <a:spLocks noGrp="1" noChangeArrowheads="1"/>
          </p:cNvSpPr>
          <p:nvPr>
            <p:ph type="sldNum" sz="quarter" idx="12"/>
          </p:nvPr>
        </p:nvSpPr>
        <p:spPr>
          <a:ln/>
        </p:spPr>
        <p:txBody>
          <a:bodyPr/>
          <a:lstStyle>
            <a:lvl1pPr>
              <a:defRPr/>
            </a:lvl1pPr>
          </a:lstStyle>
          <a:p>
            <a:pPr>
              <a:defRPr/>
            </a:pPr>
            <a:fld id="{57ADAC69-5808-489B-9E6F-5393BF699656}" type="slidenum">
              <a:rPr lang="en-US" altLang="en-US"/>
              <a:pPr>
                <a:defRPr/>
              </a:pPr>
              <a:t>‹#›</a:t>
            </a:fld>
            <a:endParaRPr lang="en-US" altLang="en-US"/>
          </a:p>
        </p:txBody>
      </p:sp>
    </p:spTree>
    <p:extLst>
      <p:ext uri="{BB962C8B-B14F-4D97-AF65-F5344CB8AC3E}">
        <p14:creationId xmlns:p14="http://schemas.microsoft.com/office/powerpoint/2010/main" val="311473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B730E8-DD04-019E-8A07-0F89656F5B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464FBE-003E-CE21-418B-7875198C19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D81443-40C2-24BE-AE9F-A170E087F216}"/>
              </a:ext>
            </a:extLst>
          </p:cNvPr>
          <p:cNvSpPr>
            <a:spLocks noGrp="1" noChangeArrowheads="1"/>
          </p:cNvSpPr>
          <p:nvPr>
            <p:ph type="sldNum" sz="quarter" idx="12"/>
          </p:nvPr>
        </p:nvSpPr>
        <p:spPr>
          <a:ln/>
        </p:spPr>
        <p:txBody>
          <a:bodyPr/>
          <a:lstStyle>
            <a:lvl1pPr>
              <a:defRPr/>
            </a:lvl1pPr>
          </a:lstStyle>
          <a:p>
            <a:pPr>
              <a:defRPr/>
            </a:pPr>
            <a:fld id="{94BD6FB7-5CFD-44B9-89CB-738293744B42}" type="slidenum">
              <a:rPr lang="en-US" altLang="en-US"/>
              <a:pPr>
                <a:defRPr/>
              </a:pPr>
              <a:t>‹#›</a:t>
            </a:fld>
            <a:endParaRPr lang="en-US" altLang="en-US"/>
          </a:p>
        </p:txBody>
      </p:sp>
    </p:spTree>
    <p:extLst>
      <p:ext uri="{BB962C8B-B14F-4D97-AF65-F5344CB8AC3E}">
        <p14:creationId xmlns:p14="http://schemas.microsoft.com/office/powerpoint/2010/main" val="154953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F6C4F6-5BBF-A442-C4B4-7ADB98332F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162F3E-183D-9027-375D-1D07D95870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6656BB-1F4D-7B38-3B78-46905D2B84BE}"/>
              </a:ext>
            </a:extLst>
          </p:cNvPr>
          <p:cNvSpPr>
            <a:spLocks noGrp="1" noChangeArrowheads="1"/>
          </p:cNvSpPr>
          <p:nvPr>
            <p:ph type="sldNum" sz="quarter" idx="12"/>
          </p:nvPr>
        </p:nvSpPr>
        <p:spPr>
          <a:ln/>
        </p:spPr>
        <p:txBody>
          <a:bodyPr/>
          <a:lstStyle>
            <a:lvl1pPr>
              <a:defRPr/>
            </a:lvl1pPr>
          </a:lstStyle>
          <a:p>
            <a:pPr>
              <a:defRPr/>
            </a:pPr>
            <a:fld id="{B5F63DD9-9192-4E6F-99AA-58F1B12B6B2F}" type="slidenum">
              <a:rPr lang="en-US" altLang="en-US"/>
              <a:pPr>
                <a:defRPr/>
              </a:pPr>
              <a:t>‹#›</a:t>
            </a:fld>
            <a:endParaRPr lang="en-US" altLang="en-US"/>
          </a:p>
        </p:txBody>
      </p:sp>
    </p:spTree>
    <p:extLst>
      <p:ext uri="{BB962C8B-B14F-4D97-AF65-F5344CB8AC3E}">
        <p14:creationId xmlns:p14="http://schemas.microsoft.com/office/powerpoint/2010/main" val="321999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68604F-C974-653C-B06B-98B57DDD0A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A7F5B0-3385-8E4D-A8D6-3AC4627A56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5327EB-D0C8-4DF3-8189-843600612917}"/>
              </a:ext>
            </a:extLst>
          </p:cNvPr>
          <p:cNvSpPr>
            <a:spLocks noGrp="1" noChangeArrowheads="1"/>
          </p:cNvSpPr>
          <p:nvPr>
            <p:ph type="sldNum" sz="quarter" idx="12"/>
          </p:nvPr>
        </p:nvSpPr>
        <p:spPr>
          <a:ln/>
        </p:spPr>
        <p:txBody>
          <a:bodyPr/>
          <a:lstStyle>
            <a:lvl1pPr>
              <a:defRPr/>
            </a:lvl1pPr>
          </a:lstStyle>
          <a:p>
            <a:pPr>
              <a:defRPr/>
            </a:pPr>
            <a:fld id="{6EAAE12B-FE5B-406B-8699-095701952D2F}" type="slidenum">
              <a:rPr lang="en-US" altLang="en-US"/>
              <a:pPr>
                <a:defRPr/>
              </a:pPr>
              <a:t>‹#›</a:t>
            </a:fld>
            <a:endParaRPr lang="en-US" altLang="en-US"/>
          </a:p>
        </p:txBody>
      </p:sp>
    </p:spTree>
    <p:extLst>
      <p:ext uri="{BB962C8B-B14F-4D97-AF65-F5344CB8AC3E}">
        <p14:creationId xmlns:p14="http://schemas.microsoft.com/office/powerpoint/2010/main" val="277857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2E2EF9-C1BE-32B1-4D38-5253A64979D0}"/>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682A28-D6EC-0D76-665E-3F055A4762C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23CCC6-2176-8933-82B5-1D7A8797FA3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latin typeface="Times New Roman" pitchFamily="18" charset="0"/>
                <a:cs typeface="+mn-cs"/>
              </a:defRPr>
            </a:lvl1pPr>
          </a:lstStyle>
          <a:p>
            <a:pPr>
              <a:defRPr/>
            </a:pPr>
            <a:endParaRPr lang="en-US"/>
          </a:p>
        </p:txBody>
      </p:sp>
      <p:sp>
        <p:nvSpPr>
          <p:cNvPr id="1029" name="Rectangle 5">
            <a:extLst>
              <a:ext uri="{FF2B5EF4-FFF2-40B4-BE49-F238E27FC236}">
                <a16:creationId xmlns:a16="http://schemas.microsoft.com/office/drawing/2014/main" id="{1C00A9B2-24D4-4182-3ADF-3CEE23CE615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latin typeface="Times New Roman" pitchFamily="18" charset="0"/>
                <a:cs typeface="+mn-cs"/>
              </a:defRPr>
            </a:lvl1pPr>
          </a:lstStyle>
          <a:p>
            <a:pPr>
              <a:defRPr/>
            </a:pPr>
            <a:endParaRPr lang="en-US"/>
          </a:p>
        </p:txBody>
      </p:sp>
      <p:sp>
        <p:nvSpPr>
          <p:cNvPr id="1030" name="Rectangle 6">
            <a:extLst>
              <a:ext uri="{FF2B5EF4-FFF2-40B4-BE49-F238E27FC236}">
                <a16:creationId xmlns:a16="http://schemas.microsoft.com/office/drawing/2014/main" id="{13D46FF4-BA4B-4E6C-84E3-E226DA32438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B7861C68-10A7-40E2-86D4-58280F4430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Calibri Light" panose="020F0302020204030204" pitchFamily="34" charset="0"/>
        </a:defRPr>
      </a:lvl2pPr>
      <a:lvl3pPr algn="ctr" rtl="0" eaLnBrk="0" fontAlgn="base" hangingPunct="0">
        <a:spcBef>
          <a:spcPct val="0"/>
        </a:spcBef>
        <a:spcAft>
          <a:spcPct val="0"/>
        </a:spcAft>
        <a:defRPr sz="4000">
          <a:solidFill>
            <a:schemeClr val="tx2"/>
          </a:solidFill>
          <a:latin typeface="Calibri Light" panose="020F0302020204030204" pitchFamily="34" charset="0"/>
        </a:defRPr>
      </a:lvl3pPr>
      <a:lvl4pPr algn="ctr" rtl="0" eaLnBrk="0" fontAlgn="base" hangingPunct="0">
        <a:spcBef>
          <a:spcPct val="0"/>
        </a:spcBef>
        <a:spcAft>
          <a:spcPct val="0"/>
        </a:spcAft>
        <a:defRPr sz="4000">
          <a:solidFill>
            <a:schemeClr val="tx2"/>
          </a:solidFill>
          <a:latin typeface="Calibri Light" panose="020F0302020204030204" pitchFamily="34" charset="0"/>
        </a:defRPr>
      </a:lvl4pPr>
      <a:lvl5pPr algn="ctr" rtl="0" eaLnBrk="0" fontAlgn="base" hangingPunct="0">
        <a:spcBef>
          <a:spcPct val="0"/>
        </a:spcBef>
        <a:spcAft>
          <a:spcPct val="0"/>
        </a:spcAft>
        <a:defRPr sz="4000">
          <a:solidFill>
            <a:schemeClr val="tx2"/>
          </a:solidFill>
          <a:latin typeface="Calibri Light" panose="020F0302020204030204" pitchFamily="34" charset="0"/>
        </a:defRPr>
      </a:lvl5pPr>
      <a:lvl6pPr marL="457200" algn="ctr" rtl="0" fontAlgn="base">
        <a:spcBef>
          <a:spcPct val="0"/>
        </a:spcBef>
        <a:spcAft>
          <a:spcPct val="0"/>
        </a:spcAft>
        <a:defRPr sz="4000">
          <a:solidFill>
            <a:schemeClr val="tx2"/>
          </a:solidFill>
          <a:latin typeface="Arial" charset="0"/>
        </a:defRPr>
      </a:lvl6pPr>
      <a:lvl7pPr marL="914400" algn="ctr" rtl="0" fontAlgn="base">
        <a:spcBef>
          <a:spcPct val="0"/>
        </a:spcBef>
        <a:spcAft>
          <a:spcPct val="0"/>
        </a:spcAft>
        <a:defRPr sz="4000">
          <a:solidFill>
            <a:schemeClr val="tx2"/>
          </a:solidFill>
          <a:latin typeface="Arial" charset="0"/>
        </a:defRPr>
      </a:lvl7pPr>
      <a:lvl8pPr marL="1371600" algn="ctr" rtl="0" fontAlgn="base">
        <a:spcBef>
          <a:spcPct val="0"/>
        </a:spcBef>
        <a:spcAft>
          <a:spcPct val="0"/>
        </a:spcAft>
        <a:defRPr sz="4000">
          <a:solidFill>
            <a:schemeClr val="tx2"/>
          </a:solidFill>
          <a:latin typeface="Arial" charset="0"/>
        </a:defRPr>
      </a:lvl8pPr>
      <a:lvl9pPr marL="1828800" algn="ctr"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BN4ZhjSfljA?feature=oembed"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L98hcPzuYQM?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Th2DfZp__bI?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CXl3MxlojMY?feature=oembed" TargetMode="Externa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Ii7pumqR1kY?feature=oembed"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DuMX9AM9BrE?feature=oembed" TargetMode="Externa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Rzg0o1NmyPI?feature=oembed" TargetMode="Externa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a_G2KRzha7o?feature=oembed" TargetMode="Externa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0MG7aOjZciY?feature=oembed" TargetMode="Externa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ZtauyyeF-mo?feature=oembed" TargetMode="Externa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2GuCguODZbY?feature=oembed" TargetMode="Externa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cQnvxJZucds?feature=oembed" TargetMode="Externa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W-P4P68YyNM?feature=oembed" TargetMode="Externa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DaDNRvV3WD8?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lHBZylcxIvw?feature=oembed" TargetMode="Externa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FyszJj0VEVU?feature=oembed" TargetMode="Externa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https://www.youtube.com/embed/7k153ho6vFU?feature=oembed" TargetMode="Externa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ideo" Target="https://www.youtube.com/embed/fQkFgF5O7H8?feature=oembed" TargetMode="Externa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YkTTlw86Yqw?feature=oembed" TargetMode="Externa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https://www.youtube.com/embed/HV_BH6vR4h8?feature=oembed" TargetMode="Externa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dWjqd4aMnYw?feature=oembed" TargetMode="Externa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ideo" Target="https://www.youtube.com/embed/bfRyGgqD7QI?feature=oembed"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ideo" Target="https://www.youtube.com/embed/232LFz-aiz4?feature=oembed"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2" title="Outflow Boundaries: What they are and an example from tonight.">
            <a:hlinkClick r:id="" action="ppaction://media"/>
            <a:extLst>
              <a:ext uri="{FF2B5EF4-FFF2-40B4-BE49-F238E27FC236}">
                <a16:creationId xmlns:a16="http://schemas.microsoft.com/office/drawing/2014/main" id="{0F8F5794-C8DB-999B-19EF-E0F6BA4C8DEA}"/>
              </a:ext>
            </a:extLst>
          </p:cNvPr>
          <p:cNvPicPr>
            <a:picLocks noGrp="1" noRot="1" noChangeAspect="1"/>
          </p:cNvPicPr>
          <p:nvPr>
            <p:ph idx="1"/>
            <a:videoFile r:link="rId1"/>
          </p:nvPr>
        </p:nvPicPr>
        <p:blipFill>
          <a:blip r:embed="rId4"/>
          <a:stretch>
            <a:fillRect/>
          </a:stretch>
        </p:blipFill>
        <p:spPr>
          <a:xfrm>
            <a:off x="304800" y="228600"/>
            <a:ext cx="11582400" cy="65410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Outflow Boundaries Converge">
            <a:hlinkClick r:id="" action="ppaction://media"/>
            <a:extLst>
              <a:ext uri="{FF2B5EF4-FFF2-40B4-BE49-F238E27FC236}">
                <a16:creationId xmlns:a16="http://schemas.microsoft.com/office/drawing/2014/main" id="{691834CE-9D34-AFF5-A1AA-8D521F1D4106}"/>
              </a:ext>
            </a:extLst>
          </p:cNvPr>
          <p:cNvPicPr>
            <a:picLocks noGrp="1" noRot="1" noChangeAspect="1"/>
          </p:cNvPicPr>
          <p:nvPr>
            <p:ph idx="1"/>
            <a:videoFile r:link="rId1"/>
          </p:nvPr>
        </p:nvPicPr>
        <p:blipFill>
          <a:blip r:embed="rId3"/>
          <a:stretch>
            <a:fillRect/>
          </a:stretch>
        </p:blipFill>
        <p:spPr>
          <a:xfrm>
            <a:off x="1790700" y="200025"/>
            <a:ext cx="8610600" cy="6457950"/>
          </a:xfrm>
          <a:prstGeom prst="rect">
            <a:avLst/>
          </a:prstGeom>
        </p:spPr>
      </p:pic>
    </p:spTree>
    <p:extLst>
      <p:ext uri="{BB962C8B-B14F-4D97-AF65-F5344CB8AC3E}">
        <p14:creationId xmlns:p14="http://schemas.microsoft.com/office/powerpoint/2010/main" val="147216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JAS\Desktop\squall.jpg">
            <a:extLst>
              <a:ext uri="{FF2B5EF4-FFF2-40B4-BE49-F238E27FC236}">
                <a16:creationId xmlns:a16="http://schemas.microsoft.com/office/drawing/2014/main" id="{18CD433E-9FA2-868E-AA0F-1EDF14332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0"/>
            <a:ext cx="12315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ulticell Maintenance">
            <a:hlinkClick r:id="" action="ppaction://media"/>
            <a:extLst>
              <a:ext uri="{FF2B5EF4-FFF2-40B4-BE49-F238E27FC236}">
                <a16:creationId xmlns:a16="http://schemas.microsoft.com/office/drawing/2014/main" id="{9BFD6E87-C5E8-503B-89C2-6FB32825CD62}"/>
              </a:ext>
            </a:extLst>
          </p:cNvPr>
          <p:cNvPicPr>
            <a:picLocks noGrp="1" noRot="1" noChangeAspect="1"/>
          </p:cNvPicPr>
          <p:nvPr>
            <p:ph idx="1"/>
            <a:videoFile r:link="rId1"/>
          </p:nvPr>
        </p:nvPicPr>
        <p:blipFill>
          <a:blip r:embed="rId3"/>
          <a:stretch>
            <a:fillRect/>
          </a:stretch>
        </p:blipFill>
        <p:spPr>
          <a:xfrm>
            <a:off x="228600" y="228600"/>
            <a:ext cx="11582400" cy="65389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09F990B5-1974-AABA-3862-287F9B5B4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1" t="-2409" r="941" b="13075"/>
          <a:stretch>
            <a:fillRect/>
          </a:stretch>
        </p:blipFill>
        <p:spPr bwMode="auto">
          <a:xfrm>
            <a:off x="990600" y="-152400"/>
            <a:ext cx="10096500" cy="705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quall Line with Epic Structure, Strong Winds, Frequent Lightning - Darlington, WI - 7/5/22">
            <a:hlinkClick r:id="" action="ppaction://media"/>
            <a:extLst>
              <a:ext uri="{FF2B5EF4-FFF2-40B4-BE49-F238E27FC236}">
                <a16:creationId xmlns:a16="http://schemas.microsoft.com/office/drawing/2014/main" id="{0CCAE425-1B83-FA6E-669C-908BFF605AF8}"/>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a:extLst>
              <a:ext uri="{FF2B5EF4-FFF2-40B4-BE49-F238E27FC236}">
                <a16:creationId xmlns:a16="http://schemas.microsoft.com/office/drawing/2014/main" id="{1056F64B-5D2E-DEDB-ED3A-76057C327C57}"/>
              </a:ext>
            </a:extLst>
          </p:cNvPr>
          <p:cNvSpPr txBox="1">
            <a:spLocks noChangeArrowheads="1"/>
          </p:cNvSpPr>
          <p:nvPr/>
        </p:nvSpPr>
        <p:spPr bwMode="auto">
          <a:xfrm>
            <a:off x="2117725" y="954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pic>
        <p:nvPicPr>
          <p:cNvPr id="47107" name="Picture 5" descr="supercella">
            <a:extLst>
              <a:ext uri="{FF2B5EF4-FFF2-40B4-BE49-F238E27FC236}">
                <a16:creationId xmlns:a16="http://schemas.microsoft.com/office/drawing/2014/main" id="{BDB4C10C-261E-C5CD-336F-72F75327A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6988"/>
            <a:ext cx="104013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EAUTIFUL supercell time lapse from Booker, Texas!">
            <a:hlinkClick r:id="" action="ppaction://media"/>
            <a:extLst>
              <a:ext uri="{FF2B5EF4-FFF2-40B4-BE49-F238E27FC236}">
                <a16:creationId xmlns:a16="http://schemas.microsoft.com/office/drawing/2014/main" id="{11B53885-4BFB-A8A4-CEED-CF162BA14832}"/>
              </a:ext>
            </a:extLst>
          </p:cNvPr>
          <p:cNvPicPr>
            <a:picLocks noGrp="1" noRot="1" noChangeAspect="1"/>
          </p:cNvPicPr>
          <p:nvPr>
            <p:ph idx="1"/>
            <a:videoFile r:link="rId1"/>
          </p:nvPr>
        </p:nvPicPr>
        <p:blipFill>
          <a:blip r:embed="rId4"/>
          <a:stretch>
            <a:fillRect/>
          </a:stretch>
        </p:blipFill>
        <p:spPr>
          <a:xfrm>
            <a:off x="14288" y="31750"/>
            <a:ext cx="12088812" cy="68262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C:\Documents and Settings\Tony Stallins\Desktop\supercell1.jpg">
            <a:extLst>
              <a:ext uri="{FF2B5EF4-FFF2-40B4-BE49-F238E27FC236}">
                <a16:creationId xmlns:a16="http://schemas.microsoft.com/office/drawing/2014/main" id="{5EE39B49-0930-99C9-BA3B-B92C9D7AF5C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36638" y="0"/>
            <a:ext cx="10118725" cy="6807200"/>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A map of the united states&#10;&#10;Description automatically generated">
            <a:extLst>
              <a:ext uri="{FF2B5EF4-FFF2-40B4-BE49-F238E27FC236}">
                <a16:creationId xmlns:a16="http://schemas.microsoft.com/office/drawing/2014/main" id="{0C846717-350C-81A5-FEA7-F8EC7D74A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Documents and Settings\Tony Stallins\Desktop\Tstorms\t-storm.jpg">
            <a:extLst>
              <a:ext uri="{FF2B5EF4-FFF2-40B4-BE49-F238E27FC236}">
                <a16:creationId xmlns:a16="http://schemas.microsoft.com/office/drawing/2014/main" id="{7FB17673-1F46-D00C-23AB-DC6323DC7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http://cimss.ssec.wisc.edu/goes/blog/wp-content/uploads/2008/06/080624_g12_ir_anim.gif">
            <a:extLst>
              <a:ext uri="{FF2B5EF4-FFF2-40B4-BE49-F238E27FC236}">
                <a16:creationId xmlns:a16="http://schemas.microsoft.com/office/drawing/2014/main" id="{8129FF42-53EE-0756-8451-05407CD8B01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A collage of images of different colored shapes&#10;&#10;Description automatically generated">
            <a:extLst>
              <a:ext uri="{FF2B5EF4-FFF2-40B4-BE49-F238E27FC236}">
                <a16:creationId xmlns:a16="http://schemas.microsoft.com/office/drawing/2014/main" id="{6003D365-6E2E-05F4-7B8E-89470A09E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820" b="59332"/>
          <a:stretch>
            <a:fillRect/>
          </a:stretch>
        </p:blipFill>
        <p:spPr bwMode="auto">
          <a:xfrm>
            <a:off x="2057400" y="200025"/>
            <a:ext cx="32004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descr="A collage of images of different colored shapes&#10;&#10;Description automatically generated">
            <a:extLst>
              <a:ext uri="{FF2B5EF4-FFF2-40B4-BE49-F238E27FC236}">
                <a16:creationId xmlns:a16="http://schemas.microsoft.com/office/drawing/2014/main" id="{13B05432-E3FE-3435-70C9-128C2A8A2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820" t="40443" b="18889"/>
          <a:stretch>
            <a:fillRect/>
          </a:stretch>
        </p:blipFill>
        <p:spPr bwMode="auto">
          <a:xfrm>
            <a:off x="6172200" y="193675"/>
            <a:ext cx="32004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Content Placeholder 2" descr="A map of the united states with weather forecast&#10;&#10;Description automatically generated">
            <a:extLst>
              <a:ext uri="{FF2B5EF4-FFF2-40B4-BE49-F238E27FC236}">
                <a16:creationId xmlns:a16="http://schemas.microsoft.com/office/drawing/2014/main" id="{098D70A4-F3E4-0746-A8F6-8C8BE1B4C20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52400"/>
            <a:ext cx="9296400" cy="633095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2019732">
            <a:extLst>
              <a:ext uri="{FF2B5EF4-FFF2-40B4-BE49-F238E27FC236}">
                <a16:creationId xmlns:a16="http://schemas.microsoft.com/office/drawing/2014/main" id="{15171079-5597-7D1B-F684-7131AAE1F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325"/>
            <a:ext cx="91440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ilFormation">
            <a:extLst>
              <a:ext uri="{FF2B5EF4-FFF2-40B4-BE49-F238E27FC236}">
                <a16:creationId xmlns:a16="http://schemas.microsoft.com/office/drawing/2014/main" id="{46A10151-81F8-9E8E-F634-B1C8FFE08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94551"/>
            <a:ext cx="5868898" cy="586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untitled">
            <a:extLst>
              <a:ext uri="{FF2B5EF4-FFF2-40B4-BE49-F238E27FC236}">
                <a16:creationId xmlns:a16="http://schemas.microsoft.com/office/drawing/2014/main" id="{F6BE37D9-E4ED-51AB-FEFE-02C54256F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6839"/>
            <a:ext cx="5562600" cy="652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523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grapefruit-hail300">
            <a:extLst>
              <a:ext uri="{FF2B5EF4-FFF2-40B4-BE49-F238E27FC236}">
                <a16:creationId xmlns:a16="http://schemas.microsoft.com/office/drawing/2014/main" id="{386D9A23-D0F7-9B6A-2749-101D1986D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86106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rizona Hail Storm">
            <a:hlinkClick r:id="" action="ppaction://media"/>
            <a:extLst>
              <a:ext uri="{FF2B5EF4-FFF2-40B4-BE49-F238E27FC236}">
                <a16:creationId xmlns:a16="http://schemas.microsoft.com/office/drawing/2014/main" id="{A100AA0C-45C0-CEE8-0D3D-8BDBAA96A839}"/>
              </a:ext>
            </a:extLst>
          </p:cNvPr>
          <p:cNvPicPr>
            <a:picLocks noGrp="1" noRot="1" noChangeAspect="1"/>
          </p:cNvPicPr>
          <p:nvPr>
            <p:ph idx="1"/>
            <a:videoFile r:link="rId1"/>
          </p:nvPr>
        </p:nvPicPr>
        <p:blipFill>
          <a:blip r:embed="rId4"/>
          <a:stretch>
            <a:fillRect/>
          </a:stretch>
        </p:blipFill>
        <p:spPr>
          <a:xfrm>
            <a:off x="1532021" y="12656"/>
            <a:ext cx="9127958" cy="6845344"/>
          </a:xfrm>
          <a:prstGeom prst="rect">
            <a:avLst/>
          </a:prstGeom>
        </p:spPr>
      </p:pic>
    </p:spTree>
    <p:extLst>
      <p:ext uri="{BB962C8B-B14F-4D97-AF65-F5344CB8AC3E}">
        <p14:creationId xmlns:p14="http://schemas.microsoft.com/office/powerpoint/2010/main" val="222737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aw Video: Summer Hail Storm Hits New Jersey">
            <a:hlinkClick r:id="" action="ppaction://media"/>
            <a:extLst>
              <a:ext uri="{FF2B5EF4-FFF2-40B4-BE49-F238E27FC236}">
                <a16:creationId xmlns:a16="http://schemas.microsoft.com/office/drawing/2014/main" id="{79F7C51A-1C55-DCCE-BC0D-A7B23725DD7F}"/>
              </a:ext>
            </a:extLst>
          </p:cNvPr>
          <p:cNvPicPr>
            <a:picLocks noGrp="1" noRot="1" noChangeAspect="1"/>
          </p:cNvPicPr>
          <p:nvPr>
            <p:ph idx="1"/>
            <a:videoFile r:link="rId1"/>
          </p:nvPr>
        </p:nvPicPr>
        <p:blipFill>
          <a:blip r:embed="rId4"/>
          <a:stretch>
            <a:fillRect/>
          </a:stretch>
        </p:blipFill>
        <p:spPr>
          <a:xfrm>
            <a:off x="1235243" y="-23436"/>
            <a:ext cx="9176084" cy="6881436"/>
          </a:xfrm>
          <a:prstGeom prst="rect">
            <a:avLst/>
          </a:prstGeom>
        </p:spPr>
      </p:pic>
    </p:spTree>
    <p:extLst>
      <p:ext uri="{BB962C8B-B14F-4D97-AF65-F5344CB8AC3E}">
        <p14:creationId xmlns:p14="http://schemas.microsoft.com/office/powerpoint/2010/main" val="58514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Downburst">
            <a:extLst>
              <a:ext uri="{FF2B5EF4-FFF2-40B4-BE49-F238E27FC236}">
                <a16:creationId xmlns:a16="http://schemas.microsoft.com/office/drawing/2014/main" id="{2E906384-B386-D293-6F0A-E9728177F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4" y="-61795"/>
            <a:ext cx="5105400" cy="67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Downburst%20Fringe">
            <a:extLst>
              <a:ext uri="{FF2B5EF4-FFF2-40B4-BE49-F238E27FC236}">
                <a16:creationId xmlns:a16="http://schemas.microsoft.com/office/drawing/2014/main" id="{A3817E7B-E99A-FAE7-7FB8-C24DF99DF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5974" y="-61795"/>
            <a:ext cx="5191125" cy="685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C28F9A-A179-C1C9-CAF7-93F5D2EFF232}"/>
              </a:ext>
            </a:extLst>
          </p:cNvPr>
          <p:cNvPicPr>
            <a:picLocks noGrp="1" noChangeAspect="1"/>
          </p:cNvPicPr>
          <p:nvPr>
            <p:ph idx="1"/>
          </p:nvPr>
        </p:nvPicPr>
        <p:blipFill rotWithShape="1">
          <a:blip r:embed="rId3"/>
          <a:srcRect b="19506"/>
          <a:stretch/>
        </p:blipFill>
        <p:spPr>
          <a:xfrm>
            <a:off x="669540" y="789305"/>
            <a:ext cx="10502311" cy="4737736"/>
          </a:xfrm>
        </p:spPr>
      </p:pic>
    </p:spTree>
    <p:extLst>
      <p:ext uri="{BB962C8B-B14F-4D97-AF65-F5344CB8AC3E}">
        <p14:creationId xmlns:p14="http://schemas.microsoft.com/office/powerpoint/2010/main" val="3769696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3" descr="A cloudy sky over houses&#10;&#10;Description automatically generated">
            <a:extLst>
              <a:ext uri="{FF2B5EF4-FFF2-40B4-BE49-F238E27FC236}">
                <a16:creationId xmlns:a16="http://schemas.microsoft.com/office/drawing/2014/main" id="{73CF7DD9-5860-03CB-B11E-39ED4067FE66}"/>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06463" y="-30163"/>
            <a:ext cx="10379075" cy="6918326"/>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ain Bomb: Rare 'Wet Microburst’ Caught on Camera in Stunning Timelapse">
            <a:hlinkClick r:id="" action="ppaction://media"/>
            <a:extLst>
              <a:ext uri="{FF2B5EF4-FFF2-40B4-BE49-F238E27FC236}">
                <a16:creationId xmlns:a16="http://schemas.microsoft.com/office/drawing/2014/main" id="{6697B57D-8889-76FA-6DEA-BE5B08EFAA03}"/>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292403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E4219C04-E469-34BD-70E1-352A99219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4" y="1692441"/>
            <a:ext cx="6726988" cy="3886200"/>
          </a:xfrm>
          <a:prstGeom prst="rect">
            <a:avLst/>
          </a:prstGeom>
        </p:spPr>
      </p:pic>
      <p:pic>
        <p:nvPicPr>
          <p:cNvPr id="7" name="Picture 6" descr="A map of the north and south of the united states&#10;&#10;Description automatically generated">
            <a:extLst>
              <a:ext uri="{FF2B5EF4-FFF2-40B4-BE49-F238E27FC236}">
                <a16:creationId xmlns:a16="http://schemas.microsoft.com/office/drawing/2014/main" id="{362D5C58-C3AE-4DC5-8661-9716B7ABDBFE}"/>
              </a:ext>
            </a:extLst>
          </p:cNvPr>
          <p:cNvPicPr>
            <a:picLocks noChangeAspect="1"/>
          </p:cNvPicPr>
          <p:nvPr/>
        </p:nvPicPr>
        <p:blipFill rotWithShape="1">
          <a:blip r:embed="rId3">
            <a:extLst>
              <a:ext uri="{28A0092B-C50C-407E-A947-70E740481C1C}">
                <a14:useLocalDpi xmlns:a14="http://schemas.microsoft.com/office/drawing/2010/main" val="0"/>
              </a:ext>
            </a:extLst>
          </a:blip>
          <a:srcRect l="-18001" t="13615" r="23744" b="20602"/>
          <a:stretch/>
        </p:blipFill>
        <p:spPr>
          <a:xfrm>
            <a:off x="5431019" y="1692441"/>
            <a:ext cx="6760981" cy="4042611"/>
          </a:xfrm>
          <a:prstGeom prst="rect">
            <a:avLst/>
          </a:prstGeom>
        </p:spPr>
      </p:pic>
    </p:spTree>
    <p:extLst>
      <p:ext uri="{BB962C8B-B14F-4D97-AF65-F5344CB8AC3E}">
        <p14:creationId xmlns:p14="http://schemas.microsoft.com/office/powerpoint/2010/main" val="1610712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C2F5A3-3525-8CE9-91A7-C5E91683E41E}"/>
              </a:ext>
            </a:extLst>
          </p:cNvPr>
          <p:cNvGrpSpPr/>
          <p:nvPr/>
        </p:nvGrpSpPr>
        <p:grpSpPr>
          <a:xfrm>
            <a:off x="745303" y="742276"/>
            <a:ext cx="10118912" cy="5647765"/>
            <a:chOff x="745303" y="742276"/>
            <a:chExt cx="10118912" cy="5647765"/>
          </a:xfrm>
        </p:grpSpPr>
        <p:pic>
          <p:nvPicPr>
            <p:cNvPr id="69635" name="Picture 5" descr="http://wattsupwiththat.files.wordpress.com/2012/07/bowecho3withkey1.png?w=640">
              <a:extLst>
                <a:ext uri="{FF2B5EF4-FFF2-40B4-BE49-F238E27FC236}">
                  <a16:creationId xmlns:a16="http://schemas.microsoft.com/office/drawing/2014/main" id="{0A90FA19-B256-767F-0DBC-8892FE5B2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03" y="742276"/>
              <a:ext cx="10118912" cy="564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9F519C-7013-E5CD-F7B3-A2066119B4BD}"/>
                </a:ext>
              </a:extLst>
            </p:cNvPr>
            <p:cNvSpPr/>
            <p:nvPr/>
          </p:nvSpPr>
          <p:spPr>
            <a:xfrm>
              <a:off x="860612" y="882127"/>
              <a:ext cx="882127" cy="1000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rm clouds over a city&#10;&#10;Description automatically generated">
            <a:extLst>
              <a:ext uri="{FF2B5EF4-FFF2-40B4-BE49-F238E27FC236}">
                <a16:creationId xmlns:a16="http://schemas.microsoft.com/office/drawing/2014/main" id="{6431ED1F-A333-4BD9-CABC-EA926F035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402" y="-96820"/>
            <a:ext cx="9090212" cy="681765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ing of Fire Derecho">
            <a:hlinkClick r:id="" action="ppaction://media"/>
            <a:extLst>
              <a:ext uri="{FF2B5EF4-FFF2-40B4-BE49-F238E27FC236}">
                <a16:creationId xmlns:a16="http://schemas.microsoft.com/office/drawing/2014/main" id="{C7ADD7F8-01DE-3A82-6E8F-E64F161D7515}"/>
              </a:ext>
            </a:extLst>
          </p:cNvPr>
          <p:cNvPicPr>
            <a:picLocks noGrp="1" noRot="1" noChangeAspect="1"/>
          </p:cNvPicPr>
          <p:nvPr>
            <p:ph idx="1"/>
            <a:videoFile r:link="rId1"/>
          </p:nvPr>
        </p:nvPicPr>
        <p:blipFill>
          <a:blip r:embed="rId4"/>
          <a:stretch>
            <a:fillRect/>
          </a:stretch>
        </p:blipFill>
        <p:spPr>
          <a:xfrm>
            <a:off x="1532856" y="0"/>
            <a:ext cx="9126287" cy="6844091"/>
          </a:xfrm>
          <a:prstGeom prst="rect">
            <a:avLst/>
          </a:prstGeom>
        </p:spPr>
      </p:pic>
    </p:spTree>
    <p:extLst>
      <p:ext uri="{BB962C8B-B14F-4D97-AF65-F5344CB8AC3E}">
        <p14:creationId xmlns:p14="http://schemas.microsoft.com/office/powerpoint/2010/main" val="275389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UGE-Derecho North Lewisburg Ohio-6/29/2012">
            <a:hlinkClick r:id="" action="ppaction://media"/>
            <a:extLst>
              <a:ext uri="{FF2B5EF4-FFF2-40B4-BE49-F238E27FC236}">
                <a16:creationId xmlns:a16="http://schemas.microsoft.com/office/drawing/2014/main" id="{79179657-1470-B7C1-3664-348BC50B9ACB}"/>
              </a:ext>
            </a:extLst>
          </p:cNvPr>
          <p:cNvPicPr>
            <a:picLocks noGrp="1" noRot="1" noChangeAspect="1"/>
          </p:cNvPicPr>
          <p:nvPr>
            <p:ph idx="1"/>
            <a:videoFile r:link="rId1"/>
          </p:nvPr>
        </p:nvPicPr>
        <p:blipFill>
          <a:blip r:embed="rId4"/>
          <a:stretch>
            <a:fillRect/>
          </a:stretch>
        </p:blipFill>
        <p:spPr>
          <a:xfrm>
            <a:off x="0" y="0"/>
            <a:ext cx="12147241" cy="6858000"/>
          </a:xfrm>
          <a:prstGeom prst="rect">
            <a:avLst/>
          </a:prstGeom>
        </p:spPr>
      </p:pic>
    </p:spTree>
    <p:extLst>
      <p:ext uri="{BB962C8B-B14F-4D97-AF65-F5344CB8AC3E}">
        <p14:creationId xmlns:p14="http://schemas.microsoft.com/office/powerpoint/2010/main" val="108009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ndover tornado April 29, 2022">
            <a:hlinkClick r:id="" action="ppaction://media"/>
            <a:extLst>
              <a:ext uri="{FF2B5EF4-FFF2-40B4-BE49-F238E27FC236}">
                <a16:creationId xmlns:a16="http://schemas.microsoft.com/office/drawing/2014/main" id="{9DF4C272-C40F-0CA9-86DA-95BB02935EAC}"/>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
        <p:nvSpPr>
          <p:cNvPr id="2" name="Title 1">
            <a:extLst>
              <a:ext uri="{FF2B5EF4-FFF2-40B4-BE49-F238E27FC236}">
                <a16:creationId xmlns:a16="http://schemas.microsoft.com/office/drawing/2014/main" id="{C83B5D8C-925C-0CE8-4332-E529B064F2F4}"/>
              </a:ext>
            </a:extLst>
          </p:cNvPr>
          <p:cNvSpPr>
            <a:spLocks noGrp="1"/>
          </p:cNvSpPr>
          <p:nvPr>
            <p:ph type="title"/>
          </p:nvPr>
        </p:nvSpPr>
        <p:spPr>
          <a:xfrm>
            <a:off x="8486274" y="365125"/>
            <a:ext cx="2867526" cy="1325563"/>
          </a:xfrm>
        </p:spPr>
        <p:txBody>
          <a:bodyPr/>
          <a:lstStyle/>
          <a:p>
            <a:r>
              <a:rPr lang="en-US" dirty="0">
                <a:solidFill>
                  <a:schemeClr val="bg1"/>
                </a:solidFill>
              </a:rPr>
              <a:t>Tornadoes</a:t>
            </a:r>
          </a:p>
        </p:txBody>
      </p:sp>
    </p:spTree>
    <p:extLst>
      <p:ext uri="{BB962C8B-B14F-4D97-AF65-F5344CB8AC3E}">
        <p14:creationId xmlns:p14="http://schemas.microsoft.com/office/powerpoint/2010/main" val="218308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First Person video of Joplin MO tornado 5/22/11">
            <a:hlinkClick r:id="" action="ppaction://media"/>
            <a:extLst>
              <a:ext uri="{FF2B5EF4-FFF2-40B4-BE49-F238E27FC236}">
                <a16:creationId xmlns:a16="http://schemas.microsoft.com/office/drawing/2014/main" id="{9202CC87-6D55-C2E5-10D9-35CE0FDF32CC}"/>
              </a:ext>
            </a:extLst>
          </p:cNvPr>
          <p:cNvPicPr>
            <a:picLocks noGrp="1" noRot="1" noChangeAspect="1"/>
          </p:cNvPicPr>
          <p:nvPr>
            <p:ph idx="1"/>
            <a:videoFile r:link="rId1"/>
          </p:nvPr>
        </p:nvPicPr>
        <p:blipFill>
          <a:blip r:embed="rId4"/>
          <a:stretch>
            <a:fillRect/>
          </a:stretch>
        </p:blipFill>
        <p:spPr>
          <a:xfrm>
            <a:off x="123992" y="0"/>
            <a:ext cx="12147241" cy="6858000"/>
          </a:xfrm>
          <a:prstGeom prst="rect">
            <a:avLst/>
          </a:prstGeom>
        </p:spPr>
      </p:pic>
      <p:sp>
        <p:nvSpPr>
          <p:cNvPr id="8" name="Title 1">
            <a:extLst>
              <a:ext uri="{FF2B5EF4-FFF2-40B4-BE49-F238E27FC236}">
                <a16:creationId xmlns:a16="http://schemas.microsoft.com/office/drawing/2014/main" id="{5973F45C-4AA3-1D87-5D4D-FF9DF117DDB3}"/>
              </a:ext>
            </a:extLst>
          </p:cNvPr>
          <p:cNvSpPr>
            <a:spLocks noGrp="1"/>
          </p:cNvSpPr>
          <p:nvPr>
            <p:ph type="title"/>
          </p:nvPr>
        </p:nvSpPr>
        <p:spPr>
          <a:xfrm>
            <a:off x="764628" y="173785"/>
            <a:ext cx="10515600" cy="1325563"/>
          </a:xfrm>
        </p:spPr>
        <p:txBody>
          <a:bodyPr/>
          <a:lstStyle/>
          <a:p>
            <a:pPr algn="ctr"/>
            <a:r>
              <a:rPr lang="en-US" dirty="0">
                <a:solidFill>
                  <a:schemeClr val="bg1"/>
                </a:solidFill>
              </a:rPr>
              <a:t>April 2011 Tornado outbreak</a:t>
            </a:r>
            <a:br>
              <a:rPr lang="en-US" dirty="0">
                <a:solidFill>
                  <a:schemeClr val="bg1"/>
                </a:solidFill>
              </a:rPr>
            </a:br>
            <a:r>
              <a:rPr lang="en-US" dirty="0">
                <a:solidFill>
                  <a:schemeClr val="bg1"/>
                </a:solidFill>
              </a:rPr>
              <a:t>(Joplin, Missouri)</a:t>
            </a:r>
          </a:p>
        </p:txBody>
      </p:sp>
    </p:spTree>
    <p:extLst>
      <p:ext uri="{BB962C8B-B14F-4D97-AF65-F5344CB8AC3E}">
        <p14:creationId xmlns:p14="http://schemas.microsoft.com/office/powerpoint/2010/main" val="22716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ftermath of First person Joplin Tornado">
            <a:hlinkClick r:id="" action="ppaction://media"/>
            <a:extLst>
              <a:ext uri="{FF2B5EF4-FFF2-40B4-BE49-F238E27FC236}">
                <a16:creationId xmlns:a16="http://schemas.microsoft.com/office/drawing/2014/main" id="{1BCE9101-6FE3-3DA3-209C-9795D124D970}"/>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371490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torm Chasing Vacation: Meet The Tornado-Addicted Tourists">
            <a:hlinkClick r:id="" action="ppaction://media"/>
            <a:extLst>
              <a:ext uri="{FF2B5EF4-FFF2-40B4-BE49-F238E27FC236}">
                <a16:creationId xmlns:a16="http://schemas.microsoft.com/office/drawing/2014/main" id="{33D38810-3650-B80F-AF7D-91BB944FBA83}"/>
              </a:ext>
            </a:extLst>
          </p:cNvPr>
          <p:cNvPicPr>
            <a:picLocks noGrp="1" noRot="1" noChangeAspect="1"/>
          </p:cNvPicPr>
          <p:nvPr>
            <p:ph idx="1"/>
            <a:videoFile r:link="rId1"/>
          </p:nvPr>
        </p:nvPicPr>
        <p:blipFill>
          <a:blip r:embed="rId3"/>
          <a:stretch>
            <a:fillRect/>
          </a:stretch>
        </p:blipFill>
        <p:spPr>
          <a:xfrm>
            <a:off x="23446" y="0"/>
            <a:ext cx="12086492" cy="6823703"/>
          </a:xfrm>
          <a:prstGeom prst="rect">
            <a:avLst/>
          </a:prstGeom>
        </p:spPr>
      </p:pic>
    </p:spTree>
    <p:extLst>
      <p:ext uri="{BB962C8B-B14F-4D97-AF65-F5344CB8AC3E}">
        <p14:creationId xmlns:p14="http://schemas.microsoft.com/office/powerpoint/2010/main" val="271086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id="{2C4F25BC-BC99-E61C-E62C-430901FE0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96863"/>
            <a:ext cx="79248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roll">
            <a:extLst>
              <a:ext uri="{FF2B5EF4-FFF2-40B4-BE49-F238E27FC236}">
                <a16:creationId xmlns:a16="http://schemas.microsoft.com/office/drawing/2014/main" id="{9B3FB0D6-E937-ABED-431C-BA9A0696B4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4" t="7000" r="21254" b="5556"/>
          <a:stretch/>
        </p:blipFill>
        <p:spPr bwMode="auto">
          <a:xfrm>
            <a:off x="1066800" y="331160"/>
            <a:ext cx="10058400" cy="655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new-6">
            <a:extLst>
              <a:ext uri="{FF2B5EF4-FFF2-40B4-BE49-F238E27FC236}">
                <a16:creationId xmlns:a16="http://schemas.microsoft.com/office/drawing/2014/main" id="{AE563C11-A33A-AE07-E878-A1ACC3FDA12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t="13889"/>
          <a:stretch>
            <a:fillRect/>
          </a:stretch>
        </p:blipFill>
        <p:spPr>
          <a:xfrm>
            <a:off x="2559269" y="0"/>
            <a:ext cx="7073462" cy="6965847"/>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Overpass Tornado">
            <a:hlinkClick r:id="" action="ppaction://media"/>
            <a:extLst>
              <a:ext uri="{FF2B5EF4-FFF2-40B4-BE49-F238E27FC236}">
                <a16:creationId xmlns:a16="http://schemas.microsoft.com/office/drawing/2014/main" id="{D4A98EB9-7491-921C-5B64-4B96863456B3}"/>
              </a:ext>
            </a:extLst>
          </p:cNvPr>
          <p:cNvPicPr>
            <a:picLocks noGrp="1" noRot="1" noChangeAspect="1"/>
          </p:cNvPicPr>
          <p:nvPr>
            <p:ph idx="1"/>
            <a:videoFile r:link="rId1"/>
          </p:nvPr>
        </p:nvPicPr>
        <p:blipFill>
          <a:blip r:embed="rId4"/>
          <a:stretch>
            <a:fillRect/>
          </a:stretch>
        </p:blipFill>
        <p:spPr>
          <a:xfrm>
            <a:off x="1363579" y="12343"/>
            <a:ext cx="9111916" cy="6833314"/>
          </a:xfrm>
          <a:prstGeom prst="rect">
            <a:avLst/>
          </a:prstGeom>
        </p:spPr>
      </p:pic>
    </p:spTree>
    <p:extLst>
      <p:ext uri="{BB962C8B-B14F-4D97-AF65-F5344CB8AC3E}">
        <p14:creationId xmlns:p14="http://schemas.microsoft.com/office/powerpoint/2010/main" val="39021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aw Video: Massive Tornado in Tuscaloosa, Ala.">
            <a:hlinkClick r:id="" action="ppaction://media"/>
            <a:extLst>
              <a:ext uri="{FF2B5EF4-FFF2-40B4-BE49-F238E27FC236}">
                <a16:creationId xmlns:a16="http://schemas.microsoft.com/office/drawing/2014/main" id="{82E4A288-7409-17D5-3542-87AE63D2A76E}"/>
              </a:ext>
            </a:extLst>
          </p:cNvPr>
          <p:cNvPicPr>
            <a:picLocks noGrp="1" noRot="1" noChangeAspect="1"/>
          </p:cNvPicPr>
          <p:nvPr>
            <p:ph idx="1"/>
            <a:videoFile r:link="rId1"/>
          </p:nvPr>
        </p:nvPicPr>
        <p:blipFill>
          <a:blip r:embed="rId4"/>
          <a:stretch>
            <a:fillRect/>
          </a:stretch>
        </p:blipFill>
        <p:spPr>
          <a:xfrm>
            <a:off x="0" y="0"/>
            <a:ext cx="12147241" cy="6858000"/>
          </a:xfrm>
          <a:prstGeom prst="rect">
            <a:avLst/>
          </a:prstGeom>
        </p:spPr>
      </p:pic>
    </p:spTree>
    <p:extLst>
      <p:ext uri="{BB962C8B-B14F-4D97-AF65-F5344CB8AC3E}">
        <p14:creationId xmlns:p14="http://schemas.microsoft.com/office/powerpoint/2010/main" val="35620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uscaloosa Tornado 04 27 11">
            <a:hlinkClick r:id="" action="ppaction://media"/>
            <a:extLst>
              <a:ext uri="{FF2B5EF4-FFF2-40B4-BE49-F238E27FC236}">
                <a16:creationId xmlns:a16="http://schemas.microsoft.com/office/drawing/2014/main" id="{27290639-9C95-0B1F-8E5A-9FB4D495C647}"/>
              </a:ext>
            </a:extLst>
          </p:cNvPr>
          <p:cNvPicPr>
            <a:picLocks noGrp="1" noRot="1" noChangeAspect="1"/>
          </p:cNvPicPr>
          <p:nvPr>
            <p:ph idx="1"/>
            <a:videoFile r:link="rId1"/>
          </p:nvPr>
        </p:nvPicPr>
        <p:blipFill>
          <a:blip r:embed="rId4"/>
          <a:stretch>
            <a:fillRect/>
          </a:stretch>
        </p:blipFill>
        <p:spPr>
          <a:xfrm>
            <a:off x="1395664" y="0"/>
            <a:ext cx="9047747" cy="6785192"/>
          </a:xfrm>
          <a:prstGeom prst="rect">
            <a:avLst/>
          </a:prstGeom>
        </p:spPr>
      </p:pic>
    </p:spTree>
    <p:extLst>
      <p:ext uri="{BB962C8B-B14F-4D97-AF65-F5344CB8AC3E}">
        <p14:creationId xmlns:p14="http://schemas.microsoft.com/office/powerpoint/2010/main" val="177628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ornado tuscaloosa">
            <a:hlinkClick r:id="" action="ppaction://media"/>
            <a:extLst>
              <a:ext uri="{FF2B5EF4-FFF2-40B4-BE49-F238E27FC236}">
                <a16:creationId xmlns:a16="http://schemas.microsoft.com/office/drawing/2014/main" id="{0AD4342D-BF2D-D05C-025D-8F10084370C4}"/>
              </a:ext>
            </a:extLst>
          </p:cNvPr>
          <p:cNvPicPr>
            <a:picLocks noGrp="1" noRot="1" noChangeAspect="1"/>
          </p:cNvPicPr>
          <p:nvPr>
            <p:ph idx="1"/>
            <a:videoFile r:link="rId1"/>
          </p:nvPr>
        </p:nvPicPr>
        <p:blipFill>
          <a:blip r:embed="rId4"/>
          <a:stretch>
            <a:fillRect/>
          </a:stretch>
        </p:blipFill>
        <p:spPr>
          <a:xfrm>
            <a:off x="1572126" y="72808"/>
            <a:ext cx="9047747" cy="6785192"/>
          </a:xfrm>
          <a:prstGeom prst="rect">
            <a:avLst/>
          </a:prstGeom>
        </p:spPr>
      </p:pic>
    </p:spTree>
    <p:extLst>
      <p:ext uri="{BB962C8B-B14F-4D97-AF65-F5344CB8AC3E}">
        <p14:creationId xmlns:p14="http://schemas.microsoft.com/office/powerpoint/2010/main" val="36099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ower of Kentucky tornado caught on tape">
            <a:hlinkClick r:id="" action="ppaction://media"/>
            <a:extLst>
              <a:ext uri="{FF2B5EF4-FFF2-40B4-BE49-F238E27FC236}">
                <a16:creationId xmlns:a16="http://schemas.microsoft.com/office/drawing/2014/main" id="{B673F220-FD3D-B9DF-9C91-5ECEA8528C7D}"/>
              </a:ext>
            </a:extLst>
          </p:cNvPr>
          <p:cNvPicPr>
            <a:picLocks noGrp="1" noRot="1" noChangeAspect="1"/>
          </p:cNvPicPr>
          <p:nvPr>
            <p:ph idx="1"/>
            <a:videoFile r:link="rId1"/>
          </p:nvPr>
        </p:nvPicPr>
        <p:blipFill>
          <a:blip r:embed="rId4"/>
          <a:stretch>
            <a:fillRect/>
          </a:stretch>
        </p:blipFill>
        <p:spPr>
          <a:xfrm>
            <a:off x="0" y="125162"/>
            <a:ext cx="11925548" cy="6732838"/>
          </a:xfrm>
          <a:prstGeom prst="rect">
            <a:avLst/>
          </a:prstGeom>
        </p:spPr>
      </p:pic>
    </p:spTree>
    <p:extLst>
      <p:ext uri="{BB962C8B-B14F-4D97-AF65-F5344CB8AC3E}">
        <p14:creationId xmlns:p14="http://schemas.microsoft.com/office/powerpoint/2010/main" val="74619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 with red and orange colored spots&#10;&#10;Description automatically generated">
            <a:extLst>
              <a:ext uri="{FF2B5EF4-FFF2-40B4-BE49-F238E27FC236}">
                <a16:creationId xmlns:a16="http://schemas.microsoft.com/office/drawing/2014/main" id="{DC9948B1-6D25-BAB9-C33D-DA3A3AAD2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43" y="335280"/>
            <a:ext cx="10527019" cy="5913120"/>
          </a:xfrm>
          <a:prstGeom prst="rect">
            <a:avLst/>
          </a:prstGeom>
        </p:spPr>
      </p:pic>
    </p:spTree>
    <p:extLst>
      <p:ext uri="{BB962C8B-B14F-4D97-AF65-F5344CB8AC3E}">
        <p14:creationId xmlns:p14="http://schemas.microsoft.com/office/powerpoint/2010/main" val="3758312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CE4671-1C9F-0B5A-20A8-75AC3CDB4047}"/>
              </a:ext>
            </a:extLst>
          </p:cNvPr>
          <p:cNvPicPr>
            <a:picLocks noGrp="1" noChangeAspect="1"/>
          </p:cNvPicPr>
          <p:nvPr>
            <p:ph idx="1"/>
          </p:nvPr>
        </p:nvPicPr>
        <p:blipFill>
          <a:blip r:embed="rId3"/>
          <a:stretch>
            <a:fillRect/>
          </a:stretch>
        </p:blipFill>
        <p:spPr>
          <a:xfrm>
            <a:off x="1411705" y="0"/>
            <a:ext cx="8879840" cy="6638795"/>
          </a:xfrm>
        </p:spPr>
      </p:pic>
    </p:spTree>
    <p:extLst>
      <p:ext uri="{BB962C8B-B14F-4D97-AF65-F5344CB8AC3E}">
        <p14:creationId xmlns:p14="http://schemas.microsoft.com/office/powerpoint/2010/main" val="4040371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GUSTNADO' in Chesterfield!!!😱🌪">
            <a:hlinkClick r:id="" action="ppaction://media"/>
            <a:extLst>
              <a:ext uri="{FF2B5EF4-FFF2-40B4-BE49-F238E27FC236}">
                <a16:creationId xmlns:a16="http://schemas.microsoft.com/office/drawing/2014/main" id="{33CE7187-967B-D77F-F4FF-E15C8CBFE233}"/>
              </a:ext>
            </a:extLst>
          </p:cNvPr>
          <p:cNvPicPr>
            <a:picLocks noRot="1" noChangeAspect="1"/>
          </p:cNvPicPr>
          <p:nvPr>
            <a:videoFile r:link="rId1"/>
          </p:nvPr>
        </p:nvPicPr>
        <p:blipFill>
          <a:blip r:embed="rId4"/>
          <a:stretch>
            <a:fillRect/>
          </a:stretch>
        </p:blipFill>
        <p:spPr>
          <a:xfrm>
            <a:off x="533400" y="381000"/>
            <a:ext cx="10797823" cy="6096000"/>
          </a:xfrm>
          <a:prstGeom prst="rect">
            <a:avLst/>
          </a:prstGeom>
        </p:spPr>
      </p:pic>
    </p:spTree>
    <p:extLst>
      <p:ext uri="{BB962C8B-B14F-4D97-AF65-F5344CB8AC3E}">
        <p14:creationId xmlns:p14="http://schemas.microsoft.com/office/powerpoint/2010/main" val="141318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height measurement&#10;&#10;AI-generated content may be incorrect.">
            <a:extLst>
              <a:ext uri="{FF2B5EF4-FFF2-40B4-BE49-F238E27FC236}">
                <a16:creationId xmlns:a16="http://schemas.microsoft.com/office/drawing/2014/main" id="{CA7575D7-A153-5874-DA30-4FFE6268C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9" y="0"/>
            <a:ext cx="4512583" cy="6858000"/>
          </a:xfrm>
          <a:prstGeom prst="rect">
            <a:avLst/>
          </a:prstGeom>
        </p:spPr>
      </p:pic>
      <p:pic>
        <p:nvPicPr>
          <p:cNvPr id="6" name="Picture 9" descr="airmass">
            <a:extLst>
              <a:ext uri="{FF2B5EF4-FFF2-40B4-BE49-F238E27FC236}">
                <a16:creationId xmlns:a16="http://schemas.microsoft.com/office/drawing/2014/main" id="{F5386921-0461-2B1E-DF62-1E91DE352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584772" y="0"/>
            <a:ext cx="7620000" cy="658891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Waterspout Tornado Carolina Beach- Extreme Close Up">
            <a:hlinkClick r:id="" action="ppaction://media"/>
            <a:extLst>
              <a:ext uri="{FF2B5EF4-FFF2-40B4-BE49-F238E27FC236}">
                <a16:creationId xmlns:a16="http://schemas.microsoft.com/office/drawing/2014/main" id="{6C75A27C-7EC2-CF0C-6729-31E15462CF75}"/>
              </a:ext>
            </a:extLst>
          </p:cNvPr>
          <p:cNvPicPr>
            <a:picLocks noRot="1" noChangeAspect="1"/>
          </p:cNvPicPr>
          <p:nvPr>
            <a:videoFile r:link="rId1"/>
          </p:nvPr>
        </p:nvPicPr>
        <p:blipFill>
          <a:blip r:embed="rId4"/>
          <a:stretch>
            <a:fillRect/>
          </a:stretch>
        </p:blipFill>
        <p:spPr>
          <a:xfrm>
            <a:off x="726102" y="397380"/>
            <a:ext cx="10739795" cy="6063240"/>
          </a:xfrm>
          <a:prstGeom prst="rect">
            <a:avLst/>
          </a:prstGeom>
        </p:spPr>
      </p:pic>
    </p:spTree>
    <p:extLst>
      <p:ext uri="{BB962C8B-B14F-4D97-AF65-F5344CB8AC3E}">
        <p14:creationId xmlns:p14="http://schemas.microsoft.com/office/powerpoint/2010/main" val="264570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different weather conditions&#10;&#10;AI-generated content may be incorrect.">
            <a:extLst>
              <a:ext uri="{FF2B5EF4-FFF2-40B4-BE49-F238E27FC236}">
                <a16:creationId xmlns:a16="http://schemas.microsoft.com/office/drawing/2014/main" id="{4B9837CC-C7F1-0FC5-5B5D-F64F49FE4FAC}"/>
              </a:ext>
            </a:extLst>
          </p:cNvPr>
          <p:cNvPicPr>
            <a:picLocks noChangeAspect="1"/>
          </p:cNvPicPr>
          <p:nvPr/>
        </p:nvPicPr>
        <p:blipFill>
          <a:blip r:embed="rId2">
            <a:extLst>
              <a:ext uri="{28A0092B-C50C-407E-A947-70E740481C1C}">
                <a14:useLocalDpi xmlns:a14="http://schemas.microsoft.com/office/drawing/2010/main" val="0"/>
              </a:ext>
            </a:extLst>
          </a:blip>
          <a:srcRect l="32558"/>
          <a:stretch/>
        </p:blipFill>
        <p:spPr>
          <a:xfrm>
            <a:off x="1828800" y="152400"/>
            <a:ext cx="7772400" cy="6465746"/>
          </a:xfrm>
          <a:prstGeom prst="rect">
            <a:avLst/>
          </a:prstGeom>
        </p:spPr>
      </p:pic>
    </p:spTree>
    <p:extLst>
      <p:ext uri="{BB962C8B-B14F-4D97-AF65-F5344CB8AC3E}">
        <p14:creationId xmlns:p14="http://schemas.microsoft.com/office/powerpoint/2010/main" val="2475610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GOES-14 SRSO-R Supercell near Denver, Storm Centered Animation (Visible)">
            <a:hlinkClick r:id="" action="ppaction://media"/>
            <a:extLst>
              <a:ext uri="{FF2B5EF4-FFF2-40B4-BE49-F238E27FC236}">
                <a16:creationId xmlns:a16="http://schemas.microsoft.com/office/drawing/2014/main" id="{28E85B18-97C2-351B-F91E-DB89726A0469}"/>
              </a:ext>
            </a:extLst>
          </p:cNvPr>
          <p:cNvPicPr>
            <a:picLocks noGrp="1" noRot="1" noChangeAspect="1"/>
          </p:cNvPicPr>
          <p:nvPr>
            <p:ph/>
            <a:videoFile r:link="rId1"/>
          </p:nvPr>
        </p:nvPicPr>
        <p:blipFill>
          <a:blip r:embed="rId4"/>
          <a:stretch>
            <a:fillRect/>
          </a:stretch>
        </p:blipFill>
        <p:spPr>
          <a:xfrm>
            <a:off x="3120189" y="0"/>
            <a:ext cx="9079832" cy="6809874"/>
          </a:xfrm>
          <a:prstGeom prst="rect">
            <a:avLst/>
          </a:prstGeom>
        </p:spPr>
      </p:pic>
      <p:pic>
        <p:nvPicPr>
          <p:cNvPr id="2" name="Picture 7" descr="cumulonimbus2">
            <a:extLst>
              <a:ext uri="{FF2B5EF4-FFF2-40B4-BE49-F238E27FC236}">
                <a16:creationId xmlns:a16="http://schemas.microsoft.com/office/drawing/2014/main" id="{8A8B97C1-F9C1-A3D4-D24C-B0E4EDA57E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9146"/>
            <a:ext cx="4678634"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27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A diagram of a cloud formation&#10;&#10;Description automatically generated">
            <a:extLst>
              <a:ext uri="{FF2B5EF4-FFF2-40B4-BE49-F238E27FC236}">
                <a16:creationId xmlns:a16="http://schemas.microsoft.com/office/drawing/2014/main" id="{31000801-E3FC-9564-6060-3948573D67F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41337" y="533400"/>
            <a:ext cx="11109325" cy="5989962"/>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orming cumulonimbus (timelapse)">
            <a:hlinkClick r:id="" action="ppaction://media"/>
            <a:extLst>
              <a:ext uri="{FF2B5EF4-FFF2-40B4-BE49-F238E27FC236}">
                <a16:creationId xmlns:a16="http://schemas.microsoft.com/office/drawing/2014/main" id="{67DDD094-C01B-80DF-788B-696447F5A261}"/>
              </a:ext>
            </a:extLst>
          </p:cNvPr>
          <p:cNvPicPr>
            <a:picLocks noRot="1" noChangeAspect="1"/>
          </p:cNvPicPr>
          <p:nvPr>
            <a:videoFile r:link="rId1"/>
          </p:nvPr>
        </p:nvPicPr>
        <p:blipFill>
          <a:blip r:embed="rId4"/>
          <a:stretch>
            <a:fillRect/>
          </a:stretch>
        </p:blipFill>
        <p:spPr>
          <a:xfrm>
            <a:off x="228600" y="304800"/>
            <a:ext cx="11430000" cy="64533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00"/>
      </a:hlink>
      <a:folHlink>
        <a:srgbClr val="990000"/>
      </a:folHlink>
    </a:clrScheme>
    <a:fontScheme name="Custom 8">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1568</TotalTime>
  <Words>1144</Words>
  <Application>Microsoft Office PowerPoint</Application>
  <PresentationFormat>Widescreen</PresentationFormat>
  <Paragraphs>84</Paragraphs>
  <Slides>50</Slides>
  <Notes>42</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AdvOT46dcae81</vt:lpstr>
      <vt:lpstr>AdvOT46dcae81+20</vt:lpstr>
      <vt:lpstr>AdvOT46dcae81+fb</vt:lpstr>
      <vt:lpstr>AdvPSTIM10-R</vt:lpstr>
      <vt:lpstr>Arial</vt:lpstr>
      <vt:lpstr>Calibri</vt:lpstr>
      <vt:lpstr>Calibri Light</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Tornadoes</vt:lpstr>
      <vt:lpstr>April 2011 Tornado outbreak (Joplin, Missouri)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Anthony Stallins</dc:creator>
  <cp:lastModifiedBy>Stallins, Jon A.</cp:lastModifiedBy>
  <cp:revision>208</cp:revision>
  <dcterms:created xsi:type="dcterms:W3CDTF">2005-05-26T22:11:46Z</dcterms:created>
  <dcterms:modified xsi:type="dcterms:W3CDTF">2025-03-13T14:45:00Z</dcterms:modified>
</cp:coreProperties>
</file>