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38" r:id="rId2"/>
    <p:sldId id="387" r:id="rId3"/>
    <p:sldId id="262" r:id="rId4"/>
    <p:sldId id="355" r:id="rId5"/>
    <p:sldId id="404" r:id="rId6"/>
    <p:sldId id="268" r:id="rId7"/>
    <p:sldId id="298" r:id="rId8"/>
    <p:sldId id="269" r:id="rId9"/>
    <p:sldId id="270" r:id="rId10"/>
    <p:sldId id="375" r:id="rId11"/>
    <p:sldId id="271" r:id="rId12"/>
    <p:sldId id="377" r:id="rId13"/>
    <p:sldId id="272" r:id="rId14"/>
    <p:sldId id="301" r:id="rId15"/>
    <p:sldId id="306" r:id="rId16"/>
    <p:sldId id="274" r:id="rId17"/>
    <p:sldId id="303" r:id="rId18"/>
    <p:sldId id="273" r:id="rId19"/>
    <p:sldId id="358" r:id="rId20"/>
    <p:sldId id="366" r:id="rId21"/>
    <p:sldId id="345" r:id="rId22"/>
    <p:sldId id="320" r:id="rId23"/>
    <p:sldId id="264" r:id="rId24"/>
    <p:sldId id="386" r:id="rId25"/>
    <p:sldId id="381" r:id="rId26"/>
    <p:sldId id="312" r:id="rId27"/>
    <p:sldId id="282" r:id="rId28"/>
    <p:sldId id="382" r:id="rId29"/>
    <p:sldId id="388" r:id="rId30"/>
    <p:sldId id="384" r:id="rId31"/>
    <p:sldId id="374" r:id="rId32"/>
    <p:sldId id="385" r:id="rId33"/>
    <p:sldId id="277" r:id="rId34"/>
    <p:sldId id="329" r:id="rId35"/>
    <p:sldId id="334" r:id="rId36"/>
    <p:sldId id="389" r:id="rId37"/>
    <p:sldId id="403" r:id="rId38"/>
    <p:sldId id="402" r:id="rId39"/>
    <p:sldId id="340" r:id="rId40"/>
    <p:sldId id="339" r:id="rId41"/>
    <p:sldId id="290" r:id="rId42"/>
    <p:sldId id="405" r:id="rId43"/>
    <p:sldId id="390" r:id="rId44"/>
    <p:sldId id="392" r:id="rId45"/>
    <p:sldId id="286" r:id="rId46"/>
    <p:sldId id="393" r:id="rId47"/>
    <p:sldId id="346" r:id="rId48"/>
    <p:sldId id="287" r:id="rId49"/>
    <p:sldId id="401" r:id="rId50"/>
    <p:sldId id="313" r:id="rId51"/>
    <p:sldId id="394" r:id="rId52"/>
    <p:sldId id="315" r:id="rId5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 id="{CD7D0C03-59E2-47A1-927C-836B997E35E6}">
          <p14:sldIdLst>
            <p14:sldId id="338"/>
            <p14:sldId id="387"/>
            <p14:sldId id="262"/>
            <p14:sldId id="355"/>
            <p14:sldId id="404"/>
            <p14:sldId id="268"/>
            <p14:sldId id="298"/>
            <p14:sldId id="269"/>
          </p14:sldIdLst>
        </p14:section>
        <p14:section name="Within plate volcanics: hotspots" id="{4C98AB2C-D173-428B-96B2-E633781D3691}">
          <p14:sldIdLst>
            <p14:sldId id="270"/>
            <p14:sldId id="375"/>
            <p14:sldId id="271"/>
            <p14:sldId id="377"/>
            <p14:sldId id="272"/>
            <p14:sldId id="301"/>
          </p14:sldIdLst>
        </p14:section>
        <p14:section name="Atolls" id="{09058C60-3F20-4CC7-AAB8-904C3CD0DA37}">
          <p14:sldIdLst>
            <p14:sldId id="306"/>
            <p14:sldId id="274"/>
            <p14:sldId id="303"/>
          </p14:sldIdLst>
        </p14:section>
        <p14:section name="Sea mounts" id="{D7020953-4BE7-4830-8BF4-C3F903658976}">
          <p14:sldIdLst>
            <p14:sldId id="273"/>
            <p14:sldId id="358"/>
          </p14:sldIdLst>
        </p14:section>
        <p14:section name="Within plate volcanics: continental crust" id="{AE8285AE-8E45-42F4-8CD9-EA532B18FEDE}">
          <p14:sldIdLst>
            <p14:sldId id="366"/>
            <p14:sldId id="345"/>
            <p14:sldId id="320"/>
            <p14:sldId id="264"/>
            <p14:sldId id="386"/>
            <p14:sldId id="381"/>
            <p14:sldId id="312"/>
          </p14:sldIdLst>
        </p14:section>
        <p14:section name="Composite volcanoes" id="{305A389E-D0E8-409A-96C1-DB75225E93EF}">
          <p14:sldIdLst>
            <p14:sldId id="282"/>
          </p14:sldIdLst>
        </p14:section>
        <p14:section name="Convergent plate boundary volcanics" id="{C5F66F6C-BD04-4F1F-8C01-2B3388E5631D}">
          <p14:sldIdLst>
            <p14:sldId id="382"/>
            <p14:sldId id="388"/>
            <p14:sldId id="384"/>
            <p14:sldId id="374"/>
            <p14:sldId id="385"/>
            <p14:sldId id="277"/>
            <p14:sldId id="329"/>
          </p14:sldIdLst>
        </p14:section>
        <p14:section name="Divergent plate boundaries" id="{47F693B0-BC3C-456E-923D-53653BB7ED5C}">
          <p14:sldIdLst>
            <p14:sldId id="334"/>
            <p14:sldId id="389"/>
            <p14:sldId id="403"/>
            <p14:sldId id="402"/>
            <p14:sldId id="340"/>
            <p14:sldId id="339"/>
          </p14:sldIdLst>
        </p14:section>
        <p14:section name="Other volcanic phenomena" id="{B921EA97-7718-4D7D-9690-ED277272D846}">
          <p14:sldIdLst>
            <p14:sldId id="290"/>
            <p14:sldId id="405"/>
            <p14:sldId id="390"/>
            <p14:sldId id="392"/>
            <p14:sldId id="286"/>
            <p14:sldId id="393"/>
            <p14:sldId id="346"/>
            <p14:sldId id="287"/>
            <p14:sldId id="401"/>
            <p14:sldId id="313"/>
            <p14:sldId id="394"/>
            <p14:sldId id="31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79346" autoAdjust="0"/>
  </p:normalViewPr>
  <p:slideViewPr>
    <p:cSldViewPr>
      <p:cViewPr varScale="1">
        <p:scale>
          <a:sx n="50" d="100"/>
          <a:sy n="50" d="100"/>
        </p:scale>
        <p:origin x="1220" y="3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2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C320D16-94CD-8EC4-0F3A-A6E73A7FD3F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5" name="Rectangle 3">
            <a:extLst>
              <a:ext uri="{FF2B5EF4-FFF2-40B4-BE49-F238E27FC236}">
                <a16:creationId xmlns:a16="http://schemas.microsoft.com/office/drawing/2014/main" id="{3C94DAF8-80A6-2B53-75BD-BE35D8180B7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DE3608C9-A4E5-573D-A548-1B103A13E8D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B7B9FA8D-605E-285A-7521-1E567743A0B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0BF2C92-6881-858F-4E57-75C71DE546A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3079" name="Rectangle 7">
            <a:extLst>
              <a:ext uri="{FF2B5EF4-FFF2-40B4-BE49-F238E27FC236}">
                <a16:creationId xmlns:a16="http://schemas.microsoft.com/office/drawing/2014/main" id="{0FC3D83F-630D-35B0-0DED-C112FFDBB48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0A9A4B8-D5BE-4A40-A95E-35C95BD25A7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eosociety.org/news/pr/05-27.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9088DFB-B94A-BA8F-3442-4ABE82C70405}"/>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0481D243-FA44-3669-E21D-ACD124280A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196" name="Slide Number Placeholder 3">
            <a:extLst>
              <a:ext uri="{FF2B5EF4-FFF2-40B4-BE49-F238E27FC236}">
                <a16:creationId xmlns:a16="http://schemas.microsoft.com/office/drawing/2014/main" id="{4039B017-74CF-6B92-6293-BEBBC2FE83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B448BD-17FF-4754-AFCF-BF39A38B204A}" type="slidenum">
              <a:rPr lang="en-US" altLang="en-US"/>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FEB6073-0183-6792-E816-62FF54BA48CA}"/>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848CCAF-8CDA-FAE4-F140-A79C31990A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Hawaii has five main volcanoes that are considered active. Four of these active volcanoes are located on the big islands of Hawaii. They include Kilauea, Mauna Loa, Mauna Kea, and Hualalai. The other is located on Maui and it is Mount Haleakala.</a:t>
            </a:r>
            <a:endParaRPr lang="en-US" altLang="en-US" dirty="0">
              <a:latin typeface="Arial" panose="020B0604020202020204" pitchFamily="34" charset="0"/>
            </a:endParaRPr>
          </a:p>
        </p:txBody>
      </p:sp>
      <p:sp>
        <p:nvSpPr>
          <p:cNvPr id="25604" name="Slide Number Placeholder 3">
            <a:extLst>
              <a:ext uri="{FF2B5EF4-FFF2-40B4-BE49-F238E27FC236}">
                <a16:creationId xmlns:a16="http://schemas.microsoft.com/office/drawing/2014/main" id="{15A7E081-9F47-2106-B465-B5C0028D0A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13013E-9699-45DB-87A1-FC996990F534}" type="slidenum">
              <a:rPr lang="en-US" altLang="en-US"/>
              <a:pPr/>
              <a:t>13</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3E3B4718-31C8-8A3F-1FD8-C65DF4119A06}"/>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EA2A4A51-1D92-3759-B7D3-3580B1DA49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Hawaii's Mauna Loa, a shield volcano</a:t>
            </a:r>
          </a:p>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E45DD8F1-03BA-0972-A28D-0593BB628C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846529-51C9-44EF-84AD-B0F072A1EB75}" type="slidenum">
              <a:rPr lang="en-US" altLang="en-US"/>
              <a:pPr/>
              <a:t>14</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C402DA4-07B1-0143-AA91-FF0C2292896E}"/>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FCC041A2-E8E8-2E19-C2B6-A82F2ADC2F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Bora Bora</a:t>
            </a:r>
          </a:p>
        </p:txBody>
      </p:sp>
      <p:sp>
        <p:nvSpPr>
          <p:cNvPr id="33796" name="Slide Number Placeholder 3">
            <a:extLst>
              <a:ext uri="{FF2B5EF4-FFF2-40B4-BE49-F238E27FC236}">
                <a16:creationId xmlns:a16="http://schemas.microsoft.com/office/drawing/2014/main" id="{F8982E1E-0265-458B-F140-B0DD95AE6B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F375B0-09EE-4447-9C71-EF6636A81CF3}" type="slidenum">
              <a:rPr lang="en-US" altLang="en-US"/>
              <a:pPr/>
              <a:t>15</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0398C08-81A9-7F02-3A01-85AC6159B645}"/>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75A7C8CE-4C81-7264-8F1E-55B639BBC6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5844" name="Slide Number Placeholder 3">
            <a:extLst>
              <a:ext uri="{FF2B5EF4-FFF2-40B4-BE49-F238E27FC236}">
                <a16:creationId xmlns:a16="http://schemas.microsoft.com/office/drawing/2014/main" id="{F64BEFB6-2B4D-8CDC-0851-A72CCF630B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672442-BC45-4C24-9842-69AA20506C89}" type="slidenum">
              <a:rPr lang="en-US" altLang="en-US"/>
              <a:pPr/>
              <a:t>16</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9328CAE-0330-7A75-191C-326A8249302B}"/>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EE5D6133-AF4F-4CE9-C150-56B13CD906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9940" name="Slide Number Placeholder 3">
            <a:extLst>
              <a:ext uri="{FF2B5EF4-FFF2-40B4-BE49-F238E27FC236}">
                <a16:creationId xmlns:a16="http://schemas.microsoft.com/office/drawing/2014/main" id="{34AE23A3-0E78-5853-1FDD-BFE9770C07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EF51A1-4BF4-4A89-B39E-74FE93C67625}" type="slidenum">
              <a:rPr lang="en-US" altLang="en-US"/>
              <a:pPr/>
              <a:t>17</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3779502-86F4-59C7-A903-0898936AAEAC}"/>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030B30EE-F097-043A-ECB8-D729C3C210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https://par.nsf.gov/servlets/purl/10281973</a:t>
            </a:r>
          </a:p>
          <a:p>
            <a:endParaRPr lang="en-US" altLang="en-US" dirty="0">
              <a:latin typeface="Arial" panose="020B0604020202020204" pitchFamily="34" charset="0"/>
            </a:endParaRPr>
          </a:p>
        </p:txBody>
      </p:sp>
      <p:sp>
        <p:nvSpPr>
          <p:cNvPr id="44036" name="Slide Number Placeholder 3">
            <a:extLst>
              <a:ext uri="{FF2B5EF4-FFF2-40B4-BE49-F238E27FC236}">
                <a16:creationId xmlns:a16="http://schemas.microsoft.com/office/drawing/2014/main" id="{9973CB02-EFED-9E52-C0CB-42F8F85766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7E8359-A261-44B8-AA07-DFC7397E6CD4}" type="slidenum">
              <a:rPr lang="en-US" altLang="en-US"/>
              <a:pPr/>
              <a:t>18</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E77A5DB-AECA-C72B-FEC0-ED140D55E8F7}"/>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35F0D140-CC58-0C2C-D6EC-92A299CB5E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6084" name="Slide Number Placeholder 3">
            <a:extLst>
              <a:ext uri="{FF2B5EF4-FFF2-40B4-BE49-F238E27FC236}">
                <a16:creationId xmlns:a16="http://schemas.microsoft.com/office/drawing/2014/main" id="{4744C3C5-57D0-5EB2-88A2-977F1DADDA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D8BF5F-DE2D-4FE8-90E7-165971E7A2A5}" type="slidenum">
              <a:rPr lang="en-US" altLang="en-US"/>
              <a:pPr/>
              <a:t>19</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kern="0" dirty="0"/>
              <a:t>Yellowstone is a hotspot in the middle of the North American plate. These are all mantle plume hotspots. Size and color are indicative of volume of magma of hotspot. </a:t>
            </a:r>
          </a:p>
          <a:p>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20</a:t>
            </a:fld>
            <a:endParaRPr lang="en-US" altLang="en-US" dirty="0"/>
          </a:p>
        </p:txBody>
      </p:sp>
    </p:spTree>
    <p:extLst>
      <p:ext uri="{BB962C8B-B14F-4D97-AF65-F5344CB8AC3E}">
        <p14:creationId xmlns:p14="http://schemas.microsoft.com/office/powerpoint/2010/main" val="209634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https://www.nps.gov/yell/learn/nature/volcano.htm</a:t>
            </a:r>
            <a:br>
              <a:rPr lang="en-US" dirty="0"/>
            </a:br>
            <a:br>
              <a:rPr lang="en-US" dirty="0"/>
            </a:br>
            <a:r>
              <a:rPr lang="en-US" dirty="0"/>
              <a:t>Movement of North American plate over the Yellowstone hotspot</a:t>
            </a:r>
          </a:p>
        </p:txBody>
      </p:sp>
      <p:sp>
        <p:nvSpPr>
          <p:cNvPr id="4" name="Slide Number Placeholder 3"/>
          <p:cNvSpPr>
            <a:spLocks noGrp="1"/>
          </p:cNvSpPr>
          <p:nvPr>
            <p:ph type="sldNum" sz="quarter" idx="5"/>
          </p:nvPr>
        </p:nvSpPr>
        <p:spPr/>
        <p:txBody>
          <a:bodyPr/>
          <a:lstStyle/>
          <a:p>
            <a:fld id="{C0E5FCBD-8B28-4A75-9649-F13162257FB8}" type="slidenum">
              <a:rPr lang="en-US" smtClean="0"/>
              <a:t>22</a:t>
            </a:fld>
            <a:endParaRPr lang="en-US"/>
          </a:p>
        </p:txBody>
      </p:sp>
    </p:spTree>
    <p:extLst>
      <p:ext uri="{BB962C8B-B14F-4D97-AF65-F5344CB8AC3E}">
        <p14:creationId xmlns:p14="http://schemas.microsoft.com/office/powerpoint/2010/main" val="339793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C1068E6-B6F2-8F07-4BDD-2B015E46405F}"/>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9AF87AE2-ECD7-71E8-0948-B52BEF7F34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Center of Yellowstone Caldera</a:t>
            </a:r>
          </a:p>
        </p:txBody>
      </p:sp>
      <p:sp>
        <p:nvSpPr>
          <p:cNvPr id="50180" name="Slide Number Placeholder 3">
            <a:extLst>
              <a:ext uri="{FF2B5EF4-FFF2-40B4-BE49-F238E27FC236}">
                <a16:creationId xmlns:a16="http://schemas.microsoft.com/office/drawing/2014/main" id="{CC51B732-6F4C-555A-F2BD-1690048DC0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80E3E0-B23C-4236-B6CE-E24D69301AE0}" type="slidenum">
              <a:rPr lang="en-US" altLang="en-US"/>
              <a:pPr/>
              <a:t>23</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8D1C042C-38EB-BD4D-C9A6-669EDC0B442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704CD0CE-340E-8A97-69DB-4CE12677EE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Black areas are flood basalts</a:t>
            </a:r>
          </a:p>
          <a:p>
            <a:endParaRPr lang="en-US" altLang="en-US" dirty="0">
              <a:latin typeface="Arial" panose="020B0604020202020204" pitchFamily="34" charset="0"/>
            </a:endParaRPr>
          </a:p>
        </p:txBody>
      </p:sp>
      <p:sp>
        <p:nvSpPr>
          <p:cNvPr id="10244" name="Slide Number Placeholder 3">
            <a:extLst>
              <a:ext uri="{FF2B5EF4-FFF2-40B4-BE49-F238E27FC236}">
                <a16:creationId xmlns:a16="http://schemas.microsoft.com/office/drawing/2014/main" id="{9F13A9EC-92C4-D98B-0C37-6E5BCC832F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A568AD-1270-49A1-A81E-4523AE26677B}" type="slidenum">
              <a:rPr lang="en-US" altLang="en-US"/>
              <a:pPr/>
              <a:t>3</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334DD0D-5DC1-0267-0AAE-9BC7B4C9E561}"/>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7CA463C3-D870-4B16-A401-6A6BE2D502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2228" name="Slide Number Placeholder 3">
            <a:extLst>
              <a:ext uri="{FF2B5EF4-FFF2-40B4-BE49-F238E27FC236}">
                <a16:creationId xmlns:a16="http://schemas.microsoft.com/office/drawing/2014/main" id="{D4911B5C-402C-09FB-9FE2-921EC5E113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0AF02F-C85C-4FA1-9EDA-C9EB55EA177A}" type="slidenum">
              <a:rPr lang="en-US" altLang="en-US"/>
              <a:pPr/>
              <a:t>26</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4511FFD-FCDF-3D27-02D7-3D186A2B030D}"/>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01AD38E2-7478-CAA4-3B61-6EE5312E1F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http://vulcan.wr.usgs.gov/Volcanoes/MSH/Images/may18_images.html</a:t>
            </a:r>
          </a:p>
          <a:p>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A8BA4DDB-FCEB-ED93-9B92-A5C035BBE8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49809F-3C93-4994-88CE-D3FACCAAC303}" type="slidenum">
              <a:rPr lang="en-US" altLang="en-US"/>
              <a:pPr/>
              <a:t>27</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Mount St. Helens before and after 1980 eruption</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28</a:t>
            </a:fld>
            <a:endParaRPr lang="en-US" altLang="en-US" dirty="0"/>
          </a:p>
        </p:txBody>
      </p:sp>
    </p:spTree>
    <p:extLst>
      <p:ext uri="{BB962C8B-B14F-4D97-AF65-F5344CB8AC3E}">
        <p14:creationId xmlns:p14="http://schemas.microsoft.com/office/powerpoint/2010/main" val="739685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29</a:t>
            </a:fld>
            <a:endParaRPr lang="en-US" altLang="en-US" dirty="0"/>
          </a:p>
        </p:txBody>
      </p:sp>
    </p:spTree>
    <p:extLst>
      <p:ext uri="{BB962C8B-B14F-4D97-AF65-F5344CB8AC3E}">
        <p14:creationId xmlns:p14="http://schemas.microsoft.com/office/powerpoint/2010/main" val="3032553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 Hood and Portland Oregon</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30</a:t>
            </a:fld>
            <a:endParaRPr lang="en-US" altLang="en-US" dirty="0"/>
          </a:p>
        </p:txBody>
      </p:sp>
    </p:spTree>
    <p:extLst>
      <p:ext uri="{BB962C8B-B14F-4D97-AF65-F5344CB8AC3E}">
        <p14:creationId xmlns:p14="http://schemas.microsoft.com/office/powerpoint/2010/main" val="1055096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Sunda volcanic arc comprises the volcanoes seen in the image above. The Australian plate with its oceanic crust is being subducted underneath the Eurasian plate, which is comprised of continental crust at the subduction zone in some places, oceanic crust at other locations.</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31</a:t>
            </a:fld>
            <a:endParaRPr lang="en-US" altLang="en-US" dirty="0"/>
          </a:p>
        </p:txBody>
      </p:sp>
    </p:spTree>
    <p:extLst>
      <p:ext uri="{BB962C8B-B14F-4D97-AF65-F5344CB8AC3E}">
        <p14:creationId xmlns:p14="http://schemas.microsoft.com/office/powerpoint/2010/main" val="4230526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Mt Tambora, a composite volcano in Indonesia</a:t>
            </a:r>
            <a:br>
              <a:rPr lang="en-US" dirty="0"/>
            </a:br>
            <a:br>
              <a:rPr lang="en-US" dirty="0"/>
            </a:br>
            <a:r>
              <a:rPr lang="en-US" dirty="0"/>
              <a:t>Convergent plate boundary where oceanic crust of the Australian plate is subducted under continental crust of the Eurasian plate</a:t>
            </a:r>
          </a:p>
          <a:p>
            <a:endParaRPr lang="en-US" dirty="0"/>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32</a:t>
            </a:fld>
            <a:endParaRPr lang="en-US" altLang="en-US" dirty="0"/>
          </a:p>
        </p:txBody>
      </p:sp>
    </p:spTree>
    <p:extLst>
      <p:ext uri="{BB962C8B-B14F-4D97-AF65-F5344CB8AC3E}">
        <p14:creationId xmlns:p14="http://schemas.microsoft.com/office/powerpoint/2010/main" val="1299712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A1FB967-8F18-A300-535C-30F903CC1806}"/>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EFE5D03E-A0E0-CED7-1232-349DD4C304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2708" name="Slide Number Placeholder 3">
            <a:extLst>
              <a:ext uri="{FF2B5EF4-FFF2-40B4-BE49-F238E27FC236}">
                <a16:creationId xmlns:a16="http://schemas.microsoft.com/office/drawing/2014/main" id="{7B16FB71-691A-6008-28BE-554E310659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97B3E6-A3DB-4FAB-AFCE-07415B438B85}" type="slidenum">
              <a:rPr lang="en-US" altLang="en-US"/>
              <a:pPr/>
              <a:t>33</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682FF26-C553-AAE2-DD64-647AD3DEFADF}"/>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137BF6DA-0C15-FC00-0E42-B9795641FE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Aleutian Islands, ocean crust is subducted underneath ocean crust to create a volcanic island arc. Composite volcanoes form because of the depth at which subduction occurs and the melting and change in the magma as it rises to the surface. The magma becomes enriched in andesite and rhyolite, which create more explosive, steep-sloped volcanoes</a:t>
            </a:r>
          </a:p>
          <a:p>
            <a:endParaRPr lang="en-US" altLang="en-US" dirty="0">
              <a:latin typeface="Arial" panose="020B0604020202020204" pitchFamily="34" charset="0"/>
            </a:endParaRPr>
          </a:p>
        </p:txBody>
      </p:sp>
      <p:sp>
        <p:nvSpPr>
          <p:cNvPr id="74756" name="Slide Number Placeholder 3">
            <a:extLst>
              <a:ext uri="{FF2B5EF4-FFF2-40B4-BE49-F238E27FC236}">
                <a16:creationId xmlns:a16="http://schemas.microsoft.com/office/drawing/2014/main" id="{C950C570-42FE-DF4B-B6F7-301D4B566B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601891-0E97-4D21-AF52-0C1799122EBE}" type="slidenum">
              <a:rPr lang="en-US" altLang="en-US"/>
              <a:pPr/>
              <a:t>34</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31061BD9-7C56-E324-6B09-62BE051D8939}"/>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6694B0B5-FDBC-B43F-39CB-99B38913C1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8852" name="Slide Number Placeholder 3">
            <a:extLst>
              <a:ext uri="{FF2B5EF4-FFF2-40B4-BE49-F238E27FC236}">
                <a16:creationId xmlns:a16="http://schemas.microsoft.com/office/drawing/2014/main" id="{BDDE58D7-4125-C052-4273-34668F8698D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CAEA217-C719-4338-83B2-8BC323EF7076}" type="slidenum">
              <a:rPr lang="en-US" altLang="en-US" sz="1200"/>
              <a:pPr algn="r" eaLnBrk="1" hangingPunct="1"/>
              <a:t>35</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139EAABB-76E5-7C8A-C258-C60E9B12FF17}"/>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47690D86-44CC-D11F-651A-87365091C8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Siberian Traps</a:t>
            </a:r>
          </a:p>
          <a:p>
            <a:endParaRPr lang="en-US"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4AA06827-842A-1F30-46C7-7A92CBF253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C9601F-232B-4851-9882-F5D7B9C66F88}" type="slidenum">
              <a:rPr lang="en-US" altLang="en-US"/>
              <a:pPr/>
              <a:t>4</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Fissure eruption in Iceland, 2023</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36</a:t>
            </a:fld>
            <a:endParaRPr lang="en-US" altLang="en-US" dirty="0"/>
          </a:p>
        </p:txBody>
      </p:sp>
    </p:spTree>
    <p:extLst>
      <p:ext uri="{BB962C8B-B14F-4D97-AF65-F5344CB8AC3E}">
        <p14:creationId xmlns:p14="http://schemas.microsoft.com/office/powerpoint/2010/main" val="190064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Fissure eruption in Iceland, 2023</a:t>
            </a:r>
            <a:br>
              <a:rPr lang="en-US" dirty="0"/>
            </a:br>
            <a:br>
              <a:rPr lang="en-US" dirty="0"/>
            </a:br>
            <a:r>
              <a:rPr lang="en-US" dirty="0" err="1"/>
              <a:t>Laki</a:t>
            </a:r>
            <a:r>
              <a:rPr lang="en-US" dirty="0"/>
              <a:t> is the name of a fissure volcano in Iceland</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37</a:t>
            </a:fld>
            <a:endParaRPr lang="en-US" altLang="en-US" dirty="0"/>
          </a:p>
        </p:txBody>
      </p:sp>
    </p:spTree>
    <p:extLst>
      <p:ext uri="{BB962C8B-B14F-4D97-AF65-F5344CB8AC3E}">
        <p14:creationId xmlns:p14="http://schemas.microsoft.com/office/powerpoint/2010/main" val="1900643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Skjaldbreiður</a:t>
            </a:r>
            <a:r>
              <a:rPr lang="en-US" dirty="0"/>
              <a:t>, a shield volcano in Iceland</a:t>
            </a:r>
          </a:p>
        </p:txBody>
      </p:sp>
      <p:sp>
        <p:nvSpPr>
          <p:cNvPr id="4" name="Slide Number Placeholder 3"/>
          <p:cNvSpPr>
            <a:spLocks noGrp="1"/>
          </p:cNvSpPr>
          <p:nvPr>
            <p:ph type="sldNum" sz="quarter" idx="5"/>
          </p:nvPr>
        </p:nvSpPr>
        <p:spPr/>
        <p:txBody>
          <a:bodyPr/>
          <a:lstStyle/>
          <a:p>
            <a:pPr>
              <a:defRPr/>
            </a:pPr>
            <a:fld id="{D0A9A4B8-D5BE-4A40-A95E-35C95BD25A7D}" type="slidenum">
              <a:rPr lang="en-US" altLang="en-US" smtClean="0"/>
              <a:pPr>
                <a:defRPr/>
              </a:pPr>
              <a:t>38</a:t>
            </a:fld>
            <a:endParaRPr lang="en-US" altLang="en-US" dirty="0"/>
          </a:p>
        </p:txBody>
      </p:sp>
    </p:spTree>
    <p:extLst>
      <p:ext uri="{BB962C8B-B14F-4D97-AF65-F5344CB8AC3E}">
        <p14:creationId xmlns:p14="http://schemas.microsoft.com/office/powerpoint/2010/main" val="1403754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0D0095BC-ADAC-CCF9-9CF8-590A64B3F4DA}"/>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5C938E50-C8DD-48B0-E345-C79DE3E159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7044" name="Slide Number Placeholder 3">
            <a:extLst>
              <a:ext uri="{FF2B5EF4-FFF2-40B4-BE49-F238E27FC236}">
                <a16:creationId xmlns:a16="http://schemas.microsoft.com/office/drawing/2014/main" id="{6D2C3902-20C4-63F2-C08E-5B0BD12CC74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DF16FB2-BEA9-40EB-860A-5180CFE16E7A}" type="slidenum">
              <a:rPr lang="en-US" altLang="en-US" sz="1200"/>
              <a:pPr algn="r" eaLnBrk="1" hangingPunct="1"/>
              <a:t>39</a:t>
            </a:fld>
            <a:endParaRPr lang="en-US" altLang="en-US" sz="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0AFBE72-72E2-4FB7-4DFC-840392DBAAE4}"/>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875B7F15-BC1C-6567-4DB2-E61DD01C3D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Mt Kilimanjaro, a composite volcano, in Tanzania</a:t>
            </a:r>
          </a:p>
        </p:txBody>
      </p:sp>
      <p:sp>
        <p:nvSpPr>
          <p:cNvPr id="89092" name="Slide Number Placeholder 3">
            <a:extLst>
              <a:ext uri="{FF2B5EF4-FFF2-40B4-BE49-F238E27FC236}">
                <a16:creationId xmlns:a16="http://schemas.microsoft.com/office/drawing/2014/main" id="{65443CDA-C447-9B0E-834C-8EDF42BD42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97A176-9C7A-44EE-A83B-A0E6883B9B3E}" type="slidenum">
              <a:rPr lang="en-US" altLang="en-US"/>
              <a:pPr/>
              <a:t>40</a:t>
            </a:fld>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18A2E67D-4587-CC0F-99CE-5F6299EF5032}"/>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A9356A4F-8D55-F32F-A141-2241FDCF9B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3188" name="Slide Number Placeholder 3">
            <a:extLst>
              <a:ext uri="{FF2B5EF4-FFF2-40B4-BE49-F238E27FC236}">
                <a16:creationId xmlns:a16="http://schemas.microsoft.com/office/drawing/2014/main" id="{4B2E8BE6-5608-95E5-9C1D-1BA5B00760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0EB86E-8285-41AD-98B0-D588FFC93C6D}" type="slidenum">
              <a:rPr lang="en-US" altLang="en-US"/>
              <a:pPr/>
              <a:t>41</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19F22FE-ED73-F29E-4B18-BA178CD80409}"/>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A984DF8C-198B-11B8-3145-12635EC25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Yellowstone National Park is a very large caldera</a:t>
            </a:r>
          </a:p>
        </p:txBody>
      </p:sp>
      <p:sp>
        <p:nvSpPr>
          <p:cNvPr id="101380" name="Slide Number Placeholder 3">
            <a:extLst>
              <a:ext uri="{FF2B5EF4-FFF2-40B4-BE49-F238E27FC236}">
                <a16:creationId xmlns:a16="http://schemas.microsoft.com/office/drawing/2014/main" id="{DAC0DE5A-F3A8-C47F-E0F9-55AAEFC757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80D6F1-DC58-4410-A7C8-A12A666F3B25}" type="slidenum">
              <a:rPr lang="en-US" altLang="en-US"/>
              <a:pPr/>
              <a:t>45</a:t>
            </a:fld>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9BE21A3-A25E-8990-7585-E6C1795A4577}"/>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5E4F19CD-10DC-A616-7584-C4734C9EDD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Mauna Loa is in the background</a:t>
            </a:r>
            <a:br>
              <a:rPr lang="en-US" altLang="en-US" dirty="0">
                <a:latin typeface="Arial" panose="020B0604020202020204" pitchFamily="34" charset="0"/>
              </a:rPr>
            </a:br>
            <a:br>
              <a:rPr lang="en-US" altLang="en-US" dirty="0">
                <a:latin typeface="Arial" panose="020B0604020202020204" pitchFamily="34" charset="0"/>
              </a:rPr>
            </a:br>
            <a:r>
              <a:rPr lang="en-US" altLang="en-US" sz="1200" dirty="0"/>
              <a:t>Small, steep, cone-shaped volcano with a vent and crater at the top,  built of pyroclastic material, chiefly tephra (volcanic ash)</a:t>
            </a:r>
            <a:endParaRPr lang="en-US" altLang="en-US" dirty="0"/>
          </a:p>
          <a:p>
            <a:endParaRPr lang="en-US" altLang="en-US" dirty="0">
              <a:latin typeface="Arial" panose="020B0604020202020204" pitchFamily="34" charset="0"/>
            </a:endParaRPr>
          </a:p>
        </p:txBody>
      </p:sp>
      <p:sp>
        <p:nvSpPr>
          <p:cNvPr id="104452" name="Slide Number Placeholder 3">
            <a:extLst>
              <a:ext uri="{FF2B5EF4-FFF2-40B4-BE49-F238E27FC236}">
                <a16:creationId xmlns:a16="http://schemas.microsoft.com/office/drawing/2014/main" id="{21C82ED4-C653-81F3-61A1-F0394F1669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690E65-22F8-4A16-822B-72A0DD415E1B}" type="slidenum">
              <a:rPr lang="en-US" altLang="en-US"/>
              <a:pPr/>
              <a:t>48</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2DB916FF-4BD7-E272-4344-8C458381C495}"/>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F56D4F94-DCDE-D02C-3935-5C9EA1DCBA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Mount St. Helens erupted often between 1980 and 1986. An explosive eruption on March 19, 1982, sent pumice and ash 9 miles into the air, and resulted in a lahar (the dark deposit on the snow) flowing from the crater into the North Fork Toutle River valley</a:t>
            </a:r>
          </a:p>
        </p:txBody>
      </p:sp>
      <p:sp>
        <p:nvSpPr>
          <p:cNvPr id="110596" name="Slide Number Placeholder 3">
            <a:extLst>
              <a:ext uri="{FF2B5EF4-FFF2-40B4-BE49-F238E27FC236}">
                <a16:creationId xmlns:a16="http://schemas.microsoft.com/office/drawing/2014/main" id="{03D091FD-BCA0-129A-D74F-38DC0ED470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F2B87B-C110-41A6-A16C-6857EDBCFB65}" type="slidenum">
              <a:rPr lang="en-US" altLang="en-US"/>
              <a:pPr/>
              <a:t>50</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98E0D53B-A068-8D71-7CBC-1ADB2BC01224}"/>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A2FFEE91-9F06-6280-FA93-203B29F4FD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3668" name="Slide Number Placeholder 3">
            <a:extLst>
              <a:ext uri="{FF2B5EF4-FFF2-40B4-BE49-F238E27FC236}">
                <a16:creationId xmlns:a16="http://schemas.microsoft.com/office/drawing/2014/main" id="{41EB4D08-DC9B-3521-2274-D9F5CE4670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10E4C6-7562-4230-A484-B3FB595C38DB}" type="slidenum">
              <a:rPr lang="en-US" altLang="en-US"/>
              <a:pPr/>
              <a:t>52</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AE7A0CB-2D5F-0842-D4A9-E9B4FB5E1B7C}"/>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CDE34D0-0B7D-2EAF-8CCA-7666DE8907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Deccan Traps are one of the largest volcanic provinces in the world. It consists of more than 6,500 feet (&gt;2,000 m) of flat-lying basalt lava flows and covers an area of nearly 200,000 square miles (500,000 square km) (roughly the size of the states of Washington and Oregon combined) in west-central India. Estimates of the original area covered by the lava flows are as high as 600,000 square miles (1.5 million square km). The volume of basalt is estimated to be 12,275 cubic miles (512,000 cubic km)(the 1980 eruption of Mount St. Helens produced 1 cubic km of volcanic material). </a:t>
            </a:r>
          </a:p>
        </p:txBody>
      </p:sp>
      <p:sp>
        <p:nvSpPr>
          <p:cNvPr id="16388" name="Slide Number Placeholder 3">
            <a:extLst>
              <a:ext uri="{FF2B5EF4-FFF2-40B4-BE49-F238E27FC236}">
                <a16:creationId xmlns:a16="http://schemas.microsoft.com/office/drawing/2014/main" id="{6B643BDF-9B8D-AF2E-08C6-29D93C0775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E97FF1-58F1-4E27-B162-7C5D30E3D6B9}" type="slidenum">
              <a:rPr lang="en-US" altLang="en-US"/>
              <a:pPr/>
              <a:t>6</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B58C4FD-80CC-1160-32AC-7FAAAF877ECC}"/>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65B5AC59-CDD8-0770-F955-3F37358E95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Deccan Traps (left) and Columbia River Basalts (right) are flood basalts</a:t>
            </a:r>
          </a:p>
          <a:p>
            <a:endParaRPr lang="en-US" altLang="en-US"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C709559F-C9C6-160D-CFCE-611B271DC0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29F0F1-98D0-459B-8B4B-1141B6F8768A}" type="slidenum">
              <a:rPr lang="en-US" altLang="en-US"/>
              <a:pPr/>
              <a:t>7</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544B589-AD4B-051F-ED10-4E7C8CC4924C}"/>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B1D129E9-D6A6-3305-C31F-CFD5140291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Columbia River Basalts, Oregon</a:t>
            </a:r>
            <a:r>
              <a:rPr lang="en-US" altLang="en-US" b="1" dirty="0">
                <a:latin typeface="Arial" panose="020B0604020202020204" pitchFamily="34" charset="0"/>
                <a:hlinkClick r:id="rId3"/>
              </a:rPr>
              <a:t> </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C1AD43B7-9C20-EB46-7D88-8026399A92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89E221-A6F6-4E52-900B-1A8BDFDB2C90}" type="slidenum">
              <a:rPr lang="en-US" altLang="en-US"/>
              <a:pPr/>
              <a:t>8</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1028336-959E-DEC1-72AF-0C8D1FC329C7}"/>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FF619072-D188-41CF-E6AC-344CDA38C1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0484" name="Slide Number Placeholder 3">
            <a:extLst>
              <a:ext uri="{FF2B5EF4-FFF2-40B4-BE49-F238E27FC236}">
                <a16:creationId xmlns:a16="http://schemas.microsoft.com/office/drawing/2014/main" id="{E171AACF-910A-DA3B-EFEB-BC4608BB21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C85C2E-9682-4B99-A607-9F1779B87F6B}" type="slidenum">
              <a:rPr lang="en-US" altLang="en-US"/>
              <a:pPr/>
              <a:t>9</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D6C8A9D-42FC-1113-9499-08590B068A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19FBF6-8520-4CD6-B19E-B9E76CF91726}" type="slidenum">
              <a:rPr lang="en-US" altLang="en-US"/>
              <a:pPr/>
              <a:t>10</a:t>
            </a:fld>
            <a:endParaRPr lang="en-US" altLang="en-US" dirty="0"/>
          </a:p>
        </p:txBody>
      </p:sp>
      <p:sp>
        <p:nvSpPr>
          <p:cNvPr id="31747" name="Rectangle 2">
            <a:extLst>
              <a:ext uri="{FF2B5EF4-FFF2-40B4-BE49-F238E27FC236}">
                <a16:creationId xmlns:a16="http://schemas.microsoft.com/office/drawing/2014/main" id="{B1E20DDA-90D7-163C-8613-EA5472B153C8}"/>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C170A6E-20F7-00FB-8B75-AC0D1C9901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All the volcanoes on Hawaii are active.  The only other active volcano in Hawaii is on </a:t>
            </a:r>
            <a:r>
              <a:rPr lang="en-US" dirty="0"/>
              <a:t>Maui and it is Mount Haleakala.</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Loihi is the next island to form in the Hawaiian islands. It is still beneath the surface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29830FB-92D8-33DB-19FF-1F0EDF5EA571}"/>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5CD64B90-6219-7059-E828-BDB6DC1763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http://hvo.wr.usgs.gov/multimedia/index.php?display=default</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2532" name="Slide Number Placeholder 3">
            <a:extLst>
              <a:ext uri="{FF2B5EF4-FFF2-40B4-BE49-F238E27FC236}">
                <a16:creationId xmlns:a16="http://schemas.microsoft.com/office/drawing/2014/main" id="{A349C57E-E623-3E28-6301-FCE7427C22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8EB66D-163C-4CBA-8EA0-AB62B2C3A11A}" type="slidenum">
              <a:rPr lang="en-US" altLang="en-US"/>
              <a:pPr/>
              <a:t>11</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A8A368-B858-06E1-1D86-E0448A0893B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44DD064-F69F-B0A4-4E35-9FF3CEDA56F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D538B9A-04C4-869F-C415-5993B8AB0A48}"/>
              </a:ext>
            </a:extLst>
          </p:cNvPr>
          <p:cNvSpPr>
            <a:spLocks noGrp="1" noChangeArrowheads="1"/>
          </p:cNvSpPr>
          <p:nvPr>
            <p:ph type="sldNum" sz="quarter" idx="12"/>
          </p:nvPr>
        </p:nvSpPr>
        <p:spPr>
          <a:ln/>
        </p:spPr>
        <p:txBody>
          <a:bodyPr/>
          <a:lstStyle>
            <a:lvl1pPr>
              <a:defRPr/>
            </a:lvl1pPr>
          </a:lstStyle>
          <a:p>
            <a:pPr>
              <a:defRPr/>
            </a:pPr>
            <a:fld id="{3D797CEC-BAA6-4C41-998C-B680C30F08E8}" type="slidenum">
              <a:rPr lang="en-US" altLang="en-US"/>
              <a:pPr>
                <a:defRPr/>
              </a:pPr>
              <a:t>‹#›</a:t>
            </a:fld>
            <a:endParaRPr lang="en-US" altLang="en-US" dirty="0"/>
          </a:p>
        </p:txBody>
      </p:sp>
    </p:spTree>
    <p:extLst>
      <p:ext uri="{BB962C8B-B14F-4D97-AF65-F5344CB8AC3E}">
        <p14:creationId xmlns:p14="http://schemas.microsoft.com/office/powerpoint/2010/main" val="1414509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F417B-EA80-6033-6DC3-37DE3B87DB0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C5EB1A8-13A9-80F2-AF2C-461CE7B787D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DFFBFB1-BDFA-B395-0651-7447E197C47F}"/>
              </a:ext>
            </a:extLst>
          </p:cNvPr>
          <p:cNvSpPr>
            <a:spLocks noGrp="1" noChangeArrowheads="1"/>
          </p:cNvSpPr>
          <p:nvPr>
            <p:ph type="sldNum" sz="quarter" idx="12"/>
          </p:nvPr>
        </p:nvSpPr>
        <p:spPr>
          <a:ln/>
        </p:spPr>
        <p:txBody>
          <a:bodyPr/>
          <a:lstStyle>
            <a:lvl1pPr>
              <a:defRPr/>
            </a:lvl1pPr>
          </a:lstStyle>
          <a:p>
            <a:pPr>
              <a:defRPr/>
            </a:pPr>
            <a:fld id="{6A5532D9-D7A3-4A08-A8E4-9C1C5FB98770}" type="slidenum">
              <a:rPr lang="en-US" altLang="en-US"/>
              <a:pPr>
                <a:defRPr/>
              </a:pPr>
              <a:t>‹#›</a:t>
            </a:fld>
            <a:endParaRPr lang="en-US" altLang="en-US" dirty="0"/>
          </a:p>
        </p:txBody>
      </p:sp>
    </p:spTree>
    <p:extLst>
      <p:ext uri="{BB962C8B-B14F-4D97-AF65-F5344CB8AC3E}">
        <p14:creationId xmlns:p14="http://schemas.microsoft.com/office/powerpoint/2010/main" val="179203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1B77AA-34DE-1098-F314-AA72D4CE741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B0A725D-F469-65F8-D628-5EB752AA02E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AB694F9-7D06-93BA-0C3B-2A44A2BEBBB8}"/>
              </a:ext>
            </a:extLst>
          </p:cNvPr>
          <p:cNvSpPr>
            <a:spLocks noGrp="1" noChangeArrowheads="1"/>
          </p:cNvSpPr>
          <p:nvPr>
            <p:ph type="sldNum" sz="quarter" idx="12"/>
          </p:nvPr>
        </p:nvSpPr>
        <p:spPr>
          <a:ln/>
        </p:spPr>
        <p:txBody>
          <a:bodyPr/>
          <a:lstStyle>
            <a:lvl1pPr>
              <a:defRPr/>
            </a:lvl1pPr>
          </a:lstStyle>
          <a:p>
            <a:pPr>
              <a:defRPr/>
            </a:pPr>
            <a:fld id="{DB417276-223F-4F4A-AB7F-25880CA8D19F}" type="slidenum">
              <a:rPr lang="en-US" altLang="en-US"/>
              <a:pPr>
                <a:defRPr/>
              </a:pPr>
              <a:t>‹#›</a:t>
            </a:fld>
            <a:endParaRPr lang="en-US" altLang="en-US" dirty="0"/>
          </a:p>
        </p:txBody>
      </p:sp>
    </p:spTree>
    <p:extLst>
      <p:ext uri="{BB962C8B-B14F-4D97-AF65-F5344CB8AC3E}">
        <p14:creationId xmlns:p14="http://schemas.microsoft.com/office/powerpoint/2010/main" val="66774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230D60-A45E-107F-14F4-487E87EF1D6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ED733D7-28C2-FCF8-B52A-6F541795731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D4C3CE9-2E71-0FFF-CB29-E64D777AB9A0}"/>
              </a:ext>
            </a:extLst>
          </p:cNvPr>
          <p:cNvSpPr>
            <a:spLocks noGrp="1" noChangeArrowheads="1"/>
          </p:cNvSpPr>
          <p:nvPr>
            <p:ph type="sldNum" sz="quarter" idx="12"/>
          </p:nvPr>
        </p:nvSpPr>
        <p:spPr>
          <a:ln/>
        </p:spPr>
        <p:txBody>
          <a:bodyPr/>
          <a:lstStyle>
            <a:lvl1pPr>
              <a:defRPr/>
            </a:lvl1pPr>
          </a:lstStyle>
          <a:p>
            <a:pPr>
              <a:defRPr/>
            </a:pPr>
            <a:fld id="{1605E911-674D-4516-8C33-C6B382C1CBD1}" type="slidenum">
              <a:rPr lang="en-US" altLang="en-US"/>
              <a:pPr>
                <a:defRPr/>
              </a:pPr>
              <a:t>‹#›</a:t>
            </a:fld>
            <a:endParaRPr lang="en-US" altLang="en-US" dirty="0"/>
          </a:p>
        </p:txBody>
      </p:sp>
    </p:spTree>
    <p:extLst>
      <p:ext uri="{BB962C8B-B14F-4D97-AF65-F5344CB8AC3E}">
        <p14:creationId xmlns:p14="http://schemas.microsoft.com/office/powerpoint/2010/main" val="1478072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7686C4-C855-44F1-5F36-C6A0BA72343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88F26A6-B688-C53F-C219-67E8ED0AD78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48916BD-1F2E-626D-5643-73FC0A630A46}"/>
              </a:ext>
            </a:extLst>
          </p:cNvPr>
          <p:cNvSpPr>
            <a:spLocks noGrp="1" noChangeArrowheads="1"/>
          </p:cNvSpPr>
          <p:nvPr>
            <p:ph type="sldNum" sz="quarter" idx="12"/>
          </p:nvPr>
        </p:nvSpPr>
        <p:spPr>
          <a:ln/>
        </p:spPr>
        <p:txBody>
          <a:bodyPr/>
          <a:lstStyle>
            <a:lvl1pPr>
              <a:defRPr/>
            </a:lvl1pPr>
          </a:lstStyle>
          <a:p>
            <a:pPr>
              <a:defRPr/>
            </a:pPr>
            <a:fld id="{C0ADB63E-3FCE-4D4D-BF58-0F711D019036}" type="slidenum">
              <a:rPr lang="en-US" altLang="en-US"/>
              <a:pPr>
                <a:defRPr/>
              </a:pPr>
              <a:t>‹#›</a:t>
            </a:fld>
            <a:endParaRPr lang="en-US" altLang="en-US" dirty="0"/>
          </a:p>
        </p:txBody>
      </p:sp>
    </p:spTree>
    <p:extLst>
      <p:ext uri="{BB962C8B-B14F-4D97-AF65-F5344CB8AC3E}">
        <p14:creationId xmlns:p14="http://schemas.microsoft.com/office/powerpoint/2010/main" val="91156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56611F-A11A-7E1E-525C-56F3F9F464D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2A86950-266B-EF6A-7072-5EBB0300E5C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5C761635-466D-F394-AAA6-9A6490198D92}"/>
              </a:ext>
            </a:extLst>
          </p:cNvPr>
          <p:cNvSpPr>
            <a:spLocks noGrp="1" noChangeArrowheads="1"/>
          </p:cNvSpPr>
          <p:nvPr>
            <p:ph type="sldNum" sz="quarter" idx="12"/>
          </p:nvPr>
        </p:nvSpPr>
        <p:spPr>
          <a:ln/>
        </p:spPr>
        <p:txBody>
          <a:bodyPr/>
          <a:lstStyle>
            <a:lvl1pPr>
              <a:defRPr/>
            </a:lvl1pPr>
          </a:lstStyle>
          <a:p>
            <a:pPr>
              <a:defRPr/>
            </a:pPr>
            <a:fld id="{C0458493-DA19-428C-B273-04B0BC9EBECB}" type="slidenum">
              <a:rPr lang="en-US" altLang="en-US"/>
              <a:pPr>
                <a:defRPr/>
              </a:pPr>
              <a:t>‹#›</a:t>
            </a:fld>
            <a:endParaRPr lang="en-US" altLang="en-US" dirty="0"/>
          </a:p>
        </p:txBody>
      </p:sp>
    </p:spTree>
    <p:extLst>
      <p:ext uri="{BB962C8B-B14F-4D97-AF65-F5344CB8AC3E}">
        <p14:creationId xmlns:p14="http://schemas.microsoft.com/office/powerpoint/2010/main" val="910100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914FF0-4738-8395-1FAB-664AF01EF09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20D212E5-2C1D-46B3-A9A6-D22255FCD1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90809692-9075-379B-E018-778C7BF4FDB6}"/>
              </a:ext>
            </a:extLst>
          </p:cNvPr>
          <p:cNvSpPr>
            <a:spLocks noGrp="1" noChangeArrowheads="1"/>
          </p:cNvSpPr>
          <p:nvPr>
            <p:ph type="sldNum" sz="quarter" idx="12"/>
          </p:nvPr>
        </p:nvSpPr>
        <p:spPr>
          <a:ln/>
        </p:spPr>
        <p:txBody>
          <a:bodyPr/>
          <a:lstStyle>
            <a:lvl1pPr>
              <a:defRPr/>
            </a:lvl1pPr>
          </a:lstStyle>
          <a:p>
            <a:pPr>
              <a:defRPr/>
            </a:pPr>
            <a:fld id="{4DFDDFBD-DE7F-4889-9E4E-0C82C6B0D65C}" type="slidenum">
              <a:rPr lang="en-US" altLang="en-US"/>
              <a:pPr>
                <a:defRPr/>
              </a:pPr>
              <a:t>‹#›</a:t>
            </a:fld>
            <a:endParaRPr lang="en-US" altLang="en-US" dirty="0"/>
          </a:p>
        </p:txBody>
      </p:sp>
    </p:spTree>
    <p:extLst>
      <p:ext uri="{BB962C8B-B14F-4D97-AF65-F5344CB8AC3E}">
        <p14:creationId xmlns:p14="http://schemas.microsoft.com/office/powerpoint/2010/main" val="330801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2F37D5-3BDD-AFE7-C8CD-78838EF1F83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A9CF7AB7-1E6C-2748-541A-4FDEDC9C7BB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205B7846-F760-1061-3D14-4624BC81C2AB}"/>
              </a:ext>
            </a:extLst>
          </p:cNvPr>
          <p:cNvSpPr>
            <a:spLocks noGrp="1" noChangeArrowheads="1"/>
          </p:cNvSpPr>
          <p:nvPr>
            <p:ph type="sldNum" sz="quarter" idx="12"/>
          </p:nvPr>
        </p:nvSpPr>
        <p:spPr>
          <a:ln/>
        </p:spPr>
        <p:txBody>
          <a:bodyPr/>
          <a:lstStyle>
            <a:lvl1pPr>
              <a:defRPr/>
            </a:lvl1pPr>
          </a:lstStyle>
          <a:p>
            <a:pPr>
              <a:defRPr/>
            </a:pPr>
            <a:fld id="{F47225DC-653B-4951-A65B-8C5C910C3F58}" type="slidenum">
              <a:rPr lang="en-US" altLang="en-US"/>
              <a:pPr>
                <a:defRPr/>
              </a:pPr>
              <a:t>‹#›</a:t>
            </a:fld>
            <a:endParaRPr lang="en-US" altLang="en-US" dirty="0"/>
          </a:p>
        </p:txBody>
      </p:sp>
    </p:spTree>
    <p:extLst>
      <p:ext uri="{BB962C8B-B14F-4D97-AF65-F5344CB8AC3E}">
        <p14:creationId xmlns:p14="http://schemas.microsoft.com/office/powerpoint/2010/main" val="18213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CD1819-847F-EDE0-C892-A52A6F342F6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E91B2200-9E01-686E-D855-F16A39A0E5B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01B782C6-8E83-FE9B-4DE7-525182C4FECF}"/>
              </a:ext>
            </a:extLst>
          </p:cNvPr>
          <p:cNvSpPr>
            <a:spLocks noGrp="1" noChangeArrowheads="1"/>
          </p:cNvSpPr>
          <p:nvPr>
            <p:ph type="sldNum" sz="quarter" idx="12"/>
          </p:nvPr>
        </p:nvSpPr>
        <p:spPr>
          <a:ln/>
        </p:spPr>
        <p:txBody>
          <a:bodyPr/>
          <a:lstStyle>
            <a:lvl1pPr>
              <a:defRPr/>
            </a:lvl1pPr>
          </a:lstStyle>
          <a:p>
            <a:pPr>
              <a:defRPr/>
            </a:pPr>
            <a:fld id="{F157AA61-A6DD-47DC-95A6-06C2700D43A2}" type="slidenum">
              <a:rPr lang="en-US" altLang="en-US"/>
              <a:pPr>
                <a:defRPr/>
              </a:pPr>
              <a:t>‹#›</a:t>
            </a:fld>
            <a:endParaRPr lang="en-US" altLang="en-US" dirty="0"/>
          </a:p>
        </p:txBody>
      </p:sp>
    </p:spTree>
    <p:extLst>
      <p:ext uri="{BB962C8B-B14F-4D97-AF65-F5344CB8AC3E}">
        <p14:creationId xmlns:p14="http://schemas.microsoft.com/office/powerpoint/2010/main" val="267494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43C2AF-7D45-EB0C-DD7F-37208FE7156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0D2BA895-1B4A-D71E-6336-CE95690F287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3D33A09-3B57-6E4A-6321-EF9726E1765A}"/>
              </a:ext>
            </a:extLst>
          </p:cNvPr>
          <p:cNvSpPr>
            <a:spLocks noGrp="1" noChangeArrowheads="1"/>
          </p:cNvSpPr>
          <p:nvPr>
            <p:ph type="sldNum" sz="quarter" idx="12"/>
          </p:nvPr>
        </p:nvSpPr>
        <p:spPr>
          <a:ln/>
        </p:spPr>
        <p:txBody>
          <a:bodyPr/>
          <a:lstStyle>
            <a:lvl1pPr>
              <a:defRPr/>
            </a:lvl1pPr>
          </a:lstStyle>
          <a:p>
            <a:pPr>
              <a:defRPr/>
            </a:pPr>
            <a:fld id="{725E01FF-10D4-480B-82B9-672AF37F872A}" type="slidenum">
              <a:rPr lang="en-US" altLang="en-US"/>
              <a:pPr>
                <a:defRPr/>
              </a:pPr>
              <a:t>‹#›</a:t>
            </a:fld>
            <a:endParaRPr lang="en-US" altLang="en-US" dirty="0"/>
          </a:p>
        </p:txBody>
      </p:sp>
    </p:spTree>
    <p:extLst>
      <p:ext uri="{BB962C8B-B14F-4D97-AF65-F5344CB8AC3E}">
        <p14:creationId xmlns:p14="http://schemas.microsoft.com/office/powerpoint/2010/main" val="45356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BBA5AB-49D9-CDCD-C798-B34814C8FF4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49E279D-0A0B-EF9E-5D22-E6109B78C12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3E6156F-03E4-267E-9B93-2C3555DF0844}"/>
              </a:ext>
            </a:extLst>
          </p:cNvPr>
          <p:cNvSpPr>
            <a:spLocks noGrp="1" noChangeArrowheads="1"/>
          </p:cNvSpPr>
          <p:nvPr>
            <p:ph type="sldNum" sz="quarter" idx="12"/>
          </p:nvPr>
        </p:nvSpPr>
        <p:spPr>
          <a:ln/>
        </p:spPr>
        <p:txBody>
          <a:bodyPr/>
          <a:lstStyle>
            <a:lvl1pPr>
              <a:defRPr/>
            </a:lvl1pPr>
          </a:lstStyle>
          <a:p>
            <a:pPr>
              <a:defRPr/>
            </a:pPr>
            <a:fld id="{27DD6619-8CDB-4F0A-ACE2-B4831D55D495}" type="slidenum">
              <a:rPr lang="en-US" altLang="en-US"/>
              <a:pPr>
                <a:defRPr/>
              </a:pPr>
              <a:t>‹#›</a:t>
            </a:fld>
            <a:endParaRPr lang="en-US" altLang="en-US" dirty="0"/>
          </a:p>
        </p:txBody>
      </p:sp>
    </p:spTree>
    <p:extLst>
      <p:ext uri="{BB962C8B-B14F-4D97-AF65-F5344CB8AC3E}">
        <p14:creationId xmlns:p14="http://schemas.microsoft.com/office/powerpoint/2010/main" val="111249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FBAB7D-396A-E915-F661-04EDB413545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7388AA6-7661-3675-72D0-4371F4AF7904}"/>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A046A1-3F78-63AD-73D6-852932E73E9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DB1250BB-B336-58DC-E413-A128939DA64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FF678E46-A552-14F4-3F30-F0370144A11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0D5936C-00EE-4D81-A5E1-88C533FD175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QKxrdITkgAY?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JAno_prb30c?feature=oembed" TargetMode="Externa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ideo" Target="https://www.youtube.com/embed/-kw4i6n-vt0?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94xRCW0rSQI?feature=oembe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youtube.com/watch?v=Cvjwt9nnwXY&amp;feature=relat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PINATUBO_91">
            <a:extLst>
              <a:ext uri="{FF2B5EF4-FFF2-40B4-BE49-F238E27FC236}">
                <a16:creationId xmlns:a16="http://schemas.microsoft.com/office/drawing/2014/main" id="{4BBAF70D-B8AF-F990-5428-A1809F0F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5" y="-118266"/>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5">
            <a:extLst>
              <a:ext uri="{FF2B5EF4-FFF2-40B4-BE49-F238E27FC236}">
                <a16:creationId xmlns:a16="http://schemas.microsoft.com/office/drawing/2014/main" id="{36A3F684-15CD-A350-4516-8DA3CA557B78}"/>
              </a:ext>
            </a:extLst>
          </p:cNvPr>
          <p:cNvSpPr>
            <a:spLocks noChangeArrowheads="1"/>
          </p:cNvSpPr>
          <p:nvPr/>
        </p:nvSpPr>
        <p:spPr bwMode="auto">
          <a:xfrm>
            <a:off x="152400" y="152400"/>
            <a:ext cx="6610594"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a:solidFill>
                  <a:schemeClr val="tx2"/>
                </a:solidFill>
                <a:latin typeface="+mj-lt"/>
              </a:rPr>
              <a:t>Volcanic landforms and processes</a:t>
            </a:r>
          </a:p>
        </p:txBody>
      </p:sp>
      <p:pic>
        <p:nvPicPr>
          <p:cNvPr id="2" name="Picture 2">
            <a:extLst>
              <a:ext uri="{FF2B5EF4-FFF2-40B4-BE49-F238E27FC236}">
                <a16:creationId xmlns:a16="http://schemas.microsoft.com/office/drawing/2014/main" id="{6690E9EE-D6CE-9BFC-F125-B14D369C29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26" t="13199" r="11801" b="20909"/>
          <a:stretch/>
        </p:blipFill>
        <p:spPr bwMode="auto">
          <a:xfrm>
            <a:off x="228600" y="1780686"/>
            <a:ext cx="6248400" cy="495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Image result for loihi">
            <a:extLst>
              <a:ext uri="{FF2B5EF4-FFF2-40B4-BE49-F238E27FC236}">
                <a16:creationId xmlns:a16="http://schemas.microsoft.com/office/drawing/2014/main" id="{F1983A99-6E9A-BE19-9D54-5E8ED9223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0"/>
            <a:ext cx="5181600" cy="678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Image result for loihi in the future">
            <a:extLst>
              <a:ext uri="{FF2B5EF4-FFF2-40B4-BE49-F238E27FC236}">
                <a16:creationId xmlns:a16="http://schemas.microsoft.com/office/drawing/2014/main" id="{E41E596D-039E-A6FA-200C-8CDEBCFA3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7" t="4617" r="3175"/>
          <a:stretch>
            <a:fillRect/>
          </a:stretch>
        </p:blipFill>
        <p:spPr bwMode="auto">
          <a:xfrm>
            <a:off x="6045200" y="3559175"/>
            <a:ext cx="439261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Image result for loihi in the future">
            <a:extLst>
              <a:ext uri="{FF2B5EF4-FFF2-40B4-BE49-F238E27FC236}">
                <a16:creationId xmlns:a16="http://schemas.microsoft.com/office/drawing/2014/main" id="{C0BDC891-7BBF-CADC-3BEF-D5D0A1721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434181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8F3B305A-F1A3-E339-5721-437BBB80465D}"/>
              </a:ext>
            </a:extLst>
          </p:cNvPr>
          <p:cNvSpPr>
            <a:spLocks noGrp="1" noChangeArrowheads="1"/>
          </p:cNvSpPr>
          <p:nvPr>
            <p:ph type="title"/>
          </p:nvPr>
        </p:nvSpPr>
        <p:spPr/>
        <p:txBody>
          <a:bodyPr/>
          <a:lstStyle/>
          <a:p>
            <a:r>
              <a:rPr lang="en-US" altLang="en-US" dirty="0"/>
              <a:t>Basaltic magma</a:t>
            </a:r>
          </a:p>
        </p:txBody>
      </p:sp>
      <p:sp>
        <p:nvSpPr>
          <p:cNvPr id="21507" name="Content Placeholder 2">
            <a:extLst>
              <a:ext uri="{FF2B5EF4-FFF2-40B4-BE49-F238E27FC236}">
                <a16:creationId xmlns:a16="http://schemas.microsoft.com/office/drawing/2014/main" id="{A1E3FC9D-2011-FD9D-C2D2-CB537B8F7325}"/>
              </a:ext>
            </a:extLst>
          </p:cNvPr>
          <p:cNvSpPr>
            <a:spLocks noGrp="1" noChangeArrowheads="1"/>
          </p:cNvSpPr>
          <p:nvPr>
            <p:ph idx="1"/>
          </p:nvPr>
        </p:nvSpPr>
        <p:spPr>
          <a:xfrm>
            <a:off x="609600" y="1600200"/>
            <a:ext cx="5410200" cy="4525963"/>
          </a:xfrm>
        </p:spPr>
        <p:txBody>
          <a:bodyPr/>
          <a:lstStyle/>
          <a:p>
            <a:r>
              <a:rPr lang="en-US" altLang="en-US" sz="2900" dirty="0"/>
              <a:t>Basalt is the most common rock type of the oceanic crust</a:t>
            </a:r>
          </a:p>
          <a:p>
            <a:r>
              <a:rPr lang="en-US" altLang="en-US" sz="2900" dirty="0"/>
              <a:t>Forms low viscosity magma – it is more fluid and volcanic eruptions flow instead of explode</a:t>
            </a:r>
          </a:p>
          <a:p>
            <a:pPr>
              <a:buFontTx/>
              <a:buNone/>
            </a:pPr>
            <a:endParaRPr lang="en-US" altLang="en-US" dirty="0"/>
          </a:p>
        </p:txBody>
      </p:sp>
      <p:pic>
        <p:nvPicPr>
          <p:cNvPr id="21508" name="Picture 4" descr="C:\Documents and Settings\Tony Stallins\Desktop\basalt.jpg">
            <a:extLst>
              <a:ext uri="{FF2B5EF4-FFF2-40B4-BE49-F238E27FC236}">
                <a16:creationId xmlns:a16="http://schemas.microsoft.com/office/drawing/2014/main" id="{BEFFF0F0-7FDE-430A-8623-9DC4586A7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71650"/>
            <a:ext cx="557688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Kilauea, Hawaii's second-largest volcano, begins erupting again">
            <a:hlinkClick r:id="" action="ppaction://media"/>
            <a:extLst>
              <a:ext uri="{FF2B5EF4-FFF2-40B4-BE49-F238E27FC236}">
                <a16:creationId xmlns:a16="http://schemas.microsoft.com/office/drawing/2014/main" id="{2EDF0BAF-C648-85F4-AAE9-6097BB3B722A}"/>
              </a:ext>
            </a:extLst>
          </p:cNvPr>
          <p:cNvPicPr>
            <a:picLocks noGrp="1" noRot="1" noChangeAspect="1"/>
          </p:cNvPicPr>
          <p:nvPr>
            <p:ph idx="1"/>
            <a:videoFile r:link="rId1"/>
          </p:nvPr>
        </p:nvPicPr>
        <p:blipFill>
          <a:blip r:embed="rId3"/>
          <a:stretch>
            <a:fillRect/>
          </a:stretch>
        </p:blipFill>
        <p:spPr>
          <a:xfrm>
            <a:off x="76200" y="23813"/>
            <a:ext cx="12106275" cy="68341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743A147-4FE8-1F04-2E19-3B1A4ADCDC7B}"/>
              </a:ext>
            </a:extLst>
          </p:cNvPr>
          <p:cNvSpPr>
            <a:spLocks noGrp="1" noChangeArrowheads="1"/>
          </p:cNvSpPr>
          <p:nvPr>
            <p:ph type="title"/>
          </p:nvPr>
        </p:nvSpPr>
        <p:spPr>
          <a:xfrm>
            <a:off x="609600" y="228600"/>
            <a:ext cx="10972800" cy="1143000"/>
          </a:xfrm>
        </p:spPr>
        <p:txBody>
          <a:bodyPr/>
          <a:lstStyle/>
          <a:p>
            <a:r>
              <a:rPr lang="en-US" altLang="en-US" dirty="0"/>
              <a:t>Shield volcanoes</a:t>
            </a:r>
          </a:p>
        </p:txBody>
      </p:sp>
      <p:sp>
        <p:nvSpPr>
          <p:cNvPr id="24579" name="Content Placeholder 2">
            <a:extLst>
              <a:ext uri="{FF2B5EF4-FFF2-40B4-BE49-F238E27FC236}">
                <a16:creationId xmlns:a16="http://schemas.microsoft.com/office/drawing/2014/main" id="{13E4BFCC-36B0-A367-FD61-033897113C31}"/>
              </a:ext>
            </a:extLst>
          </p:cNvPr>
          <p:cNvSpPr>
            <a:spLocks noGrp="1" noChangeArrowheads="1"/>
          </p:cNvSpPr>
          <p:nvPr>
            <p:ph idx="1"/>
          </p:nvPr>
        </p:nvSpPr>
        <p:spPr>
          <a:xfrm>
            <a:off x="304800" y="1295400"/>
            <a:ext cx="11582400" cy="4754563"/>
          </a:xfrm>
        </p:spPr>
        <p:txBody>
          <a:bodyPr/>
          <a:lstStyle/>
          <a:p>
            <a:r>
              <a:rPr lang="en-US" altLang="en-US" sz="2800" dirty="0"/>
              <a:t>Form from magma rich in basalt</a:t>
            </a:r>
          </a:p>
          <a:p>
            <a:r>
              <a:rPr lang="en-US" altLang="en-US" sz="2800" dirty="0"/>
              <a:t>Best developed where there is a hotspot underneath oceanic crust, like the Hawaiian islands.  </a:t>
            </a:r>
            <a:endParaRPr lang="en-US" altLang="en-US" sz="2800" b="1" dirty="0"/>
          </a:p>
          <a:p>
            <a:pPr lvl="1"/>
            <a:r>
              <a:rPr lang="en-US" altLang="en-US" sz="2400" dirty="0"/>
              <a:t>Broad, gently sloping volcano</a:t>
            </a:r>
          </a:p>
          <a:p>
            <a:pPr lvl="1"/>
            <a:r>
              <a:rPr lang="en-US" altLang="en-US" sz="2400" dirty="0"/>
              <a:t>Magma can flow outward over long distances before solidifying</a:t>
            </a:r>
          </a:p>
          <a:p>
            <a:pPr lvl="1"/>
            <a:r>
              <a:rPr lang="en-US" altLang="en-US" sz="2400" dirty="0"/>
              <a:t>Volcano does not explode</a:t>
            </a:r>
          </a:p>
        </p:txBody>
      </p:sp>
      <p:pic>
        <p:nvPicPr>
          <p:cNvPr id="3" name="Picture 2" descr="Diagram of a structure of a volcano&#10;&#10;Description automatically generated">
            <a:extLst>
              <a:ext uri="{FF2B5EF4-FFF2-40B4-BE49-F238E27FC236}">
                <a16:creationId xmlns:a16="http://schemas.microsoft.com/office/drawing/2014/main" id="{F7B8F6C3-F4BC-1AC9-AE1C-DE664F43669B}"/>
              </a:ext>
            </a:extLst>
          </p:cNvPr>
          <p:cNvPicPr>
            <a:picLocks noChangeAspect="1"/>
          </p:cNvPicPr>
          <p:nvPr/>
        </p:nvPicPr>
        <p:blipFill rotWithShape="1">
          <a:blip r:embed="rId3">
            <a:extLst>
              <a:ext uri="{28A0092B-C50C-407E-A947-70E740481C1C}">
                <a14:useLocalDpi xmlns:a14="http://schemas.microsoft.com/office/drawing/2010/main" val="0"/>
              </a:ext>
            </a:extLst>
          </a:blip>
          <a:srcRect t="23889" r="10666" b="21949"/>
          <a:stretch/>
        </p:blipFill>
        <p:spPr>
          <a:xfrm>
            <a:off x="685800" y="4175651"/>
            <a:ext cx="9826902" cy="26214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Tony Stallins\Desktop\kil17.jpg">
            <a:extLst>
              <a:ext uri="{FF2B5EF4-FFF2-40B4-BE49-F238E27FC236}">
                <a16:creationId xmlns:a16="http://schemas.microsoft.com/office/drawing/2014/main" id="{BC1B4710-26E9-AEB2-96D4-6FDC89E8E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00" b="31111"/>
          <a:stretch>
            <a:fillRect/>
          </a:stretch>
        </p:blipFill>
        <p:spPr bwMode="auto">
          <a:xfrm>
            <a:off x="34925" y="-11113"/>
            <a:ext cx="12157075"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5" descr="front image">
            <a:extLst>
              <a:ext uri="{FF2B5EF4-FFF2-40B4-BE49-F238E27FC236}">
                <a16:creationId xmlns:a16="http://schemas.microsoft.com/office/drawing/2014/main" id="{8E2A4A31-C584-6F88-D591-561C90D5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820400" cy="685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73E4AA1-D6A1-9B05-ACA4-61543B4D5FEC}"/>
              </a:ext>
            </a:extLst>
          </p:cNvPr>
          <p:cNvSpPr>
            <a:spLocks noGrp="1" noChangeArrowheads="1"/>
          </p:cNvSpPr>
          <p:nvPr>
            <p:ph type="title"/>
          </p:nvPr>
        </p:nvSpPr>
        <p:spPr>
          <a:xfrm>
            <a:off x="609600" y="274638"/>
            <a:ext cx="3352800" cy="1143000"/>
          </a:xfrm>
        </p:spPr>
        <p:txBody>
          <a:bodyPr/>
          <a:lstStyle/>
          <a:p>
            <a:pPr algn="l"/>
            <a:r>
              <a:rPr lang="en-US" altLang="en-US" dirty="0"/>
              <a:t>       Atolls</a:t>
            </a:r>
          </a:p>
        </p:txBody>
      </p:sp>
      <p:sp>
        <p:nvSpPr>
          <p:cNvPr id="34819" name="Content Placeholder 2">
            <a:extLst>
              <a:ext uri="{FF2B5EF4-FFF2-40B4-BE49-F238E27FC236}">
                <a16:creationId xmlns:a16="http://schemas.microsoft.com/office/drawing/2014/main" id="{8FCCAB09-EB79-A422-556E-B00B909BFC2A}"/>
              </a:ext>
            </a:extLst>
          </p:cNvPr>
          <p:cNvSpPr>
            <a:spLocks noGrp="1" noChangeArrowheads="1"/>
          </p:cNvSpPr>
          <p:nvPr>
            <p:ph idx="1"/>
          </p:nvPr>
        </p:nvSpPr>
        <p:spPr>
          <a:xfrm>
            <a:off x="381000" y="1600200"/>
            <a:ext cx="3810000" cy="4525963"/>
          </a:xfrm>
        </p:spPr>
        <p:txBody>
          <a:bodyPr/>
          <a:lstStyle/>
          <a:p>
            <a:r>
              <a:rPr lang="en-US" altLang="en-US" sz="2800" dirty="0"/>
              <a:t>Ring of coral surrounding eroding volcanic island</a:t>
            </a:r>
          </a:p>
          <a:p>
            <a:r>
              <a:rPr lang="en-US" altLang="en-US" sz="2800" dirty="0"/>
              <a:t>Found in tropical seas from fringing coral reef</a:t>
            </a:r>
          </a:p>
          <a:p>
            <a:r>
              <a:rPr lang="en-US" altLang="en-US" sz="2800" dirty="0"/>
              <a:t>Island may be a  hotspot volcano or a volcanic island arc</a:t>
            </a:r>
          </a:p>
        </p:txBody>
      </p:sp>
      <p:pic>
        <p:nvPicPr>
          <p:cNvPr id="34820" name="Picture 2" descr="C:\Documents and Settings\Jon Anthony Stallins\Desktop\004-Tuamotu-Archipelago-French-Polynesia-David-Doubilet.jpg">
            <a:extLst>
              <a:ext uri="{FF2B5EF4-FFF2-40B4-BE49-F238E27FC236}">
                <a16:creationId xmlns:a16="http://schemas.microsoft.com/office/drawing/2014/main" id="{729E41B9-7A34-5471-BA40-A341C579C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33" t="38333" r="26666" b="17222"/>
          <a:stretch/>
        </p:blipFill>
        <p:spPr bwMode="auto">
          <a:xfrm>
            <a:off x="4374834" y="609600"/>
            <a:ext cx="770953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Jon Anthony Stallins\Desktop\Barrier_Reefs.jpg">
            <a:extLst>
              <a:ext uri="{FF2B5EF4-FFF2-40B4-BE49-F238E27FC236}">
                <a16:creationId xmlns:a16="http://schemas.microsoft.com/office/drawing/2014/main" id="{A9A5E33D-617C-39B0-FB23-54A50989E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00100"/>
            <a:ext cx="99060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35E5059-79B8-10E6-2729-D783D0E53E52}"/>
              </a:ext>
            </a:extLst>
          </p:cNvPr>
          <p:cNvSpPr>
            <a:spLocks noGrp="1" noChangeArrowheads="1"/>
          </p:cNvSpPr>
          <p:nvPr>
            <p:ph type="title"/>
          </p:nvPr>
        </p:nvSpPr>
        <p:spPr>
          <a:xfrm>
            <a:off x="609600" y="274638"/>
            <a:ext cx="5105401" cy="1143000"/>
          </a:xfrm>
        </p:spPr>
        <p:txBody>
          <a:bodyPr/>
          <a:lstStyle/>
          <a:p>
            <a:r>
              <a:rPr lang="en-US" altLang="en-US" dirty="0"/>
              <a:t>Seamounts</a:t>
            </a:r>
          </a:p>
        </p:txBody>
      </p:sp>
      <p:sp>
        <p:nvSpPr>
          <p:cNvPr id="43011" name="Content Placeholder 2">
            <a:extLst>
              <a:ext uri="{FF2B5EF4-FFF2-40B4-BE49-F238E27FC236}">
                <a16:creationId xmlns:a16="http://schemas.microsoft.com/office/drawing/2014/main" id="{71C70D75-9CEF-14BB-7555-C38476FEB9F1}"/>
              </a:ext>
            </a:extLst>
          </p:cNvPr>
          <p:cNvSpPr>
            <a:spLocks noGrp="1" noChangeArrowheads="1"/>
          </p:cNvSpPr>
          <p:nvPr>
            <p:ph idx="1"/>
          </p:nvPr>
        </p:nvSpPr>
        <p:spPr>
          <a:xfrm>
            <a:off x="427892" y="1435223"/>
            <a:ext cx="5867400" cy="4525963"/>
          </a:xfrm>
        </p:spPr>
        <p:txBody>
          <a:bodyPr/>
          <a:lstStyle/>
          <a:p>
            <a:r>
              <a:rPr lang="en-US" altLang="en-US" sz="2800" dirty="0"/>
              <a:t>Volcanic island that has eroded to a level below the ocean’s surface.</a:t>
            </a:r>
          </a:p>
          <a:p>
            <a:pPr lvl="1">
              <a:buFontTx/>
              <a:buNone/>
            </a:pPr>
            <a:endParaRPr lang="en-US" altLang="en-US" dirty="0"/>
          </a:p>
        </p:txBody>
      </p:sp>
      <p:pic>
        <p:nvPicPr>
          <p:cNvPr id="43012" name="Picture 3" descr="C:\Documents and Settings\Tony Stallins\Desktop\hotspot.gif">
            <a:extLst>
              <a:ext uri="{FF2B5EF4-FFF2-40B4-BE49-F238E27FC236}">
                <a16:creationId xmlns:a16="http://schemas.microsoft.com/office/drawing/2014/main" id="{2A14ED20-8853-7E54-26CA-E1D7EA018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5619005" cy="35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4FA3362-12AE-E5AF-DE9F-43A2B11A2BB4}"/>
              </a:ext>
            </a:extLst>
          </p:cNvPr>
          <p:cNvPicPr>
            <a:picLocks noChangeAspect="1"/>
          </p:cNvPicPr>
          <p:nvPr/>
        </p:nvPicPr>
        <p:blipFill>
          <a:blip r:embed="rId4"/>
          <a:stretch>
            <a:fillRect/>
          </a:stretch>
        </p:blipFill>
        <p:spPr>
          <a:xfrm>
            <a:off x="6324600" y="152163"/>
            <a:ext cx="5619004" cy="65725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JAS\Desktop\Lectures\Volcanics\Global distribution of sea mounts.jpg">
            <a:extLst>
              <a:ext uri="{FF2B5EF4-FFF2-40B4-BE49-F238E27FC236}">
                <a16:creationId xmlns:a16="http://schemas.microsoft.com/office/drawing/2014/main" id="{B632665C-BA1F-76DB-51EA-444A83B41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4" t="8389" r="6107" b="7712"/>
          <a:stretch/>
        </p:blipFill>
        <p:spPr bwMode="auto">
          <a:xfrm>
            <a:off x="800100" y="152400"/>
            <a:ext cx="10591800" cy="639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a:extLst>
              <a:ext uri="{FF2B5EF4-FFF2-40B4-BE49-F238E27FC236}">
                <a16:creationId xmlns:a16="http://schemas.microsoft.com/office/drawing/2014/main" id="{FBF5DFFC-393B-767D-21DB-7FA5D9999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 y="304800"/>
            <a:ext cx="11704319" cy="5943600"/>
          </a:xfrm>
        </p:spPr>
      </p:pic>
    </p:spTree>
    <p:extLst>
      <p:ext uri="{BB962C8B-B14F-4D97-AF65-F5344CB8AC3E}">
        <p14:creationId xmlns:p14="http://schemas.microsoft.com/office/powerpoint/2010/main" val="3108472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5818800B-DE4B-5ECA-133F-1B0956361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1000"/>
            <a:ext cx="9793040" cy="5715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tony\Desktop\Volcanics\Yellowstone supervolcano.jpg">
            <a:extLst>
              <a:ext uri="{FF2B5EF4-FFF2-40B4-BE49-F238E27FC236}">
                <a16:creationId xmlns:a16="http://schemas.microsoft.com/office/drawing/2014/main" id="{A552C40C-DB76-5358-E153-09B4D6213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46062"/>
            <a:ext cx="4343400"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2156A6-1F96-7801-9FD9-33C7D1D3E91F}"/>
              </a:ext>
            </a:extLst>
          </p:cNvPr>
          <p:cNvSpPr>
            <a:spLocks noGrp="1" noChangeArrowheads="1"/>
          </p:cNvSpPr>
          <p:nvPr>
            <p:ph type="title"/>
          </p:nvPr>
        </p:nvSpPr>
        <p:spPr>
          <a:xfrm>
            <a:off x="228600" y="457200"/>
            <a:ext cx="7010400" cy="1143000"/>
          </a:xfrm>
        </p:spPr>
        <p:txBody>
          <a:bodyPr/>
          <a:lstStyle/>
          <a:p>
            <a:r>
              <a:rPr lang="en-US" altLang="en-US" sz="4400" dirty="0"/>
              <a:t>Hotspot underneath continental crust </a:t>
            </a:r>
            <a:endParaRPr lang="en-US" altLang="en-US" dirty="0"/>
          </a:p>
        </p:txBody>
      </p:sp>
      <p:pic>
        <p:nvPicPr>
          <p:cNvPr id="4" name="Picture 3" descr="A map of the volcano&#10;&#10;Description automatically generated with medium confidence">
            <a:extLst>
              <a:ext uri="{FF2B5EF4-FFF2-40B4-BE49-F238E27FC236}">
                <a16:creationId xmlns:a16="http://schemas.microsoft.com/office/drawing/2014/main" id="{4EC72B7C-26BC-D690-1770-7C36E0757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77" y="2133599"/>
            <a:ext cx="6415193" cy="44783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 with orange and red spots&#10;&#10;Description automatically generated with medium confidence">
            <a:extLst>
              <a:ext uri="{FF2B5EF4-FFF2-40B4-BE49-F238E27FC236}">
                <a16:creationId xmlns:a16="http://schemas.microsoft.com/office/drawing/2014/main" id="{B624EF3C-FD71-1083-AD53-C502E069AC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68523" y="252818"/>
            <a:ext cx="8835313" cy="5993287"/>
          </a:xfrm>
        </p:spPr>
      </p:pic>
    </p:spTree>
    <p:extLst>
      <p:ext uri="{BB962C8B-B14F-4D97-AF65-F5344CB8AC3E}">
        <p14:creationId xmlns:p14="http://schemas.microsoft.com/office/powerpoint/2010/main" val="699334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38E7E9E0-92AC-E7E2-16D8-BB1CED2DD1C7}"/>
              </a:ext>
            </a:extLst>
          </p:cNvPr>
          <p:cNvSpPr>
            <a:spLocks noGrp="1" noChangeArrowheads="1"/>
          </p:cNvSpPr>
          <p:nvPr>
            <p:ph idx="1"/>
          </p:nvPr>
        </p:nvSpPr>
        <p:spPr>
          <a:xfrm>
            <a:off x="457200" y="380146"/>
            <a:ext cx="3429000" cy="6173054"/>
          </a:xfrm>
        </p:spPr>
        <p:txBody>
          <a:bodyPr/>
          <a:lstStyle/>
          <a:p>
            <a:r>
              <a:rPr lang="en-US" altLang="en-US" sz="2350" dirty="0"/>
              <a:t>Magma in YNP is less basaltic and chemically more like continental crust that overlies the hotspot, which is composed of granite and andesite</a:t>
            </a:r>
          </a:p>
          <a:p>
            <a:r>
              <a:rPr lang="en-US" altLang="en-US" sz="2350" dirty="0"/>
              <a:t>Magma from these rock types create a different type of volcano – a composite volcano – and a potentially much more explosive eruption</a:t>
            </a:r>
          </a:p>
          <a:p>
            <a:r>
              <a:rPr lang="en-US" altLang="en-US" sz="2350" dirty="0"/>
              <a:t>This hotspot has produced very large eruptions in the past</a:t>
            </a:r>
          </a:p>
        </p:txBody>
      </p:sp>
      <p:pic>
        <p:nvPicPr>
          <p:cNvPr id="3" name="Picture 2" descr="An aerial view of a volcano&#10;&#10;Description automatically generated">
            <a:extLst>
              <a:ext uri="{FF2B5EF4-FFF2-40B4-BE49-F238E27FC236}">
                <a16:creationId xmlns:a16="http://schemas.microsoft.com/office/drawing/2014/main" id="{7875A4C8-4EA4-1D7B-B615-2CB9860F78D4}"/>
              </a:ext>
            </a:extLst>
          </p:cNvPr>
          <p:cNvPicPr>
            <a:picLocks noChangeAspect="1"/>
          </p:cNvPicPr>
          <p:nvPr/>
        </p:nvPicPr>
        <p:blipFill rotWithShape="1">
          <a:blip r:embed="rId3">
            <a:extLst>
              <a:ext uri="{28A0092B-C50C-407E-A947-70E740481C1C}">
                <a14:useLocalDpi xmlns:a14="http://schemas.microsoft.com/office/drawing/2010/main" val="0"/>
              </a:ext>
            </a:extLst>
          </a:blip>
          <a:srcRect r="2813"/>
          <a:stretch/>
        </p:blipFill>
        <p:spPr>
          <a:xfrm>
            <a:off x="4064000" y="762000"/>
            <a:ext cx="7899400" cy="4572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different types of volcanoes&#10;&#10;Description automatically generated with medium confidence">
            <a:extLst>
              <a:ext uri="{FF2B5EF4-FFF2-40B4-BE49-F238E27FC236}">
                <a16:creationId xmlns:a16="http://schemas.microsoft.com/office/drawing/2014/main" id="{06D4F16C-79B3-DE68-9F61-B5D942962E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52400"/>
            <a:ext cx="7924800" cy="6389891"/>
          </a:xfrm>
        </p:spPr>
      </p:pic>
    </p:spTree>
    <p:extLst>
      <p:ext uri="{BB962C8B-B14F-4D97-AF65-F5344CB8AC3E}">
        <p14:creationId xmlns:p14="http://schemas.microsoft.com/office/powerpoint/2010/main" val="1503547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yellowstone national park&#10;&#10;Description automatically generated">
            <a:extLst>
              <a:ext uri="{FF2B5EF4-FFF2-40B4-BE49-F238E27FC236}">
                <a16:creationId xmlns:a16="http://schemas.microsoft.com/office/drawing/2014/main" id="{358817D3-57AB-0C71-C43D-A777738B46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61925"/>
            <a:ext cx="10668000" cy="6534150"/>
          </a:xfrm>
        </p:spPr>
      </p:pic>
    </p:spTree>
    <p:extLst>
      <p:ext uri="{BB962C8B-B14F-4D97-AF65-F5344CB8AC3E}">
        <p14:creationId xmlns:p14="http://schemas.microsoft.com/office/powerpoint/2010/main" val="272376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666013B-A74A-78E2-ECD1-9BD660512843}"/>
              </a:ext>
            </a:extLst>
          </p:cNvPr>
          <p:cNvSpPr>
            <a:spLocks noGrp="1" noChangeArrowheads="1"/>
          </p:cNvSpPr>
          <p:nvPr>
            <p:ph type="title"/>
          </p:nvPr>
        </p:nvSpPr>
        <p:spPr>
          <a:xfrm>
            <a:off x="609600" y="274638"/>
            <a:ext cx="7848600" cy="1143000"/>
          </a:xfrm>
        </p:spPr>
        <p:txBody>
          <a:bodyPr/>
          <a:lstStyle/>
          <a:p>
            <a:r>
              <a:rPr lang="en-US" altLang="en-US" dirty="0"/>
              <a:t>Andesitic and rhyolitic magma</a:t>
            </a:r>
          </a:p>
        </p:txBody>
      </p:sp>
      <p:sp>
        <p:nvSpPr>
          <p:cNvPr id="51203" name="Content Placeholder 2">
            <a:extLst>
              <a:ext uri="{FF2B5EF4-FFF2-40B4-BE49-F238E27FC236}">
                <a16:creationId xmlns:a16="http://schemas.microsoft.com/office/drawing/2014/main" id="{3E0D38E8-6B1D-D6B7-294A-E742C9148DDE}"/>
              </a:ext>
            </a:extLst>
          </p:cNvPr>
          <p:cNvSpPr>
            <a:spLocks noGrp="1" noChangeArrowheads="1"/>
          </p:cNvSpPr>
          <p:nvPr>
            <p:ph idx="1"/>
          </p:nvPr>
        </p:nvSpPr>
        <p:spPr>
          <a:xfrm>
            <a:off x="228601" y="1411776"/>
            <a:ext cx="9032030" cy="4836624"/>
          </a:xfrm>
        </p:spPr>
        <p:txBody>
          <a:bodyPr/>
          <a:lstStyle/>
          <a:p>
            <a:r>
              <a:rPr lang="en-US" altLang="en-US" sz="2600" dirty="0"/>
              <a:t>Granite (top) is an intrusive igneous rock. It forms from magma rich in the minerals comprising continental crust. Granite forms when magma cools and solidifies slowly underground</a:t>
            </a:r>
          </a:p>
          <a:p>
            <a:r>
              <a:rPr lang="en-US" altLang="en-US" sz="2600" dirty="0"/>
              <a:t>Andesite (middle) and rhyolite (bottom) are extrusive igneous  rocks. They form from molten continental crust that is extruded onto the surface by volcanoes. </a:t>
            </a:r>
          </a:p>
          <a:p>
            <a:r>
              <a:rPr lang="en-US" altLang="en-US" sz="2600" dirty="0"/>
              <a:t>Andesitic and rhyolitic magma have a high viscosity – they do not flow well. As a result these magmas form composite volcanoes. </a:t>
            </a:r>
          </a:p>
          <a:p>
            <a:r>
              <a:rPr lang="en-US" altLang="en-US" sz="2600" dirty="0"/>
              <a:t>Andesitic and </a:t>
            </a:r>
            <a:r>
              <a:rPr lang="en-US" altLang="en-US" sz="2600" dirty="0" err="1"/>
              <a:t>rhylotic</a:t>
            </a:r>
            <a:r>
              <a:rPr lang="en-US" altLang="en-US" sz="2600" dirty="0"/>
              <a:t> magma tend to trap gas and pressure instead of letting it vent to the surface, so eruptions are explosive.. </a:t>
            </a:r>
          </a:p>
          <a:p>
            <a:pPr>
              <a:buFontTx/>
              <a:buNone/>
            </a:pPr>
            <a:r>
              <a:rPr lang="en-US" altLang="en-US" dirty="0"/>
              <a:t>, </a:t>
            </a:r>
          </a:p>
        </p:txBody>
      </p:sp>
      <p:pic>
        <p:nvPicPr>
          <p:cNvPr id="3" name="Picture 2" descr="A close up of a rock&#10;&#10;Description automatically generated">
            <a:extLst>
              <a:ext uri="{FF2B5EF4-FFF2-40B4-BE49-F238E27FC236}">
                <a16:creationId xmlns:a16="http://schemas.microsoft.com/office/drawing/2014/main" id="{6A31FB36-8DB8-1F38-9C80-A7E3015D8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950" y="149028"/>
            <a:ext cx="3048000" cy="2606040"/>
          </a:xfrm>
          <a:prstGeom prst="rect">
            <a:avLst/>
          </a:prstGeom>
        </p:spPr>
      </p:pic>
      <p:pic>
        <p:nvPicPr>
          <p:cNvPr id="5" name="Picture 4" descr="A close-up of a rock&#10;&#10;Description automatically generated">
            <a:extLst>
              <a:ext uri="{FF2B5EF4-FFF2-40B4-BE49-F238E27FC236}">
                <a16:creationId xmlns:a16="http://schemas.microsoft.com/office/drawing/2014/main" id="{58E37E93-BE2A-1846-94F1-762C0DCA119D}"/>
              </a:ext>
            </a:extLst>
          </p:cNvPr>
          <p:cNvPicPr>
            <a:picLocks noChangeAspect="1"/>
          </p:cNvPicPr>
          <p:nvPr/>
        </p:nvPicPr>
        <p:blipFill rotWithShape="1">
          <a:blip r:embed="rId4">
            <a:extLst>
              <a:ext uri="{28A0092B-C50C-407E-A947-70E740481C1C}">
                <a14:useLocalDpi xmlns:a14="http://schemas.microsoft.com/office/drawing/2010/main" val="0"/>
              </a:ext>
            </a:extLst>
          </a:blip>
          <a:srcRect t="7965"/>
          <a:stretch/>
        </p:blipFill>
        <p:spPr>
          <a:xfrm>
            <a:off x="9260631" y="2631071"/>
            <a:ext cx="2514600" cy="2314309"/>
          </a:xfrm>
          <a:prstGeom prst="rect">
            <a:avLst/>
          </a:prstGeom>
        </p:spPr>
      </p:pic>
      <p:pic>
        <p:nvPicPr>
          <p:cNvPr id="7" name="Picture 6">
            <a:extLst>
              <a:ext uri="{FF2B5EF4-FFF2-40B4-BE49-F238E27FC236}">
                <a16:creationId xmlns:a16="http://schemas.microsoft.com/office/drawing/2014/main" id="{DC8CDA8C-68F6-BC9C-C7B9-ACE504CAB8F5}"/>
              </a:ext>
            </a:extLst>
          </p:cNvPr>
          <p:cNvPicPr>
            <a:picLocks noChangeAspect="1"/>
          </p:cNvPicPr>
          <p:nvPr/>
        </p:nvPicPr>
        <p:blipFill>
          <a:blip r:embed="rId5"/>
          <a:stretch>
            <a:fillRect/>
          </a:stretch>
        </p:blipFill>
        <p:spPr>
          <a:xfrm>
            <a:off x="9076781" y="4688472"/>
            <a:ext cx="3048000" cy="194792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6182BCF-E49B-C8B2-4CBE-0DF3B0EECA19}"/>
              </a:ext>
            </a:extLst>
          </p:cNvPr>
          <p:cNvSpPr>
            <a:spLocks noGrp="1" noChangeArrowheads="1"/>
          </p:cNvSpPr>
          <p:nvPr>
            <p:ph type="title"/>
          </p:nvPr>
        </p:nvSpPr>
        <p:spPr>
          <a:xfrm>
            <a:off x="0" y="274638"/>
            <a:ext cx="5486400" cy="1143000"/>
          </a:xfrm>
        </p:spPr>
        <p:txBody>
          <a:bodyPr/>
          <a:lstStyle/>
          <a:p>
            <a:r>
              <a:rPr lang="en-US" altLang="en-US" dirty="0"/>
              <a:t>Composite </a:t>
            </a:r>
            <a:br>
              <a:rPr lang="en-US" altLang="en-US" dirty="0"/>
            </a:br>
            <a:r>
              <a:rPr lang="en-US" altLang="en-US" dirty="0"/>
              <a:t>volcanoes</a:t>
            </a:r>
          </a:p>
        </p:txBody>
      </p:sp>
      <p:sp>
        <p:nvSpPr>
          <p:cNvPr id="60419" name="Content Placeholder 2">
            <a:extLst>
              <a:ext uri="{FF2B5EF4-FFF2-40B4-BE49-F238E27FC236}">
                <a16:creationId xmlns:a16="http://schemas.microsoft.com/office/drawing/2014/main" id="{09FCED9A-D366-B3C0-080D-855A296BE4AB}"/>
              </a:ext>
            </a:extLst>
          </p:cNvPr>
          <p:cNvSpPr>
            <a:spLocks noGrp="1" noChangeArrowheads="1"/>
          </p:cNvSpPr>
          <p:nvPr>
            <p:ph idx="1"/>
          </p:nvPr>
        </p:nvSpPr>
        <p:spPr>
          <a:xfrm>
            <a:off x="304800" y="1600200"/>
            <a:ext cx="5181600" cy="4525963"/>
          </a:xfrm>
        </p:spPr>
        <p:txBody>
          <a:bodyPr/>
          <a:lstStyle/>
          <a:p>
            <a:r>
              <a:rPr lang="en-US" altLang="en-US" sz="2300" dirty="0"/>
              <a:t>Produced from andesitic or rhyolitic magma (instead of basaltic magma)</a:t>
            </a:r>
          </a:p>
          <a:p>
            <a:r>
              <a:rPr lang="en-US" altLang="en-US" sz="2300" dirty="0"/>
              <a:t>Also called stratovolcanoes</a:t>
            </a:r>
          </a:p>
          <a:p>
            <a:r>
              <a:rPr lang="en-US" altLang="en-US" sz="2300" dirty="0"/>
              <a:t>Develop at continental hotspots, and along convergent plate boundaries where subduction is occurring</a:t>
            </a:r>
          </a:p>
          <a:p>
            <a:r>
              <a:rPr lang="en-US" altLang="en-US" sz="2300" dirty="0"/>
              <a:t>Eruptions can be explosive</a:t>
            </a:r>
          </a:p>
          <a:p>
            <a:r>
              <a:rPr lang="en-US" altLang="en-US" sz="2300" dirty="0"/>
              <a:t>Examples</a:t>
            </a:r>
          </a:p>
          <a:p>
            <a:pPr lvl="1"/>
            <a:r>
              <a:rPr lang="en-US" altLang="en-US" sz="1900" dirty="0"/>
              <a:t>Mt. St Helens (1980) (right) of the Cascade Mountains </a:t>
            </a:r>
          </a:p>
          <a:p>
            <a:pPr lvl="1"/>
            <a:r>
              <a:rPr lang="en-US" altLang="en-US" sz="1900" dirty="0"/>
              <a:t>Yellowstone hotspot volcano</a:t>
            </a:r>
          </a:p>
          <a:p>
            <a:pPr lvl="1"/>
            <a:r>
              <a:rPr lang="en-US" altLang="en-US" sz="1900" dirty="0"/>
              <a:t>Sunda-Banda volcanoes</a:t>
            </a:r>
          </a:p>
          <a:p>
            <a:pPr lvl="1"/>
            <a:r>
              <a:rPr lang="en-US" altLang="en-US" sz="1900" dirty="0"/>
              <a:t>Aleutian island volcanoes</a:t>
            </a:r>
          </a:p>
        </p:txBody>
      </p:sp>
      <p:pic>
        <p:nvPicPr>
          <p:cNvPr id="60420" name="Picture 4" descr="C:\Documents and Settings\Tony Stallins\Desktop\MSH80_msh_eruption_05-18-80_Krimmel_80S3-141_bw_med.jpg">
            <a:extLst>
              <a:ext uri="{FF2B5EF4-FFF2-40B4-BE49-F238E27FC236}">
                <a16:creationId xmlns:a16="http://schemas.microsoft.com/office/drawing/2014/main" id="{85FACEA2-0E40-612E-2320-80C5985F0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308"/>
            <a:ext cx="6719334"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ountain and lake with trees&#10;&#10;Description automatically generated">
            <a:extLst>
              <a:ext uri="{FF2B5EF4-FFF2-40B4-BE49-F238E27FC236}">
                <a16:creationId xmlns:a16="http://schemas.microsoft.com/office/drawing/2014/main" id="{F87ACF65-2ACF-1546-A826-E91EC0CDF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 y="0"/>
            <a:ext cx="12063046" cy="6789978"/>
          </a:xfrm>
          <a:prstGeom prst="rect">
            <a:avLst/>
          </a:prstGeom>
        </p:spPr>
      </p:pic>
      <p:sp>
        <p:nvSpPr>
          <p:cNvPr id="2" name="Title 1">
            <a:extLst>
              <a:ext uri="{FF2B5EF4-FFF2-40B4-BE49-F238E27FC236}">
                <a16:creationId xmlns:a16="http://schemas.microsoft.com/office/drawing/2014/main" id="{A094979E-DFA0-2519-542F-28404EFF305A}"/>
              </a:ext>
            </a:extLst>
          </p:cNvPr>
          <p:cNvSpPr txBox="1">
            <a:spLocks noChangeArrowheads="1"/>
          </p:cNvSpPr>
          <p:nvPr/>
        </p:nvSpPr>
        <p:spPr bwMode="auto">
          <a:xfrm>
            <a:off x="674077" y="68022"/>
            <a:ext cx="1066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000" kern="0" dirty="0">
                <a:solidFill>
                  <a:srgbClr val="FF0000"/>
                </a:solidFill>
              </a:rPr>
              <a:t>Convergent plate boundary </a:t>
            </a:r>
            <a:r>
              <a:rPr lang="en-US" altLang="en-US" sz="4000" kern="0" dirty="0"/>
              <a:t>volcanism </a:t>
            </a:r>
          </a:p>
        </p:txBody>
      </p:sp>
    </p:spTree>
    <p:extLst>
      <p:ext uri="{BB962C8B-B14F-4D97-AF65-F5344CB8AC3E}">
        <p14:creationId xmlns:p14="http://schemas.microsoft.com/office/powerpoint/2010/main" val="1668936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CA6A-F45A-5392-1417-B3EE61EFF03B}"/>
              </a:ext>
            </a:extLst>
          </p:cNvPr>
          <p:cNvSpPr>
            <a:spLocks noGrp="1"/>
          </p:cNvSpPr>
          <p:nvPr>
            <p:ph type="title"/>
          </p:nvPr>
        </p:nvSpPr>
        <p:spPr>
          <a:xfrm>
            <a:off x="762000" y="274638"/>
            <a:ext cx="7010399" cy="1143000"/>
          </a:xfrm>
        </p:spPr>
        <p:txBody>
          <a:bodyPr/>
          <a:lstStyle/>
          <a:p>
            <a:r>
              <a:rPr lang="en-US" dirty="0"/>
              <a:t>Convergent plate boundary composite volcanoes</a:t>
            </a:r>
          </a:p>
        </p:txBody>
      </p:sp>
      <p:pic>
        <p:nvPicPr>
          <p:cNvPr id="5" name="Content Placeholder 4" descr="A map of the united states&#10;&#10;Description automatically generated">
            <a:extLst>
              <a:ext uri="{FF2B5EF4-FFF2-40B4-BE49-F238E27FC236}">
                <a16:creationId xmlns:a16="http://schemas.microsoft.com/office/drawing/2014/main" id="{8287BB4A-B30F-1F52-5EC6-4AA68F09CA9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5529"/>
          <a:stretch/>
        </p:blipFill>
        <p:spPr>
          <a:xfrm>
            <a:off x="8647546" y="381000"/>
            <a:ext cx="3315854" cy="5715000"/>
          </a:xfrm>
        </p:spPr>
      </p:pic>
      <p:pic>
        <p:nvPicPr>
          <p:cNvPr id="7" name="Picture 6">
            <a:extLst>
              <a:ext uri="{FF2B5EF4-FFF2-40B4-BE49-F238E27FC236}">
                <a16:creationId xmlns:a16="http://schemas.microsoft.com/office/drawing/2014/main" id="{E3969229-1187-5E0F-B3CE-A0B47EB50EBC}"/>
              </a:ext>
            </a:extLst>
          </p:cNvPr>
          <p:cNvPicPr>
            <a:picLocks noChangeAspect="1"/>
          </p:cNvPicPr>
          <p:nvPr/>
        </p:nvPicPr>
        <p:blipFill>
          <a:blip r:embed="rId4"/>
          <a:srcRect r="19768"/>
          <a:stretch/>
        </p:blipFill>
        <p:spPr>
          <a:xfrm>
            <a:off x="3175000" y="1729544"/>
            <a:ext cx="5257800" cy="4891918"/>
          </a:xfrm>
          <a:prstGeom prst="rect">
            <a:avLst/>
          </a:prstGeom>
        </p:spPr>
      </p:pic>
      <p:sp>
        <p:nvSpPr>
          <p:cNvPr id="3" name="Content Placeholder 2">
            <a:extLst>
              <a:ext uri="{FF2B5EF4-FFF2-40B4-BE49-F238E27FC236}">
                <a16:creationId xmlns:a16="http://schemas.microsoft.com/office/drawing/2014/main" id="{F24F373F-D341-26CB-0F3E-2695CF28ABA5}"/>
              </a:ext>
            </a:extLst>
          </p:cNvPr>
          <p:cNvSpPr txBox="1">
            <a:spLocks/>
          </p:cNvSpPr>
          <p:nvPr/>
        </p:nvSpPr>
        <p:spPr bwMode="auto">
          <a:xfrm>
            <a:off x="12700" y="1729544"/>
            <a:ext cx="3416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kern="0" dirty="0"/>
              <a:t>Volcanic arc mountain chains like the Cascades, Andes, and the Sunda-Banda Arc</a:t>
            </a:r>
          </a:p>
          <a:p>
            <a:r>
              <a:rPr lang="en-US" sz="2800" kern="0" dirty="0"/>
              <a:t>Island arc mountain chains like the Aleutian Islands and the  Japanese Archipelago</a:t>
            </a:r>
          </a:p>
        </p:txBody>
      </p:sp>
    </p:spTree>
    <p:extLst>
      <p:ext uri="{BB962C8B-B14F-4D97-AF65-F5344CB8AC3E}">
        <p14:creationId xmlns:p14="http://schemas.microsoft.com/office/powerpoint/2010/main" val="187021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Documents and Settings\Jon Anthony Stallins\My Documents\Backup\Desktop Backup\Physical Geography\Lectures\Volcanoes\Volcano images\Flood basalts map.gif">
            <a:extLst>
              <a:ext uri="{FF2B5EF4-FFF2-40B4-BE49-F238E27FC236}">
                <a16:creationId xmlns:a16="http://schemas.microsoft.com/office/drawing/2014/main" id="{0267EE71-AFD5-A974-DFE3-3AEB30713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8534400" cy="490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08388CF8-9E31-9653-C630-2C45B514A593}"/>
              </a:ext>
            </a:extLst>
          </p:cNvPr>
          <p:cNvSpPr>
            <a:spLocks noGrp="1" noChangeArrowheads="1"/>
          </p:cNvSpPr>
          <p:nvPr>
            <p:ph type="title"/>
          </p:nvPr>
        </p:nvSpPr>
        <p:spPr/>
        <p:txBody>
          <a:bodyPr/>
          <a:lstStyle/>
          <a:p>
            <a:r>
              <a:rPr lang="en-US" altLang="en-US" dirty="0">
                <a:solidFill>
                  <a:srgbClr val="FF0000"/>
                </a:solidFill>
              </a:rPr>
              <a:t>Within-plate </a:t>
            </a:r>
            <a:r>
              <a:rPr lang="en-US" altLang="en-US" dirty="0">
                <a:solidFill>
                  <a:schemeClr val="tx1"/>
                </a:solidFill>
              </a:rPr>
              <a:t>volcanics</a:t>
            </a:r>
            <a:r>
              <a:rPr lang="en-US" altLang="en-US" dirty="0"/>
              <a:t>: flood basalts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ity with a mountain in the background&#10;&#10;Description automatically generated">
            <a:extLst>
              <a:ext uri="{FF2B5EF4-FFF2-40B4-BE49-F238E27FC236}">
                <a16:creationId xmlns:a16="http://schemas.microsoft.com/office/drawing/2014/main" id="{B41311A8-15E1-E755-6995-0982D9FC9C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69" y="-23446"/>
            <a:ext cx="13147431" cy="7888459"/>
          </a:xfrm>
        </p:spPr>
      </p:pic>
    </p:spTree>
    <p:extLst>
      <p:ext uri="{BB962C8B-B14F-4D97-AF65-F5344CB8AC3E}">
        <p14:creationId xmlns:p14="http://schemas.microsoft.com/office/powerpoint/2010/main" val="3514429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indonesia volcanoes">
            <a:extLst>
              <a:ext uri="{FF2B5EF4-FFF2-40B4-BE49-F238E27FC236}">
                <a16:creationId xmlns:a16="http://schemas.microsoft.com/office/drawing/2014/main" id="{217AE4C4-8758-34C2-88F0-19B965BF057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 y="14288"/>
            <a:ext cx="11952288" cy="6691312"/>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volcano with a crater&#10;&#10;Description automatically generated with medium confidence">
            <a:extLst>
              <a:ext uri="{FF2B5EF4-FFF2-40B4-BE49-F238E27FC236}">
                <a16:creationId xmlns:a16="http://schemas.microsoft.com/office/drawing/2014/main" id="{4652FAF6-D4AB-FDDA-2FEC-532BBBABDD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2900"/>
            <a:ext cx="12177905" cy="6172200"/>
          </a:xfrm>
        </p:spPr>
      </p:pic>
    </p:spTree>
    <p:extLst>
      <p:ext uri="{BB962C8B-B14F-4D97-AF65-F5344CB8AC3E}">
        <p14:creationId xmlns:p14="http://schemas.microsoft.com/office/powerpoint/2010/main" val="1865555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E18AF721-68E5-642A-1858-6CD78A0614B0}"/>
              </a:ext>
            </a:extLst>
          </p:cNvPr>
          <p:cNvSpPr>
            <a:spLocks noGrp="1" noChangeArrowheads="1"/>
          </p:cNvSpPr>
          <p:nvPr>
            <p:ph type="title"/>
          </p:nvPr>
        </p:nvSpPr>
        <p:spPr>
          <a:xfrm>
            <a:off x="457200" y="0"/>
            <a:ext cx="10972800" cy="1143000"/>
          </a:xfrm>
        </p:spPr>
        <p:txBody>
          <a:bodyPr/>
          <a:lstStyle/>
          <a:p>
            <a:r>
              <a:rPr lang="en-US" altLang="en-US" dirty="0"/>
              <a:t>Island arc mountain chain:  Aleutian Islands</a:t>
            </a:r>
          </a:p>
        </p:txBody>
      </p:sp>
      <p:pic>
        <p:nvPicPr>
          <p:cNvPr id="2" name="Picture 2" descr="C:\Documents and Settings\Tony Stallins\Desktop\Map_of_alaska_volcanoes_okmok.jpg">
            <a:extLst>
              <a:ext uri="{FF2B5EF4-FFF2-40B4-BE49-F238E27FC236}">
                <a16:creationId xmlns:a16="http://schemas.microsoft.com/office/drawing/2014/main" id="{6C6AF370-2D7F-5401-C459-B5F73BD81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113692"/>
            <a:ext cx="8128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range with snow on top&#10;&#10;Description automatically generated">
            <a:extLst>
              <a:ext uri="{FF2B5EF4-FFF2-40B4-BE49-F238E27FC236}">
                <a16:creationId xmlns:a16="http://schemas.microsoft.com/office/drawing/2014/main" id="{E10B0835-A0EA-2F65-BF7A-837093B34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40DFCCC1-E2DF-E79C-F865-7E8532685E7B}"/>
              </a:ext>
            </a:extLst>
          </p:cNvPr>
          <p:cNvSpPr>
            <a:spLocks noGrp="1" noChangeArrowheads="1"/>
          </p:cNvSpPr>
          <p:nvPr>
            <p:ph type="title" idx="4294967295"/>
          </p:nvPr>
        </p:nvSpPr>
        <p:spPr>
          <a:xfrm>
            <a:off x="431800" y="476250"/>
            <a:ext cx="5410200" cy="1143000"/>
          </a:xfrm>
        </p:spPr>
        <p:txBody>
          <a:bodyPr/>
          <a:lstStyle/>
          <a:p>
            <a:r>
              <a:rPr lang="en-US" altLang="en-US" sz="3600" dirty="0">
                <a:solidFill>
                  <a:srgbClr val="FF0000"/>
                </a:solidFill>
              </a:rPr>
              <a:t>Divergent plate boundary </a:t>
            </a:r>
            <a:r>
              <a:rPr lang="en-US" altLang="en-US" sz="3600" dirty="0"/>
              <a:t>volcanism: mid-ocean ridges </a:t>
            </a:r>
          </a:p>
        </p:txBody>
      </p:sp>
      <p:sp>
        <p:nvSpPr>
          <p:cNvPr id="77827" name="Content Placeholder 2">
            <a:extLst>
              <a:ext uri="{FF2B5EF4-FFF2-40B4-BE49-F238E27FC236}">
                <a16:creationId xmlns:a16="http://schemas.microsoft.com/office/drawing/2014/main" id="{096A71A9-E5CA-C9DC-D01C-2B1ED00CA8A1}"/>
              </a:ext>
            </a:extLst>
          </p:cNvPr>
          <p:cNvSpPr>
            <a:spLocks noGrp="1" noChangeArrowheads="1"/>
          </p:cNvSpPr>
          <p:nvPr>
            <p:ph idx="4294967295"/>
          </p:nvPr>
        </p:nvSpPr>
        <p:spPr>
          <a:xfrm>
            <a:off x="431800" y="1828800"/>
            <a:ext cx="5410200" cy="4800600"/>
          </a:xfrm>
        </p:spPr>
        <p:txBody>
          <a:bodyPr/>
          <a:lstStyle/>
          <a:p>
            <a:r>
              <a:rPr lang="en-US" altLang="en-US" sz="2400" dirty="0"/>
              <a:t>Type of eruptions: fluid, rarely explosive, magma is more basaltic</a:t>
            </a:r>
          </a:p>
          <a:p>
            <a:r>
              <a:rPr lang="en-US" altLang="en-US" sz="2400" dirty="0"/>
              <a:t>Shield volcanoes can form on mid-ocean ridges</a:t>
            </a:r>
          </a:p>
          <a:p>
            <a:r>
              <a:rPr lang="en-US" altLang="en-US" sz="2400" dirty="0"/>
              <a:t>Fissure eruptions are also common – no volcano, lava flows out of fissures in the ground</a:t>
            </a:r>
          </a:p>
          <a:p>
            <a:r>
              <a:rPr lang="en-US" altLang="en-US" sz="2400" dirty="0"/>
              <a:t>Because Iceland is also a hotspot, it has a large variety of volcanic features, but they are mostly basaltic. Some can produce large amounts of ash</a:t>
            </a:r>
          </a:p>
        </p:txBody>
      </p:sp>
      <p:pic>
        <p:nvPicPr>
          <p:cNvPr id="77829" name="Picture 2" descr="C:\Documents and Settings\Tony Stallins\Desktop\mid_atlantic_ridge_10_inch.jpg">
            <a:extLst>
              <a:ext uri="{FF2B5EF4-FFF2-40B4-BE49-F238E27FC236}">
                <a16:creationId xmlns:a16="http://schemas.microsoft.com/office/drawing/2014/main" id="{22CB1ACE-37E6-EA51-9DD0-105941CF8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62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7" descr="midaticeland">
            <a:extLst>
              <a:ext uri="{FF2B5EF4-FFF2-40B4-BE49-F238E27FC236}">
                <a16:creationId xmlns:a16="http://schemas.microsoft.com/office/drawing/2014/main" id="{E9DF0E89-1060-C8FF-C820-9AC1082BC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86" b="8041"/>
          <a:stretch/>
        </p:blipFill>
        <p:spPr bwMode="auto">
          <a:xfrm>
            <a:off x="6096000" y="3125971"/>
            <a:ext cx="4114800" cy="373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lava flow at night&#10;&#10;Description automatically generated">
            <a:extLst>
              <a:ext uri="{FF2B5EF4-FFF2-40B4-BE49-F238E27FC236}">
                <a16:creationId xmlns:a16="http://schemas.microsoft.com/office/drawing/2014/main" id="{A822C28E-883C-46D4-551B-291A8D515F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1999" cy="6858000"/>
          </a:xfrm>
        </p:spPr>
      </p:pic>
    </p:spTree>
    <p:extLst>
      <p:ext uri="{BB962C8B-B14F-4D97-AF65-F5344CB8AC3E}">
        <p14:creationId xmlns:p14="http://schemas.microsoft.com/office/powerpoint/2010/main" val="3601124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Iceland volcano: Fissures open up in ground as lava flows into Grindavik">
            <a:hlinkClick r:id="" action="ppaction://media"/>
            <a:extLst>
              <a:ext uri="{FF2B5EF4-FFF2-40B4-BE49-F238E27FC236}">
                <a16:creationId xmlns:a16="http://schemas.microsoft.com/office/drawing/2014/main" id="{9EACD69E-8CFC-D841-B5B9-188017F0C96F}"/>
              </a:ext>
            </a:extLst>
          </p:cNvPr>
          <p:cNvPicPr>
            <a:picLocks noGrp="1" noRot="1" noChangeAspect="1"/>
          </p:cNvPicPr>
          <p:nvPr>
            <p:ph idx="1"/>
            <a:videoFile r:link="rId1"/>
          </p:nvPr>
        </p:nvPicPr>
        <p:blipFill>
          <a:blip r:embed="rId4"/>
          <a:stretch>
            <a:fillRect/>
          </a:stretch>
        </p:blipFill>
        <p:spPr>
          <a:xfrm>
            <a:off x="344992" y="182242"/>
            <a:ext cx="11502016" cy="6493515"/>
          </a:xfrm>
          <a:prstGeom prst="rect">
            <a:avLst/>
          </a:prstGeom>
        </p:spPr>
      </p:pic>
    </p:spTree>
    <p:extLst>
      <p:ext uri="{BB962C8B-B14F-4D97-AF65-F5344CB8AC3E}">
        <p14:creationId xmlns:p14="http://schemas.microsoft.com/office/powerpoint/2010/main" val="34240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eld with a mountain in the background&#10;&#10;Description automatically generated">
            <a:extLst>
              <a:ext uri="{FF2B5EF4-FFF2-40B4-BE49-F238E27FC236}">
                <a16:creationId xmlns:a16="http://schemas.microsoft.com/office/drawing/2014/main" id="{73B643D2-FF2B-418B-BA4A-CCF582F4F4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892" y="0"/>
            <a:ext cx="11170508" cy="6895004"/>
          </a:xfrm>
        </p:spPr>
      </p:pic>
    </p:spTree>
    <p:extLst>
      <p:ext uri="{BB962C8B-B14F-4D97-AF65-F5344CB8AC3E}">
        <p14:creationId xmlns:p14="http://schemas.microsoft.com/office/powerpoint/2010/main" val="4165223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3CA0247-3364-171F-D4D9-A9879FAA32D7}"/>
              </a:ext>
            </a:extLst>
          </p:cNvPr>
          <p:cNvSpPr>
            <a:spLocks noGrp="1" noChangeArrowheads="1"/>
          </p:cNvSpPr>
          <p:nvPr>
            <p:ph type="title" idx="4294967295"/>
          </p:nvPr>
        </p:nvSpPr>
        <p:spPr>
          <a:xfrm>
            <a:off x="228600" y="274638"/>
            <a:ext cx="6934200" cy="1143000"/>
          </a:xfrm>
        </p:spPr>
        <p:txBody>
          <a:bodyPr/>
          <a:lstStyle/>
          <a:p>
            <a:r>
              <a:rPr lang="en-US" altLang="en-US" sz="3600" dirty="0">
                <a:solidFill>
                  <a:srgbClr val="FF0000"/>
                </a:solidFill>
              </a:rPr>
              <a:t>Divergent plate boundary </a:t>
            </a:r>
            <a:r>
              <a:rPr lang="en-US" altLang="en-US" sz="3600" dirty="0"/>
              <a:t>volcanism: continental rift valleys </a:t>
            </a:r>
          </a:p>
        </p:txBody>
      </p:sp>
      <p:sp>
        <p:nvSpPr>
          <p:cNvPr id="86019" name="Content Placeholder 2">
            <a:extLst>
              <a:ext uri="{FF2B5EF4-FFF2-40B4-BE49-F238E27FC236}">
                <a16:creationId xmlns:a16="http://schemas.microsoft.com/office/drawing/2014/main" id="{30E1D257-A9D3-F4C2-8AA7-E2E52C6F1BEB}"/>
              </a:ext>
            </a:extLst>
          </p:cNvPr>
          <p:cNvSpPr>
            <a:spLocks noGrp="1" noChangeArrowheads="1"/>
          </p:cNvSpPr>
          <p:nvPr>
            <p:ph idx="4294967295"/>
          </p:nvPr>
        </p:nvSpPr>
        <p:spPr>
          <a:xfrm>
            <a:off x="304800" y="1752600"/>
            <a:ext cx="6553200" cy="4525963"/>
          </a:xfrm>
        </p:spPr>
        <p:txBody>
          <a:bodyPr/>
          <a:lstStyle/>
          <a:p>
            <a:r>
              <a:rPr lang="en-US" altLang="en-US" sz="2400" dirty="0"/>
              <a:t>Rift Valley of East Africa</a:t>
            </a:r>
          </a:p>
          <a:p>
            <a:r>
              <a:rPr lang="en-US" altLang="en-US" sz="2400" dirty="0"/>
              <a:t>Spreading ridge forming underneath East Africa that will ultimately rift (break) a portion of east Africa away from the rest the rest of the continent</a:t>
            </a:r>
          </a:p>
          <a:p>
            <a:r>
              <a:rPr lang="en-US" altLang="en-US" sz="2400" dirty="0"/>
              <a:t>Rift Valley Lakes (Lake Tanganyika, Lake Victoria, Lake Malawi</a:t>
            </a:r>
          </a:p>
          <a:p>
            <a:r>
              <a:rPr lang="en-US" altLang="en-US" sz="2400" dirty="0"/>
              <a:t>Associated with composite volcanoes (Mt Kilimanjaro)</a:t>
            </a:r>
          </a:p>
          <a:p>
            <a:endParaRPr lang="en-US" altLang="en-US" sz="2400" dirty="0"/>
          </a:p>
          <a:p>
            <a:endParaRPr lang="en-US" altLang="en-US" dirty="0"/>
          </a:p>
        </p:txBody>
      </p:sp>
      <p:pic>
        <p:nvPicPr>
          <p:cNvPr id="86020" name="Picture 2" descr="C:\Documents and Settings\Tony Stallins\Desktop\new-1.jpg">
            <a:extLst>
              <a:ext uri="{FF2B5EF4-FFF2-40B4-BE49-F238E27FC236}">
                <a16:creationId xmlns:a16="http://schemas.microsoft.com/office/drawing/2014/main" id="{AF16F852-B0D7-F4C6-524F-96B2D52A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73038"/>
            <a:ext cx="307657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F83BF04-0CE6-E501-D1D9-5508444B5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972"/>
          <a:stretch>
            <a:fillRect/>
          </a:stretch>
        </p:blipFill>
        <p:spPr bwMode="auto">
          <a:xfrm>
            <a:off x="1166813" y="-133350"/>
            <a:ext cx="9858375"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7" descr="Image result for mt kilimanjaro">
            <a:extLst>
              <a:ext uri="{FF2B5EF4-FFF2-40B4-BE49-F238E27FC236}">
                <a16:creationId xmlns:a16="http://schemas.microsoft.com/office/drawing/2014/main" id="{D8411B11-DE90-A623-D8F8-922046639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241"/>
          <a:stretch>
            <a:fillRect/>
          </a:stretch>
        </p:blipFill>
        <p:spPr bwMode="auto">
          <a:xfrm>
            <a:off x="62767" y="990600"/>
            <a:ext cx="1219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AutoShape 9" descr="Image result for mt kilimanjaro">
            <a:extLst>
              <a:ext uri="{FF2B5EF4-FFF2-40B4-BE49-F238E27FC236}">
                <a16:creationId xmlns:a16="http://schemas.microsoft.com/office/drawing/2014/main" id="{64469839-F965-3230-6D45-858454A8A446}"/>
              </a:ext>
            </a:extLst>
          </p:cNvPr>
          <p:cNvSpPr>
            <a:spLocks noChangeAspect="1" noChangeArrowheads="1"/>
          </p:cNvSpPr>
          <p:nvPr/>
        </p:nvSpPr>
        <p:spPr bwMode="auto">
          <a:xfrm>
            <a:off x="1679575" y="-2811463"/>
            <a:ext cx="10420350" cy="58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8308FC6-5D6D-9521-E261-B55AB98C339B}"/>
              </a:ext>
            </a:extLst>
          </p:cNvPr>
          <p:cNvSpPr>
            <a:spLocks noGrp="1" noChangeArrowheads="1"/>
          </p:cNvSpPr>
          <p:nvPr>
            <p:ph type="title"/>
          </p:nvPr>
        </p:nvSpPr>
        <p:spPr/>
        <p:txBody>
          <a:bodyPr/>
          <a:lstStyle/>
          <a:p>
            <a:r>
              <a:rPr lang="en-US" altLang="en-US" sz="3600" dirty="0"/>
              <a:t>Other volcanic landforms and processes</a:t>
            </a:r>
          </a:p>
        </p:txBody>
      </p:sp>
      <p:sp>
        <p:nvSpPr>
          <p:cNvPr id="92163" name="Content Placeholder 2">
            <a:extLst>
              <a:ext uri="{FF2B5EF4-FFF2-40B4-BE49-F238E27FC236}">
                <a16:creationId xmlns:a16="http://schemas.microsoft.com/office/drawing/2014/main" id="{B8CD5E05-E2CE-B06B-C1AF-502FEE00F1BB}"/>
              </a:ext>
            </a:extLst>
          </p:cNvPr>
          <p:cNvSpPr>
            <a:spLocks noGrp="1" noChangeArrowheads="1"/>
          </p:cNvSpPr>
          <p:nvPr>
            <p:ph idx="1"/>
          </p:nvPr>
        </p:nvSpPr>
        <p:spPr>
          <a:xfrm>
            <a:off x="838200" y="1676400"/>
            <a:ext cx="4876800" cy="4906963"/>
          </a:xfrm>
        </p:spPr>
        <p:txBody>
          <a:bodyPr/>
          <a:lstStyle/>
          <a:p>
            <a:r>
              <a:rPr lang="en-US" altLang="en-US" dirty="0"/>
              <a:t>Limnic eruptions</a:t>
            </a:r>
          </a:p>
          <a:p>
            <a:r>
              <a:rPr lang="en-US" altLang="en-US" dirty="0"/>
              <a:t>Caldera</a:t>
            </a:r>
          </a:p>
          <a:p>
            <a:r>
              <a:rPr lang="en-US" altLang="en-US" dirty="0"/>
              <a:t>Cinder cone</a:t>
            </a:r>
          </a:p>
          <a:p>
            <a:r>
              <a:rPr lang="en-US" altLang="en-US" dirty="0"/>
              <a:t>Lahar</a:t>
            </a:r>
          </a:p>
          <a:p>
            <a:r>
              <a:rPr lang="en-US" altLang="en-US" dirty="0"/>
              <a:t>Pyroclastic flow</a:t>
            </a:r>
          </a:p>
          <a:p>
            <a:pPr>
              <a:buFontTx/>
              <a:buNone/>
            </a:pPr>
            <a:endParaRPr lang="en-US" altLang="en-US" dirty="0"/>
          </a:p>
        </p:txBody>
      </p:sp>
      <p:sp>
        <p:nvSpPr>
          <p:cNvPr id="4" name="Content Placeholder 2">
            <a:extLst>
              <a:ext uri="{FF2B5EF4-FFF2-40B4-BE49-F238E27FC236}">
                <a16:creationId xmlns:a16="http://schemas.microsoft.com/office/drawing/2014/main" id="{F14EB470-A8F2-A1AF-EE76-980C8800AEBC}"/>
              </a:ext>
            </a:extLst>
          </p:cNvPr>
          <p:cNvSpPr txBox="1">
            <a:spLocks/>
          </p:cNvSpPr>
          <p:nvPr/>
        </p:nvSpPr>
        <p:spPr bwMode="auto">
          <a:xfrm>
            <a:off x="6096000" y="2057400"/>
            <a:ext cx="3886200" cy="452596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defRPr/>
            </a:pPr>
            <a:endParaRPr lang="en-US" altLang="en-US" kern="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13CBFF-9DDA-3A02-0A14-1EDB1E5D411B}"/>
              </a:ext>
            </a:extLst>
          </p:cNvPr>
          <p:cNvPicPr>
            <a:picLocks noGrp="1" noChangeAspect="1"/>
          </p:cNvPicPr>
          <p:nvPr>
            <p:ph idx="1"/>
          </p:nvPr>
        </p:nvPicPr>
        <p:blipFill>
          <a:blip r:embed="rId2"/>
          <a:stretch>
            <a:fillRect/>
          </a:stretch>
        </p:blipFill>
        <p:spPr>
          <a:xfrm>
            <a:off x="993364" y="0"/>
            <a:ext cx="10205272" cy="6806635"/>
          </a:xfrm>
        </p:spPr>
      </p:pic>
      <p:sp>
        <p:nvSpPr>
          <p:cNvPr id="2" name="Title 1">
            <a:extLst>
              <a:ext uri="{FF2B5EF4-FFF2-40B4-BE49-F238E27FC236}">
                <a16:creationId xmlns:a16="http://schemas.microsoft.com/office/drawing/2014/main" id="{FEC46C4D-F2E9-9125-DC3E-F82133B722D4}"/>
              </a:ext>
            </a:extLst>
          </p:cNvPr>
          <p:cNvSpPr>
            <a:spLocks noGrp="1"/>
          </p:cNvSpPr>
          <p:nvPr>
            <p:ph type="title"/>
          </p:nvPr>
        </p:nvSpPr>
        <p:spPr/>
        <p:txBody>
          <a:bodyPr/>
          <a:lstStyle/>
          <a:p>
            <a:r>
              <a:rPr lang="en-US" dirty="0"/>
              <a:t>Limnic eruptions</a:t>
            </a:r>
          </a:p>
        </p:txBody>
      </p:sp>
    </p:spTree>
    <p:extLst>
      <p:ext uri="{BB962C8B-B14F-4D97-AF65-F5344CB8AC3E}">
        <p14:creationId xmlns:p14="http://schemas.microsoft.com/office/powerpoint/2010/main" val="1730984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carbon dioxide&#10;&#10;Description automatically generated">
            <a:extLst>
              <a:ext uri="{FF2B5EF4-FFF2-40B4-BE49-F238E27FC236}">
                <a16:creationId xmlns:a16="http://schemas.microsoft.com/office/drawing/2014/main" id="{5F7B3119-4CB5-0BA2-EDBB-D50A4940E7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7585"/>
            <a:ext cx="6840415" cy="6840415"/>
          </a:xfrm>
        </p:spPr>
      </p:pic>
    </p:spTree>
    <p:extLst>
      <p:ext uri="{BB962C8B-B14F-4D97-AF65-F5344CB8AC3E}">
        <p14:creationId xmlns:p14="http://schemas.microsoft.com/office/powerpoint/2010/main" val="1608197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ake Nyos disaster survivors to return home after 30 years">
            <a:hlinkClick r:id="" action="ppaction://media"/>
            <a:extLst>
              <a:ext uri="{FF2B5EF4-FFF2-40B4-BE49-F238E27FC236}">
                <a16:creationId xmlns:a16="http://schemas.microsoft.com/office/drawing/2014/main" id="{2F82FF46-C6B2-0885-FCB8-6EC933FFDF6E}"/>
              </a:ext>
            </a:extLst>
          </p:cNvPr>
          <p:cNvPicPr>
            <a:picLocks noGrp="1" noRot="1" noChangeAspect="1"/>
          </p:cNvPicPr>
          <p:nvPr>
            <p:ph idx="1"/>
            <a:videoFile r:link="rId1"/>
          </p:nvPr>
        </p:nvPicPr>
        <p:blipFill>
          <a:blip r:embed="rId3"/>
          <a:stretch>
            <a:fillRect/>
          </a:stretch>
        </p:blipFill>
        <p:spPr>
          <a:xfrm>
            <a:off x="152400" y="152400"/>
            <a:ext cx="11742710" cy="6629400"/>
          </a:xfrm>
          <a:prstGeom prst="rect">
            <a:avLst/>
          </a:prstGeom>
        </p:spPr>
      </p:pic>
    </p:spTree>
    <p:extLst>
      <p:ext uri="{BB962C8B-B14F-4D97-AF65-F5344CB8AC3E}">
        <p14:creationId xmlns:p14="http://schemas.microsoft.com/office/powerpoint/2010/main" val="11748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88D48450-8E11-BB83-248A-576EC1B14B33}"/>
              </a:ext>
            </a:extLst>
          </p:cNvPr>
          <p:cNvSpPr>
            <a:spLocks noGrp="1" noChangeArrowheads="1"/>
          </p:cNvSpPr>
          <p:nvPr>
            <p:ph type="title"/>
          </p:nvPr>
        </p:nvSpPr>
        <p:spPr/>
        <p:txBody>
          <a:bodyPr/>
          <a:lstStyle/>
          <a:p>
            <a:r>
              <a:rPr lang="en-US" altLang="en-US" sz="3600" dirty="0"/>
              <a:t>Calderas: Crater Lake Natl Park (Cascade Mountains)</a:t>
            </a:r>
          </a:p>
        </p:txBody>
      </p:sp>
      <p:pic>
        <p:nvPicPr>
          <p:cNvPr id="100355" name="Picture 4" descr="C:\Documents and Settings\Tony Stallins\Desktop\caldera1.gif">
            <a:extLst>
              <a:ext uri="{FF2B5EF4-FFF2-40B4-BE49-F238E27FC236}">
                <a16:creationId xmlns:a16="http://schemas.microsoft.com/office/drawing/2014/main" id="{C4A8397E-580C-79BD-9C81-7A5E1F9B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21166"/>
            <a:ext cx="252412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C:\Documents and Settings\Tony Stallins\Desktop\Lake%20Snow%20Mountain%20Crater%20Lake%20National%20Park%20Oregon.jpg">
            <a:extLst>
              <a:ext uri="{FF2B5EF4-FFF2-40B4-BE49-F238E27FC236}">
                <a16:creationId xmlns:a16="http://schemas.microsoft.com/office/drawing/2014/main" id="{2763231A-5944-3455-2C25-78FC514B3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15708"/>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body of water with a small island in the middle with Crater Lake National Park in the background&#10;&#10;Description automatically generated">
            <a:extLst>
              <a:ext uri="{FF2B5EF4-FFF2-40B4-BE49-F238E27FC236}">
                <a16:creationId xmlns:a16="http://schemas.microsoft.com/office/drawing/2014/main" id="{E9D998A4-2B15-2E1B-D05A-72A950D60B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0600"/>
            <a:ext cx="12192000" cy="4876800"/>
          </a:xfrm>
        </p:spPr>
      </p:pic>
    </p:spTree>
    <p:extLst>
      <p:ext uri="{BB962C8B-B14F-4D97-AF65-F5344CB8AC3E}">
        <p14:creationId xmlns:p14="http://schemas.microsoft.com/office/powerpoint/2010/main" val="3836346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C82C461-4009-5F37-2584-0956BD6F3357}"/>
              </a:ext>
            </a:extLst>
          </p:cNvPr>
          <p:cNvSpPr>
            <a:spLocks noGrp="1" noChangeArrowheads="1"/>
          </p:cNvSpPr>
          <p:nvPr>
            <p:ph type="title"/>
          </p:nvPr>
        </p:nvSpPr>
        <p:spPr/>
        <p:txBody>
          <a:bodyPr/>
          <a:lstStyle/>
          <a:p>
            <a:r>
              <a:rPr lang="en-US" altLang="en-US" dirty="0"/>
              <a:t>Yellowstone Caldera</a:t>
            </a:r>
          </a:p>
        </p:txBody>
      </p:sp>
      <p:pic>
        <p:nvPicPr>
          <p:cNvPr id="102403" name="Picture 4" descr="C:\Users\JAS\Desktop\article-1350123-0CE40AFB000005DC-210_634x388.jpg">
            <a:extLst>
              <a:ext uri="{FF2B5EF4-FFF2-40B4-BE49-F238E27FC236}">
                <a16:creationId xmlns:a16="http://schemas.microsoft.com/office/drawing/2014/main" id="{A6598BF2-39D6-41A9-F304-A2B073DF4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76400"/>
            <a:ext cx="7620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C:\Documents and Settings\Tony Stallins\Desktop\30424305-084_large.jpg">
            <a:extLst>
              <a:ext uri="{FF2B5EF4-FFF2-40B4-BE49-F238E27FC236}">
                <a16:creationId xmlns:a16="http://schemas.microsoft.com/office/drawing/2014/main" id="{D16498B4-2F9D-5EF1-3314-5EEF3D2B9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15" y="5862"/>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itle 1">
            <a:extLst>
              <a:ext uri="{FF2B5EF4-FFF2-40B4-BE49-F238E27FC236}">
                <a16:creationId xmlns:a16="http://schemas.microsoft.com/office/drawing/2014/main" id="{75598C4B-C48D-1B8A-3607-5EA46D7E23BD}"/>
              </a:ext>
            </a:extLst>
          </p:cNvPr>
          <p:cNvSpPr>
            <a:spLocks noGrp="1" noChangeArrowheads="1"/>
          </p:cNvSpPr>
          <p:nvPr>
            <p:ph type="title"/>
          </p:nvPr>
        </p:nvSpPr>
        <p:spPr/>
        <p:txBody>
          <a:bodyPr/>
          <a:lstStyle/>
          <a:p>
            <a:r>
              <a:rPr lang="en-US" altLang="en-US" dirty="0"/>
              <a:t>Cinder cone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F2FC0-C99C-2421-3E77-ABD58C4309A9}"/>
              </a:ext>
            </a:extLst>
          </p:cNvPr>
          <p:cNvSpPr>
            <a:spLocks noGrp="1"/>
          </p:cNvSpPr>
          <p:nvPr>
            <p:ph type="title"/>
          </p:nvPr>
        </p:nvSpPr>
        <p:spPr>
          <a:xfrm>
            <a:off x="609600" y="274638"/>
            <a:ext cx="6096000" cy="1143000"/>
          </a:xfrm>
        </p:spPr>
        <p:txBody>
          <a:bodyPr/>
          <a:lstStyle/>
          <a:p>
            <a:r>
              <a:rPr lang="en-US" dirty="0"/>
              <a:t>Lahar</a:t>
            </a:r>
          </a:p>
        </p:txBody>
      </p:sp>
      <p:sp>
        <p:nvSpPr>
          <p:cNvPr id="3" name="Content Placeholder 2">
            <a:extLst>
              <a:ext uri="{FF2B5EF4-FFF2-40B4-BE49-F238E27FC236}">
                <a16:creationId xmlns:a16="http://schemas.microsoft.com/office/drawing/2014/main" id="{FC21ECB8-81CE-21D6-A291-D5D43E105AFF}"/>
              </a:ext>
            </a:extLst>
          </p:cNvPr>
          <p:cNvSpPr>
            <a:spLocks noGrp="1"/>
          </p:cNvSpPr>
          <p:nvPr>
            <p:ph idx="1"/>
          </p:nvPr>
        </p:nvSpPr>
        <p:spPr>
          <a:xfrm>
            <a:off x="609600" y="1600200"/>
            <a:ext cx="6172200" cy="4525963"/>
          </a:xfrm>
        </p:spPr>
        <p:txBody>
          <a:bodyPr/>
          <a:lstStyle/>
          <a:p>
            <a:r>
              <a:rPr lang="en-US" sz="2800" dirty="0"/>
              <a:t>Type of volcanic mudflow or debris flow composed of a slurry of pyroclastic material, rocky debris, and water. These flows are extremely dangerous and can travel rapidly down the slopes of a volcano, often following river valleys. </a:t>
            </a:r>
          </a:p>
          <a:p>
            <a:r>
              <a:rPr lang="en-US" sz="2800" dirty="0"/>
              <a:t>Lahars are triggered by volcanic eruptions, heavy rainfall, earthquakes around an active volcano, as well as gravity-induced slope failure</a:t>
            </a:r>
          </a:p>
        </p:txBody>
      </p:sp>
      <p:pic>
        <p:nvPicPr>
          <p:cNvPr id="5" name="Picture 4" descr="A river running through a forest&#10;&#10;Description automatically generated">
            <a:extLst>
              <a:ext uri="{FF2B5EF4-FFF2-40B4-BE49-F238E27FC236}">
                <a16:creationId xmlns:a16="http://schemas.microsoft.com/office/drawing/2014/main" id="{BF8F6907-1B50-5BBC-FD14-4C77BB9E6C57}"/>
              </a:ext>
            </a:extLst>
          </p:cNvPr>
          <p:cNvPicPr>
            <a:picLocks noChangeAspect="1"/>
          </p:cNvPicPr>
          <p:nvPr/>
        </p:nvPicPr>
        <p:blipFill rotWithShape="1">
          <a:blip r:embed="rId2">
            <a:extLst>
              <a:ext uri="{28A0092B-C50C-407E-A947-70E740481C1C}">
                <a14:useLocalDpi xmlns:a14="http://schemas.microsoft.com/office/drawing/2010/main" val="0"/>
              </a:ext>
            </a:extLst>
          </a:blip>
          <a:srcRect l="20404" r="31502"/>
          <a:stretch/>
        </p:blipFill>
        <p:spPr>
          <a:xfrm>
            <a:off x="7238999" y="0"/>
            <a:ext cx="4953001" cy="6858000"/>
          </a:xfrm>
          <a:prstGeom prst="rect">
            <a:avLst/>
          </a:prstGeom>
        </p:spPr>
      </p:pic>
    </p:spTree>
    <p:extLst>
      <p:ext uri="{BB962C8B-B14F-4D97-AF65-F5344CB8AC3E}">
        <p14:creationId xmlns:p14="http://schemas.microsoft.com/office/powerpoint/2010/main" val="484149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E989-4A77-B092-E5FC-19F8501F9253}"/>
              </a:ext>
            </a:extLst>
          </p:cNvPr>
          <p:cNvSpPr>
            <a:spLocks noGrp="1"/>
          </p:cNvSpPr>
          <p:nvPr>
            <p:ph type="title"/>
          </p:nvPr>
        </p:nvSpPr>
        <p:spPr/>
        <p:txBody>
          <a:bodyPr/>
          <a:lstStyle/>
          <a:p>
            <a:r>
              <a:rPr lang="en-US" dirty="0"/>
              <a:t>Flood basalts </a:t>
            </a:r>
          </a:p>
        </p:txBody>
      </p:sp>
      <p:sp>
        <p:nvSpPr>
          <p:cNvPr id="3" name="Content Placeholder 2">
            <a:extLst>
              <a:ext uri="{FF2B5EF4-FFF2-40B4-BE49-F238E27FC236}">
                <a16:creationId xmlns:a16="http://schemas.microsoft.com/office/drawing/2014/main" id="{477244A7-D419-9C69-4382-2B82B15DB9E0}"/>
              </a:ext>
            </a:extLst>
          </p:cNvPr>
          <p:cNvSpPr>
            <a:spLocks noGrp="1"/>
          </p:cNvSpPr>
          <p:nvPr>
            <p:ph idx="1"/>
          </p:nvPr>
        </p:nvSpPr>
        <p:spPr/>
        <p:txBody>
          <a:bodyPr/>
          <a:lstStyle/>
          <a:p>
            <a:r>
              <a:rPr lang="en-US" dirty="0"/>
              <a:t>Huge volcanic eruptions that cover large areas with thick, flat layers of lava. </a:t>
            </a:r>
          </a:p>
          <a:p>
            <a:r>
              <a:rPr lang="en-US" dirty="0"/>
              <a:t>Not from one volcano, but many cracks and fissures in the ground.</a:t>
            </a:r>
          </a:p>
          <a:p>
            <a:pPr>
              <a:buFont typeface="Arial" panose="020B0604020202020204" pitchFamily="34" charset="0"/>
              <a:buChar char="•"/>
            </a:pPr>
            <a:r>
              <a:rPr lang="en-US" dirty="0"/>
              <a:t>Low-viscosity basalt: lava is runny and spreads far and wide.</a:t>
            </a:r>
          </a:p>
          <a:p>
            <a:pPr>
              <a:buFont typeface="Arial" panose="020B0604020202020204" pitchFamily="34" charset="0"/>
              <a:buChar char="•"/>
            </a:pPr>
            <a:r>
              <a:rPr lang="en-US" dirty="0"/>
              <a:t>Builds up in layers: over time, creates large plateaus.</a:t>
            </a:r>
          </a:p>
          <a:p>
            <a:pPr>
              <a:buFont typeface="Arial" panose="020B0604020202020204" pitchFamily="34" charset="0"/>
              <a:buChar char="•"/>
            </a:pPr>
            <a:r>
              <a:rPr lang="en-US" dirty="0"/>
              <a:t>Not at plate boundaries: often linked to deep mantle plumes (i.e., hotspots)</a:t>
            </a:r>
          </a:p>
          <a:p>
            <a:endParaRPr lang="en-US" dirty="0"/>
          </a:p>
        </p:txBody>
      </p:sp>
    </p:spTree>
    <p:extLst>
      <p:ext uri="{BB962C8B-B14F-4D97-AF65-F5344CB8AC3E}">
        <p14:creationId xmlns:p14="http://schemas.microsoft.com/office/powerpoint/2010/main" val="2477547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Documents and Settings\Tony Stallins\Desktop\lahar.jpg">
            <a:extLst>
              <a:ext uri="{FF2B5EF4-FFF2-40B4-BE49-F238E27FC236}">
                <a16:creationId xmlns:a16="http://schemas.microsoft.com/office/drawing/2014/main" id="{8505A980-22FA-7D80-A56E-5B80B9C88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7360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uge lahar in Indonesia caught on camera">
            <a:hlinkClick r:id="" action="ppaction://media"/>
            <a:extLst>
              <a:ext uri="{FF2B5EF4-FFF2-40B4-BE49-F238E27FC236}">
                <a16:creationId xmlns:a16="http://schemas.microsoft.com/office/drawing/2014/main" id="{4949D417-B9B3-01AA-1419-8B5E0FF11F93}"/>
              </a:ext>
            </a:extLst>
          </p:cNvPr>
          <p:cNvPicPr>
            <a:picLocks noGrp="1" noRot="1" noChangeAspect="1"/>
          </p:cNvPicPr>
          <p:nvPr>
            <p:ph idx="1"/>
            <a:videoFile r:link="rId1"/>
          </p:nvPr>
        </p:nvPicPr>
        <p:blipFill>
          <a:blip r:embed="rId3"/>
          <a:stretch>
            <a:fillRect/>
          </a:stretch>
        </p:blipFill>
        <p:spPr>
          <a:xfrm>
            <a:off x="228600" y="76200"/>
            <a:ext cx="11811000" cy="6667953"/>
          </a:xfrm>
          <a:prstGeom prst="rect">
            <a:avLst/>
          </a:prstGeom>
        </p:spPr>
      </p:pic>
    </p:spTree>
    <p:extLst>
      <p:ext uri="{BB962C8B-B14F-4D97-AF65-F5344CB8AC3E}">
        <p14:creationId xmlns:p14="http://schemas.microsoft.com/office/powerpoint/2010/main" val="268784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2" descr="C:\Documents and Settings\Tony Stallins\Desktop\Pyroclastic_flows_at_Mayon_Volcano.jpg">
            <a:extLst>
              <a:ext uri="{FF2B5EF4-FFF2-40B4-BE49-F238E27FC236}">
                <a16:creationId xmlns:a16="http://schemas.microsoft.com/office/drawing/2014/main" id="{01B25A7F-12C1-EC7B-EFDB-37D56CCBD9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95" r="4861"/>
          <a:stretch/>
        </p:blipFill>
        <p:spPr bwMode="auto">
          <a:xfrm>
            <a:off x="4513385" y="0"/>
            <a:ext cx="7620000" cy="685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itle 1">
            <a:extLst>
              <a:ext uri="{FF2B5EF4-FFF2-40B4-BE49-F238E27FC236}">
                <a16:creationId xmlns:a16="http://schemas.microsoft.com/office/drawing/2014/main" id="{1EEEA6D6-9D22-0813-5195-356AB468F534}"/>
              </a:ext>
            </a:extLst>
          </p:cNvPr>
          <p:cNvSpPr>
            <a:spLocks noGrp="1" noChangeArrowheads="1"/>
          </p:cNvSpPr>
          <p:nvPr>
            <p:ph type="title"/>
          </p:nvPr>
        </p:nvSpPr>
        <p:spPr>
          <a:xfrm>
            <a:off x="58615" y="304800"/>
            <a:ext cx="4572000" cy="1143000"/>
          </a:xfrm>
        </p:spPr>
        <p:txBody>
          <a:bodyPr/>
          <a:lstStyle/>
          <a:p>
            <a:r>
              <a:rPr lang="en-US" altLang="en-US" sz="3600" dirty="0">
                <a:solidFill>
                  <a:srgbClr val="C00000"/>
                </a:solidFill>
                <a:hlinkClick r:id="rId4">
                  <a:extLst>
                    <a:ext uri="{A12FA001-AC4F-418D-AE19-62706E023703}">
                      <ahyp:hlinkClr xmlns:ahyp="http://schemas.microsoft.com/office/drawing/2018/hyperlinkcolor" val="tx"/>
                    </a:ext>
                  </a:extLst>
                </a:hlinkClick>
              </a:rPr>
              <a:t>Pyroclastic flows</a:t>
            </a:r>
            <a:endParaRPr lang="en-US" altLang="en-US" dirty="0">
              <a:solidFill>
                <a:schemeClr val="tx1"/>
              </a:solidFill>
            </a:endParaRPr>
          </a:p>
        </p:txBody>
      </p:sp>
      <p:sp>
        <p:nvSpPr>
          <p:cNvPr id="2" name="Content Placeholder 2">
            <a:extLst>
              <a:ext uri="{FF2B5EF4-FFF2-40B4-BE49-F238E27FC236}">
                <a16:creationId xmlns:a16="http://schemas.microsoft.com/office/drawing/2014/main" id="{2EA660E4-0A8A-66CA-C07C-59B6FE278F6F}"/>
              </a:ext>
            </a:extLst>
          </p:cNvPr>
          <p:cNvSpPr>
            <a:spLocks noGrp="1" noChangeArrowheads="1"/>
          </p:cNvSpPr>
          <p:nvPr>
            <p:ph idx="1"/>
          </p:nvPr>
        </p:nvSpPr>
        <p:spPr>
          <a:xfrm>
            <a:off x="304800" y="1371600"/>
            <a:ext cx="4038600" cy="4525963"/>
          </a:xfrm>
        </p:spPr>
        <p:txBody>
          <a:bodyPr/>
          <a:lstStyle/>
          <a:p>
            <a:r>
              <a:rPr lang="en-US" altLang="en-US" sz="2800" dirty="0"/>
              <a:t>Fast-moving current of hot gas and volcanic material (collectively known as tephra) that flows along the ground away from a volcano at high rates of speed</a:t>
            </a:r>
            <a:endParaRPr lang="en-US" altLang="en-US" dirty="0"/>
          </a:p>
          <a:p>
            <a:endParaRPr lang="en-US" alt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Documents and Settings\Tony Stallins\Desktop\upperFormationsDeccan.jpg">
            <a:extLst>
              <a:ext uri="{FF2B5EF4-FFF2-40B4-BE49-F238E27FC236}">
                <a16:creationId xmlns:a16="http://schemas.microsoft.com/office/drawing/2014/main" id="{96ECEC6F-BF28-85C4-5991-FBBF6F75E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Image result for deccan traps map">
            <a:extLst>
              <a:ext uri="{FF2B5EF4-FFF2-40B4-BE49-F238E27FC236}">
                <a16:creationId xmlns:a16="http://schemas.microsoft.com/office/drawing/2014/main" id="{989E7228-7127-98A9-9330-D63B62BF6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8" t="7698" r="24306"/>
          <a:stretch>
            <a:fillRect/>
          </a:stretch>
        </p:blipFill>
        <p:spPr bwMode="auto">
          <a:xfrm>
            <a:off x="101600" y="198438"/>
            <a:ext cx="4845050" cy="6248400"/>
          </a:xfrm>
          <a:prstGeom prst="rect">
            <a:avLst/>
          </a:prstGeom>
          <a:solidFill>
            <a:schemeClr val="bg1"/>
          </a:solidFill>
          <a:ln w="9525">
            <a:solidFill>
              <a:schemeClr val="tx1"/>
            </a:solidFill>
            <a:miter lim="800000"/>
            <a:headEnd/>
            <a:tailEnd/>
          </a:ln>
        </p:spPr>
      </p:pic>
      <p:pic>
        <p:nvPicPr>
          <p:cNvPr id="13315" name="Picture 8" descr="Image result for columbia river basalts">
            <a:extLst>
              <a:ext uri="{FF2B5EF4-FFF2-40B4-BE49-F238E27FC236}">
                <a16:creationId xmlns:a16="http://schemas.microsoft.com/office/drawing/2014/main" id="{922F7D8C-F0E0-560E-1184-73AAC5838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816"/>
          <a:stretch>
            <a:fillRect/>
          </a:stretch>
        </p:blipFill>
        <p:spPr bwMode="auto">
          <a:xfrm>
            <a:off x="4881563" y="198438"/>
            <a:ext cx="7208837" cy="6248400"/>
          </a:xfrm>
          <a:prstGeom prst="rect">
            <a:avLst/>
          </a:prstGeom>
          <a:solidFill>
            <a:schemeClr val="bg1"/>
          </a:solidFill>
          <a:ln w="9525">
            <a:solidFill>
              <a:schemeClr val="tx1"/>
            </a:solid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Documents and Settings\Tony Stallins\Desktop\columbia_river_basalt_wishram_2006.jpg">
            <a:extLst>
              <a:ext uri="{FF2B5EF4-FFF2-40B4-BE49-F238E27FC236}">
                <a16:creationId xmlns:a16="http://schemas.microsoft.com/office/drawing/2014/main" id="{7F56E7AE-A4B9-839E-887B-C729A1630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44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1E3E3FE-D27B-A92D-77C0-D7011C4C69DE}"/>
              </a:ext>
            </a:extLst>
          </p:cNvPr>
          <p:cNvSpPr>
            <a:spLocks noGrp="1" noChangeArrowheads="1"/>
          </p:cNvSpPr>
          <p:nvPr>
            <p:ph type="title"/>
          </p:nvPr>
        </p:nvSpPr>
        <p:spPr>
          <a:xfrm>
            <a:off x="419100" y="577362"/>
            <a:ext cx="5867400" cy="1143000"/>
          </a:xfrm>
        </p:spPr>
        <p:txBody>
          <a:bodyPr/>
          <a:lstStyle/>
          <a:p>
            <a:r>
              <a:rPr lang="en-US" altLang="en-US" dirty="0">
                <a:solidFill>
                  <a:srgbClr val="FF0000"/>
                </a:solidFill>
              </a:rPr>
              <a:t>Within-plate</a:t>
            </a:r>
            <a:r>
              <a:rPr lang="en-US" altLang="en-US" dirty="0"/>
              <a:t> volcanics: hotspots</a:t>
            </a:r>
          </a:p>
        </p:txBody>
      </p:sp>
      <p:sp>
        <p:nvSpPr>
          <p:cNvPr id="19459" name="Content Placeholder 2">
            <a:extLst>
              <a:ext uri="{FF2B5EF4-FFF2-40B4-BE49-F238E27FC236}">
                <a16:creationId xmlns:a16="http://schemas.microsoft.com/office/drawing/2014/main" id="{2DFB43E9-F1D0-ED8A-3938-FB4BEC047C36}"/>
              </a:ext>
            </a:extLst>
          </p:cNvPr>
          <p:cNvSpPr>
            <a:spLocks noGrp="1" noChangeArrowheads="1"/>
          </p:cNvSpPr>
          <p:nvPr>
            <p:ph idx="1"/>
          </p:nvPr>
        </p:nvSpPr>
        <p:spPr>
          <a:xfrm>
            <a:off x="190500" y="2209800"/>
            <a:ext cx="6324600" cy="4983163"/>
          </a:xfrm>
        </p:spPr>
        <p:txBody>
          <a:bodyPr/>
          <a:lstStyle/>
          <a:p>
            <a:r>
              <a:rPr lang="en-US" altLang="en-US" sz="2800" dirty="0"/>
              <a:t>Area of upwelling magma from a source deep in the mantle.  </a:t>
            </a:r>
          </a:p>
          <a:p>
            <a:r>
              <a:rPr lang="en-US" altLang="en-US" sz="2800" dirty="0"/>
              <a:t>Magma melts through overlying oceanic crust (Hawaiian Islands) or continental crust (Yellowstone National Park)</a:t>
            </a:r>
          </a:p>
          <a:p>
            <a:r>
              <a:rPr lang="en-US" altLang="en-US" sz="2800" dirty="0"/>
              <a:t>Hotspot stays in the same general vicinity, they do not move with the plate because their source is deep in the mantle below the plate</a:t>
            </a:r>
          </a:p>
        </p:txBody>
      </p:sp>
      <p:pic>
        <p:nvPicPr>
          <p:cNvPr id="19460" name="Picture 5" descr="C:\Documents and Settings\Tony Stallins\Desktop\HawaiiEmperor.jpg">
            <a:extLst>
              <a:ext uri="{FF2B5EF4-FFF2-40B4-BE49-F238E27FC236}">
                <a16:creationId xmlns:a16="http://schemas.microsoft.com/office/drawing/2014/main" id="{382037F2-0E8A-43A4-1E87-6240ABDFC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
            <a:ext cx="5029200" cy="686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1365</TotalTime>
  <Words>1471</Words>
  <Application>Microsoft Office PowerPoint</Application>
  <PresentationFormat>Widescreen</PresentationFormat>
  <Paragraphs>146</Paragraphs>
  <Slides>52</Slides>
  <Notes>39</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 Light</vt:lpstr>
      <vt:lpstr>Default Design</vt:lpstr>
      <vt:lpstr>PowerPoint Presentation</vt:lpstr>
      <vt:lpstr>PowerPoint Presentation</vt:lpstr>
      <vt:lpstr>Within-plate volcanics: flood basalts</vt:lpstr>
      <vt:lpstr>PowerPoint Presentation</vt:lpstr>
      <vt:lpstr>Flood basalts </vt:lpstr>
      <vt:lpstr>PowerPoint Presentation</vt:lpstr>
      <vt:lpstr>PowerPoint Presentation</vt:lpstr>
      <vt:lpstr>PowerPoint Presentation</vt:lpstr>
      <vt:lpstr>Within-plate volcanics: hotspots</vt:lpstr>
      <vt:lpstr>PowerPoint Presentation</vt:lpstr>
      <vt:lpstr>Basaltic magma</vt:lpstr>
      <vt:lpstr>PowerPoint Presentation</vt:lpstr>
      <vt:lpstr>Shield volcanoes</vt:lpstr>
      <vt:lpstr>PowerPoint Presentation</vt:lpstr>
      <vt:lpstr>PowerPoint Presentation</vt:lpstr>
      <vt:lpstr>       Atolls</vt:lpstr>
      <vt:lpstr>PowerPoint Presentation</vt:lpstr>
      <vt:lpstr>Seamounts</vt:lpstr>
      <vt:lpstr>PowerPoint Presentation</vt:lpstr>
      <vt:lpstr>PowerPoint Presentation</vt:lpstr>
      <vt:lpstr>Hotspot underneath continental crust </vt:lpstr>
      <vt:lpstr>PowerPoint Presentation</vt:lpstr>
      <vt:lpstr>PowerPoint Presentation</vt:lpstr>
      <vt:lpstr>PowerPoint Presentation</vt:lpstr>
      <vt:lpstr>PowerPoint Presentation</vt:lpstr>
      <vt:lpstr>Andesitic and rhyolitic magma</vt:lpstr>
      <vt:lpstr>Composite  volcanoes</vt:lpstr>
      <vt:lpstr>PowerPoint Presentation</vt:lpstr>
      <vt:lpstr>Convergent plate boundary composite volcanoes</vt:lpstr>
      <vt:lpstr>PowerPoint Presentation</vt:lpstr>
      <vt:lpstr>PowerPoint Presentation</vt:lpstr>
      <vt:lpstr>PowerPoint Presentation</vt:lpstr>
      <vt:lpstr>Island arc mountain chain:  Aleutian Islands</vt:lpstr>
      <vt:lpstr>PowerPoint Presentation</vt:lpstr>
      <vt:lpstr>Divergent plate boundary volcanism: mid-ocean ridges </vt:lpstr>
      <vt:lpstr>PowerPoint Presentation</vt:lpstr>
      <vt:lpstr>PowerPoint Presentation</vt:lpstr>
      <vt:lpstr>PowerPoint Presentation</vt:lpstr>
      <vt:lpstr>Divergent plate boundary volcanism: continental rift valleys </vt:lpstr>
      <vt:lpstr>PowerPoint Presentation</vt:lpstr>
      <vt:lpstr>Other volcanic landforms and processes</vt:lpstr>
      <vt:lpstr>Limnic eruptions</vt:lpstr>
      <vt:lpstr>PowerPoint Presentation</vt:lpstr>
      <vt:lpstr>PowerPoint Presentation</vt:lpstr>
      <vt:lpstr>Calderas: Crater Lake Natl Park (Cascade Mountains)</vt:lpstr>
      <vt:lpstr>PowerPoint Presentation</vt:lpstr>
      <vt:lpstr>Yellowstone Caldera</vt:lpstr>
      <vt:lpstr>Cinder cone</vt:lpstr>
      <vt:lpstr>Lahar</vt:lpstr>
      <vt:lpstr>PowerPoint Presentation</vt:lpstr>
      <vt:lpstr>PowerPoint Presentation</vt:lpstr>
      <vt:lpstr>Pyroclastic flows</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dc:creator>
  <cp:lastModifiedBy>Stallins, Jon A.</cp:lastModifiedBy>
  <cp:revision>179</cp:revision>
  <dcterms:created xsi:type="dcterms:W3CDTF">2006-09-22T16:28:57Z</dcterms:created>
  <dcterms:modified xsi:type="dcterms:W3CDTF">2025-04-15T15:01:01Z</dcterms:modified>
</cp:coreProperties>
</file>