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Default Extension="doc" ContentType="application/msword"/>
  <Default Extension="pict" ContentType="image/pict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Default Extension="vml" ContentType="application/vnd.openxmlformats-officedocument.vmlDrawing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60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ict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ict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ict"/><Relationship Id="rId2" Type="http://schemas.openxmlformats.org/officeDocument/2006/relationships/image" Target="../media/image8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A925A-10CE-154C-9818-99F829B01E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E8E73-1D97-4947-B6A1-D1845B878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BF1F9-A65D-DC44-8B9E-FC1A5EFDF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826A2-3D76-DD4F-BC0F-C7E7713F2A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D9654-A7FB-A146-8E9A-4261F90689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7466-12FB-464E-893F-7980DBE042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6811C-BD4F-524A-B34A-149037E69A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E7218-C057-E34E-B21B-195C056893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888CF-4A47-604C-BB74-F1064A588A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2FBB4-3117-3E4A-AD12-699EE7C89F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867E9-716C-B741-866F-A7998365F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9D2BD8-A496-CA41-89AF-91EE6036B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4_Document7.doc"/><Relationship Id="rId4" Type="http://schemas.openxmlformats.org/officeDocument/2006/relationships/oleObject" Target="../embeddings/Microsoft_Word_97_-_2004_Document8.doc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Word_97_-_2004_Document1.doc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Word_97_-_2004_Document2.doc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Word_97_-_2004_Document3.doc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Word_97_-_2004_Document4.doc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Word_97_-_2004_Document5.doc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Word_97_-_2004_Document6.doc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0"/>
            <a:ext cx="8915400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lvl="2"/>
            <a:r>
              <a:rPr lang="en-US" b="1">
                <a:latin typeface="Times New Roman" charset="0"/>
              </a:rPr>
              <a:t>Biodiversity</a:t>
            </a:r>
          </a:p>
          <a:p>
            <a:pPr lvl="2"/>
            <a:endParaRPr lang="en-US" b="1">
              <a:latin typeface="Times New Roman" charset="0"/>
            </a:endParaRPr>
          </a:p>
          <a:p>
            <a:pPr lvl="2"/>
            <a:r>
              <a:rPr lang="en-US" b="1">
                <a:latin typeface="Times New Roman" charset="0"/>
              </a:rPr>
              <a:t>What is Biodiversity?</a:t>
            </a:r>
          </a:p>
          <a:p>
            <a:pPr lvl="2"/>
            <a:r>
              <a:rPr lang="en-US" b="1">
                <a:latin typeface="Times New Roman" charset="0"/>
              </a:rPr>
              <a:t>‘The total variability of life on earth’</a:t>
            </a:r>
          </a:p>
          <a:p>
            <a:pPr lvl="2"/>
            <a:r>
              <a:rPr lang="en-US" b="1">
                <a:latin typeface="Times New Roman" charset="0"/>
              </a:rPr>
              <a:t>Ecological Diversity:</a:t>
            </a:r>
          </a:p>
          <a:p>
            <a:pPr lvl="2"/>
            <a:r>
              <a:rPr lang="en-US" b="1">
                <a:latin typeface="Times New Roman" charset="0"/>
              </a:rPr>
              <a:t>‘numbers of species in given areas’</a:t>
            </a:r>
          </a:p>
          <a:p>
            <a:pPr lvl="2"/>
            <a:r>
              <a:rPr lang="en-US" b="1">
                <a:latin typeface="Times New Roman" charset="0"/>
              </a:rPr>
              <a:t>Genetic Diversity</a:t>
            </a:r>
          </a:p>
          <a:p>
            <a:pPr lvl="2"/>
            <a:r>
              <a:rPr lang="en-US" b="1">
                <a:latin typeface="Times New Roman" charset="0"/>
              </a:rPr>
              <a:t>‘variation within and variation between populations of animals measured in variation between genes or DNA sequences’</a:t>
            </a:r>
          </a:p>
          <a:p>
            <a:pPr lvl="2"/>
            <a:endParaRPr lang="en-US" b="1">
              <a:latin typeface="Times New Roman" charset="0"/>
            </a:endParaRPr>
          </a:p>
          <a:p>
            <a:pPr lvl="2"/>
            <a:r>
              <a:rPr lang="en-US" b="1">
                <a:latin typeface="Times New Roman" charset="0"/>
              </a:rPr>
              <a:t>Knowledge of biodiversity, its loss, patterns of loss and effects of that loss will provide us with a greater understanding of future threats to our livelihoods. </a:t>
            </a:r>
          </a:p>
          <a:p>
            <a:pPr lvl="2"/>
            <a:r>
              <a:rPr lang="en-US" b="1">
                <a:latin typeface="Times New Roman" charset="0"/>
              </a:rPr>
              <a:t>examples of biodiversity: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0" y="0"/>
            <a:ext cx="88392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lvl="2"/>
            <a:r>
              <a:rPr lang="en-US" b="1">
                <a:latin typeface="Times New Roman" charset="0"/>
                <a:ea typeface="Times New Roman" charset="0"/>
                <a:cs typeface="Times New Roman" charset="0"/>
              </a:rPr>
              <a:t>a.	</a:t>
            </a:r>
            <a:r>
              <a:rPr lang="en-US" b="1">
                <a:latin typeface="Times New Roman" charset="0"/>
              </a:rPr>
              <a:t>Biodiverse crop plantations increase total productivity by 10% by making better use of space: polycultures</a:t>
            </a: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2667000" y="838200"/>
          <a:ext cx="3505200" cy="3505200"/>
        </p:xfrm>
        <a:graphic>
          <a:graphicData uri="http://schemas.openxmlformats.org/presentationml/2006/ole">
            <p:oleObj spid="_x0000_s22530" name="Document" r:id="rId3" imgW="3176016" imgH="2386584" progId="Word.Document.8">
              <p:embed/>
            </p:oleObj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838200" y="4259263"/>
          <a:ext cx="6172200" cy="2598737"/>
        </p:xfrm>
        <a:graphic>
          <a:graphicData uri="http://schemas.openxmlformats.org/presentationml/2006/ole">
            <p:oleObj spid="_x0000_s22531" name="Document" r:id="rId4" imgW="5486400" imgH="326136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8839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Times New Roman" charset="0"/>
              </a:rPr>
              <a:t>moral: no reason not to preserve existing diversity of life, there is plenty of food, fiber, and other items without expanding acreages under cultivation or stripping old-growth forests, or drilling new oil wells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0" y="457200"/>
          <a:ext cx="8534400" cy="6400800"/>
        </p:xfrm>
        <a:graphic>
          <a:graphicData uri="http://schemas.openxmlformats.org/presentationml/2006/ole">
            <p:oleObj spid="_x0000_s14338" name="Document" r:id="rId3" imgW="5486400" imgH="3273552" progId="Word.Document.8">
              <p:embed/>
            </p:oleObj>
          </a:graphicData>
        </a:graphic>
      </p:graphicFrame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735013" y="-185738"/>
            <a:ext cx="7654925" cy="4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Examples of Biodiversity: 1) ancient (paleo) biodiversity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720725" y="0"/>
            <a:ext cx="8118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lvl="2"/>
            <a:endParaRPr lang="en-US" b="1">
              <a:latin typeface="Times New Roman" charset="0"/>
            </a:endParaRPr>
          </a:p>
          <a:p>
            <a:endParaRPr lang="en-US" b="1" u="sng">
              <a:solidFill>
                <a:srgbClr val="0000FF"/>
              </a:solidFill>
              <a:latin typeface="Times New Roman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685800" y="1600200"/>
          <a:ext cx="4572000" cy="4572000"/>
        </p:xfrm>
        <a:graphic>
          <a:graphicData uri="http://schemas.openxmlformats.org/presentationml/2006/ole">
            <p:oleObj spid="_x0000_s15362" name="Document" r:id="rId3" imgW="5486400" imgH="4541520" progId="Word.Document.8">
              <p:embed/>
            </p:oleObj>
          </a:graphicData>
        </a:graphic>
      </p:graphicFrame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1030288" y="523875"/>
            <a:ext cx="6521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500 Million Years ago: the Cambrian Explosion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5618163" y="1960563"/>
            <a:ext cx="29114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More on the </a:t>
            </a:r>
          </a:p>
          <a:p>
            <a:r>
              <a:rPr lang="en-US"/>
              <a:t>Cambrian Explosion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1295400" y="0"/>
            <a:ext cx="76247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lvl="2"/>
            <a:r>
              <a:rPr lang="en-US" b="1">
                <a:latin typeface="Times New Roman" charset="0"/>
              </a:rPr>
              <a:t>Contemporary Biodiversity: Rainforest structures</a:t>
            </a:r>
          </a:p>
          <a:p>
            <a:pPr lvl="2"/>
            <a:endParaRPr lang="en-US" b="1">
              <a:latin typeface="Times New Roman" charset="0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990600" y="457200"/>
          <a:ext cx="6324600" cy="6324600"/>
        </p:xfrm>
        <a:graphic>
          <a:graphicData uri="http://schemas.openxmlformats.org/presentationml/2006/ole">
            <p:oleObj spid="_x0000_s16386" name="Document" r:id="rId3" imgW="3810000" imgH="4443984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1752600" y="457200"/>
          <a:ext cx="5487988" cy="5487988"/>
        </p:xfrm>
        <a:graphic>
          <a:graphicData uri="http://schemas.openxmlformats.org/presentationml/2006/ole">
            <p:oleObj spid="_x0000_s17410" name="Document" r:id="rId3" imgW="5486400" imgH="5486400" progId="Word.Document.8">
              <p:embed/>
            </p:oleObj>
          </a:graphicData>
        </a:graphic>
      </p:graphicFrame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52400" y="6096000"/>
            <a:ext cx="876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lvl="2"/>
            <a:r>
              <a:rPr lang="en-US" b="1">
                <a:latin typeface="Times New Roman" charset="0"/>
              </a:rPr>
              <a:t>Biodiversity in spatial heterogeneity: Guinea-Bissau coastline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7026275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lvl="2"/>
            <a:r>
              <a:rPr lang="en-US" b="1">
                <a:latin typeface="Times New Roman" charset="0"/>
                <a:ea typeface="Times New Roman" charset="0"/>
                <a:cs typeface="Times New Roman" charset="0"/>
              </a:rPr>
              <a:t>i.	</a:t>
            </a:r>
            <a:r>
              <a:rPr lang="en-US" b="1">
                <a:latin typeface="Times New Roman" charset="0"/>
              </a:rPr>
              <a:t>why do we care about biodiversity?</a:t>
            </a:r>
          </a:p>
          <a:p>
            <a:pPr lvl="2"/>
            <a:r>
              <a:rPr lang="en-US" b="1">
                <a:latin typeface="Times New Roman" charset="0"/>
                <a:ea typeface="Times New Roman" charset="0"/>
                <a:cs typeface="Times New Roman" charset="0"/>
              </a:rPr>
              <a:t>a.	</a:t>
            </a:r>
            <a:r>
              <a:rPr lang="en-US" b="1">
                <a:latin typeface="Times New Roman" charset="0"/>
              </a:rPr>
              <a:t>beauty of biodiversity, the ‘spice of life’, children develop better when exposed to greater diversity,  both microbiological and psychologically.</a:t>
            </a:r>
          </a:p>
          <a:p>
            <a:pPr lvl="2"/>
            <a:r>
              <a:rPr lang="en-US" b="1">
                <a:latin typeface="Times New Roman" charset="0"/>
                <a:ea typeface="Times New Roman" charset="0"/>
                <a:cs typeface="Times New Roman" charset="0"/>
              </a:rPr>
              <a:t>b.	</a:t>
            </a:r>
            <a:r>
              <a:rPr lang="en-US" b="1">
                <a:latin typeface="Times New Roman" charset="0"/>
              </a:rPr>
              <a:t>Lifeforms provide important sources for new types of medicines, fibers, materials: losing biodiversity means also a loss in access to important biologically active compounds</a:t>
            </a:r>
          </a:p>
          <a:p>
            <a:pPr lvl="2"/>
            <a:r>
              <a:rPr lang="en-US" b="1">
                <a:latin typeface="Times New Roman" charset="0"/>
                <a:ea typeface="Times New Roman" charset="0"/>
                <a:cs typeface="Times New Roman" charset="0"/>
              </a:rPr>
              <a:t>i.	</a:t>
            </a:r>
            <a:r>
              <a:rPr lang="en-US" b="1">
                <a:latin typeface="Times New Roman" charset="0"/>
              </a:rPr>
              <a:t>25% plant based medicines currently in use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1447800" y="0"/>
          <a:ext cx="6629400" cy="6629400"/>
        </p:xfrm>
        <a:graphic>
          <a:graphicData uri="http://schemas.openxmlformats.org/presentationml/2006/ole">
            <p:oleObj spid="_x0000_s19458" name="Document" r:id="rId3" imgW="5474208" imgH="4660392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8763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lvl="2"/>
            <a:r>
              <a:rPr lang="en-US" b="1">
                <a:latin typeface="Times New Roman" charset="0"/>
                <a:ea typeface="Times New Roman" charset="0"/>
                <a:cs typeface="Times New Roman" charset="0"/>
              </a:rPr>
              <a:t>a.	</a:t>
            </a:r>
            <a:r>
              <a:rPr lang="en-US" b="1">
                <a:latin typeface="Times New Roman" charset="0"/>
              </a:rPr>
              <a:t>Genetic diversity in crop plants and diversity in number of crop plants includes the stability of both global and local food sources, by, for instance, protecting populations from diseases.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0" y="0"/>
            <a:ext cx="8763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Times New Roman" charset="0"/>
              </a:rPr>
              <a:t>Biodiversity provides other important environmental services such as, for example, carbon sequestration and water capture.</a:t>
            </a: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990600" y="762000"/>
          <a:ext cx="6096000" cy="6096000"/>
        </p:xfrm>
        <a:graphic>
          <a:graphicData uri="http://schemas.openxmlformats.org/presentationml/2006/ole">
            <p:oleObj spid="_x0000_s21506" name="Document" r:id="rId3" imgW="6669024" imgH="8342376" progId="Word.Document.8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309</Words>
  <Application>Microsoft Macintosh PowerPoint</Application>
  <PresentationFormat>On-screen Show (4:3)</PresentationFormat>
  <Paragraphs>25</Paragraphs>
  <Slides>11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Blank Presentation</vt:lpstr>
      <vt:lpstr>Document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Geography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tad mutersbaugh</dc:creator>
  <cp:keywords/>
  <cp:lastModifiedBy>Tad Mutersbaugh</cp:lastModifiedBy>
  <cp:revision>10</cp:revision>
  <dcterms:created xsi:type="dcterms:W3CDTF">2010-10-12T16:11:20Z</dcterms:created>
  <dcterms:modified xsi:type="dcterms:W3CDTF">2010-10-12T16:12:25Z</dcterms:modified>
</cp:coreProperties>
</file>