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4" r:id="rId3"/>
    <p:sldId id="265" r:id="rId4"/>
    <p:sldId id="268" r:id="rId5"/>
    <p:sldId id="257" r:id="rId6"/>
    <p:sldId id="263" r:id="rId7"/>
    <p:sldId id="258" r:id="rId8"/>
    <p:sldId id="259" r:id="rId9"/>
    <p:sldId id="260" r:id="rId10"/>
    <p:sldId id="261" r:id="rId11"/>
    <p:sldId id="271" r:id="rId12"/>
    <p:sldId id="270" r:id="rId13"/>
    <p:sldId id="266" r:id="rId14"/>
    <p:sldId id="267" r:id="rId15"/>
    <p:sldId id="269" r:id="rId16"/>
  </p:sldIdLst>
  <p:sldSz cx="9144000" cy="6858000" type="screen4x3"/>
  <p:notesSz cx="68580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schemeClr val="tx1"/>
    </p:penClr>
  </p:showPr>
  <p:clrMru>
    <a:srgbClr val="05B0FF"/>
    <a:srgbClr val="E00106"/>
    <a:srgbClr val="52F0DD"/>
    <a:srgbClr val="B760F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87850"/>
            <a:ext cx="5029200" cy="41560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33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1250" y="685800"/>
            <a:ext cx="4635500" cy="3476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8500"/>
            <a:ext cx="4600575" cy="3451225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8500"/>
            <a:ext cx="4600575" cy="3451225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772525"/>
            <a:ext cx="2971800" cy="461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1F442AC2-A87E-E645-8E3C-23F257A8A0AB}" type="slidenum">
              <a:rPr lang="en-US"/>
              <a:pPr/>
              <a:t>11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noFill/>
        </p:spPr>
        <p:txBody>
          <a:bodyPr/>
          <a:lstStyle/>
          <a:p>
            <a:r>
              <a:rPr lang="en-US"/>
              <a:t>US Midwest versus Africa, Asia</a:t>
            </a:r>
            <a:br>
              <a:rPr lang="en-US"/>
            </a:br>
            <a:r>
              <a:rPr lang="en-US"/>
              <a:t>&amp; Latin America</a:t>
            </a:r>
            <a:br>
              <a:rPr lang="en-US"/>
            </a:br>
            <a:r>
              <a:rPr lang="en-US"/>
              <a:t>in the 19th Century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marL="342900" indent="-342900"/>
            <a:r>
              <a:rPr lang="en-US" smtClean="0"/>
              <a:t>Global Environmental issues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rrowheads="1"/>
          </p:cNvPicPr>
          <p:nvPr/>
        </p:nvPicPr>
        <p:blipFill>
          <a:blip r:embed="rId2">
            <a:lum bright="-12000" contrast="18000"/>
          </a:blip>
          <a:srcRect/>
          <a:stretch>
            <a:fillRect/>
          </a:stretch>
        </p:blipFill>
        <p:spPr bwMode="auto">
          <a:xfrm>
            <a:off x="76200" y="57150"/>
            <a:ext cx="8915400" cy="7054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279525" y="5626100"/>
            <a:ext cx="4359275" cy="1308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4000" b="1">
                <a:solidFill>
                  <a:srgbClr val="B760F9"/>
                </a:solidFill>
              </a:rPr>
              <a:t>Expansion into </a:t>
            </a:r>
          </a:p>
          <a:p>
            <a:r>
              <a:rPr lang="en-US" sz="4000" b="1">
                <a:solidFill>
                  <a:srgbClr val="B760F9"/>
                </a:solidFill>
              </a:rPr>
              <a:t>      Asia, 1800-1939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9140825" cy="706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Freeform 5"/>
          <p:cNvSpPr>
            <a:spLocks/>
          </p:cNvSpPr>
          <p:nvPr/>
        </p:nvSpPr>
        <p:spPr bwMode="auto">
          <a:xfrm>
            <a:off x="1524000" y="1981200"/>
            <a:ext cx="6553200" cy="2895600"/>
          </a:xfrm>
          <a:custGeom>
            <a:avLst/>
            <a:gdLst>
              <a:gd name="T0" fmla="*/ 0 w 4128"/>
              <a:gd name="T1" fmla="*/ 457200 h 1824"/>
              <a:gd name="T2" fmla="*/ 533400 w 4128"/>
              <a:gd name="T3" fmla="*/ 533400 h 1824"/>
              <a:gd name="T4" fmla="*/ 685800 w 4128"/>
              <a:gd name="T5" fmla="*/ 685800 h 1824"/>
              <a:gd name="T6" fmla="*/ 1066800 w 4128"/>
              <a:gd name="T7" fmla="*/ 685800 h 1824"/>
              <a:gd name="T8" fmla="*/ 2133600 w 4128"/>
              <a:gd name="T9" fmla="*/ 457200 h 1824"/>
              <a:gd name="T10" fmla="*/ 2971800 w 4128"/>
              <a:gd name="T11" fmla="*/ 304800 h 1824"/>
              <a:gd name="T12" fmla="*/ 3276600 w 4128"/>
              <a:gd name="T13" fmla="*/ 457200 h 1824"/>
              <a:gd name="T14" fmla="*/ 3505200 w 4128"/>
              <a:gd name="T15" fmla="*/ 152400 h 1824"/>
              <a:gd name="T16" fmla="*/ 3581400 w 4128"/>
              <a:gd name="T17" fmla="*/ 152400 h 1824"/>
              <a:gd name="T18" fmla="*/ 3810000 w 4128"/>
              <a:gd name="T19" fmla="*/ 0 h 1824"/>
              <a:gd name="T20" fmla="*/ 4343400 w 4128"/>
              <a:gd name="T21" fmla="*/ 0 h 1824"/>
              <a:gd name="T22" fmla="*/ 5181600 w 4128"/>
              <a:gd name="T23" fmla="*/ 0 h 1824"/>
              <a:gd name="T24" fmla="*/ 5410200 w 4128"/>
              <a:gd name="T25" fmla="*/ 152400 h 1824"/>
              <a:gd name="T26" fmla="*/ 5562600 w 4128"/>
              <a:gd name="T27" fmla="*/ 304800 h 1824"/>
              <a:gd name="T28" fmla="*/ 5486400 w 4128"/>
              <a:gd name="T29" fmla="*/ 457200 h 1824"/>
              <a:gd name="T30" fmla="*/ 6172200 w 4128"/>
              <a:gd name="T31" fmla="*/ 1066800 h 1824"/>
              <a:gd name="T32" fmla="*/ 6553200 w 4128"/>
              <a:gd name="T33" fmla="*/ 1524000 h 1824"/>
              <a:gd name="T34" fmla="*/ 6172200 w 4128"/>
              <a:gd name="T35" fmla="*/ 1752600 h 1824"/>
              <a:gd name="T36" fmla="*/ 5867400 w 4128"/>
              <a:gd name="T37" fmla="*/ 1524000 h 1824"/>
              <a:gd name="T38" fmla="*/ 5257800 w 4128"/>
              <a:gd name="T39" fmla="*/ 1600200 h 1824"/>
              <a:gd name="T40" fmla="*/ 5029200 w 4128"/>
              <a:gd name="T41" fmla="*/ 2362200 h 1824"/>
              <a:gd name="T42" fmla="*/ 6096000 w 4128"/>
              <a:gd name="T43" fmla="*/ 2895600 h 182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4128"/>
              <a:gd name="T67" fmla="*/ 0 h 1824"/>
              <a:gd name="T68" fmla="*/ 4128 w 4128"/>
              <a:gd name="T69" fmla="*/ 1824 h 182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4128" h="1824">
                <a:moveTo>
                  <a:pt x="0" y="288"/>
                </a:moveTo>
                <a:lnTo>
                  <a:pt x="336" y="336"/>
                </a:lnTo>
                <a:lnTo>
                  <a:pt x="432" y="432"/>
                </a:lnTo>
                <a:lnTo>
                  <a:pt x="672" y="432"/>
                </a:lnTo>
                <a:lnTo>
                  <a:pt x="1344" y="288"/>
                </a:lnTo>
                <a:lnTo>
                  <a:pt x="1872" y="192"/>
                </a:lnTo>
                <a:lnTo>
                  <a:pt x="2064" y="288"/>
                </a:lnTo>
                <a:lnTo>
                  <a:pt x="2208" y="96"/>
                </a:lnTo>
                <a:lnTo>
                  <a:pt x="2256" y="96"/>
                </a:lnTo>
                <a:lnTo>
                  <a:pt x="2400" y="0"/>
                </a:lnTo>
                <a:lnTo>
                  <a:pt x="2736" y="0"/>
                </a:lnTo>
                <a:lnTo>
                  <a:pt x="3264" y="0"/>
                </a:lnTo>
                <a:lnTo>
                  <a:pt x="3408" y="96"/>
                </a:lnTo>
                <a:lnTo>
                  <a:pt x="3504" y="192"/>
                </a:lnTo>
                <a:lnTo>
                  <a:pt x="3456" y="288"/>
                </a:lnTo>
                <a:lnTo>
                  <a:pt x="3888" y="672"/>
                </a:lnTo>
                <a:lnTo>
                  <a:pt x="4128" y="960"/>
                </a:lnTo>
                <a:lnTo>
                  <a:pt x="3888" y="1104"/>
                </a:lnTo>
                <a:lnTo>
                  <a:pt x="3696" y="960"/>
                </a:lnTo>
                <a:lnTo>
                  <a:pt x="3312" y="1008"/>
                </a:lnTo>
                <a:lnTo>
                  <a:pt x="3168" y="1488"/>
                </a:lnTo>
                <a:lnTo>
                  <a:pt x="3840" y="1824"/>
                </a:lnTo>
              </a:path>
            </a:pathLst>
          </a:custGeom>
          <a:noFill/>
          <a:ln w="76200">
            <a:solidFill>
              <a:srgbClr val="FF00AA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slavetrade1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8" y="1646238"/>
            <a:ext cx="31750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slavetrade2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3538" y="2043113"/>
            <a:ext cx="3009901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 descr="slavetrade4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163" y="2360613"/>
            <a:ext cx="2933701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748713" cy="678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338513" y="138113"/>
            <a:ext cx="25431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Smallpox epidemic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276600" y="304800"/>
            <a:ext cx="2667000" cy="3152775"/>
          </a:xfrm>
          <a:prstGeom prst="rect">
            <a:avLst/>
          </a:prstGeom>
          <a:gradFill rotWithShape="0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gamma/>
                  <a:shade val="91765"/>
                  <a:invGamma/>
                  <a:alpha val="23000"/>
                </a:schemeClr>
              </a:gs>
            </a:gsLst>
            <a:lin ang="5400000" scaled="1"/>
          </a:gra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>
                <a:solidFill>
                  <a:srgbClr val="800080"/>
                </a:solidFill>
              </a:rPr>
              <a:t>Death by disease during the Conquest of Mexico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304800"/>
            <a:ext cx="7010400" cy="6477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228600" y="152400"/>
            <a:ext cx="2819400" cy="3375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800080"/>
                </a:solidFill>
              </a:rPr>
              <a:t>Classic Statement of the Triangle Trade: Mexico, and The Conquest, must be understood as part of an early wave of globalization during the 16th century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slavetrade3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088"/>
            <a:ext cx="9386888" cy="658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Triangle 2"/>
          <p:cNvSpPr>
            <a:spLocks noChangeArrowheads="1"/>
          </p:cNvSpPr>
          <p:nvPr/>
        </p:nvSpPr>
        <p:spPr bwMode="auto">
          <a:xfrm>
            <a:off x="5943600" y="2133600"/>
            <a:ext cx="3200400" cy="3505200"/>
          </a:xfrm>
          <a:prstGeom prst="rtTriangle">
            <a:avLst/>
          </a:prstGeom>
          <a:noFill/>
          <a:ln w="76200">
            <a:solidFill>
              <a:srgbClr val="05B0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4" name="Oval 3"/>
          <p:cNvSpPr/>
          <p:nvPr/>
        </p:nvSpPr>
        <p:spPr bwMode="auto">
          <a:xfrm>
            <a:off x="685800" y="3124200"/>
            <a:ext cx="1905000" cy="838200"/>
          </a:xfrm>
          <a:prstGeom prst="ellipse">
            <a:avLst/>
          </a:prstGeom>
          <a:noFill/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2667000" y="5029200"/>
            <a:ext cx="1600200" cy="1600200"/>
          </a:xfrm>
          <a:prstGeom prst="ellipse">
            <a:avLst/>
          </a:prstGeom>
          <a:noFill/>
          <a:ln w="76200">
            <a:solidFill>
              <a:srgbClr val="52F0DD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676400" y="2819400"/>
            <a:ext cx="38655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Biodiversity severely reduced</a:t>
            </a:r>
          </a:p>
          <a:p>
            <a:r>
              <a:rPr lang="en-US">
                <a:solidFill>
                  <a:schemeClr val="bg1"/>
                </a:solidFill>
              </a:rPr>
              <a:t>In Carribean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28800" y="4643438"/>
            <a:ext cx="27622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Biodiversity reduced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in places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611813" y="4795838"/>
            <a:ext cx="30321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Biodiversity conserved</a:t>
            </a:r>
          </a:p>
          <a:p>
            <a:r>
              <a:rPr lang="en-US">
                <a:solidFill>
                  <a:schemeClr val="bg1"/>
                </a:solidFill>
              </a:rPr>
              <a:t>In Africa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rrowheads="1"/>
          </p:cNvPicPr>
          <p:nvPr/>
        </p:nvPicPr>
        <p:blipFill>
          <a:blip r:embed="rId2">
            <a:lum bright="-6000" contrast="36000"/>
          </a:blip>
          <a:srcRect/>
          <a:stretch>
            <a:fillRect/>
          </a:stretch>
        </p:blipFill>
        <p:spPr bwMode="auto">
          <a:xfrm>
            <a:off x="3360738" y="-838200"/>
            <a:ext cx="5461000" cy="792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52400" y="2897188"/>
            <a:ext cx="3446463" cy="22844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4800" b="1">
                <a:solidFill>
                  <a:srgbClr val="B760F9"/>
                </a:solidFill>
              </a:rPr>
              <a:t>Midwestern </a:t>
            </a:r>
          </a:p>
          <a:p>
            <a:r>
              <a:rPr lang="en-US" sz="4800" b="1">
                <a:solidFill>
                  <a:srgbClr val="B760F9"/>
                </a:solidFill>
              </a:rPr>
              <a:t>Railways</a:t>
            </a:r>
          </a:p>
          <a:p>
            <a:r>
              <a:rPr lang="en-US" sz="4800" b="1">
                <a:solidFill>
                  <a:srgbClr val="B760F9"/>
                </a:solidFill>
              </a:rPr>
              <a:t>1861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af1867l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249238"/>
            <a:ext cx="8077200" cy="6353175"/>
          </a:xfrm>
          <a:noFill/>
        </p:spPr>
      </p:pic>
      <p:sp>
        <p:nvSpPr>
          <p:cNvPr id="22531" name="Rectangle 4"/>
          <p:cNvSpPr>
            <a:spLocks noGrp="1" noChangeArrowheads="1"/>
          </p:cNvSpPr>
          <p:nvPr>
            <p:ph type="title"/>
          </p:nvPr>
        </p:nvSpPr>
        <p:spPr>
          <a:xfrm>
            <a:off x="1600200" y="3276600"/>
            <a:ext cx="2743200" cy="2209800"/>
          </a:xfrm>
        </p:spPr>
        <p:txBody>
          <a:bodyPr/>
          <a:lstStyle/>
          <a:p>
            <a:r>
              <a:rPr lang="en-US" sz="4800" b="1">
                <a:solidFill>
                  <a:schemeClr val="hlink"/>
                </a:solidFill>
              </a:rPr>
              <a:t>African Railways 1890</a:t>
            </a:r>
          </a:p>
        </p:txBody>
      </p:sp>
      <p:sp>
        <p:nvSpPr>
          <p:cNvPr id="22532" name="Freeform 7"/>
          <p:cNvSpPr>
            <a:spLocks/>
          </p:cNvSpPr>
          <p:nvPr/>
        </p:nvSpPr>
        <p:spPr bwMode="auto">
          <a:xfrm>
            <a:off x="4572000" y="4114800"/>
            <a:ext cx="1371600" cy="927100"/>
          </a:xfrm>
          <a:custGeom>
            <a:avLst/>
            <a:gdLst>
              <a:gd name="T0" fmla="*/ 0 w 864"/>
              <a:gd name="T1" fmla="*/ 0 h 584"/>
              <a:gd name="T2" fmla="*/ 381000 w 864"/>
              <a:gd name="T3" fmla="*/ 76200 h 584"/>
              <a:gd name="T4" fmla="*/ 457200 w 864"/>
              <a:gd name="T5" fmla="*/ 76200 h 584"/>
              <a:gd name="T6" fmla="*/ 609600 w 864"/>
              <a:gd name="T7" fmla="*/ 228600 h 584"/>
              <a:gd name="T8" fmla="*/ 685800 w 864"/>
              <a:gd name="T9" fmla="*/ 304800 h 584"/>
              <a:gd name="T10" fmla="*/ 685800 w 864"/>
              <a:gd name="T11" fmla="*/ 457200 h 584"/>
              <a:gd name="T12" fmla="*/ 685800 w 864"/>
              <a:gd name="T13" fmla="*/ 533400 h 584"/>
              <a:gd name="T14" fmla="*/ 762000 w 864"/>
              <a:gd name="T15" fmla="*/ 609600 h 584"/>
              <a:gd name="T16" fmla="*/ 685800 w 864"/>
              <a:gd name="T17" fmla="*/ 685800 h 584"/>
              <a:gd name="T18" fmla="*/ 685800 w 864"/>
              <a:gd name="T19" fmla="*/ 762000 h 584"/>
              <a:gd name="T20" fmla="*/ 685800 w 864"/>
              <a:gd name="T21" fmla="*/ 838200 h 584"/>
              <a:gd name="T22" fmla="*/ 685800 w 864"/>
              <a:gd name="T23" fmla="*/ 914400 h 584"/>
              <a:gd name="T24" fmla="*/ 838200 w 864"/>
              <a:gd name="T25" fmla="*/ 914400 h 584"/>
              <a:gd name="T26" fmla="*/ 838200 w 864"/>
              <a:gd name="T27" fmla="*/ 838200 h 584"/>
              <a:gd name="T28" fmla="*/ 762000 w 864"/>
              <a:gd name="T29" fmla="*/ 685800 h 584"/>
              <a:gd name="T30" fmla="*/ 762000 w 864"/>
              <a:gd name="T31" fmla="*/ 609600 h 584"/>
              <a:gd name="T32" fmla="*/ 914400 w 864"/>
              <a:gd name="T33" fmla="*/ 533400 h 584"/>
              <a:gd name="T34" fmla="*/ 990600 w 864"/>
              <a:gd name="T35" fmla="*/ 457200 h 584"/>
              <a:gd name="T36" fmla="*/ 1066800 w 864"/>
              <a:gd name="T37" fmla="*/ 457200 h 584"/>
              <a:gd name="T38" fmla="*/ 1143000 w 864"/>
              <a:gd name="T39" fmla="*/ 457200 h 584"/>
              <a:gd name="T40" fmla="*/ 1295400 w 864"/>
              <a:gd name="T41" fmla="*/ 533400 h 584"/>
              <a:gd name="T42" fmla="*/ 1371600 w 864"/>
              <a:gd name="T43" fmla="*/ 609600 h 58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864"/>
              <a:gd name="T67" fmla="*/ 0 h 584"/>
              <a:gd name="T68" fmla="*/ 864 w 864"/>
              <a:gd name="T69" fmla="*/ 584 h 58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864" h="584">
                <a:moveTo>
                  <a:pt x="0" y="0"/>
                </a:moveTo>
                <a:cubicBezTo>
                  <a:pt x="96" y="20"/>
                  <a:pt x="192" y="40"/>
                  <a:pt x="240" y="48"/>
                </a:cubicBezTo>
                <a:cubicBezTo>
                  <a:pt x="288" y="56"/>
                  <a:pt x="264" y="32"/>
                  <a:pt x="288" y="48"/>
                </a:cubicBezTo>
                <a:cubicBezTo>
                  <a:pt x="312" y="64"/>
                  <a:pt x="360" y="120"/>
                  <a:pt x="384" y="144"/>
                </a:cubicBezTo>
                <a:cubicBezTo>
                  <a:pt x="408" y="168"/>
                  <a:pt x="424" y="168"/>
                  <a:pt x="432" y="192"/>
                </a:cubicBezTo>
                <a:cubicBezTo>
                  <a:pt x="440" y="216"/>
                  <a:pt x="432" y="264"/>
                  <a:pt x="432" y="288"/>
                </a:cubicBezTo>
                <a:cubicBezTo>
                  <a:pt x="432" y="312"/>
                  <a:pt x="424" y="320"/>
                  <a:pt x="432" y="336"/>
                </a:cubicBezTo>
                <a:cubicBezTo>
                  <a:pt x="440" y="352"/>
                  <a:pt x="480" y="368"/>
                  <a:pt x="480" y="384"/>
                </a:cubicBezTo>
                <a:cubicBezTo>
                  <a:pt x="480" y="400"/>
                  <a:pt x="440" y="416"/>
                  <a:pt x="432" y="432"/>
                </a:cubicBezTo>
                <a:cubicBezTo>
                  <a:pt x="424" y="448"/>
                  <a:pt x="432" y="464"/>
                  <a:pt x="432" y="480"/>
                </a:cubicBezTo>
                <a:cubicBezTo>
                  <a:pt x="432" y="496"/>
                  <a:pt x="432" y="512"/>
                  <a:pt x="432" y="528"/>
                </a:cubicBezTo>
                <a:cubicBezTo>
                  <a:pt x="432" y="544"/>
                  <a:pt x="416" y="568"/>
                  <a:pt x="432" y="576"/>
                </a:cubicBezTo>
                <a:cubicBezTo>
                  <a:pt x="448" y="584"/>
                  <a:pt x="512" y="584"/>
                  <a:pt x="528" y="576"/>
                </a:cubicBezTo>
                <a:cubicBezTo>
                  <a:pt x="544" y="568"/>
                  <a:pt x="536" y="552"/>
                  <a:pt x="528" y="528"/>
                </a:cubicBezTo>
                <a:cubicBezTo>
                  <a:pt x="520" y="504"/>
                  <a:pt x="488" y="456"/>
                  <a:pt x="480" y="432"/>
                </a:cubicBezTo>
                <a:cubicBezTo>
                  <a:pt x="472" y="408"/>
                  <a:pt x="464" y="400"/>
                  <a:pt x="480" y="384"/>
                </a:cubicBezTo>
                <a:cubicBezTo>
                  <a:pt x="496" y="368"/>
                  <a:pt x="552" y="352"/>
                  <a:pt x="576" y="336"/>
                </a:cubicBezTo>
                <a:cubicBezTo>
                  <a:pt x="600" y="320"/>
                  <a:pt x="608" y="296"/>
                  <a:pt x="624" y="288"/>
                </a:cubicBezTo>
                <a:cubicBezTo>
                  <a:pt x="640" y="280"/>
                  <a:pt x="656" y="288"/>
                  <a:pt x="672" y="288"/>
                </a:cubicBezTo>
                <a:cubicBezTo>
                  <a:pt x="688" y="288"/>
                  <a:pt x="696" y="280"/>
                  <a:pt x="720" y="288"/>
                </a:cubicBezTo>
                <a:cubicBezTo>
                  <a:pt x="744" y="296"/>
                  <a:pt x="792" y="320"/>
                  <a:pt x="816" y="336"/>
                </a:cubicBezTo>
                <a:cubicBezTo>
                  <a:pt x="840" y="352"/>
                  <a:pt x="856" y="376"/>
                  <a:pt x="864" y="384"/>
                </a:cubicBezTo>
              </a:path>
            </a:pathLst>
          </a:cu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22533" name="Freeform 9"/>
          <p:cNvSpPr>
            <a:spLocks/>
          </p:cNvSpPr>
          <p:nvPr/>
        </p:nvSpPr>
        <p:spPr bwMode="auto">
          <a:xfrm>
            <a:off x="5943600" y="4711700"/>
            <a:ext cx="228600" cy="88900"/>
          </a:xfrm>
          <a:custGeom>
            <a:avLst/>
            <a:gdLst>
              <a:gd name="T0" fmla="*/ 0 w 144"/>
              <a:gd name="T1" fmla="*/ 12700 h 56"/>
              <a:gd name="T2" fmla="*/ 76200 w 144"/>
              <a:gd name="T3" fmla="*/ 12700 h 56"/>
              <a:gd name="T4" fmla="*/ 228600 w 144"/>
              <a:gd name="T5" fmla="*/ 88900 h 56"/>
              <a:gd name="T6" fmla="*/ 0 60000 65536"/>
              <a:gd name="T7" fmla="*/ 0 60000 65536"/>
              <a:gd name="T8" fmla="*/ 0 60000 65536"/>
              <a:gd name="T9" fmla="*/ 0 w 144"/>
              <a:gd name="T10" fmla="*/ 0 h 56"/>
              <a:gd name="T11" fmla="*/ 144 w 144"/>
              <a:gd name="T12" fmla="*/ 56 h 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56">
                <a:moveTo>
                  <a:pt x="0" y="8"/>
                </a:moveTo>
                <a:cubicBezTo>
                  <a:pt x="12" y="4"/>
                  <a:pt x="24" y="0"/>
                  <a:pt x="48" y="8"/>
                </a:cubicBezTo>
                <a:cubicBezTo>
                  <a:pt x="72" y="16"/>
                  <a:pt x="128" y="48"/>
                  <a:pt x="144" y="56"/>
                </a:cubicBezTo>
              </a:path>
            </a:pathLst>
          </a:custGeom>
          <a:noFill/>
          <a:ln w="12700">
            <a:solidFill>
              <a:srgbClr val="E0010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22534" name="Freeform 11"/>
          <p:cNvSpPr>
            <a:spLocks/>
          </p:cNvSpPr>
          <p:nvPr/>
        </p:nvSpPr>
        <p:spPr bwMode="auto">
          <a:xfrm>
            <a:off x="4876800" y="5029200"/>
            <a:ext cx="546100" cy="838200"/>
          </a:xfrm>
          <a:custGeom>
            <a:avLst/>
            <a:gdLst>
              <a:gd name="T0" fmla="*/ 0 w 344"/>
              <a:gd name="T1" fmla="*/ 838200 h 528"/>
              <a:gd name="T2" fmla="*/ 76200 w 344"/>
              <a:gd name="T3" fmla="*/ 762000 h 528"/>
              <a:gd name="T4" fmla="*/ 152400 w 344"/>
              <a:gd name="T5" fmla="*/ 685800 h 528"/>
              <a:gd name="T6" fmla="*/ 228600 w 344"/>
              <a:gd name="T7" fmla="*/ 533400 h 528"/>
              <a:gd name="T8" fmla="*/ 381000 w 344"/>
              <a:gd name="T9" fmla="*/ 457200 h 528"/>
              <a:gd name="T10" fmla="*/ 457200 w 344"/>
              <a:gd name="T11" fmla="*/ 304800 h 528"/>
              <a:gd name="T12" fmla="*/ 457200 w 344"/>
              <a:gd name="T13" fmla="*/ 228600 h 528"/>
              <a:gd name="T14" fmla="*/ 533400 w 344"/>
              <a:gd name="T15" fmla="*/ 76200 h 528"/>
              <a:gd name="T16" fmla="*/ 533400 w 344"/>
              <a:gd name="T17" fmla="*/ 0 h 52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44"/>
              <a:gd name="T28" fmla="*/ 0 h 528"/>
              <a:gd name="T29" fmla="*/ 344 w 344"/>
              <a:gd name="T30" fmla="*/ 528 h 52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44" h="528">
                <a:moveTo>
                  <a:pt x="0" y="528"/>
                </a:moveTo>
                <a:cubicBezTo>
                  <a:pt x="16" y="512"/>
                  <a:pt x="32" y="496"/>
                  <a:pt x="48" y="480"/>
                </a:cubicBezTo>
                <a:cubicBezTo>
                  <a:pt x="64" y="464"/>
                  <a:pt x="80" y="456"/>
                  <a:pt x="96" y="432"/>
                </a:cubicBezTo>
                <a:cubicBezTo>
                  <a:pt x="112" y="408"/>
                  <a:pt x="120" y="360"/>
                  <a:pt x="144" y="336"/>
                </a:cubicBezTo>
                <a:cubicBezTo>
                  <a:pt x="168" y="312"/>
                  <a:pt x="216" y="312"/>
                  <a:pt x="240" y="288"/>
                </a:cubicBezTo>
                <a:cubicBezTo>
                  <a:pt x="264" y="264"/>
                  <a:pt x="280" y="216"/>
                  <a:pt x="288" y="192"/>
                </a:cubicBezTo>
                <a:cubicBezTo>
                  <a:pt x="296" y="168"/>
                  <a:pt x="280" y="168"/>
                  <a:pt x="288" y="144"/>
                </a:cubicBezTo>
                <a:cubicBezTo>
                  <a:pt x="296" y="120"/>
                  <a:pt x="328" y="72"/>
                  <a:pt x="336" y="48"/>
                </a:cubicBezTo>
                <a:cubicBezTo>
                  <a:pt x="344" y="24"/>
                  <a:pt x="336" y="8"/>
                  <a:pt x="336" y="0"/>
                </a:cubicBezTo>
              </a:path>
            </a:pathLst>
          </a:cu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22535" name="Freeform 15"/>
          <p:cNvSpPr>
            <a:spLocks/>
          </p:cNvSpPr>
          <p:nvPr/>
        </p:nvSpPr>
        <p:spPr bwMode="auto">
          <a:xfrm>
            <a:off x="5583238" y="1187450"/>
            <a:ext cx="173037" cy="234950"/>
          </a:xfrm>
          <a:custGeom>
            <a:avLst/>
            <a:gdLst>
              <a:gd name="T0" fmla="*/ 93662 w 109"/>
              <a:gd name="T1" fmla="*/ 234950 h 148"/>
              <a:gd name="T2" fmla="*/ 101600 w 109"/>
              <a:gd name="T3" fmla="*/ 211138 h 148"/>
              <a:gd name="T4" fmla="*/ 58737 w 109"/>
              <a:gd name="T5" fmla="*/ 58738 h 148"/>
              <a:gd name="T6" fmla="*/ 25400 w 109"/>
              <a:gd name="T7" fmla="*/ 30163 h 148"/>
              <a:gd name="T8" fmla="*/ 6350 w 109"/>
              <a:gd name="T9" fmla="*/ 15875 h 148"/>
              <a:gd name="T10" fmla="*/ 20637 w 109"/>
              <a:gd name="T11" fmla="*/ 25400 h 148"/>
              <a:gd name="T12" fmla="*/ 39687 w 109"/>
              <a:gd name="T13" fmla="*/ 41275 h 148"/>
              <a:gd name="T14" fmla="*/ 58737 w 109"/>
              <a:gd name="T15" fmla="*/ 60325 h 148"/>
              <a:gd name="T16" fmla="*/ 82550 w 109"/>
              <a:gd name="T17" fmla="*/ 82550 h 148"/>
              <a:gd name="T18" fmla="*/ 115887 w 109"/>
              <a:gd name="T19" fmla="*/ 107950 h 148"/>
              <a:gd name="T20" fmla="*/ 146050 w 109"/>
              <a:gd name="T21" fmla="*/ 117475 h 148"/>
              <a:gd name="T22" fmla="*/ 173037 w 109"/>
              <a:gd name="T23" fmla="*/ 127000 h 14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09"/>
              <a:gd name="T37" fmla="*/ 0 h 148"/>
              <a:gd name="T38" fmla="*/ 109 w 109"/>
              <a:gd name="T39" fmla="*/ 148 h 14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09" h="148">
                <a:moveTo>
                  <a:pt x="59" y="148"/>
                </a:moveTo>
                <a:cubicBezTo>
                  <a:pt x="61" y="143"/>
                  <a:pt x="62" y="138"/>
                  <a:pt x="64" y="133"/>
                </a:cubicBezTo>
                <a:cubicBezTo>
                  <a:pt x="63" y="87"/>
                  <a:pt x="71" y="63"/>
                  <a:pt x="37" y="37"/>
                </a:cubicBezTo>
                <a:cubicBezTo>
                  <a:pt x="32" y="28"/>
                  <a:pt x="24" y="25"/>
                  <a:pt x="16" y="19"/>
                </a:cubicBezTo>
                <a:cubicBezTo>
                  <a:pt x="12" y="13"/>
                  <a:pt x="10" y="14"/>
                  <a:pt x="4" y="10"/>
                </a:cubicBezTo>
                <a:cubicBezTo>
                  <a:pt x="0" y="0"/>
                  <a:pt x="7" y="14"/>
                  <a:pt x="13" y="16"/>
                </a:cubicBezTo>
                <a:cubicBezTo>
                  <a:pt x="16" y="21"/>
                  <a:pt x="20" y="22"/>
                  <a:pt x="25" y="26"/>
                </a:cubicBezTo>
                <a:cubicBezTo>
                  <a:pt x="28" y="32"/>
                  <a:pt x="31" y="35"/>
                  <a:pt x="37" y="38"/>
                </a:cubicBezTo>
                <a:cubicBezTo>
                  <a:pt x="38" y="45"/>
                  <a:pt x="45" y="49"/>
                  <a:pt x="52" y="52"/>
                </a:cubicBezTo>
                <a:cubicBezTo>
                  <a:pt x="58" y="60"/>
                  <a:pt x="63" y="66"/>
                  <a:pt x="73" y="68"/>
                </a:cubicBezTo>
                <a:cubicBezTo>
                  <a:pt x="79" y="71"/>
                  <a:pt x="86" y="73"/>
                  <a:pt x="92" y="74"/>
                </a:cubicBezTo>
                <a:cubicBezTo>
                  <a:pt x="96" y="76"/>
                  <a:pt x="105" y="80"/>
                  <a:pt x="109" y="80"/>
                </a:cubicBezTo>
              </a:path>
            </a:pathLst>
          </a:cu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rrowheads="1"/>
          </p:cNvPicPr>
          <p:nvPr/>
        </p:nvPicPr>
        <p:blipFill>
          <a:blip r:embed="rId2">
            <a:lum bright="6000" contrast="42000"/>
          </a:blip>
          <a:srcRect/>
          <a:stretch>
            <a:fillRect/>
          </a:stretch>
        </p:blipFill>
        <p:spPr bwMode="auto">
          <a:xfrm>
            <a:off x="0" y="1981200"/>
            <a:ext cx="8991600" cy="426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715963" y="228600"/>
            <a:ext cx="8085137" cy="173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rgbClr val="B760F9"/>
                </a:solidFill>
              </a:rPr>
              <a:t>Midwestern Grain Traders </a:t>
            </a:r>
            <a:br>
              <a:rPr lang="en-US" sz="3600" b="1">
                <a:solidFill>
                  <a:srgbClr val="B760F9"/>
                </a:solidFill>
              </a:rPr>
            </a:br>
            <a:r>
              <a:rPr lang="en-US" sz="3600" b="1">
                <a:solidFill>
                  <a:srgbClr val="B760F9"/>
                </a:solidFill>
              </a:rPr>
              <a:t>Chicago c. 19th Century </a:t>
            </a:r>
          </a:p>
          <a:p>
            <a:r>
              <a:rPr lang="en-US" sz="3200" b="1">
                <a:solidFill>
                  <a:srgbClr val="B760F9"/>
                </a:solidFill>
              </a:rPr>
              <a:t>From William Cronon, </a:t>
            </a:r>
            <a:r>
              <a:rPr lang="en-US" sz="3600" b="1" i="1">
                <a:solidFill>
                  <a:srgbClr val="B760F9"/>
                </a:solidFill>
              </a:rPr>
              <a:t>Nature’s Metropolis</a:t>
            </a:r>
            <a:endParaRPr lang="en-US" sz="3600" b="1">
              <a:solidFill>
                <a:srgbClr val="B760F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381000" y="3833813"/>
            <a:ext cx="8305800" cy="29479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rrowheads="1"/>
          </p:cNvPicPr>
          <p:nvPr/>
        </p:nvPicPr>
        <p:blipFill>
          <a:blip r:embed="rId3">
            <a:lum contrast="48000"/>
          </a:blip>
          <a:srcRect/>
          <a:stretch>
            <a:fillRect/>
          </a:stretch>
        </p:blipFill>
        <p:spPr bwMode="auto">
          <a:xfrm>
            <a:off x="228600" y="112713"/>
            <a:ext cx="8153400" cy="30876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82550" y="3132138"/>
            <a:ext cx="447357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chemeClr val="accent1"/>
                </a:solidFill>
              </a:rPr>
              <a:t>Chicago 19th C. Lumber District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756150" y="3475038"/>
            <a:ext cx="3246438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B760F9"/>
                </a:solidFill>
              </a:rPr>
              <a:t>Michigan North Woods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rrowheads="1"/>
          </p:cNvPicPr>
          <p:nvPr/>
        </p:nvPicPr>
        <p:blipFill>
          <a:blip r:embed="rId2">
            <a:lum bright="-12000" contrast="24000"/>
          </a:blip>
          <a:srcRect/>
          <a:stretch>
            <a:fillRect/>
          </a:stretch>
        </p:blipFill>
        <p:spPr bwMode="auto">
          <a:xfrm>
            <a:off x="304800" y="76200"/>
            <a:ext cx="8534400" cy="6781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65125" y="3689350"/>
            <a:ext cx="4206875" cy="118745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prstTxWarp prst="textNoShape">
              <a:avLst/>
            </a:prstTxWarp>
            <a:spAutoFit/>
          </a:bodyPr>
          <a:lstStyle/>
          <a:p>
            <a:r>
              <a:rPr lang="en-US" sz="3600" b="1">
                <a:solidFill>
                  <a:srgbClr val="B760F9"/>
                </a:solidFill>
              </a:rPr>
              <a:t>Scramble for Africa,</a:t>
            </a:r>
          </a:p>
          <a:p>
            <a:r>
              <a:rPr lang="en-US" sz="3600" b="1">
                <a:solidFill>
                  <a:srgbClr val="B760F9"/>
                </a:solidFill>
              </a:rPr>
              <a:t>1880-1914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1488</TotalTime>
  <Words>116</Words>
  <Application>Microsoft Macintosh PowerPoint</Application>
  <PresentationFormat>On-screen Show (4:3)</PresentationFormat>
  <Paragraphs>23</Paragraphs>
  <Slides>15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Blank</vt:lpstr>
      <vt:lpstr>US Midwest versus Africa, Asia &amp; Latin America in the 19th Century</vt:lpstr>
      <vt:lpstr>Slide 2</vt:lpstr>
      <vt:lpstr>Slide 3</vt:lpstr>
      <vt:lpstr>Slide 4</vt:lpstr>
      <vt:lpstr>Slide 5</vt:lpstr>
      <vt:lpstr>African Railways 1890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geography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Chicago &amp; Africa in the 19th Century</dc:title>
  <dc:creator>moe joworkin</dc:creator>
  <cp:keywords/>
  <cp:lastModifiedBy>Tad Mutersbaugh</cp:lastModifiedBy>
  <cp:revision>38</cp:revision>
  <dcterms:created xsi:type="dcterms:W3CDTF">2010-10-12T16:10:34Z</dcterms:created>
  <dcterms:modified xsi:type="dcterms:W3CDTF">2010-10-12T16:11:10Z</dcterms:modified>
</cp:coreProperties>
</file>