
<file path=[Content_Types].xml><?xml version="1.0" encoding="utf-8"?>
<Types xmlns="http://schemas.openxmlformats.org/package/2006/content-types">
  <Default Extension="xml" ContentType="application/xml"/>
  <Default Extension="doc" ContentType="application/msword"/>
  <Default Extension="jpeg" ContentType="image/jpeg"/>
  <Default Extension="rels" ContentType="application/vnd.openxmlformats-package.relationships+xml"/>
  <Default Extension="emf" ContentType="image/x-emf"/>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2.xml" ContentType="application/vnd.openxmlformats-officedocument.presentationml.notesSlide+xml"/>
  <Override PartName="/ppt/embeddings/oleObject4.bin" ContentType="application/vnd.openxmlformats-officedocument.oleObject"/>
  <Override PartName="/ppt/notesSlides/notesSlide3.xml" ContentType="application/vnd.openxmlformats-officedocument.presentationml.notesSlide+xml"/>
  <Override PartName="/ppt/embeddings/oleObject5.bin" ContentType="application/vnd.openxmlformats-officedocument.oleObject"/>
  <Override PartName="/ppt/notesSlides/notesSlide4.xml" ContentType="application/vnd.openxmlformats-officedocument.presentationml.notesSlide+xml"/>
  <Override PartName="/ppt/embeddings/oleObject6.bin" ContentType="application/vnd.openxmlformats-officedocument.oleObject"/>
  <Override PartName="/ppt/notesSlides/notesSlide5.xml" ContentType="application/vnd.openxmlformats-officedocument.presentationml.notesSlide+xml"/>
  <Override PartName="/ppt/embeddings/oleObject7.bin" ContentType="application/vnd.openxmlformats-officedocument.oleObject"/>
  <Override PartName="/ppt/notesSlides/notesSlide6.xml" ContentType="application/vnd.openxmlformats-officedocument.presentationml.notesSlide+xml"/>
  <Override PartName="/ppt/embeddings/oleObject8.bin" ContentType="application/vnd.openxmlformats-officedocument.oleObject"/>
  <Override PartName="/ppt/embeddings/oleObject9.bin" ContentType="application/vnd.openxmlformats-officedocument.oleObject"/>
  <Override PartName="/ppt/notesSlides/notesSlide7.xml" ContentType="application/vnd.openxmlformats-officedocument.presentationml.notesSlide+xml"/>
  <Override PartName="/ppt/embeddings/oleObject10.bin" ContentType="application/vnd.openxmlformats-officedocument.oleObject"/>
  <Override PartName="/ppt/embeddings/oleObject11.bin" ContentType="application/vnd.openxmlformats-officedocument.oleObject"/>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4"/>
  </p:notesMasterIdLst>
  <p:handoutMasterIdLst>
    <p:handoutMasterId r:id="rId45"/>
  </p:handoutMasterIdLst>
  <p:sldIdLst>
    <p:sldId id="256" r:id="rId2"/>
    <p:sldId id="257" r:id="rId3"/>
    <p:sldId id="307" r:id="rId4"/>
    <p:sldId id="260" r:id="rId5"/>
    <p:sldId id="311" r:id="rId6"/>
    <p:sldId id="312" r:id="rId7"/>
    <p:sldId id="305" r:id="rId8"/>
    <p:sldId id="313" r:id="rId9"/>
    <p:sldId id="304" r:id="rId10"/>
    <p:sldId id="303" r:id="rId11"/>
    <p:sldId id="308" r:id="rId12"/>
    <p:sldId id="322" r:id="rId13"/>
    <p:sldId id="272" r:id="rId14"/>
    <p:sldId id="267" r:id="rId15"/>
    <p:sldId id="268" r:id="rId16"/>
    <p:sldId id="269" r:id="rId17"/>
    <p:sldId id="302" r:id="rId18"/>
    <p:sldId id="323" r:id="rId19"/>
    <p:sldId id="309" r:id="rId20"/>
    <p:sldId id="315" r:id="rId21"/>
    <p:sldId id="285" r:id="rId22"/>
    <p:sldId id="264" r:id="rId23"/>
    <p:sldId id="270" r:id="rId24"/>
    <p:sldId id="261" r:id="rId25"/>
    <p:sldId id="286" r:id="rId26"/>
    <p:sldId id="306" r:id="rId27"/>
    <p:sldId id="276" r:id="rId28"/>
    <p:sldId id="277" r:id="rId29"/>
    <p:sldId id="281" r:id="rId30"/>
    <p:sldId id="324" r:id="rId31"/>
    <p:sldId id="320" r:id="rId32"/>
    <p:sldId id="319" r:id="rId33"/>
    <p:sldId id="317" r:id="rId34"/>
    <p:sldId id="321" r:id="rId35"/>
    <p:sldId id="289" r:id="rId36"/>
    <p:sldId id="298" r:id="rId37"/>
    <p:sldId id="294" r:id="rId38"/>
    <p:sldId id="316" r:id="rId39"/>
    <p:sldId id="297" r:id="rId40"/>
    <p:sldId id="314" r:id="rId41"/>
    <p:sldId id="265" r:id="rId42"/>
    <p:sldId id="273" r:id="rId43"/>
  </p:sldIdLst>
  <p:sldSz cx="9144000" cy="6858000" type="screen4x3"/>
  <p:notesSz cx="6858000" cy="9144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Times" pitchFamily="-65"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65"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65"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65"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65" charset="0"/>
        <a:ea typeface="+mn-ea"/>
        <a:cs typeface="+mn-cs"/>
      </a:defRPr>
    </a:lvl5pPr>
    <a:lvl6pPr marL="2286000" algn="l" defTabSz="457200" rtl="0" eaLnBrk="1" latinLnBrk="0" hangingPunct="1">
      <a:defRPr sz="2400" kern="1200">
        <a:solidFill>
          <a:schemeClr val="tx1"/>
        </a:solidFill>
        <a:latin typeface="Times" pitchFamily="-65" charset="0"/>
        <a:ea typeface="+mn-ea"/>
        <a:cs typeface="+mn-cs"/>
      </a:defRPr>
    </a:lvl6pPr>
    <a:lvl7pPr marL="2743200" algn="l" defTabSz="457200" rtl="0" eaLnBrk="1" latinLnBrk="0" hangingPunct="1">
      <a:defRPr sz="2400" kern="1200">
        <a:solidFill>
          <a:schemeClr val="tx1"/>
        </a:solidFill>
        <a:latin typeface="Times" pitchFamily="-65" charset="0"/>
        <a:ea typeface="+mn-ea"/>
        <a:cs typeface="+mn-cs"/>
      </a:defRPr>
    </a:lvl7pPr>
    <a:lvl8pPr marL="3200400" algn="l" defTabSz="457200" rtl="0" eaLnBrk="1" latinLnBrk="0" hangingPunct="1">
      <a:defRPr sz="2400" kern="1200">
        <a:solidFill>
          <a:schemeClr val="tx1"/>
        </a:solidFill>
        <a:latin typeface="Times" pitchFamily="-65" charset="0"/>
        <a:ea typeface="+mn-ea"/>
        <a:cs typeface="+mn-cs"/>
      </a:defRPr>
    </a:lvl8pPr>
    <a:lvl9pPr marL="3657600" algn="l" defTabSz="457200" rtl="0" eaLnBrk="1" latinLnBrk="0" hangingPunct="1">
      <a:defRPr sz="2400" kern="1200">
        <a:solidFill>
          <a:schemeClr val="tx1"/>
        </a:solidFill>
        <a:latin typeface="Times" pitchFamily="-6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CF"/>
    <a:srgbClr val="DBFFB8"/>
    <a:srgbClr val="DC0081"/>
    <a:srgbClr val="C0FEF9"/>
    <a:srgbClr val="EAEC5E"/>
    <a:srgbClr val="FDC0E5"/>
    <a:srgbClr val="C8FEC8"/>
    <a:srgbClr val="57FF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464"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992"/>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 Id="rId2"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9.emf"/><Relationship Id="rId2" Type="http://schemas.openxmlformats.org/officeDocument/2006/relationships/image" Target="../media/image3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5694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3" name="Rectangle 3"/>
          <p:cNvSpPr>
            <a:spLocks noGrp="1" noRot="1" noChangeAspect="1" noChangeArrowheads="1" noTextEdit="1"/>
          </p:cNvSpPr>
          <p:nvPr>
            <p:ph type="sldImg" idx="2"/>
          </p:nvPr>
        </p:nvSpPr>
        <p:spPr bwMode="auto">
          <a:xfrm>
            <a:off x="1136650" y="679450"/>
            <a:ext cx="4584700" cy="3441700"/>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13476189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65"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Times"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Times"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Times"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Times"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prstTxWarp prst="textNoShape">
              <a:avLst/>
            </a:prstTxWarp>
          </a:bodyPr>
          <a:lstStyle/>
          <a:p>
            <a:fld id="{19370907-68F8-024D-B53B-E6A8A5F545EE}" type="slidenum">
              <a:rPr lang="en-US"/>
              <a:pPr/>
              <a:t>8</a:t>
            </a:fld>
            <a:endParaRPr lang="en-US"/>
          </a:p>
        </p:txBody>
      </p:sp>
      <p:sp>
        <p:nvSpPr>
          <p:cNvPr id="35843" name="Rectangle 2"/>
          <p:cNvSpPr>
            <a:spLocks noGrp="1" noRot="1" noChangeAspect="1" noChangeArrowheads="1" noTextEdit="1"/>
          </p:cNvSpPr>
          <p:nvPr>
            <p:ph type="sldImg"/>
          </p:nvPr>
        </p:nvSpPr>
        <p:spPr>
          <a:xfrm>
            <a:off x="1135063" y="679450"/>
            <a:ext cx="4587875" cy="3441700"/>
          </a:xfrm>
          <a:ln/>
        </p:spPr>
      </p:sp>
      <p:sp>
        <p:nvSpPr>
          <p:cNvPr id="35844" name="Rectangle 3"/>
          <p:cNvSpPr>
            <a:spLocks noGrp="1" noChangeArrowheads="1"/>
          </p:cNvSpPr>
          <p:nvPr>
            <p:ph type="body" idx="1"/>
          </p:nvPr>
        </p:nvSpPr>
        <p:spPr>
          <a:noFill/>
          <a:ln w="9525"/>
        </p:spPr>
        <p:txBody>
          <a:bodyPr/>
          <a:lstStyle/>
          <a:p>
            <a:pPr eaLnBrk="1" hangingPunct="1"/>
            <a:r>
              <a:rPr lang="en-US" smtClean="0">
                <a:latin typeface="Arial" pitchFamily="-65" charset="0"/>
              </a:rPr>
              <a:t>Positionality plays a role in the imagination of prices. </a:t>
            </a:r>
          </a:p>
          <a:p>
            <a:pPr eaLnBrk="1" hangingPunct="1"/>
            <a:r>
              <a:rPr lang="en-US" smtClean="0">
                <a:latin typeface="Arial" pitchFamily="-65" charset="0"/>
              </a:rPr>
              <a:t>Dean’s view: FT prices are above NYC ‘C’ market rates, giving producers a good deal</a:t>
            </a:r>
          </a:p>
          <a:p>
            <a:pPr eaLnBrk="1" hangingPunct="1"/>
            <a:r>
              <a:rPr lang="en-US" smtClean="0">
                <a:latin typeface="Arial" pitchFamily="-65" charset="0"/>
              </a:rPr>
              <a:t>Maria’s view: Prices have dropped to 1/4 of their 1960s to mid-80s highs</a:t>
            </a:r>
          </a:p>
          <a:p>
            <a:pPr eaLnBrk="1" hangingPunct="1"/>
            <a:endParaRPr lang="en-US" smtClean="0">
              <a:latin typeface="Arial" pitchFamily="-65"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prstTxWarp prst="textNoShape">
              <a:avLst/>
            </a:prstTxWarp>
          </a:bodyPr>
          <a:lstStyle/>
          <a:p>
            <a:fld id="{910B31D6-A07D-DF4C-BFCC-50BE9EEAD214}" type="slidenum">
              <a:rPr lang="en-US"/>
              <a:pPr/>
              <a:t>20</a:t>
            </a:fld>
            <a:endParaRPr lang="en-US"/>
          </a:p>
        </p:txBody>
      </p:sp>
      <p:sp>
        <p:nvSpPr>
          <p:cNvPr id="31747" name="Rectangle 2"/>
          <p:cNvSpPr>
            <a:spLocks noGrp="1" noRot="1" noChangeAspect="1" noChangeArrowheads="1" noTextEdit="1"/>
          </p:cNvSpPr>
          <p:nvPr>
            <p:ph type="sldImg"/>
          </p:nvPr>
        </p:nvSpPr>
        <p:spPr>
          <a:xfrm>
            <a:off x="1135063" y="679450"/>
            <a:ext cx="4587875" cy="3441700"/>
          </a:xfrm>
          <a:ln/>
        </p:spPr>
      </p:sp>
      <p:sp>
        <p:nvSpPr>
          <p:cNvPr id="31748" name="Rectangle 3"/>
          <p:cNvSpPr>
            <a:spLocks noGrp="1" noChangeArrowheads="1"/>
          </p:cNvSpPr>
          <p:nvPr>
            <p:ph type="body" idx="1"/>
          </p:nvPr>
        </p:nvSpPr>
        <p:spPr>
          <a:noFill/>
          <a:ln w="9525"/>
        </p:spPr>
        <p:txBody>
          <a:bodyPr/>
          <a:lstStyle/>
          <a:p>
            <a:pPr eaLnBrk="1" hangingPunct="1"/>
            <a:r>
              <a:rPr lang="en-US" smtClean="0">
                <a:latin typeface="Arial" pitchFamily="-65" charset="0"/>
              </a:rPr>
              <a:t>Needless to say, the solidarity narrative is presented as a welfare trope. The higher prices from fairtrade and organic premiums allow families to care for their children, in this case allowing ‘Maria’ to get medical attention.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prstTxWarp prst="textNoShape">
              <a:avLst/>
            </a:prstTxWarp>
          </a:bodyPr>
          <a:lstStyle/>
          <a:p>
            <a:fld id="{0A82A5FD-AE00-8143-98C4-1E31F566B4E3}" type="slidenum">
              <a:rPr lang="en-US"/>
              <a:pPr/>
              <a:t>31</a:t>
            </a:fld>
            <a:endParaRPr lang="en-US"/>
          </a:p>
        </p:txBody>
      </p:sp>
      <p:sp>
        <p:nvSpPr>
          <p:cNvPr id="57347" name="Rectangle 2"/>
          <p:cNvSpPr>
            <a:spLocks noGrp="1" noRot="1" noChangeAspect="1" noChangeArrowheads="1"/>
          </p:cNvSpPr>
          <p:nvPr>
            <p:ph type="sldImg"/>
          </p:nvPr>
        </p:nvSpPr>
        <p:spPr>
          <a:xfrm>
            <a:off x="1135063" y="679450"/>
            <a:ext cx="4587875" cy="3441700"/>
          </a:xfrm>
          <a:solidFill>
            <a:srgbClr val="FFFFFF"/>
          </a:solidFill>
          <a:ln/>
        </p:spPr>
      </p:sp>
      <p:sp>
        <p:nvSpPr>
          <p:cNvPr id="573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Arial" pitchFamily="-65"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prstTxWarp prst="textNoShape">
              <a:avLst/>
            </a:prstTxWarp>
          </a:bodyPr>
          <a:lstStyle/>
          <a:p>
            <a:fld id="{27B3C93F-4F85-7942-A2E7-1BD5A8F4D058}" type="slidenum">
              <a:rPr lang="en-US"/>
              <a:pPr/>
              <a:t>32</a:t>
            </a:fld>
            <a:endParaRPr lang="en-US"/>
          </a:p>
        </p:txBody>
      </p:sp>
      <p:sp>
        <p:nvSpPr>
          <p:cNvPr id="55299" name="Rectangle 2"/>
          <p:cNvSpPr>
            <a:spLocks noGrp="1" noRot="1" noChangeAspect="1" noChangeArrowheads="1"/>
          </p:cNvSpPr>
          <p:nvPr>
            <p:ph type="sldImg"/>
          </p:nvPr>
        </p:nvSpPr>
        <p:spPr>
          <a:xfrm>
            <a:off x="1135063" y="679450"/>
            <a:ext cx="4587875" cy="3441700"/>
          </a:xfrm>
          <a:solidFill>
            <a:srgbClr val="FFFFFF"/>
          </a:solidFill>
          <a:ln/>
        </p:spPr>
      </p:sp>
      <p:sp>
        <p:nvSpPr>
          <p:cNvPr id="553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Arial" pitchFamily="-65"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prstTxWarp prst="textNoShape">
              <a:avLst/>
            </a:prstTxWarp>
          </a:bodyPr>
          <a:lstStyle/>
          <a:p>
            <a:fld id="{3389D3F1-01ED-4846-89E7-D996E3BBBC6A}" type="slidenum">
              <a:rPr lang="en-US"/>
              <a:pPr/>
              <a:t>33</a:t>
            </a:fld>
            <a:endParaRPr lang="en-US"/>
          </a:p>
        </p:txBody>
      </p:sp>
      <p:sp>
        <p:nvSpPr>
          <p:cNvPr id="41987" name="Rectangle 2"/>
          <p:cNvSpPr>
            <a:spLocks noGrp="1" noRot="1" noChangeAspect="1" noChangeArrowheads="1"/>
          </p:cNvSpPr>
          <p:nvPr>
            <p:ph type="sldImg"/>
          </p:nvPr>
        </p:nvSpPr>
        <p:spPr>
          <a:xfrm>
            <a:off x="1135063" y="679450"/>
            <a:ext cx="4587875" cy="3441700"/>
          </a:xfrm>
          <a:solidFill>
            <a:srgbClr val="FFFFFF"/>
          </a:solidFill>
          <a:ln/>
        </p:spPr>
      </p:sp>
      <p:sp>
        <p:nvSpPr>
          <p:cNvPr id="419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Arial" pitchFamily="-65"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prstTxWarp prst="textNoShape">
              <a:avLst/>
            </a:prstTxWarp>
          </a:bodyPr>
          <a:lstStyle/>
          <a:p>
            <a:fld id="{45792045-C283-014E-82DF-051D4BB92140}" type="slidenum">
              <a:rPr lang="en-US"/>
              <a:pPr/>
              <a:t>34</a:t>
            </a:fld>
            <a:endParaRPr lang="en-US"/>
          </a:p>
        </p:txBody>
      </p:sp>
      <p:sp>
        <p:nvSpPr>
          <p:cNvPr id="59395" name="Rectangle 2"/>
          <p:cNvSpPr>
            <a:spLocks noGrp="1" noRot="1" noChangeAspect="1" noChangeArrowheads="1"/>
          </p:cNvSpPr>
          <p:nvPr>
            <p:ph type="sldImg"/>
          </p:nvPr>
        </p:nvSpPr>
        <p:spPr>
          <a:xfrm>
            <a:off x="1135063" y="679450"/>
            <a:ext cx="4587875" cy="3441700"/>
          </a:xfrm>
          <a:solidFill>
            <a:srgbClr val="FFFFFF"/>
          </a:solidFill>
          <a:ln/>
        </p:spPr>
      </p:sp>
      <p:sp>
        <p:nvSpPr>
          <p:cNvPr id="5939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latin typeface="Arial" pitchFamily="-65" charset="0"/>
              </a:rPr>
              <a:t>Maria’s view: smaller and larger producers leaving -- as a percentage of the group in question</a:t>
            </a:r>
          </a:p>
          <a:p>
            <a:pPr eaLnBrk="1" hangingPunct="1"/>
            <a:r>
              <a:rPr lang="en-US" smtClean="0">
                <a:latin typeface="Arial" pitchFamily="-65" charset="0"/>
              </a:rPr>
              <a:t>Recruitment is stagnating too, with only middle level producers able to justify entry. Even these are coming from relatively low-wage regions.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prstTxWarp prst="textNoShape">
              <a:avLst/>
            </a:prstTxWarp>
          </a:bodyPr>
          <a:lstStyle/>
          <a:p>
            <a:fld id="{529DBBBE-5E06-344E-BCD4-ED6A0C5967D6}" type="slidenum">
              <a:rPr lang="en-US"/>
              <a:pPr/>
              <a:t>38</a:t>
            </a:fld>
            <a:endParaRPr lang="en-US"/>
          </a:p>
        </p:txBody>
      </p:sp>
      <p:sp>
        <p:nvSpPr>
          <p:cNvPr id="25603" name="Rectangle 2"/>
          <p:cNvSpPr>
            <a:spLocks noGrp="1" noRot="1" noChangeAspect="1" noChangeArrowheads="1"/>
          </p:cNvSpPr>
          <p:nvPr>
            <p:ph type="sldImg"/>
          </p:nvPr>
        </p:nvSpPr>
        <p:spPr>
          <a:xfrm>
            <a:off x="1135063" y="679450"/>
            <a:ext cx="4587875" cy="3441700"/>
          </a:xfrm>
          <a:solidFill>
            <a:srgbClr val="FFFFFF"/>
          </a:solidFill>
          <a:ln/>
        </p:spPr>
      </p:sp>
      <p:sp>
        <p:nvSpPr>
          <p:cNvPr id="2560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Arial" pitchFamily="-65"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prstTxWarp prst="textNoShape">
              <a:avLst/>
            </a:prstTxWarp>
          </a:bodyPr>
          <a:lstStyle/>
          <a:p>
            <a:fld id="{E66CFF3C-4240-724E-A756-58A1277F752B}" type="slidenum">
              <a:rPr lang="en-US"/>
              <a:pPr/>
              <a:t>40</a:t>
            </a:fld>
            <a:endParaRPr lang="en-US"/>
          </a:p>
        </p:txBody>
      </p:sp>
      <p:sp>
        <p:nvSpPr>
          <p:cNvPr id="29699" name="Rectangle 2"/>
          <p:cNvSpPr>
            <a:spLocks noGrp="1" noRot="1" noChangeAspect="1" noChangeArrowheads="1" noTextEdit="1"/>
          </p:cNvSpPr>
          <p:nvPr>
            <p:ph type="sldImg"/>
          </p:nvPr>
        </p:nvSpPr>
        <p:spPr>
          <a:xfrm>
            <a:off x="1135063" y="679450"/>
            <a:ext cx="4587875" cy="3441700"/>
          </a:xfrm>
          <a:ln/>
        </p:spPr>
      </p:sp>
      <p:sp>
        <p:nvSpPr>
          <p:cNvPr id="29700" name="Rectangle 3"/>
          <p:cNvSpPr>
            <a:spLocks noGrp="1" noChangeArrowheads="1"/>
          </p:cNvSpPr>
          <p:nvPr>
            <p:ph type="body" idx="1"/>
          </p:nvPr>
        </p:nvSpPr>
        <p:spPr>
          <a:noFill/>
          <a:ln w="9525"/>
        </p:spPr>
        <p:txBody>
          <a:bodyPr/>
          <a:lstStyle/>
          <a:p>
            <a:pPr eaLnBrk="1" hangingPunct="1"/>
            <a:r>
              <a:rPr lang="en-US" smtClean="0">
                <a:latin typeface="Arial" pitchFamily="-65" charset="0"/>
              </a:rPr>
              <a:t>This is the image of solidarity in the US. This image embeds two distinct visions of the transnational fairtrade-organic commodity network. </a:t>
            </a:r>
          </a:p>
          <a:p>
            <a:pPr eaLnBrk="1" hangingPunct="1"/>
            <a:r>
              <a:rPr lang="en-US" smtClean="0">
                <a:latin typeface="Arial" pitchFamily="-65" charset="0"/>
              </a:rPr>
              <a:t>On the one hand, the evocation of a transnational solidarity across a network, fair pay for fair labor, social justcie and equality across a global space. This constitute a discursive construction of a ‘space¡ of solidarity, located in a network. There are many such images, in fact one can see these same images now on supermarket (or at least co-op) bins: ‘member’ faces looking expectantly at the consumer, hoping that they will help out with a coffee purchase. </a:t>
            </a:r>
          </a:p>
          <a:p>
            <a:pPr eaLnBrk="1" hangingPunct="1"/>
            <a:r>
              <a:rPr lang="en-US" smtClean="0">
                <a:latin typeface="Arial" pitchFamily="-65" charset="0"/>
              </a:rPr>
              <a:t>The other image is of a very unequal network: ‘you pick the coffee and i’ll drink it’. I term this ‘rentier capitalism’ in reference to the underlying dynamic of the network. Dean (the one on the left) sets out an ownership claim, and measures his company performance against the market. An increase in ‘Juan’s’ share cuts either into Dean’s revenue share (if Dean absorbs the price increse) or into Dean’s market share (if Dean passes the cost onto the consumer thereby increasing the product cost: this assumes that consumers will select the cheaper alternative of several competing ‘responsible’ brands). </a:t>
            </a:r>
          </a:p>
          <a:p>
            <a:pPr eaLnBrk="1" hangingPunct="1"/>
            <a:r>
              <a:rPr lang="en-US" smtClean="0">
                <a:latin typeface="Arial" pitchFamily="-65" charset="0"/>
              </a:rPr>
              <a:t>(Actually, it makes one wonder where indeed Dean is. Is Dean the gringo with the cup? Or is Dean watching from our vantage point: are we Dean?)</a:t>
            </a:r>
          </a:p>
          <a:p>
            <a:pPr eaLnBrk="1" hangingPunct="1"/>
            <a:endParaRPr lang="en-US" smtClean="0">
              <a:latin typeface="Arial" pitchFamily="-65"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s-ES_tradnl"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4400">
          <a:solidFill>
            <a:schemeClr val="tx2"/>
          </a:solidFill>
          <a:latin typeface="Times" pitchFamily="-65"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Times" pitchFamily="-65"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Times" pitchFamily="-65"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Times" pitchFamily="-65" charset="0"/>
          <a:ea typeface="ＭＳ Ｐゴシック" pitchFamily="-65" charset="-128"/>
          <a:cs typeface="ＭＳ Ｐゴシック" pitchFamily="-65" charset="-128"/>
        </a:defRPr>
      </a:lvl5pPr>
      <a:lvl6pPr marL="457200" algn="ctr" rtl="0" eaLnBrk="0" fontAlgn="base" hangingPunct="0">
        <a:spcBef>
          <a:spcPct val="0"/>
        </a:spcBef>
        <a:spcAft>
          <a:spcPct val="0"/>
        </a:spcAft>
        <a:defRPr sz="4400">
          <a:solidFill>
            <a:schemeClr val="tx2"/>
          </a:solidFill>
          <a:latin typeface="Times" pitchFamily="-65" charset="0"/>
        </a:defRPr>
      </a:lvl6pPr>
      <a:lvl7pPr marL="914400" algn="ctr" rtl="0" eaLnBrk="0" fontAlgn="base" hangingPunct="0">
        <a:spcBef>
          <a:spcPct val="0"/>
        </a:spcBef>
        <a:spcAft>
          <a:spcPct val="0"/>
        </a:spcAft>
        <a:defRPr sz="4400">
          <a:solidFill>
            <a:schemeClr val="tx2"/>
          </a:solidFill>
          <a:latin typeface="Times" pitchFamily="-65" charset="0"/>
        </a:defRPr>
      </a:lvl7pPr>
      <a:lvl8pPr marL="1371600" algn="ctr" rtl="0" eaLnBrk="0" fontAlgn="base" hangingPunct="0">
        <a:spcBef>
          <a:spcPct val="0"/>
        </a:spcBef>
        <a:spcAft>
          <a:spcPct val="0"/>
        </a:spcAft>
        <a:defRPr sz="4400">
          <a:solidFill>
            <a:schemeClr val="tx2"/>
          </a:solidFill>
          <a:latin typeface="Times" pitchFamily="-65" charset="0"/>
        </a:defRPr>
      </a:lvl8pPr>
      <a:lvl9pPr marL="1828800" algn="ctr" rtl="0" eaLnBrk="0" fontAlgn="base" hangingPunct="0">
        <a:spcBef>
          <a:spcPct val="0"/>
        </a:spcBef>
        <a:spcAft>
          <a:spcPct val="0"/>
        </a:spcAft>
        <a:defRPr sz="4400">
          <a:solidFill>
            <a:schemeClr val="tx2"/>
          </a:solidFill>
          <a:latin typeface="Times" pitchFamily="-65" charset="0"/>
        </a:defRPr>
      </a:lvl9pPr>
    </p:titleStyle>
    <p:bodyStyle>
      <a:lvl1pPr marL="342900" indent="-342900" algn="l" rtl="0" eaLnBrk="0" fontAlgn="base" hangingPunct="0">
        <a:spcBef>
          <a:spcPct val="20000"/>
        </a:spcBef>
        <a:spcAft>
          <a:spcPct val="0"/>
        </a:spcAft>
        <a:buClr>
          <a:schemeClr val="tx1"/>
        </a:buClr>
        <a:buSzPct val="100000"/>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lr>
          <a:schemeClr val="tx1"/>
        </a:buClr>
        <a:buSzPct val="100000"/>
        <a:buChar char="–"/>
        <a:defRPr sz="28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lr>
          <a:schemeClr val="tx1"/>
        </a:buClr>
        <a:buSzPct val="100000"/>
        <a:buChar char="•"/>
        <a:defRPr sz="24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pitchFamily="-65" charset="-128"/>
        </a:defRPr>
      </a:lvl5pPr>
      <a:lvl6pPr marL="25146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pitchFamily="-65" charset="-128"/>
        </a:defRPr>
      </a:lvl6pPr>
      <a:lvl7pPr marL="29718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pitchFamily="-65" charset="-128"/>
        </a:defRPr>
      </a:lvl7pPr>
      <a:lvl8pPr marL="34290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pitchFamily="-65" charset="-128"/>
        </a:defRPr>
      </a:lvl8pPr>
      <a:lvl9pPr marL="38862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oleObject" Target="../embeddings/oleObject4.bin"/><Relationship Id="rId5" Type="http://schemas.openxmlformats.org/officeDocument/2006/relationships/oleObject" Target="../embeddings/Microsoft_Word_97_-_2004_Document2.doc"/><Relationship Id="rId6" Type="http://schemas.openxmlformats.org/officeDocument/2006/relationships/image" Target="../media/image18.emf"/><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5.bin"/><Relationship Id="rId5" Type="http://schemas.openxmlformats.org/officeDocument/2006/relationships/oleObject" Target="../embeddings/Microsoft_Word_97_-_2004_Document3.doc"/><Relationship Id="rId6" Type="http://schemas.openxmlformats.org/officeDocument/2006/relationships/image" Target="../media/image26.png"/><Relationship Id="rId1" Type="http://schemas.openxmlformats.org/officeDocument/2006/relationships/vmlDrawing" Target="../drawings/vmlDrawing4.vml"/><Relationship Id="rId2"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oleObject" Target="../embeddings/oleObject6.bin"/><Relationship Id="rId5" Type="http://schemas.openxmlformats.org/officeDocument/2006/relationships/oleObject" Target="../embeddings/Microsoft_Word_97_-_2004_Document4.doc"/><Relationship Id="rId6" Type="http://schemas.openxmlformats.org/officeDocument/2006/relationships/image" Target="../media/image27.emf"/><Relationship Id="rId1" Type="http://schemas.openxmlformats.org/officeDocument/2006/relationships/vmlDrawing" Target="../drawings/vmlDrawing5.vml"/><Relationship Id="rId2"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oleObject" Target="../embeddings/oleObject7.bin"/><Relationship Id="rId5" Type="http://schemas.openxmlformats.org/officeDocument/2006/relationships/oleObject" Target="../embeddings/Microsoft_Word_97_-_2004_Document5.doc"/><Relationship Id="rId6" Type="http://schemas.openxmlformats.org/officeDocument/2006/relationships/image" Target="../media/image28.emf"/><Relationship Id="rId1" Type="http://schemas.openxmlformats.org/officeDocument/2006/relationships/vmlDrawing" Target="../drawings/vmlDrawing6.vml"/><Relationship Id="rId2"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oleObject" Target="../embeddings/oleObject8.bin"/><Relationship Id="rId5" Type="http://schemas.openxmlformats.org/officeDocument/2006/relationships/oleObject" Target="../embeddings/Microsoft_Word_97_-_2004_Document6.doc"/><Relationship Id="rId6" Type="http://schemas.openxmlformats.org/officeDocument/2006/relationships/image" Target="../media/image29.emf"/><Relationship Id="rId7" Type="http://schemas.openxmlformats.org/officeDocument/2006/relationships/oleObject" Target="../embeddings/oleObject9.bin"/><Relationship Id="rId8" Type="http://schemas.openxmlformats.org/officeDocument/2006/relationships/oleObject" Target="../embeddings/Microsoft_Word_97_-_2004_Document7.doc"/><Relationship Id="rId9" Type="http://schemas.openxmlformats.org/officeDocument/2006/relationships/image" Target="../media/image30.emf"/><Relationship Id="rId1" Type="http://schemas.openxmlformats.org/officeDocument/2006/relationships/vmlDrawing" Target="../drawings/vmlDrawing7.vml"/><Relationship Id="rId2"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oleObject" Target="../embeddings/oleObject10.bin"/><Relationship Id="rId5" Type="http://schemas.openxmlformats.org/officeDocument/2006/relationships/oleObject" Target="../embeddings/Microsoft_Word_97_-_2004_Document8.doc"/><Relationship Id="rId6" Type="http://schemas.openxmlformats.org/officeDocument/2006/relationships/image" Target="../media/image31.emf"/><Relationship Id="rId1" Type="http://schemas.openxmlformats.org/officeDocument/2006/relationships/vmlDrawing" Target="../drawings/vmlDrawing8.vml"/><Relationship Id="rId2"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1.bin"/><Relationship Id="rId4" Type="http://schemas.openxmlformats.org/officeDocument/2006/relationships/image" Target="../media/image32.emf"/><Relationship Id="rId1" Type="http://schemas.openxmlformats.org/officeDocument/2006/relationships/vmlDrawing" Target="../drawings/vmlDrawing9.vml"/><Relationship Id="rId2"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oleObject" Target="../embeddings/oleObject1.bin"/><Relationship Id="rId5" Type="http://schemas.openxmlformats.org/officeDocument/2006/relationships/oleObject" Target="../embeddings/Microsoft_Excel_97_-_2004_Worksheet1.xls"/><Relationship Id="rId6" Type="http://schemas.openxmlformats.org/officeDocument/2006/relationships/image" Target="../media/image5.e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6.emf"/><Relationship Id="rId5" Type="http://schemas.openxmlformats.org/officeDocument/2006/relationships/oleObject" Target="../embeddings/oleObject3.bin"/><Relationship Id="rId6" Type="http://schemas.openxmlformats.org/officeDocument/2006/relationships/image" Target="../media/image7.emf"/><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85800" y="2286000"/>
            <a:ext cx="7772400" cy="1143000"/>
          </a:xfrm>
          <a:noFill/>
        </p:spPr>
        <p:txBody>
          <a:bodyPr/>
          <a:lstStyle/>
          <a:p>
            <a:r>
              <a:rPr lang="en-US"/>
              <a:t>‘The Number is the Beast’: </a:t>
            </a:r>
            <a:br>
              <a:rPr lang="en-US"/>
            </a:br>
            <a:r>
              <a:rPr lang="en-US"/>
              <a:t/>
            </a:r>
            <a:br>
              <a:rPr lang="en-US"/>
            </a:br>
            <a:endParaRPr lang="en-US"/>
          </a:p>
        </p:txBody>
      </p:sp>
      <p:sp>
        <p:nvSpPr>
          <p:cNvPr id="16387" name="Rectangle 3"/>
          <p:cNvSpPr>
            <a:spLocks noGrp="1" noChangeArrowheads="1"/>
          </p:cNvSpPr>
          <p:nvPr>
            <p:ph type="subTitle" idx="1"/>
          </p:nvPr>
        </p:nvSpPr>
        <p:spPr>
          <a:xfrm>
            <a:off x="1066800" y="2971800"/>
            <a:ext cx="6858000" cy="1905000"/>
          </a:xfrm>
          <a:noFill/>
        </p:spPr>
        <p:txBody>
          <a:bodyPr/>
          <a:lstStyle/>
          <a:p>
            <a:pPr marL="342900" indent="-342900">
              <a:spcBef>
                <a:spcPct val="0"/>
              </a:spcBef>
            </a:pPr>
            <a:r>
              <a:rPr lang="en-US" sz="4000">
                <a:solidFill>
                  <a:schemeClr val="tx2"/>
                </a:solidFill>
              </a:rPr>
              <a:t>A Political Economy of Certified Organic Coffee and Producer Unionism </a:t>
            </a:r>
            <a:br>
              <a:rPr lang="en-US" sz="4000">
                <a:solidFill>
                  <a:schemeClr val="tx2"/>
                </a:solidFill>
              </a:rPr>
            </a:br>
            <a:r>
              <a:rPr lang="en-US" sz="4000">
                <a:solidFill>
                  <a:schemeClr val="tx2"/>
                </a:solidFill>
              </a:rPr>
              <a:t>in Oaxaca, Mexico</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2" descr="D:\archivos\imagenes\linea.bmp"/>
          <p:cNvPicPr>
            <a:picLocks noChangeAspect="1" noChangeArrowheads="1"/>
          </p:cNvPicPr>
          <p:nvPr/>
        </p:nvPicPr>
        <p:blipFill>
          <a:blip r:embed="rId2"/>
          <a:srcRect/>
          <a:stretch>
            <a:fillRect/>
          </a:stretch>
        </p:blipFill>
        <p:spPr bwMode="auto">
          <a:xfrm flipV="1">
            <a:off x="0" y="533400"/>
            <a:ext cx="9144000" cy="76200"/>
          </a:xfrm>
          <a:prstGeom prst="rect">
            <a:avLst/>
          </a:prstGeom>
          <a:noFill/>
          <a:ln w="9525">
            <a:noFill/>
            <a:miter lim="800000"/>
            <a:headEnd/>
            <a:tailEnd/>
          </a:ln>
        </p:spPr>
      </p:pic>
      <p:pic>
        <p:nvPicPr>
          <p:cNvPr id="18435" name="Picture 3" descr="C:\Mis documentos\sustentable2.jpg"/>
          <p:cNvPicPr>
            <a:picLocks noChangeAspect="1" noChangeArrowheads="1"/>
          </p:cNvPicPr>
          <p:nvPr/>
        </p:nvPicPr>
        <p:blipFill>
          <a:blip r:embed="rId3"/>
          <a:srcRect/>
          <a:stretch>
            <a:fillRect/>
          </a:stretch>
        </p:blipFill>
        <p:spPr bwMode="auto">
          <a:xfrm>
            <a:off x="457200" y="828675"/>
            <a:ext cx="8312150" cy="6029325"/>
          </a:xfrm>
          <a:prstGeom prst="rect">
            <a:avLst/>
          </a:prstGeom>
          <a:noFill/>
          <a:ln w="9525">
            <a:noFill/>
            <a:miter lim="800000"/>
            <a:headEnd/>
            <a:tailEnd/>
          </a:ln>
        </p:spPr>
      </p:pic>
      <p:sp>
        <p:nvSpPr>
          <p:cNvPr id="18436" name="Text Box 4"/>
          <p:cNvSpPr txBox="1">
            <a:spLocks noChangeArrowheads="1"/>
          </p:cNvSpPr>
          <p:nvPr/>
        </p:nvSpPr>
        <p:spPr bwMode="auto">
          <a:xfrm rot="1976419">
            <a:off x="990600" y="2133600"/>
            <a:ext cx="3367088" cy="1066800"/>
          </a:xfrm>
          <a:prstGeom prst="rect">
            <a:avLst/>
          </a:prstGeom>
          <a:solidFill>
            <a:schemeClr val="accent1"/>
          </a:solidFill>
          <a:ln w="12700">
            <a:noFill/>
            <a:miter lim="800000"/>
            <a:headEnd/>
            <a:tailEnd/>
          </a:ln>
        </p:spPr>
        <p:txBody>
          <a:bodyPr wrap="none">
            <a:prstTxWarp prst="textNoShape">
              <a:avLst/>
            </a:prstTxWarp>
            <a:spAutoFit/>
          </a:bodyPr>
          <a:lstStyle/>
          <a:p>
            <a:r>
              <a:rPr lang="en-US" sz="3200" b="1"/>
              <a:t>Certified Organic </a:t>
            </a:r>
          </a:p>
          <a:p>
            <a:r>
              <a:rPr lang="en-US" sz="3200" b="1"/>
              <a:t>           Coffee</a:t>
            </a:r>
          </a:p>
        </p:txBody>
      </p:sp>
      <p:sp>
        <p:nvSpPr>
          <p:cNvPr id="18437" name="Text Box 5"/>
          <p:cNvSpPr txBox="1">
            <a:spLocks noChangeArrowheads="1"/>
          </p:cNvSpPr>
          <p:nvPr/>
        </p:nvSpPr>
        <p:spPr bwMode="auto">
          <a:xfrm rot="-1744163">
            <a:off x="4710113" y="2232025"/>
            <a:ext cx="3322637" cy="579438"/>
          </a:xfrm>
          <a:prstGeom prst="rect">
            <a:avLst/>
          </a:prstGeom>
          <a:solidFill>
            <a:schemeClr val="accent1"/>
          </a:solidFill>
          <a:ln w="12700">
            <a:noFill/>
            <a:miter lim="800000"/>
            <a:headEnd/>
            <a:tailEnd/>
          </a:ln>
        </p:spPr>
        <p:txBody>
          <a:bodyPr wrap="none">
            <a:prstTxWarp prst="textNoShape">
              <a:avLst/>
            </a:prstTxWarp>
            <a:spAutoFit/>
          </a:bodyPr>
          <a:lstStyle/>
          <a:p>
            <a:r>
              <a:rPr lang="en-US" sz="3200" b="1"/>
              <a:t>Fair Trade Coffee</a:t>
            </a:r>
          </a:p>
        </p:txBody>
      </p:sp>
      <p:sp>
        <p:nvSpPr>
          <p:cNvPr id="18438" name="Text Box 6"/>
          <p:cNvSpPr txBox="1">
            <a:spLocks noChangeArrowheads="1"/>
          </p:cNvSpPr>
          <p:nvPr/>
        </p:nvSpPr>
        <p:spPr bwMode="auto">
          <a:xfrm rot="1914705">
            <a:off x="4710113" y="5076825"/>
            <a:ext cx="3829050" cy="579438"/>
          </a:xfrm>
          <a:prstGeom prst="rect">
            <a:avLst/>
          </a:prstGeom>
          <a:solidFill>
            <a:schemeClr val="accent1"/>
          </a:solidFill>
          <a:ln w="12700">
            <a:noFill/>
            <a:miter lim="800000"/>
            <a:headEnd/>
            <a:tailEnd/>
          </a:ln>
        </p:spPr>
        <p:txBody>
          <a:bodyPr wrap="none">
            <a:prstTxWarp prst="textNoShape">
              <a:avLst/>
            </a:prstTxWarp>
            <a:spAutoFit/>
          </a:bodyPr>
          <a:lstStyle/>
          <a:p>
            <a:r>
              <a:rPr lang="en-US" sz="3200" b="1"/>
              <a:t>Shade-Grown Coffee</a:t>
            </a:r>
          </a:p>
        </p:txBody>
      </p:sp>
      <p:sp>
        <p:nvSpPr>
          <p:cNvPr id="18439" name="Text Box 8"/>
          <p:cNvSpPr txBox="1">
            <a:spLocks noChangeArrowheads="1"/>
          </p:cNvSpPr>
          <p:nvPr/>
        </p:nvSpPr>
        <p:spPr bwMode="auto">
          <a:xfrm rot="-1906857">
            <a:off x="990600" y="5105400"/>
            <a:ext cx="3681413" cy="579438"/>
          </a:xfrm>
          <a:prstGeom prst="rect">
            <a:avLst/>
          </a:prstGeom>
          <a:solidFill>
            <a:schemeClr val="accent1"/>
          </a:solidFill>
          <a:ln w="12700">
            <a:noFill/>
            <a:miter lim="800000"/>
            <a:headEnd/>
            <a:tailEnd/>
          </a:ln>
        </p:spPr>
        <p:txBody>
          <a:bodyPr wrap="none">
            <a:prstTxWarp prst="textNoShape">
              <a:avLst/>
            </a:prstTxWarp>
            <a:spAutoFit/>
          </a:bodyPr>
          <a:lstStyle/>
          <a:p>
            <a:r>
              <a:rPr lang="en-US" sz="3200" b="1"/>
              <a:t>High Quality Coffee</a:t>
            </a:r>
          </a:p>
        </p:txBody>
      </p:sp>
    </p:spTree>
  </p:cSld>
  <p:clrMapOvr>
    <a:masterClrMapping/>
  </p:clrMapOvr>
  <p:transition xmlns:p14="http://schemas.microsoft.com/office/powerpoint/2010/main">
    <p:checke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524000" y="304800"/>
            <a:ext cx="6381750" cy="762000"/>
          </a:xfrm>
          <a:prstGeom prst="rect">
            <a:avLst/>
          </a:prstGeom>
          <a:noFill/>
          <a:ln w="9525">
            <a:noFill/>
            <a:miter lim="800000"/>
            <a:headEnd/>
            <a:tailEnd/>
          </a:ln>
        </p:spPr>
        <p:txBody>
          <a:bodyPr>
            <a:prstTxWarp prst="textNoShape">
              <a:avLst/>
            </a:prstTxWarp>
            <a:spAutoFit/>
          </a:bodyPr>
          <a:lstStyle/>
          <a:p>
            <a:pPr>
              <a:spcBef>
                <a:spcPct val="50000"/>
              </a:spcBef>
            </a:pPr>
            <a:r>
              <a:rPr lang="es-MX" sz="4400" dirty="0" smtClean="0"/>
              <a:t>Environmental Services</a:t>
            </a:r>
            <a:endParaRPr lang="es-ES" sz="4400" dirty="0"/>
          </a:p>
        </p:txBody>
      </p:sp>
      <p:pic>
        <p:nvPicPr>
          <p:cNvPr id="26627" name="Picture 3" descr="D:\archivos\imagenes\linea.bmp"/>
          <p:cNvPicPr>
            <a:picLocks noChangeAspect="1" noChangeArrowheads="1"/>
          </p:cNvPicPr>
          <p:nvPr/>
        </p:nvPicPr>
        <p:blipFill>
          <a:blip r:embed="rId2"/>
          <a:srcRect/>
          <a:stretch>
            <a:fillRect/>
          </a:stretch>
        </p:blipFill>
        <p:spPr bwMode="auto">
          <a:xfrm flipV="1">
            <a:off x="0" y="990600"/>
            <a:ext cx="9144000" cy="76200"/>
          </a:xfrm>
          <a:prstGeom prst="rect">
            <a:avLst/>
          </a:prstGeom>
          <a:noFill/>
          <a:ln w="9525">
            <a:noFill/>
            <a:miter lim="800000"/>
            <a:headEnd/>
            <a:tailEnd/>
          </a:ln>
        </p:spPr>
      </p:pic>
      <p:pic>
        <p:nvPicPr>
          <p:cNvPr id="26628" name="Picture 4" descr="\\Pavilion\pavillon org\De paso\cascada.GIF"/>
          <p:cNvPicPr>
            <a:picLocks noChangeAspect="1" noChangeArrowheads="1"/>
          </p:cNvPicPr>
          <p:nvPr/>
        </p:nvPicPr>
        <p:blipFill>
          <a:blip r:embed="rId3"/>
          <a:srcRect/>
          <a:stretch>
            <a:fillRect/>
          </a:stretch>
        </p:blipFill>
        <p:spPr bwMode="auto">
          <a:xfrm>
            <a:off x="762000" y="1122363"/>
            <a:ext cx="7696200" cy="5659437"/>
          </a:xfrm>
          <a:prstGeom prst="rect">
            <a:avLst/>
          </a:prstGeom>
          <a:noFill/>
          <a:ln w="25400">
            <a:solidFill>
              <a:schemeClr val="tx1"/>
            </a:solidFill>
            <a:miter lim="800000"/>
            <a:headEnd/>
            <a:tailEnd/>
          </a:ln>
        </p:spPr>
      </p:pic>
      <p:sp>
        <p:nvSpPr>
          <p:cNvPr id="26629" name="Text Box 5"/>
          <p:cNvSpPr txBox="1">
            <a:spLocks noChangeArrowheads="1"/>
          </p:cNvSpPr>
          <p:nvPr/>
        </p:nvSpPr>
        <p:spPr bwMode="auto">
          <a:xfrm>
            <a:off x="3543300" y="4416425"/>
            <a:ext cx="5448300" cy="2289175"/>
          </a:xfrm>
          <a:prstGeom prst="rect">
            <a:avLst/>
          </a:prstGeom>
          <a:noFill/>
          <a:ln w="9525">
            <a:noFill/>
            <a:miter lim="800000"/>
            <a:headEnd/>
            <a:tailEnd/>
          </a:ln>
        </p:spPr>
        <p:txBody>
          <a:bodyPr>
            <a:prstTxWarp prst="textNoShape">
              <a:avLst/>
            </a:prstTxWarp>
            <a:spAutoFit/>
          </a:bodyPr>
          <a:lstStyle/>
          <a:p>
            <a:pPr algn="r">
              <a:spcBef>
                <a:spcPct val="50000"/>
              </a:spcBef>
            </a:pPr>
            <a:r>
              <a:rPr lang="es-MX" sz="3600">
                <a:solidFill>
                  <a:schemeClr val="bg2"/>
                </a:solidFill>
              </a:rPr>
              <a:t>Sao</a:t>
            </a:r>
          </a:p>
          <a:p>
            <a:pPr algn="r">
              <a:spcBef>
                <a:spcPct val="50000"/>
              </a:spcBef>
            </a:pPr>
            <a:r>
              <a:rPr lang="es-MX" sz="3600">
                <a:solidFill>
                  <a:schemeClr val="bg2"/>
                </a:solidFill>
              </a:rPr>
              <a:t>Fondo Bioclimático</a:t>
            </a:r>
          </a:p>
          <a:p>
            <a:pPr algn="r">
              <a:spcBef>
                <a:spcPct val="50000"/>
              </a:spcBef>
            </a:pPr>
            <a:r>
              <a:rPr lang="es-MX" sz="3600">
                <a:solidFill>
                  <a:schemeClr val="bg2"/>
                </a:solidFill>
              </a:rPr>
              <a:t>Falls Brook Centre</a:t>
            </a:r>
            <a:endParaRPr lang="es-ES" sz="3600">
              <a:solidFill>
                <a:schemeClr val="bg2"/>
              </a:solidFill>
            </a:endParaRPr>
          </a:p>
        </p:txBody>
      </p:sp>
      <p:sp>
        <p:nvSpPr>
          <p:cNvPr id="6" name="TextBox 5"/>
          <p:cNvSpPr txBox="1"/>
          <p:nvPr/>
        </p:nvSpPr>
        <p:spPr>
          <a:xfrm>
            <a:off x="762000" y="1905000"/>
            <a:ext cx="3729106" cy="1569660"/>
          </a:xfrm>
          <a:prstGeom prst="rect">
            <a:avLst/>
          </a:prstGeom>
          <a:noFill/>
        </p:spPr>
        <p:txBody>
          <a:bodyPr wrap="none" rtlCol="0">
            <a:spAutoFit/>
          </a:bodyPr>
          <a:lstStyle/>
          <a:p>
            <a:r>
              <a:rPr lang="en-US" sz="3200" dirty="0" smtClean="0">
                <a:solidFill>
                  <a:schemeClr val="bg1"/>
                </a:solidFill>
              </a:rPr>
              <a:t>Clean Water</a:t>
            </a:r>
          </a:p>
          <a:p>
            <a:r>
              <a:rPr lang="en-US" sz="3200" dirty="0" smtClean="0">
                <a:solidFill>
                  <a:schemeClr val="bg1"/>
                </a:solidFill>
              </a:rPr>
              <a:t>Species Conservation</a:t>
            </a:r>
          </a:p>
          <a:p>
            <a:r>
              <a:rPr lang="en-US" sz="3200" dirty="0" smtClean="0">
                <a:solidFill>
                  <a:schemeClr val="bg1"/>
                </a:solidFill>
              </a:rPr>
              <a:t>Carbon Sequestration</a:t>
            </a:r>
            <a:endParaRPr lang="en-US" sz="3200" dirty="0">
              <a:solidFill>
                <a:schemeClr val="bg1"/>
              </a:solidFill>
            </a:endParaRPr>
          </a:p>
        </p:txBody>
      </p:sp>
    </p:spTree>
  </p:cSld>
  <p:clrMapOvr>
    <a:masterClrMapping/>
  </p:clrMapOvr>
  <p:transition xmlns:p14="http://schemas.microsoft.com/office/powerpoint/2010/mai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0163" y="2001353"/>
            <a:ext cx="3914202" cy="830997"/>
          </a:xfrm>
          <a:prstGeom prst="rect">
            <a:avLst/>
          </a:prstGeom>
          <a:noFill/>
        </p:spPr>
        <p:txBody>
          <a:bodyPr wrap="none" rtlCol="0">
            <a:spAutoFit/>
          </a:bodyPr>
          <a:lstStyle/>
          <a:p>
            <a:r>
              <a:rPr lang="en-US" dirty="0" smtClean="0"/>
              <a:t>Coffee Production in Practice:</a:t>
            </a:r>
          </a:p>
          <a:p>
            <a:r>
              <a:rPr lang="en-US" dirty="0" smtClean="0"/>
              <a:t>Oaxaca, Mexico</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876800" y="152400"/>
            <a:ext cx="4191000" cy="1219200"/>
          </a:xfrm>
          <a:noFill/>
        </p:spPr>
        <p:txBody>
          <a:bodyPr/>
          <a:lstStyle/>
          <a:p>
            <a:r>
              <a:rPr lang="en-US">
                <a:solidFill>
                  <a:srgbClr val="DBFFB8"/>
                </a:solidFill>
              </a:rPr>
              <a:t>Nuyoo</a:t>
            </a:r>
          </a:p>
        </p:txBody>
      </p:sp>
      <p:pic>
        <p:nvPicPr>
          <p:cNvPr id="23555" name="Picture 3"/>
          <p:cNvPicPr>
            <a:picLocks noGrp="1" noChangeArrowheads="1"/>
          </p:cNvPicPr>
          <p:nvPr>
            <p:ph idx="1"/>
          </p:nvPr>
        </p:nvPicPr>
        <p:blipFill>
          <a:blip r:embed="rId2"/>
          <a:srcRect/>
          <a:stretch>
            <a:fillRect/>
          </a:stretch>
        </p:blipFill>
        <p:spPr>
          <a:xfrm>
            <a:off x="12700" y="0"/>
            <a:ext cx="9029700" cy="6769100"/>
          </a:xfrm>
          <a:noFill/>
        </p:spPr>
      </p:pic>
    </p:spTree>
  </p:cSld>
  <p:clrMapOvr>
    <a:masterClrMapping/>
  </p:clrMapOvr>
  <p:transition xmlns:p14="http://schemas.microsoft.com/office/powerpoint/2010/mai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rrowheads="1"/>
          </p:cNvPicPr>
          <p:nvPr>
            <p:ph idx="1"/>
          </p:nvPr>
        </p:nvPicPr>
        <p:blipFill>
          <a:blip r:embed="rId2"/>
          <a:srcRect/>
          <a:stretch>
            <a:fillRect/>
          </a:stretch>
        </p:blipFill>
        <p:spPr>
          <a:xfrm>
            <a:off x="795338" y="76200"/>
            <a:ext cx="7616825" cy="6692900"/>
          </a:xfrm>
          <a:noFill/>
        </p:spPr>
      </p:pic>
      <p:sp>
        <p:nvSpPr>
          <p:cNvPr id="20483" name="Rectangle 3"/>
          <p:cNvSpPr>
            <a:spLocks noGrp="1" noChangeArrowheads="1"/>
          </p:cNvSpPr>
          <p:nvPr>
            <p:ph type="title"/>
          </p:nvPr>
        </p:nvSpPr>
        <p:spPr>
          <a:xfrm>
            <a:off x="4114800" y="0"/>
            <a:ext cx="3581400" cy="1143000"/>
          </a:xfrm>
          <a:noFill/>
        </p:spPr>
        <p:txBody>
          <a:bodyPr/>
          <a:lstStyle/>
          <a:p>
            <a:r>
              <a:rPr lang="en-US">
                <a:solidFill>
                  <a:srgbClr val="DC0081"/>
                </a:solidFill>
              </a:rPr>
              <a:t>La Itundujia</a:t>
            </a:r>
          </a:p>
        </p:txBody>
      </p:sp>
    </p:spTree>
  </p:cSld>
  <p:clrMapOvr>
    <a:masterClrMapping/>
  </p:clrMapOvr>
  <p:transition xmlns:p14="http://schemas.microsoft.com/office/powerpoint/2010/mai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rrowheads="1"/>
          </p:cNvPicPr>
          <p:nvPr>
            <p:ph idx="1"/>
          </p:nvPr>
        </p:nvPicPr>
        <p:blipFill>
          <a:blip r:embed="rId2"/>
          <a:srcRect/>
          <a:stretch>
            <a:fillRect/>
          </a:stretch>
        </p:blipFill>
        <p:spPr>
          <a:xfrm>
            <a:off x="63500" y="76200"/>
            <a:ext cx="8928100" cy="6692900"/>
          </a:xfrm>
          <a:noFill/>
        </p:spPr>
      </p:pic>
      <p:sp>
        <p:nvSpPr>
          <p:cNvPr id="21507" name="Rectangle 3"/>
          <p:cNvSpPr>
            <a:spLocks noGrp="1" noChangeArrowheads="1"/>
          </p:cNvSpPr>
          <p:nvPr>
            <p:ph type="title"/>
          </p:nvPr>
        </p:nvSpPr>
        <p:spPr>
          <a:xfrm>
            <a:off x="0" y="152400"/>
            <a:ext cx="3657600" cy="990600"/>
          </a:xfrm>
          <a:noFill/>
        </p:spPr>
        <p:txBody>
          <a:bodyPr/>
          <a:lstStyle/>
          <a:p>
            <a:r>
              <a:rPr lang="en-US">
                <a:solidFill>
                  <a:srgbClr val="C0FEF9"/>
                </a:solidFill>
              </a:rPr>
              <a:t>Xanica</a:t>
            </a:r>
          </a:p>
        </p:txBody>
      </p:sp>
    </p:spTree>
  </p:cSld>
  <p:clrMapOvr>
    <a:masterClrMapping/>
  </p:clrMapOvr>
  <p:transition xmlns:p14="http://schemas.microsoft.com/office/powerpoint/2010/mai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Grp="1" noChangeArrowheads="1"/>
          </p:cNvPicPr>
          <p:nvPr>
            <p:ph idx="1"/>
          </p:nvPr>
        </p:nvPicPr>
        <p:blipFill>
          <a:blip r:embed="rId2"/>
          <a:srcRect/>
          <a:stretch>
            <a:fillRect/>
          </a:stretch>
        </p:blipFill>
        <p:spPr>
          <a:xfrm>
            <a:off x="63500" y="76200"/>
            <a:ext cx="8928100" cy="6692900"/>
          </a:xfrm>
          <a:noFill/>
        </p:spPr>
      </p:pic>
      <p:sp>
        <p:nvSpPr>
          <p:cNvPr id="22531" name="Rectangle 3"/>
          <p:cNvSpPr>
            <a:spLocks noGrp="1" noChangeArrowheads="1"/>
          </p:cNvSpPr>
          <p:nvPr>
            <p:ph type="title"/>
          </p:nvPr>
        </p:nvSpPr>
        <p:spPr>
          <a:xfrm>
            <a:off x="0" y="304800"/>
            <a:ext cx="4876800" cy="1066800"/>
          </a:xfrm>
          <a:noFill/>
        </p:spPr>
        <p:txBody>
          <a:bodyPr/>
          <a:lstStyle/>
          <a:p>
            <a:r>
              <a:rPr lang="en-US">
                <a:solidFill>
                  <a:srgbClr val="DBFFB8"/>
                </a:solidFill>
              </a:rPr>
              <a:t>Nuyoo</a:t>
            </a:r>
          </a:p>
        </p:txBody>
      </p:sp>
    </p:spTree>
  </p:cSld>
  <p:clrMapOvr>
    <a:masterClrMapping/>
  </p:clrMapOvr>
  <p:transition xmlns:p14="http://schemas.microsoft.com/office/powerpoint/2010/mai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2" descr="C:\Mis documentos\Mis imágenes\zonas cafe oaxaca.jpg"/>
          <p:cNvPicPr>
            <a:picLocks noChangeAspect="1" noChangeArrowheads="1"/>
          </p:cNvPicPr>
          <p:nvPr/>
        </p:nvPicPr>
        <p:blipFill>
          <a:blip r:embed="rId2"/>
          <a:srcRect/>
          <a:stretch>
            <a:fillRect/>
          </a:stretch>
        </p:blipFill>
        <p:spPr bwMode="auto">
          <a:xfrm>
            <a:off x="381000" y="762000"/>
            <a:ext cx="8518525" cy="5867400"/>
          </a:xfrm>
          <a:prstGeom prst="rect">
            <a:avLst/>
          </a:prstGeom>
          <a:noFill/>
          <a:ln w="9525">
            <a:noFill/>
            <a:miter lim="800000"/>
            <a:headEnd/>
            <a:tailEnd/>
          </a:ln>
        </p:spPr>
      </p:pic>
      <p:sp>
        <p:nvSpPr>
          <p:cNvPr id="19459" name="Text Box 3"/>
          <p:cNvSpPr txBox="1">
            <a:spLocks noChangeArrowheads="1"/>
          </p:cNvSpPr>
          <p:nvPr/>
        </p:nvSpPr>
        <p:spPr bwMode="auto">
          <a:xfrm>
            <a:off x="1733550" y="152400"/>
            <a:ext cx="5962650" cy="523875"/>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s-MX" sz="2800">
                <a:solidFill>
                  <a:schemeClr val="accent1"/>
                </a:solidFill>
                <a:latin typeface="Verdana" pitchFamily="-65" charset="0"/>
              </a:rPr>
              <a:t>Área de influencia del programa</a:t>
            </a:r>
            <a:endParaRPr lang="es-ES" sz="2800">
              <a:solidFill>
                <a:schemeClr val="accent1"/>
              </a:solidFill>
              <a:latin typeface="Verdana" pitchFamily="-65" charset="0"/>
            </a:endParaRPr>
          </a:p>
        </p:txBody>
      </p:sp>
    </p:spTree>
  </p:cSld>
  <p:clrMapOvr>
    <a:masterClrMapping/>
  </p:clrMapOvr>
  <p:transition xmlns:p14="http://schemas.microsoft.com/office/powerpoint/2010/main">
    <p:checke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38648" y="3944974"/>
            <a:ext cx="1764425" cy="461665"/>
          </a:xfrm>
          <a:prstGeom prst="rect">
            <a:avLst/>
          </a:prstGeom>
          <a:noFill/>
        </p:spPr>
        <p:txBody>
          <a:bodyPr wrap="none" rtlCol="0">
            <a:spAutoFit/>
          </a:bodyPr>
          <a:lstStyle/>
          <a:p>
            <a:r>
              <a:rPr lang="en-US" dirty="0" smtClean="0"/>
              <a:t>Coffee Work</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7" descr="D:\archivos\imagenes\bolsas vivero metal.bmp"/>
          <p:cNvPicPr>
            <a:picLocks noChangeAspect="1" noChangeArrowheads="1"/>
          </p:cNvPicPr>
          <p:nvPr/>
        </p:nvPicPr>
        <p:blipFill>
          <a:blip r:embed="rId2"/>
          <a:srcRect/>
          <a:stretch>
            <a:fillRect/>
          </a:stretch>
        </p:blipFill>
        <p:spPr bwMode="auto">
          <a:xfrm>
            <a:off x="228600" y="3367088"/>
            <a:ext cx="4800600" cy="3357562"/>
          </a:xfrm>
          <a:prstGeom prst="rect">
            <a:avLst/>
          </a:prstGeom>
          <a:noFill/>
          <a:ln w="9525">
            <a:noFill/>
            <a:miter lim="800000"/>
            <a:headEnd/>
            <a:tailEnd/>
          </a:ln>
        </p:spPr>
      </p:pic>
      <p:pic>
        <p:nvPicPr>
          <p:cNvPr id="27651" name="Picture 2" descr="D:\archivos\imagenes\linea.bmp"/>
          <p:cNvPicPr>
            <a:picLocks noChangeAspect="1" noChangeArrowheads="1"/>
          </p:cNvPicPr>
          <p:nvPr/>
        </p:nvPicPr>
        <p:blipFill>
          <a:blip r:embed="rId3"/>
          <a:srcRect/>
          <a:stretch>
            <a:fillRect/>
          </a:stretch>
        </p:blipFill>
        <p:spPr bwMode="auto">
          <a:xfrm flipV="1">
            <a:off x="0" y="381000"/>
            <a:ext cx="9144000" cy="76200"/>
          </a:xfrm>
          <a:prstGeom prst="rect">
            <a:avLst/>
          </a:prstGeom>
          <a:noFill/>
          <a:ln w="9525">
            <a:noFill/>
            <a:miter lim="800000"/>
            <a:headEnd/>
            <a:tailEnd/>
          </a:ln>
        </p:spPr>
      </p:pic>
      <p:pic>
        <p:nvPicPr>
          <p:cNvPr id="27652" name="Picture 6" descr="D:\archivos\imagenes\siembra metal.bmp"/>
          <p:cNvPicPr>
            <a:picLocks noChangeAspect="1" noChangeArrowheads="1"/>
          </p:cNvPicPr>
          <p:nvPr/>
        </p:nvPicPr>
        <p:blipFill>
          <a:blip r:embed="rId4"/>
          <a:srcRect/>
          <a:stretch>
            <a:fillRect/>
          </a:stretch>
        </p:blipFill>
        <p:spPr bwMode="auto">
          <a:xfrm>
            <a:off x="3581400" y="685800"/>
            <a:ext cx="5048250" cy="3527425"/>
          </a:xfrm>
          <a:prstGeom prst="rect">
            <a:avLst/>
          </a:prstGeom>
          <a:noFill/>
          <a:ln w="9525">
            <a:noFill/>
            <a:miter lim="800000"/>
            <a:headEnd/>
            <a:tailEnd/>
          </a:ln>
        </p:spPr>
      </p:pic>
    </p:spTree>
  </p:cSld>
  <p:clrMapOvr>
    <a:masterClrMapping/>
  </p:clrMapOvr>
  <p:transition xmlns:p14="http://schemas.microsoft.com/office/powerpoint/2010/mai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228600" y="990600"/>
            <a:ext cx="8623300" cy="5200650"/>
          </a:xfrm>
          <a:prstGeom prst="rect">
            <a:avLst/>
          </a:prstGeom>
          <a:noFill/>
          <a:ln w="12700">
            <a:noFill/>
            <a:miter lim="800000"/>
            <a:headEnd/>
            <a:tailEnd/>
          </a:ln>
        </p:spPr>
        <p:txBody>
          <a:bodyPr lIns="90488" tIns="44450" rIns="90488" bIns="44450">
            <a:prstTxWarp prst="textNoShape">
              <a:avLst/>
            </a:prstTxWarp>
            <a:spAutoFit/>
          </a:bodyPr>
          <a:lstStyle/>
          <a:p>
            <a:r>
              <a:rPr lang="en-US"/>
              <a:t>"I was giving a talk to a new group of [certified] organic producers. I was explaining how they would have a producer number…. Suddenly an elderly individual stood up and said that the ‘number is the beast’. At first I didn’t understand, but then I realized that he was talking about the beast in the bible, that he thought that [the producer number] was some terrible thing…. </a:t>
            </a:r>
            <a:br>
              <a:rPr lang="en-US"/>
            </a:br>
            <a:r>
              <a:rPr lang="en-US"/>
              <a:t/>
            </a:r>
            <a:br>
              <a:rPr lang="en-US"/>
            </a:br>
            <a:r>
              <a:rPr lang="en-US"/>
              <a:t>Now you see what we [inspectors] have to confront."</a:t>
            </a:r>
          </a:p>
          <a:p>
            <a:r>
              <a:rPr lang="en-US"/>
              <a:t> 		—Organic Certification Inspector 22 July 2000</a:t>
            </a:r>
          </a:p>
          <a:p>
            <a:endParaRPr lang="en-US"/>
          </a:p>
          <a:p>
            <a:r>
              <a:rPr lang="en-US"/>
              <a:t/>
            </a:r>
            <a:br>
              <a:rPr lang="en-US"/>
            </a:br>
            <a:r>
              <a:rPr lang="en-US"/>
              <a:t>[certification] is a class of ecological neocolonialism….."</a:t>
            </a:r>
          </a:p>
          <a:p>
            <a:r>
              <a:rPr lang="en-US"/>
              <a:t> 			—Organic extension agent 31 January 2000</a:t>
            </a:r>
          </a:p>
          <a:p>
            <a:endParaRPr lang="en-US"/>
          </a:p>
        </p:txBody>
      </p:sp>
    </p:spTree>
  </p:cSld>
  <p:clrMapOvr>
    <a:masterClrMapping/>
  </p:clrMapOvr>
  <p:transition xmlns:p14="http://schemas.microsoft.com/office/powerpoint/2010/mai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30724" name="Document" r:id="rId5" imgW="5486400" imgH="3739896" progId="Word.Document.8">
                  <p:embed/>
                </p:oleObj>
              </mc:Choice>
              <mc:Fallback>
                <p:oleObj name="Document" r:id="rId5" imgW="5486400" imgH="3739896" progId="Word.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Grp="1" noChangeArrowheads="1"/>
          </p:cNvPicPr>
          <p:nvPr>
            <p:ph idx="1"/>
          </p:nvPr>
        </p:nvPicPr>
        <p:blipFill>
          <a:blip r:embed="rId2"/>
          <a:srcRect/>
          <a:stretch>
            <a:fillRect/>
          </a:stretch>
        </p:blipFill>
        <p:spPr>
          <a:xfrm>
            <a:off x="12700" y="0"/>
            <a:ext cx="9029700" cy="6769100"/>
          </a:xfrm>
          <a:noFill/>
        </p:spPr>
      </p:pic>
      <p:sp>
        <p:nvSpPr>
          <p:cNvPr id="48131" name="Rectangle 3"/>
          <p:cNvSpPr>
            <a:spLocks noGrp="1" noChangeArrowheads="1"/>
          </p:cNvSpPr>
          <p:nvPr>
            <p:ph type="title"/>
          </p:nvPr>
        </p:nvSpPr>
        <p:spPr>
          <a:xfrm>
            <a:off x="533400" y="76200"/>
            <a:ext cx="8534400" cy="1219200"/>
          </a:xfrm>
          <a:noFill/>
        </p:spPr>
        <p:txBody>
          <a:bodyPr/>
          <a:lstStyle/>
          <a:p>
            <a:r>
              <a:rPr lang="en-US" sz="2800">
                <a:solidFill>
                  <a:srgbClr val="C0FEF9"/>
                </a:solidFill>
              </a:rPr>
              <a:t>					Peasant inspectors/</a:t>
            </a:r>
            <a:br>
              <a:rPr lang="en-US" sz="2800">
                <a:solidFill>
                  <a:srgbClr val="C0FEF9"/>
                </a:solidFill>
              </a:rPr>
            </a:br>
            <a:r>
              <a:rPr lang="en-US" sz="2800">
                <a:solidFill>
                  <a:srgbClr val="C0FEF9"/>
                </a:solidFill>
              </a:rPr>
              <a:t>		Community Technical officers training</a:t>
            </a:r>
          </a:p>
        </p:txBody>
      </p:sp>
    </p:spTree>
  </p:cSld>
  <p:clrMapOvr>
    <a:masterClrMapping/>
  </p:clrMapOvr>
  <p:transition xmlns:p14="http://schemas.microsoft.com/office/powerpoint/2010/mai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Grp="1" noChangeArrowheads="1"/>
          </p:cNvPicPr>
          <p:nvPr>
            <p:ph idx="1"/>
          </p:nvPr>
        </p:nvPicPr>
        <p:blipFill>
          <a:blip r:embed="rId2"/>
          <a:srcRect/>
          <a:stretch>
            <a:fillRect/>
          </a:stretch>
        </p:blipFill>
        <p:spPr>
          <a:xfrm>
            <a:off x="63500" y="76200"/>
            <a:ext cx="8928100" cy="6692900"/>
          </a:xfrm>
          <a:noFill/>
        </p:spPr>
      </p:pic>
      <p:sp>
        <p:nvSpPr>
          <p:cNvPr id="47107" name="Rectangle 3"/>
          <p:cNvSpPr>
            <a:spLocks noGrp="1" noChangeArrowheads="1"/>
          </p:cNvSpPr>
          <p:nvPr>
            <p:ph type="title"/>
          </p:nvPr>
        </p:nvSpPr>
        <p:spPr>
          <a:noFill/>
        </p:spPr>
        <p:txBody>
          <a:bodyPr/>
          <a:lstStyle/>
          <a:p>
            <a:r>
              <a:rPr lang="en-US" sz="3600">
                <a:solidFill>
                  <a:srgbClr val="C0FEF9"/>
                </a:solidFill>
              </a:rPr>
              <a:t>					Mapping key to</a:t>
            </a:r>
            <a:br>
              <a:rPr lang="en-US" sz="3600">
                <a:solidFill>
                  <a:srgbClr val="C0FEF9"/>
                </a:solidFill>
              </a:rPr>
            </a:br>
            <a:r>
              <a:rPr lang="en-US" sz="3600">
                <a:solidFill>
                  <a:srgbClr val="C0FEF9"/>
                </a:solidFill>
              </a:rPr>
              <a:t>					certified organic</a:t>
            </a:r>
            <a:br>
              <a:rPr lang="en-US" sz="3600">
                <a:solidFill>
                  <a:srgbClr val="C0FEF9"/>
                </a:solidFill>
              </a:rPr>
            </a:br>
            <a:r>
              <a:rPr lang="en-US" sz="3600">
                <a:solidFill>
                  <a:srgbClr val="C0FEF9"/>
                </a:solidFill>
              </a:rPr>
              <a:t>						monitoring</a:t>
            </a:r>
          </a:p>
        </p:txBody>
      </p:sp>
    </p:spTree>
  </p:cSld>
  <p:clrMapOvr>
    <a:masterClrMapping/>
  </p:clrMapOvr>
  <p:transition xmlns:p14="http://schemas.microsoft.com/office/powerpoint/2010/mai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Grp="1" noChangeArrowheads="1"/>
          </p:cNvPicPr>
          <p:nvPr>
            <p:ph idx="1"/>
          </p:nvPr>
        </p:nvPicPr>
        <p:blipFill>
          <a:blip r:embed="rId2"/>
          <a:srcRect/>
          <a:stretch>
            <a:fillRect/>
          </a:stretch>
        </p:blipFill>
        <p:spPr>
          <a:xfrm>
            <a:off x="63500" y="76200"/>
            <a:ext cx="8928100" cy="6692900"/>
          </a:xfrm>
          <a:noFill/>
        </p:spPr>
      </p:pic>
      <p:sp>
        <p:nvSpPr>
          <p:cNvPr id="52227" name="Rectangle 3"/>
          <p:cNvSpPr>
            <a:spLocks noGrp="1" noChangeArrowheads="1"/>
          </p:cNvSpPr>
          <p:nvPr>
            <p:ph type="title"/>
          </p:nvPr>
        </p:nvSpPr>
        <p:spPr>
          <a:xfrm>
            <a:off x="152400" y="304800"/>
            <a:ext cx="5562600" cy="609600"/>
          </a:xfrm>
          <a:noFill/>
        </p:spPr>
        <p:txBody>
          <a:bodyPr/>
          <a:lstStyle/>
          <a:p>
            <a:r>
              <a:rPr lang="en-US" sz="3200">
                <a:solidFill>
                  <a:srgbClr val="57FF0F"/>
                </a:solidFill>
              </a:rPr>
              <a:t>Coffee: A weighty subject</a:t>
            </a:r>
          </a:p>
        </p:txBody>
      </p:sp>
    </p:spTree>
  </p:cSld>
  <p:clrMapOvr>
    <a:masterClrMapping/>
  </p:clrMapOvr>
  <p:transition xmlns:p14="http://schemas.microsoft.com/office/powerpoint/2010/mai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026"/>
          <p:cNvPicPr>
            <a:picLocks noChangeArrowheads="1"/>
          </p:cNvPicPr>
          <p:nvPr/>
        </p:nvPicPr>
        <p:blipFill>
          <a:blip r:embed="rId2"/>
          <a:srcRect/>
          <a:stretch>
            <a:fillRect/>
          </a:stretch>
        </p:blipFill>
        <p:spPr bwMode="auto">
          <a:xfrm>
            <a:off x="76200" y="123825"/>
            <a:ext cx="8991600" cy="6604000"/>
          </a:xfrm>
          <a:prstGeom prst="rect">
            <a:avLst/>
          </a:prstGeom>
          <a:noFill/>
          <a:ln w="12700">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026"/>
          <p:cNvPicPr>
            <a:picLocks noGrp="1" noChangeArrowheads="1"/>
          </p:cNvPicPr>
          <p:nvPr>
            <p:ph idx="1"/>
          </p:nvPr>
        </p:nvPicPr>
        <p:blipFill>
          <a:blip r:embed="rId2"/>
          <a:srcRect/>
          <a:stretch>
            <a:fillRect/>
          </a:stretch>
        </p:blipFill>
        <p:spPr>
          <a:xfrm>
            <a:off x="101600" y="76200"/>
            <a:ext cx="8928100" cy="6692900"/>
          </a:xfrm>
          <a:noFill/>
        </p:spPr>
      </p:pic>
      <p:sp>
        <p:nvSpPr>
          <p:cNvPr id="49155" name="Rectangle 1027"/>
          <p:cNvSpPr>
            <a:spLocks noGrp="1" noChangeArrowheads="1"/>
          </p:cNvSpPr>
          <p:nvPr>
            <p:ph type="title"/>
          </p:nvPr>
        </p:nvSpPr>
        <p:spPr>
          <a:xfrm>
            <a:off x="1295400" y="152400"/>
            <a:ext cx="7772400" cy="1143000"/>
          </a:xfrm>
          <a:noFill/>
        </p:spPr>
        <p:txBody>
          <a:bodyPr/>
          <a:lstStyle/>
          <a:p>
            <a:r>
              <a:rPr lang="en-US">
                <a:solidFill>
                  <a:srgbClr val="DC0081"/>
                </a:solidFill>
              </a:rPr>
              <a:t>Peasant technical documents</a:t>
            </a:r>
          </a:p>
        </p:txBody>
      </p:sp>
    </p:spTree>
  </p:cSld>
  <p:clrMapOvr>
    <a:masterClrMapping/>
  </p:clrMapOvr>
  <p:transition xmlns:p14="http://schemas.microsoft.com/office/powerpoint/2010/mai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026"/>
          <p:cNvSpPr>
            <a:spLocks noGrp="1" noChangeArrowheads="1"/>
          </p:cNvSpPr>
          <p:nvPr>
            <p:ph type="title"/>
          </p:nvPr>
        </p:nvSpPr>
        <p:spPr>
          <a:xfrm>
            <a:off x="685800" y="1676400"/>
            <a:ext cx="7772400" cy="1143000"/>
          </a:xfrm>
        </p:spPr>
        <p:txBody>
          <a:bodyPr/>
          <a:lstStyle/>
          <a:p>
            <a:r>
              <a:rPr lang="en-US"/>
              <a:t>Benefits of fair-trade organic coffee: the accumulation of wealth and knowledge in rural Oaxacan villages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2895600" y="152400"/>
            <a:ext cx="6172200" cy="914400"/>
          </a:xfrm>
          <a:noFill/>
        </p:spPr>
        <p:txBody>
          <a:bodyPr/>
          <a:lstStyle/>
          <a:p>
            <a:r>
              <a:rPr lang="en-US" sz="3600">
                <a:solidFill>
                  <a:srgbClr val="DC0081"/>
                </a:solidFill>
              </a:rPr>
              <a:t>Morelos Coffee Warehouse</a:t>
            </a:r>
          </a:p>
        </p:txBody>
      </p:sp>
      <p:pic>
        <p:nvPicPr>
          <p:cNvPr id="50179" name="Picture 3"/>
          <p:cNvPicPr>
            <a:picLocks noGrp="1" noChangeArrowheads="1"/>
          </p:cNvPicPr>
          <p:nvPr>
            <p:ph idx="1"/>
          </p:nvPr>
        </p:nvPicPr>
        <p:blipFill>
          <a:blip r:embed="rId2"/>
          <a:srcRect/>
          <a:stretch>
            <a:fillRect/>
          </a:stretch>
        </p:blipFill>
        <p:spPr>
          <a:xfrm>
            <a:off x="114300" y="76200"/>
            <a:ext cx="8826500" cy="6616700"/>
          </a:xfrm>
          <a:noFill/>
        </p:spPr>
      </p:pic>
    </p:spTree>
  </p:cSld>
  <p:clrMapOvr>
    <a:masterClrMapping/>
  </p:clrMapOvr>
  <p:transition xmlns:p14="http://schemas.microsoft.com/office/powerpoint/2010/mai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0"/>
            <a:ext cx="3657600" cy="1066800"/>
          </a:xfrm>
          <a:noFill/>
        </p:spPr>
        <p:txBody>
          <a:bodyPr/>
          <a:lstStyle/>
          <a:p>
            <a:r>
              <a:rPr lang="en-US">
                <a:solidFill>
                  <a:srgbClr val="C0FEF9"/>
                </a:solidFill>
              </a:rPr>
              <a:t>La Itundujia</a:t>
            </a:r>
          </a:p>
        </p:txBody>
      </p:sp>
      <p:pic>
        <p:nvPicPr>
          <p:cNvPr id="51203" name="Picture 3"/>
          <p:cNvPicPr>
            <a:picLocks noGrp="1" noChangeArrowheads="1"/>
          </p:cNvPicPr>
          <p:nvPr>
            <p:ph idx="1"/>
          </p:nvPr>
        </p:nvPicPr>
        <p:blipFill>
          <a:blip r:embed="rId2"/>
          <a:srcRect/>
          <a:stretch>
            <a:fillRect/>
          </a:stretch>
        </p:blipFill>
        <p:spPr>
          <a:xfrm>
            <a:off x="76200" y="85725"/>
            <a:ext cx="8902700" cy="6673850"/>
          </a:xfrm>
          <a:noFill/>
        </p:spPr>
      </p:pic>
    </p:spTree>
  </p:cSld>
  <p:clrMapOvr>
    <a:masterClrMapping/>
  </p:clrMapOvr>
  <p:transition xmlns:p14="http://schemas.microsoft.com/office/powerpoint/2010/mai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026"/>
          <p:cNvSpPr>
            <a:spLocks noChangeArrowheads="1"/>
          </p:cNvSpPr>
          <p:nvPr/>
        </p:nvSpPr>
        <p:spPr bwMode="auto">
          <a:xfrm>
            <a:off x="533400" y="2514600"/>
            <a:ext cx="7848600" cy="3276600"/>
          </a:xfrm>
          <a:prstGeom prst="rect">
            <a:avLst/>
          </a:prstGeom>
          <a:solidFill>
            <a:srgbClr val="C1CEFF"/>
          </a:solidFill>
          <a:ln w="12700">
            <a:solidFill>
              <a:schemeClr val="tx1"/>
            </a:solidFill>
            <a:miter lim="800000"/>
            <a:headEnd/>
            <a:tailEnd/>
          </a:ln>
        </p:spPr>
        <p:txBody>
          <a:bodyPr>
            <a:prstTxWarp prst="textNoShape">
              <a:avLst/>
            </a:prstTxWarp>
          </a:bodyPr>
          <a:lstStyle/>
          <a:p>
            <a:endParaRPr lang="en-US"/>
          </a:p>
        </p:txBody>
      </p:sp>
      <p:sp>
        <p:nvSpPr>
          <p:cNvPr id="53251" name="Rectangle 1027"/>
          <p:cNvSpPr>
            <a:spLocks noGrp="1" noChangeArrowheads="1"/>
          </p:cNvSpPr>
          <p:nvPr>
            <p:ph type="title"/>
          </p:nvPr>
        </p:nvSpPr>
        <p:spPr>
          <a:xfrm>
            <a:off x="381000" y="457200"/>
            <a:ext cx="8458200" cy="1600200"/>
          </a:xfrm>
          <a:noFill/>
        </p:spPr>
        <p:txBody>
          <a:bodyPr/>
          <a:lstStyle/>
          <a:p>
            <a:pPr algn="l"/>
            <a:r>
              <a:rPr lang="en-US" sz="3200"/>
              <a:t>A problem: Unexpected Consequences of Labor for Cash Agreement: The Administrative burdening of unpaid Village and Regional Organization Leaders</a:t>
            </a:r>
          </a:p>
        </p:txBody>
      </p:sp>
      <p:sp>
        <p:nvSpPr>
          <p:cNvPr id="53252" name="Rectangle 1028"/>
          <p:cNvSpPr>
            <a:spLocks noGrp="1" noChangeArrowheads="1"/>
          </p:cNvSpPr>
          <p:nvPr>
            <p:ph type="body" idx="1"/>
          </p:nvPr>
        </p:nvSpPr>
        <p:spPr>
          <a:xfrm>
            <a:off x="609600" y="3429000"/>
            <a:ext cx="7772400" cy="2514600"/>
          </a:xfrm>
          <a:noFill/>
        </p:spPr>
        <p:txBody>
          <a:bodyPr/>
          <a:lstStyle/>
          <a:p>
            <a:r>
              <a:rPr lang="en-US" sz="2800" b="1"/>
              <a:t>Village and Regional Organization Leaders  40</a:t>
            </a:r>
            <a:endParaRPr lang="en-US" sz="2800"/>
          </a:p>
          <a:p>
            <a:r>
              <a:rPr lang="en-US" sz="2800"/>
              <a:t>Peasant Inspectors	                                       20</a:t>
            </a:r>
          </a:p>
          <a:p>
            <a:r>
              <a:rPr lang="en-US" sz="2800"/>
              <a:t>Village Technical Officers	                            22</a:t>
            </a:r>
          </a:p>
          <a:p>
            <a:r>
              <a:rPr lang="en-US" sz="2800"/>
              <a:t>Producer families	                                        3</a:t>
            </a:r>
          </a:p>
        </p:txBody>
      </p:sp>
      <p:sp>
        <p:nvSpPr>
          <p:cNvPr id="53253" name="Rectangle 1029"/>
          <p:cNvSpPr>
            <a:spLocks noChangeArrowheads="1"/>
          </p:cNvSpPr>
          <p:nvPr/>
        </p:nvSpPr>
        <p:spPr bwMode="auto">
          <a:xfrm>
            <a:off x="595313" y="2454275"/>
            <a:ext cx="6450012" cy="942975"/>
          </a:xfrm>
          <a:prstGeom prst="rect">
            <a:avLst/>
          </a:prstGeom>
          <a:noFill/>
          <a:ln w="12700">
            <a:noFill/>
            <a:miter lim="800000"/>
            <a:headEnd/>
            <a:tailEnd/>
          </a:ln>
        </p:spPr>
        <p:txBody>
          <a:bodyPr wrap="none" lIns="90488" tIns="44450" rIns="90488" bIns="44450">
            <a:prstTxWarp prst="textNoShape">
              <a:avLst/>
            </a:prstTxWarp>
            <a:spAutoFit/>
          </a:bodyPr>
          <a:lstStyle/>
          <a:p>
            <a:r>
              <a:rPr lang="en-US" sz="2800" b="1"/>
              <a:t>Increase in Yearly Labor Day Outlays to </a:t>
            </a:r>
          </a:p>
          <a:p>
            <a:r>
              <a:rPr lang="en-US" sz="2800" b="1"/>
              <a:t>Manage Internal Certifications</a:t>
            </a:r>
          </a:p>
        </p:txBody>
      </p:sp>
    </p:spTree>
  </p:cSld>
  <p:clrMapOvr>
    <a:masterClrMapping/>
  </p:clrMapOvr>
  <p:transition xmlns:p14="http://schemas.microsoft.com/office/powerpoint/2010/mai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Line 10"/>
          <p:cNvSpPr>
            <a:spLocks noChangeShapeType="1"/>
          </p:cNvSpPr>
          <p:nvPr/>
        </p:nvSpPr>
        <p:spPr bwMode="auto">
          <a:xfrm>
            <a:off x="0" y="685800"/>
            <a:ext cx="9144000" cy="0"/>
          </a:xfrm>
          <a:prstGeom prst="line">
            <a:avLst/>
          </a:prstGeom>
          <a:noFill/>
          <a:ln w="57150">
            <a:solidFill>
              <a:srgbClr val="993300"/>
            </a:solidFill>
            <a:miter lim="800000"/>
            <a:headEnd/>
            <a:tailEnd/>
          </a:ln>
        </p:spPr>
        <p:txBody>
          <a:bodyPr wrap="none">
            <a:prstTxWarp prst="textNoShape">
              <a:avLst/>
            </a:prstTxWarp>
          </a:bodyPr>
          <a:lstStyle/>
          <a:p>
            <a:endParaRPr lang="en-US"/>
          </a:p>
        </p:txBody>
      </p:sp>
      <p:sp>
        <p:nvSpPr>
          <p:cNvPr id="17411" name="Text Box 12"/>
          <p:cNvSpPr txBox="1">
            <a:spLocks noChangeArrowheads="1"/>
          </p:cNvSpPr>
          <p:nvPr/>
        </p:nvSpPr>
        <p:spPr bwMode="auto">
          <a:xfrm>
            <a:off x="628650" y="5848350"/>
            <a:ext cx="8248650" cy="823913"/>
          </a:xfrm>
          <a:prstGeom prst="rect">
            <a:avLst/>
          </a:prstGeom>
          <a:noFill/>
          <a:ln w="9525">
            <a:noFill/>
            <a:miter lim="800000"/>
            <a:headEnd/>
            <a:tailEnd/>
          </a:ln>
        </p:spPr>
        <p:txBody>
          <a:bodyPr>
            <a:prstTxWarp prst="textNoShape">
              <a:avLst/>
            </a:prstTxWarp>
            <a:spAutoFit/>
          </a:bodyPr>
          <a:lstStyle/>
          <a:p>
            <a:pPr algn="ctr">
              <a:spcBef>
                <a:spcPct val="50000"/>
              </a:spcBef>
            </a:pPr>
            <a:r>
              <a:rPr lang="es-MX" sz="4800">
                <a:solidFill>
                  <a:schemeClr val="bg2"/>
                </a:solidFill>
              </a:rPr>
              <a:t>Objetivos del Programa</a:t>
            </a:r>
            <a:endParaRPr lang="es-ES" sz="4800">
              <a:solidFill>
                <a:schemeClr val="bg2"/>
              </a:solidFill>
            </a:endParaRPr>
          </a:p>
        </p:txBody>
      </p:sp>
      <p:pic>
        <p:nvPicPr>
          <p:cNvPr id="17412" name="Picture 14" descr="C:\Mis documentos\fotografías\miel4.jpg"/>
          <p:cNvPicPr>
            <a:picLocks noChangeAspect="1" noChangeArrowheads="1"/>
          </p:cNvPicPr>
          <p:nvPr/>
        </p:nvPicPr>
        <p:blipFill>
          <a:blip r:embed="rId2"/>
          <a:srcRect/>
          <a:stretch>
            <a:fillRect/>
          </a:stretch>
        </p:blipFill>
        <p:spPr bwMode="auto">
          <a:xfrm>
            <a:off x="1136650" y="776288"/>
            <a:ext cx="6788150" cy="5091112"/>
          </a:xfrm>
          <a:prstGeom prst="rect">
            <a:avLst/>
          </a:prstGeom>
          <a:noFill/>
          <a:ln w="28575">
            <a:solidFill>
              <a:schemeClr val="tx1"/>
            </a:solidFill>
            <a:miter lim="800000"/>
            <a:headEnd/>
            <a:tailEnd/>
          </a:ln>
        </p:spPr>
      </p:pic>
    </p:spTree>
  </p:cSld>
  <p:clrMapOvr>
    <a:masterClrMapping/>
  </p:clrMapOvr>
  <p:transition xmlns:p14="http://schemas.microsoft.com/office/powerpoint/2010/mai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09800"/>
            <a:ext cx="7772400" cy="1143000"/>
          </a:xfrm>
        </p:spPr>
        <p:txBody>
          <a:bodyPr/>
          <a:lstStyle/>
          <a:p>
            <a:r>
              <a:rPr lang="en-US" dirty="0" smtClean="0"/>
              <a:t>The downside of Organic and Fair Trade Coffee: </a:t>
            </a:r>
            <a:br>
              <a:rPr lang="en-US" dirty="0" smtClean="0"/>
            </a:br>
            <a:r>
              <a:rPr lang="en-US" dirty="0" smtClean="0"/>
              <a:t>lots of work and burnout!</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Object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56324" name="Document" r:id="rId5" imgW="4623816" imgH="2633472" progId="Word.Document.8">
                  <p:embed/>
                </p:oleObj>
              </mc:Choice>
              <mc:Fallback>
                <p:oleObj name="Document" r:id="rId5" imgW="4623816" imgH="2633472" progId="Word.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274" name="Object 2"/>
          <p:cNvGraphicFramePr>
            <a:graphicFrameLocks noChangeAspect="1"/>
          </p:cNvGraphicFramePr>
          <p:nvPr/>
        </p:nvGraphicFramePr>
        <p:xfrm>
          <a:off x="685800" y="152400"/>
          <a:ext cx="7696200" cy="5638800"/>
        </p:xfrm>
        <a:graphic>
          <a:graphicData uri="http://schemas.openxmlformats.org/presentationml/2006/ole">
            <mc:AlternateContent xmlns:mc="http://schemas.openxmlformats.org/markup-compatibility/2006">
              <mc:Choice xmlns:v="urn:schemas-microsoft-com:vml" Requires="v">
                <p:oleObj spid="_x0000_s54276" name="Document" r:id="rId5" imgW="4081272" imgH="2990088" progId="Word.Document.8">
                  <p:embed/>
                </p:oleObj>
              </mc:Choice>
              <mc:Fallback>
                <p:oleObj name="Document" r:id="rId5" imgW="4081272" imgH="2990088" progId="Word.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152400"/>
                        <a:ext cx="7696200" cy="563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4275" name="Text Box 3"/>
          <p:cNvSpPr txBox="1">
            <a:spLocks noChangeArrowheads="1"/>
          </p:cNvSpPr>
          <p:nvPr/>
        </p:nvSpPr>
        <p:spPr bwMode="auto">
          <a:xfrm>
            <a:off x="1676400" y="6096000"/>
            <a:ext cx="5907088" cy="457200"/>
          </a:xfrm>
          <a:prstGeom prst="rect">
            <a:avLst/>
          </a:prstGeom>
          <a:noFill/>
          <a:ln w="9525">
            <a:noFill/>
            <a:miter lim="800000"/>
            <a:headEnd/>
            <a:tailEnd/>
          </a:ln>
        </p:spPr>
        <p:txBody>
          <a:bodyPr wrap="none">
            <a:prstTxWarp prst="textNoShape">
              <a:avLst/>
            </a:prstTxWarp>
            <a:spAutoFit/>
          </a:bodyPr>
          <a:lstStyle/>
          <a:p>
            <a:r>
              <a:rPr lang="en-US"/>
              <a:t>Knowledge Relations in Fairtrade Certification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Object 2"/>
          <p:cNvGraphicFramePr>
            <a:graphicFrameLocks noChangeAspect="1"/>
          </p:cNvGraphicFramePr>
          <p:nvPr/>
        </p:nvGraphicFramePr>
        <p:xfrm>
          <a:off x="0" y="304800"/>
          <a:ext cx="9144000" cy="6553200"/>
        </p:xfrm>
        <a:graphic>
          <a:graphicData uri="http://schemas.openxmlformats.org/presentationml/2006/ole">
            <mc:AlternateContent xmlns:mc="http://schemas.openxmlformats.org/markup-compatibility/2006">
              <mc:Choice xmlns:v="urn:schemas-microsoft-com:vml" Requires="v">
                <p:oleObj spid="_x0000_s40964" name="Document" r:id="rId5" imgW="5224272" imgH="2804160" progId="Word.Document.8">
                  <p:embed/>
                </p:oleObj>
              </mc:Choice>
              <mc:Fallback>
                <p:oleObj name="Document" r:id="rId5" imgW="5224272" imgH="2804160" progId="Word.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04800"/>
                        <a:ext cx="9144000"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40963" name="Text Box 3"/>
          <p:cNvSpPr txBox="1">
            <a:spLocks noChangeArrowheads="1"/>
          </p:cNvSpPr>
          <p:nvPr/>
        </p:nvSpPr>
        <p:spPr bwMode="auto">
          <a:xfrm>
            <a:off x="4632325" y="352425"/>
            <a:ext cx="4214813" cy="457200"/>
          </a:xfrm>
          <a:prstGeom prst="rect">
            <a:avLst/>
          </a:prstGeom>
          <a:noFill/>
          <a:ln w="9525">
            <a:noFill/>
            <a:miter lim="800000"/>
            <a:headEnd/>
            <a:tailEnd/>
          </a:ln>
        </p:spPr>
        <p:txBody>
          <a:bodyPr wrap="none">
            <a:prstTxWarp prst="textNoShape">
              <a:avLst/>
            </a:prstTxWarp>
            <a:spAutoFit/>
          </a:bodyPr>
          <a:lstStyle/>
          <a:p>
            <a:r>
              <a:rPr lang="en-US" b="1">
                <a:solidFill>
                  <a:srgbClr val="FF0080"/>
                </a:solidFill>
              </a:rPr>
              <a:t>Quality Labor in FT-Organic</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370" name="Object 2"/>
          <p:cNvGraphicFramePr>
            <a:graphicFrameLocks noChangeAspect="1"/>
          </p:cNvGraphicFramePr>
          <p:nvPr/>
        </p:nvGraphicFramePr>
        <p:xfrm>
          <a:off x="2209800" y="0"/>
          <a:ext cx="5791200" cy="3810000"/>
        </p:xfrm>
        <a:graphic>
          <a:graphicData uri="http://schemas.openxmlformats.org/presentationml/2006/ole">
            <mc:AlternateContent xmlns:mc="http://schemas.openxmlformats.org/markup-compatibility/2006">
              <mc:Choice xmlns:v="urn:schemas-microsoft-com:vml" Requires="v">
                <p:oleObj spid="_x0000_s58373" name="Document" r:id="rId5" imgW="4233672" imgH="2414016" progId="Word.Document.8">
                  <p:embed/>
                </p:oleObj>
              </mc:Choice>
              <mc:Fallback>
                <p:oleObj name="Document" r:id="rId5" imgW="4233672" imgH="2414016" progId="Word.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9800" y="0"/>
                        <a:ext cx="57912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58371" name="Object 3"/>
          <p:cNvGraphicFramePr>
            <a:graphicFrameLocks noChangeAspect="1"/>
          </p:cNvGraphicFramePr>
          <p:nvPr/>
        </p:nvGraphicFramePr>
        <p:xfrm>
          <a:off x="2438400" y="3962400"/>
          <a:ext cx="5410200" cy="2895600"/>
        </p:xfrm>
        <a:graphic>
          <a:graphicData uri="http://schemas.openxmlformats.org/presentationml/2006/ole">
            <mc:AlternateContent xmlns:mc="http://schemas.openxmlformats.org/markup-compatibility/2006">
              <mc:Choice xmlns:v="urn:schemas-microsoft-com:vml" Requires="v">
                <p:oleObj spid="_x0000_s58374" name="Document" r:id="rId8" imgW="4081272" imgH="2182368" progId="Word.Document.8">
                  <p:embed/>
                </p:oleObj>
              </mc:Choice>
              <mc:Fallback>
                <p:oleObj name="Document" r:id="rId8" imgW="4081272" imgH="2182368" progId="Word.Document.8">
                  <p:embed/>
                  <p:pic>
                    <p:nvPicPr>
                      <p:cNvPr id="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8400" y="3962400"/>
                        <a:ext cx="5410200"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85800" y="152400"/>
            <a:ext cx="7772400" cy="1143000"/>
          </a:xfrm>
          <a:noFill/>
        </p:spPr>
        <p:txBody>
          <a:bodyPr/>
          <a:lstStyle/>
          <a:p>
            <a:r>
              <a:rPr lang="en-US"/>
              <a:t>Conclusions</a:t>
            </a:r>
          </a:p>
        </p:txBody>
      </p:sp>
      <p:sp>
        <p:nvSpPr>
          <p:cNvPr id="60419" name="Rectangle 3"/>
          <p:cNvSpPr>
            <a:spLocks noGrp="1" noChangeArrowheads="1"/>
          </p:cNvSpPr>
          <p:nvPr>
            <p:ph type="body" idx="1"/>
          </p:nvPr>
        </p:nvSpPr>
        <p:spPr>
          <a:xfrm>
            <a:off x="609600" y="1066800"/>
            <a:ext cx="7772400" cy="5181600"/>
          </a:xfrm>
          <a:noFill/>
        </p:spPr>
        <p:txBody>
          <a:bodyPr/>
          <a:lstStyle/>
          <a:p>
            <a:pPr>
              <a:lnSpc>
                <a:spcPct val="90000"/>
              </a:lnSpc>
            </a:pPr>
            <a:r>
              <a:rPr lang="en-US" sz="2800" b="1" dirty="0"/>
              <a:t>The certification process stands to transform peasant economies, organization and perception</a:t>
            </a:r>
          </a:p>
          <a:p>
            <a:pPr>
              <a:lnSpc>
                <a:spcPct val="90000"/>
              </a:lnSpc>
            </a:pPr>
            <a:r>
              <a:rPr lang="en-US" sz="2800" b="1" dirty="0"/>
              <a:t>The monitoring structure complicates</a:t>
            </a:r>
            <a:r>
              <a:rPr lang="en-US" sz="2800" b="1" dirty="0" smtClean="0"/>
              <a:t> the commodity </a:t>
            </a:r>
            <a:r>
              <a:rPr lang="en-US" sz="2800" b="1" dirty="0"/>
              <a:t>chain </a:t>
            </a:r>
          </a:p>
          <a:p>
            <a:pPr lvl="1">
              <a:lnSpc>
                <a:spcPct val="90000"/>
              </a:lnSpc>
            </a:pPr>
            <a:r>
              <a:rPr lang="en-US" sz="2400" b="1" dirty="0"/>
              <a:t>Monitoring is</a:t>
            </a:r>
            <a:r>
              <a:rPr lang="en-US" sz="2400" b="1" dirty="0" smtClean="0"/>
              <a:t> very costly for farmers!!</a:t>
            </a:r>
          </a:p>
          <a:p>
            <a:pPr lvl="1">
              <a:lnSpc>
                <a:spcPct val="90000"/>
              </a:lnSpc>
            </a:pPr>
            <a:r>
              <a:rPr lang="en-US" sz="2400" b="1" dirty="0" smtClean="0"/>
              <a:t>Transnational certification </a:t>
            </a:r>
            <a:r>
              <a:rPr lang="en-US" sz="2400" b="1" dirty="0"/>
              <a:t>norms </a:t>
            </a:r>
            <a:r>
              <a:rPr lang="en-US" sz="2400" b="1" dirty="0" smtClean="0"/>
              <a:t>disrupt </a:t>
            </a:r>
            <a:r>
              <a:rPr lang="en-US" sz="2400" b="1" smtClean="0"/>
              <a:t>peasant unions</a:t>
            </a:r>
          </a:p>
          <a:p>
            <a:pPr>
              <a:lnSpc>
                <a:spcPct val="90000"/>
              </a:lnSpc>
            </a:pPr>
            <a:r>
              <a:rPr lang="en-US" sz="2800" b="1" dirty="0"/>
              <a:t>The Number is the Beast: Changes in governance and economic management  </a:t>
            </a:r>
            <a:br>
              <a:rPr lang="en-US" sz="2800" b="1" dirty="0"/>
            </a:br>
            <a:r>
              <a:rPr lang="en-US" sz="2800" b="1" dirty="0"/>
              <a:t>elicit resistance/ resistance complicated by ISO norms</a:t>
            </a:r>
          </a:p>
        </p:txBody>
      </p:sp>
    </p:spTree>
  </p:cSld>
  <p:clrMapOvr>
    <a:masterClrMapping/>
  </p:clrMapOvr>
  <p:transition xmlns:p14="http://schemas.microsoft.com/office/powerpoint/2010/mai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26"/>
          <p:cNvSpPr>
            <a:spLocks noGrp="1" noChangeArrowheads="1"/>
          </p:cNvSpPr>
          <p:nvPr>
            <p:ph type="title"/>
          </p:nvPr>
        </p:nvSpPr>
        <p:spPr>
          <a:xfrm>
            <a:off x="685800" y="762000"/>
            <a:ext cx="7772400" cy="1143000"/>
          </a:xfrm>
        </p:spPr>
        <p:txBody>
          <a:bodyPr/>
          <a:lstStyle/>
          <a:p>
            <a:r>
              <a:rPr lang="en-US"/>
              <a:t>Analytical approach: comparative study of three coffee producing villages in Oaxaca, Mexico</a:t>
            </a:r>
          </a:p>
        </p:txBody>
      </p:sp>
      <p:sp>
        <p:nvSpPr>
          <p:cNvPr id="61443" name="Rectangle 1027"/>
          <p:cNvSpPr>
            <a:spLocks noGrp="1" noChangeArrowheads="1"/>
          </p:cNvSpPr>
          <p:nvPr>
            <p:ph type="body" idx="1"/>
          </p:nvPr>
        </p:nvSpPr>
        <p:spPr>
          <a:xfrm>
            <a:off x="685800" y="2514600"/>
            <a:ext cx="7772400" cy="3581400"/>
          </a:xfrm>
        </p:spPr>
        <p:txBody>
          <a:bodyPr/>
          <a:lstStyle/>
          <a:p>
            <a:pPr>
              <a:lnSpc>
                <a:spcPct val="90000"/>
              </a:lnSpc>
            </a:pPr>
            <a:r>
              <a:rPr lang="en-US"/>
              <a:t>Within the Oaxacan statewide peasant confederation</a:t>
            </a:r>
          </a:p>
          <a:p>
            <a:pPr>
              <a:lnSpc>
                <a:spcPct val="90000"/>
              </a:lnSpc>
            </a:pPr>
            <a:r>
              <a:rPr lang="en-US"/>
              <a:t>Certified by OCIA (USA) and </a:t>
            </a:r>
            <a:br>
              <a:rPr lang="en-US"/>
            </a:br>
            <a:r>
              <a:rPr lang="en-US"/>
              <a:t>Naturland (EU) certifier/labelers</a:t>
            </a:r>
          </a:p>
          <a:p>
            <a:pPr>
              <a:lnSpc>
                <a:spcPct val="90000"/>
              </a:lnSpc>
            </a:pPr>
            <a:r>
              <a:rPr lang="en-US"/>
              <a:t>Within different regional organizations</a:t>
            </a:r>
          </a:p>
          <a:p>
            <a:pPr>
              <a:lnSpc>
                <a:spcPct val="90000"/>
              </a:lnSpc>
            </a:pPr>
            <a:r>
              <a:rPr lang="en-US"/>
              <a:t>Differ in terms of property, wealth,</a:t>
            </a:r>
            <a:br>
              <a:rPr lang="en-US"/>
            </a:br>
            <a:r>
              <a:rPr lang="en-US"/>
              <a:t>and production relations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8382000" y="609600"/>
            <a:ext cx="76200" cy="76200"/>
          </a:xfrm>
        </p:spPr>
        <p:txBody>
          <a:bodyPr/>
          <a:lstStyle/>
          <a:p>
            <a:endParaRPr lang="en-US"/>
          </a:p>
        </p:txBody>
      </p:sp>
      <p:sp>
        <p:nvSpPr>
          <p:cNvPr id="63491" name="Rectangle 3"/>
          <p:cNvSpPr>
            <a:spLocks noGrp="1" noChangeArrowheads="1"/>
          </p:cNvSpPr>
          <p:nvPr>
            <p:ph type="body" idx="1"/>
          </p:nvPr>
        </p:nvSpPr>
        <p:spPr>
          <a:xfrm>
            <a:off x="838200" y="609600"/>
            <a:ext cx="7620000" cy="5486400"/>
          </a:xfrm>
          <a:noFill/>
        </p:spPr>
        <p:txBody>
          <a:bodyPr/>
          <a:lstStyle/>
          <a:p>
            <a:r>
              <a:rPr lang="en-US"/>
              <a:t>i. peasant livelihoods </a:t>
            </a:r>
            <a:endParaRPr lang="en-US" sz="2800"/>
          </a:p>
          <a:p>
            <a:pPr lvl="1"/>
            <a:r>
              <a:rPr lang="en-US" sz="2400"/>
              <a:t>a. peasant households</a:t>
            </a:r>
          </a:p>
          <a:p>
            <a:pPr lvl="1"/>
            <a:r>
              <a:rPr lang="en-US" sz="2400"/>
              <a:t>b. village organizations</a:t>
            </a:r>
          </a:p>
          <a:p>
            <a:r>
              <a:rPr lang="en-US"/>
              <a:t>ii. peasant organizations</a:t>
            </a:r>
          </a:p>
          <a:p>
            <a:pPr lvl="1"/>
            <a:r>
              <a:rPr lang="en-US" sz="2400"/>
              <a:t>a. regional organizations</a:t>
            </a:r>
          </a:p>
          <a:p>
            <a:pPr lvl="1"/>
            <a:r>
              <a:rPr lang="en-US" sz="2400"/>
              <a:t>b. state-level organizations</a:t>
            </a:r>
          </a:p>
          <a:p>
            <a:r>
              <a:rPr lang="en-US"/>
              <a:t>iii. certification organizations</a:t>
            </a:r>
            <a:endParaRPr lang="en-US" sz="2800"/>
          </a:p>
          <a:p>
            <a:pPr lvl="1"/>
            <a:r>
              <a:rPr lang="en-US" sz="2400"/>
              <a:t>a. Mexican national certifiers</a:t>
            </a:r>
          </a:p>
          <a:p>
            <a:pPr lvl="1"/>
            <a:r>
              <a:rPr lang="en-US" sz="2400"/>
              <a:t>b. Mexican certifier unions</a:t>
            </a:r>
          </a:p>
          <a:p>
            <a:pPr lvl="1"/>
            <a:r>
              <a:rPr lang="en-US" sz="2400"/>
              <a:t>c. Mexican governmental organizations</a:t>
            </a:r>
          </a:p>
          <a:p>
            <a:pPr lvl="1"/>
            <a:r>
              <a:rPr lang="en-US" sz="2400"/>
              <a:t>d. International Certifiers</a:t>
            </a:r>
          </a:p>
        </p:txBody>
      </p:sp>
    </p:spTree>
  </p:cSld>
  <p:clrMapOvr>
    <a:masterClrMapping/>
  </p:clrMapOvr>
  <p:transition xmlns:p14="http://schemas.microsoft.com/office/powerpoint/2010/mai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
          <p:cNvGraphicFramePr>
            <a:graphicFrameLocks noChangeAspect="1"/>
          </p:cNvGraphicFramePr>
          <p:nvPr/>
        </p:nvGraphicFramePr>
        <p:xfrm>
          <a:off x="76200" y="0"/>
          <a:ext cx="5029200" cy="6858000"/>
        </p:xfrm>
        <a:graphic>
          <a:graphicData uri="http://schemas.openxmlformats.org/presentationml/2006/ole">
            <mc:AlternateContent xmlns:mc="http://schemas.openxmlformats.org/markup-compatibility/2006">
              <mc:Choice xmlns:v="urn:schemas-microsoft-com:vml" Requires="v">
                <p:oleObj spid="_x0000_s24580" name="Document" r:id="rId5" imgW="5486400" imgH="7552944" progId="Word.Document.8">
                  <p:embed/>
                </p:oleObj>
              </mc:Choice>
              <mc:Fallback>
                <p:oleObj name="Document" r:id="rId5" imgW="5486400" imgH="7552944" progId="Word.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0"/>
                        <a:ext cx="50292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4579" name="Rectangle 3"/>
          <p:cNvSpPr>
            <a:spLocks noChangeArrowheads="1"/>
          </p:cNvSpPr>
          <p:nvPr/>
        </p:nvSpPr>
        <p:spPr bwMode="auto">
          <a:xfrm>
            <a:off x="5930900" y="1128713"/>
            <a:ext cx="2374900" cy="2528887"/>
          </a:xfrm>
          <a:prstGeom prst="rect">
            <a:avLst/>
          </a:prstGeom>
          <a:noFill/>
          <a:ln w="9525">
            <a:noFill/>
            <a:miter lim="800000"/>
            <a:headEnd/>
            <a:tailEnd/>
          </a:ln>
        </p:spPr>
        <p:txBody>
          <a:bodyPr wrap="none">
            <a:prstTxWarp prst="textNoShape">
              <a:avLst/>
            </a:prstTxWarp>
            <a:spAutoFit/>
          </a:bodyPr>
          <a:lstStyle/>
          <a:p>
            <a:r>
              <a:rPr lang="en-US" sz="3200" b="1"/>
              <a:t>Fetish</a:t>
            </a:r>
          </a:p>
          <a:p>
            <a:r>
              <a:rPr lang="en-US" sz="3200" b="1"/>
              <a:t>Capitalism:</a:t>
            </a:r>
          </a:p>
          <a:p>
            <a:r>
              <a:rPr lang="en-US" sz="3200" b="1"/>
              <a:t>A </a:t>
            </a:r>
          </a:p>
          <a:p>
            <a:r>
              <a:rPr lang="en-US" sz="3200" b="1"/>
              <a:t>Neoliberal</a:t>
            </a:r>
          </a:p>
          <a:p>
            <a:r>
              <a:rPr lang="en-US" sz="3200" b="1"/>
              <a:t>Creed?</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p:txBody>
          <a:bodyPr/>
          <a:lstStyle/>
          <a:p>
            <a:endParaRPr lang="en-US"/>
          </a:p>
        </p:txBody>
      </p:sp>
      <p:graphicFrame>
        <p:nvGraphicFramePr>
          <p:cNvPr id="33794" name="Object 2"/>
          <p:cNvGraphicFramePr>
            <a:graphicFrameLocks noGrp="1"/>
          </p:cNvGraphicFramePr>
          <p:nvPr>
            <p:ph type="chart" idx="1"/>
          </p:nvPr>
        </p:nvGraphicFramePr>
        <p:xfrm>
          <a:off x="242888" y="457200"/>
          <a:ext cx="8291512" cy="6227763"/>
        </p:xfrm>
        <a:graphic>
          <a:graphicData uri="http://schemas.openxmlformats.org/presentationml/2006/ole">
            <mc:AlternateContent xmlns:mc="http://schemas.openxmlformats.org/markup-compatibility/2006">
              <mc:Choice xmlns:v="urn:schemas-microsoft-com:vml" Requires="v">
                <p:oleObj spid="_x0000_s33796" name="Picture" r:id="rId3" imgW="4610100" imgH="3086100" progId="Word.Picture.8">
                  <p:embed/>
                </p:oleObj>
              </mc:Choice>
              <mc:Fallback>
                <p:oleObj name="Picture" r:id="rId3" imgW="4610100" imgH="3086100" progId="Word.Picture.8">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88" y="457200"/>
                        <a:ext cx="8291512" cy="622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Tree>
  </p:cSld>
  <p:clrMapOvr>
    <a:masterClrMapping/>
  </p:clrMapOvr>
  <p:transition xmlns:p14="http://schemas.microsoft.com/office/powerpoint/2010/mai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595313" y="4954588"/>
            <a:ext cx="7937500" cy="819150"/>
          </a:xfrm>
          <a:prstGeom prst="rect">
            <a:avLst/>
          </a:prstGeom>
          <a:noFill/>
          <a:ln w="12700">
            <a:noFill/>
            <a:miter lim="800000"/>
            <a:headEnd/>
            <a:tailEnd/>
          </a:ln>
        </p:spPr>
        <p:txBody>
          <a:bodyPr lIns="90488" tIns="44450" rIns="90488" bIns="44450">
            <a:prstTxWarp prst="textNoShape">
              <a:avLst/>
            </a:prstTxWarp>
            <a:spAutoFit/>
          </a:bodyPr>
          <a:lstStyle/>
          <a:p>
            <a:r>
              <a:rPr lang="en-US"/>
              <a:t>,</a:t>
            </a:r>
          </a:p>
          <a:p>
            <a:endParaRPr lang="en-US"/>
          </a:p>
        </p:txBody>
      </p:sp>
      <p:sp>
        <p:nvSpPr>
          <p:cNvPr id="37891" name="Rectangle 3"/>
          <p:cNvSpPr>
            <a:spLocks noGrp="1" noChangeArrowheads="1"/>
          </p:cNvSpPr>
          <p:nvPr>
            <p:ph type="title"/>
          </p:nvPr>
        </p:nvSpPr>
        <p:spPr>
          <a:xfrm>
            <a:off x="76200" y="0"/>
            <a:ext cx="7086600" cy="1295400"/>
          </a:xfrm>
          <a:noFill/>
        </p:spPr>
        <p:txBody>
          <a:bodyPr/>
          <a:lstStyle/>
          <a:p>
            <a:r>
              <a:rPr lang="en-US" sz="3600" dirty="0">
                <a:solidFill>
                  <a:schemeClr val="tx1"/>
                </a:solidFill>
              </a:rPr>
              <a:t>Certified organic foods sector</a:t>
            </a:r>
          </a:p>
        </p:txBody>
      </p:sp>
      <p:sp>
        <p:nvSpPr>
          <p:cNvPr id="37892" name="Rectangle 4"/>
          <p:cNvSpPr>
            <a:spLocks noGrp="1" noChangeArrowheads="1"/>
          </p:cNvSpPr>
          <p:nvPr>
            <p:ph type="body" idx="1"/>
          </p:nvPr>
        </p:nvSpPr>
        <p:spPr>
          <a:xfrm>
            <a:off x="457200" y="990600"/>
            <a:ext cx="8382000" cy="4191000"/>
          </a:xfrm>
          <a:noFill/>
        </p:spPr>
        <p:txBody>
          <a:bodyPr/>
          <a:lstStyle/>
          <a:p>
            <a:r>
              <a:rPr lang="en-US" sz="2800" dirty="0"/>
              <a:t>$20 billion in worldwide sales</a:t>
            </a:r>
            <a:r>
              <a:rPr lang="en-US" sz="2800" dirty="0" smtClean="0"/>
              <a:t> in 2002</a:t>
            </a:r>
            <a:br>
              <a:rPr lang="en-US" sz="2800" dirty="0" smtClean="0"/>
            </a:br>
            <a:r>
              <a:rPr lang="en-US" sz="2800" dirty="0" smtClean="0"/>
              <a:t>10.5 million hectares </a:t>
            </a:r>
          </a:p>
          <a:p>
            <a:r>
              <a:rPr lang="en-US" sz="2800" dirty="0" smtClean="0"/>
              <a:t>$60 Billion 2010</a:t>
            </a:r>
            <a:br>
              <a:rPr lang="en-US" sz="2800" dirty="0" smtClean="0"/>
            </a:br>
            <a:r>
              <a:rPr lang="en-US" sz="2800" dirty="0" smtClean="0"/>
              <a:t>30 million hectares (75 million acres)</a:t>
            </a:r>
            <a:br>
              <a:rPr lang="en-US" sz="2800" dirty="0" smtClean="0"/>
            </a:br>
            <a:r>
              <a:rPr lang="en-US" sz="2800" dirty="0"/>
              <a:t>Products traced from producer field to retail store: transport and way-stations must be</a:t>
            </a:r>
            <a:r>
              <a:rPr lang="en-US" sz="2800" dirty="0" smtClean="0"/>
              <a:t> certified </a:t>
            </a:r>
            <a:r>
              <a:rPr lang="en-US" sz="2800" dirty="0"/>
              <a:t>organic. </a:t>
            </a:r>
            <a:endParaRPr lang="en-US" sz="2800" dirty="0" smtClean="0"/>
          </a:p>
          <a:p>
            <a:r>
              <a:rPr lang="en-US" sz="2800" dirty="0" smtClean="0"/>
              <a:t>Surprise! (Not) Farmers get very little of the returns from organic production</a:t>
            </a:r>
          </a:p>
          <a:p>
            <a:r>
              <a:rPr lang="en-US" sz="2800" dirty="0" smtClean="0"/>
              <a:t>Product </a:t>
            </a:r>
            <a:r>
              <a:rPr lang="en-US" sz="2800" dirty="0"/>
              <a:t>Certifiers: </a:t>
            </a:r>
            <a:br>
              <a:rPr lang="en-US" sz="2800" dirty="0"/>
            </a:br>
            <a:r>
              <a:rPr lang="en-US" sz="2800" dirty="0"/>
              <a:t>88 in the US (OFRF 2000), </a:t>
            </a:r>
            <a:br>
              <a:rPr lang="en-US" sz="2800" dirty="0"/>
            </a:br>
            <a:r>
              <a:rPr lang="en-US" sz="2800" dirty="0"/>
              <a:t>~200 internationally </a:t>
            </a:r>
            <a:br>
              <a:rPr lang="en-US" sz="2800" dirty="0"/>
            </a:br>
            <a:r>
              <a:rPr lang="en-US" sz="2800" dirty="0"/>
              <a:t>8 in Mexico </a:t>
            </a:r>
          </a:p>
        </p:txBody>
      </p:sp>
    </p:spTree>
  </p:cSld>
  <p:clrMapOvr>
    <a:masterClrMapping/>
  </p:clrMapOvr>
  <p:transition xmlns:p14="http://schemas.microsoft.com/office/powerpoint/2010/mai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3"/>
          <a:srcRect/>
          <a:stretch>
            <a:fillRect/>
          </a:stretch>
        </p:blipFill>
        <p:spPr bwMode="auto">
          <a:xfrm>
            <a:off x="685800" y="366713"/>
            <a:ext cx="7924800" cy="62579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1905000" y="4724400"/>
            <a:ext cx="5486400" cy="1066800"/>
          </a:xfrm>
          <a:prstGeom prst="rect">
            <a:avLst/>
          </a:prstGeom>
          <a:solidFill>
            <a:schemeClr val="accent1"/>
          </a:solidFill>
          <a:ln w="12700">
            <a:solidFill>
              <a:schemeClr val="tx1"/>
            </a:solidFill>
            <a:miter lim="800000"/>
            <a:headEnd/>
            <a:tailEnd/>
          </a:ln>
        </p:spPr>
        <p:txBody>
          <a:bodyPr>
            <a:prstTxWarp prst="textNoShape">
              <a:avLst/>
            </a:prstTxWarp>
          </a:bodyPr>
          <a:lstStyle/>
          <a:p>
            <a:endParaRPr lang="en-US"/>
          </a:p>
        </p:txBody>
      </p:sp>
      <p:sp>
        <p:nvSpPr>
          <p:cNvPr id="44035" name="Rectangle 3"/>
          <p:cNvSpPr>
            <a:spLocks noChangeArrowheads="1"/>
          </p:cNvSpPr>
          <p:nvPr/>
        </p:nvSpPr>
        <p:spPr bwMode="auto">
          <a:xfrm>
            <a:off x="1905000" y="3352800"/>
            <a:ext cx="6248400" cy="533400"/>
          </a:xfrm>
          <a:prstGeom prst="rect">
            <a:avLst/>
          </a:prstGeom>
          <a:solidFill>
            <a:schemeClr val="accent1"/>
          </a:solidFill>
          <a:ln w="12700">
            <a:solidFill>
              <a:schemeClr val="tx1"/>
            </a:solidFill>
            <a:miter lim="800000"/>
            <a:headEnd/>
            <a:tailEnd/>
          </a:ln>
        </p:spPr>
        <p:txBody>
          <a:bodyPr>
            <a:prstTxWarp prst="textNoShape">
              <a:avLst/>
            </a:prstTxWarp>
          </a:bodyPr>
          <a:lstStyle/>
          <a:p>
            <a:endParaRPr lang="en-US"/>
          </a:p>
        </p:txBody>
      </p:sp>
      <p:sp>
        <p:nvSpPr>
          <p:cNvPr id="44036" name="Rectangle 4"/>
          <p:cNvSpPr>
            <a:spLocks noChangeArrowheads="1"/>
          </p:cNvSpPr>
          <p:nvPr/>
        </p:nvSpPr>
        <p:spPr bwMode="auto">
          <a:xfrm>
            <a:off x="4876800" y="1371600"/>
            <a:ext cx="4191000" cy="1219200"/>
          </a:xfrm>
          <a:prstGeom prst="rect">
            <a:avLst/>
          </a:prstGeom>
          <a:solidFill>
            <a:schemeClr val="accent1"/>
          </a:solidFill>
          <a:ln w="12700">
            <a:solidFill>
              <a:schemeClr val="tx1"/>
            </a:solidFill>
            <a:miter lim="800000"/>
            <a:headEnd/>
            <a:tailEnd/>
          </a:ln>
        </p:spPr>
        <p:txBody>
          <a:bodyPr>
            <a:prstTxWarp prst="textNoShape">
              <a:avLst/>
            </a:prstTxWarp>
          </a:bodyPr>
          <a:lstStyle/>
          <a:p>
            <a:endParaRPr lang="en-US"/>
          </a:p>
        </p:txBody>
      </p:sp>
      <p:sp>
        <p:nvSpPr>
          <p:cNvPr id="44037" name="Rectangle 5"/>
          <p:cNvSpPr>
            <a:spLocks noChangeArrowheads="1"/>
          </p:cNvSpPr>
          <p:nvPr/>
        </p:nvSpPr>
        <p:spPr bwMode="auto">
          <a:xfrm>
            <a:off x="228600" y="1371600"/>
            <a:ext cx="4114800" cy="1143000"/>
          </a:xfrm>
          <a:prstGeom prst="rect">
            <a:avLst/>
          </a:prstGeom>
          <a:solidFill>
            <a:schemeClr val="accent1"/>
          </a:solidFill>
          <a:ln w="12700">
            <a:solidFill>
              <a:schemeClr val="tx1"/>
            </a:solidFill>
            <a:miter lim="800000"/>
            <a:headEnd/>
            <a:tailEnd/>
          </a:ln>
        </p:spPr>
        <p:txBody>
          <a:bodyPr>
            <a:prstTxWarp prst="textNoShape">
              <a:avLst/>
            </a:prstTxWarp>
          </a:bodyPr>
          <a:lstStyle/>
          <a:p>
            <a:endParaRPr lang="en-US"/>
          </a:p>
        </p:txBody>
      </p:sp>
      <p:sp>
        <p:nvSpPr>
          <p:cNvPr id="44038" name="Rectangle 6"/>
          <p:cNvSpPr>
            <a:spLocks noChangeArrowheads="1"/>
          </p:cNvSpPr>
          <p:nvPr/>
        </p:nvSpPr>
        <p:spPr bwMode="auto">
          <a:xfrm>
            <a:off x="441325" y="212725"/>
            <a:ext cx="9312275" cy="9585325"/>
          </a:xfrm>
          <a:prstGeom prst="rect">
            <a:avLst/>
          </a:prstGeom>
          <a:noFill/>
          <a:ln w="12700">
            <a:noFill/>
            <a:miter lim="800000"/>
            <a:headEnd/>
            <a:tailEnd/>
          </a:ln>
        </p:spPr>
        <p:txBody>
          <a:bodyPr>
            <a:prstTxWarp prst="textNoShape">
              <a:avLst/>
            </a:prstTxWarp>
          </a:bodyPr>
          <a:lstStyle/>
          <a:p>
            <a:endParaRPr lang="en-US"/>
          </a:p>
        </p:txBody>
      </p:sp>
      <p:sp>
        <p:nvSpPr>
          <p:cNvPr id="44039" name="Rectangle 7"/>
          <p:cNvSpPr>
            <a:spLocks noChangeArrowheads="1"/>
          </p:cNvSpPr>
          <p:nvPr/>
        </p:nvSpPr>
        <p:spPr bwMode="auto">
          <a:xfrm>
            <a:off x="290513" y="1357313"/>
            <a:ext cx="3922712" cy="819150"/>
          </a:xfrm>
          <a:prstGeom prst="rect">
            <a:avLst/>
          </a:prstGeom>
          <a:noFill/>
          <a:ln w="12700">
            <a:noFill/>
            <a:miter lim="800000"/>
            <a:headEnd/>
            <a:tailEnd/>
          </a:ln>
        </p:spPr>
        <p:txBody>
          <a:bodyPr wrap="none" lIns="90488" tIns="44450" rIns="90488" bIns="44450">
            <a:prstTxWarp prst="textNoShape">
              <a:avLst/>
            </a:prstTxWarp>
            <a:spAutoFit/>
          </a:bodyPr>
          <a:lstStyle/>
          <a:p>
            <a:r>
              <a:rPr lang="en-US"/>
              <a:t>European Food Safety Crisis:</a:t>
            </a:r>
          </a:p>
          <a:p>
            <a:r>
              <a:rPr lang="en-US"/>
              <a:t>	e.g., Mad Cow Disease</a:t>
            </a:r>
          </a:p>
        </p:txBody>
      </p:sp>
      <p:sp>
        <p:nvSpPr>
          <p:cNvPr id="44040" name="Rectangle 8"/>
          <p:cNvSpPr>
            <a:spLocks noChangeArrowheads="1"/>
          </p:cNvSpPr>
          <p:nvPr/>
        </p:nvSpPr>
        <p:spPr bwMode="auto">
          <a:xfrm>
            <a:off x="290513" y="138113"/>
            <a:ext cx="6224587" cy="819150"/>
          </a:xfrm>
          <a:prstGeom prst="rect">
            <a:avLst/>
          </a:prstGeom>
          <a:noFill/>
          <a:ln w="12700">
            <a:noFill/>
            <a:miter lim="800000"/>
            <a:headEnd/>
            <a:tailEnd/>
          </a:ln>
        </p:spPr>
        <p:txBody>
          <a:bodyPr wrap="none" lIns="90488" tIns="44450" rIns="90488" bIns="44450">
            <a:prstTxWarp prst="textNoShape">
              <a:avLst/>
            </a:prstTxWarp>
            <a:spAutoFit/>
          </a:bodyPr>
          <a:lstStyle/>
          <a:p>
            <a:r>
              <a:rPr lang="en-US" b="1"/>
              <a:t>Intensification in Transnational Certification: </a:t>
            </a:r>
            <a:br>
              <a:rPr lang="en-US" b="1"/>
            </a:br>
            <a:r>
              <a:rPr lang="en-US" b="1"/>
              <a:t>International Context</a:t>
            </a:r>
          </a:p>
        </p:txBody>
      </p:sp>
      <p:sp>
        <p:nvSpPr>
          <p:cNvPr id="44041" name="Rectangle 9"/>
          <p:cNvSpPr>
            <a:spLocks noChangeArrowheads="1"/>
          </p:cNvSpPr>
          <p:nvPr/>
        </p:nvSpPr>
        <p:spPr bwMode="auto">
          <a:xfrm>
            <a:off x="4938713" y="1357313"/>
            <a:ext cx="4127500" cy="1549400"/>
          </a:xfrm>
          <a:prstGeom prst="rect">
            <a:avLst/>
          </a:prstGeom>
          <a:noFill/>
          <a:ln w="12700">
            <a:noFill/>
            <a:miter lim="800000"/>
            <a:headEnd/>
            <a:tailEnd/>
          </a:ln>
        </p:spPr>
        <p:txBody>
          <a:bodyPr lIns="90488" tIns="44450" rIns="90488" bIns="44450">
            <a:prstTxWarp prst="textNoShape">
              <a:avLst/>
            </a:prstTxWarp>
            <a:spAutoFit/>
          </a:bodyPr>
          <a:lstStyle/>
          <a:p>
            <a:r>
              <a:rPr lang="en-US"/>
              <a:t>Consolidation of International</a:t>
            </a:r>
            <a:br>
              <a:rPr lang="en-US"/>
            </a:br>
            <a:r>
              <a:rPr lang="en-US"/>
              <a:t>Regulatory Structures:</a:t>
            </a:r>
            <a:br>
              <a:rPr lang="en-US"/>
            </a:br>
            <a:r>
              <a:rPr lang="en-US"/>
              <a:t>ISO / WTO / TBT Legislation	</a:t>
            </a:r>
          </a:p>
        </p:txBody>
      </p:sp>
      <p:sp>
        <p:nvSpPr>
          <p:cNvPr id="44042" name="Rectangle 10"/>
          <p:cNvSpPr>
            <a:spLocks noChangeArrowheads="1"/>
          </p:cNvSpPr>
          <p:nvPr/>
        </p:nvSpPr>
        <p:spPr bwMode="auto">
          <a:xfrm>
            <a:off x="2195513" y="3414713"/>
            <a:ext cx="5532437" cy="454025"/>
          </a:xfrm>
          <a:prstGeom prst="rect">
            <a:avLst/>
          </a:prstGeom>
          <a:noFill/>
          <a:ln w="12700">
            <a:noFill/>
            <a:miter lim="800000"/>
            <a:headEnd/>
            <a:tailEnd/>
          </a:ln>
        </p:spPr>
        <p:txBody>
          <a:bodyPr wrap="none" lIns="90488" tIns="44450" rIns="90488" bIns="44450">
            <a:prstTxWarp prst="textNoShape">
              <a:avLst/>
            </a:prstTxWarp>
            <a:spAutoFit/>
          </a:bodyPr>
          <a:lstStyle/>
          <a:p>
            <a:r>
              <a:rPr lang="en-US"/>
              <a:t>EU 2092/91	   EN 45011	ISO Guide 65</a:t>
            </a:r>
          </a:p>
        </p:txBody>
      </p:sp>
      <p:sp>
        <p:nvSpPr>
          <p:cNvPr id="44043" name="Rectangle 11"/>
          <p:cNvSpPr>
            <a:spLocks noChangeArrowheads="1"/>
          </p:cNvSpPr>
          <p:nvPr/>
        </p:nvSpPr>
        <p:spPr bwMode="auto">
          <a:xfrm>
            <a:off x="1966913" y="4710113"/>
            <a:ext cx="5175250" cy="819150"/>
          </a:xfrm>
          <a:prstGeom prst="rect">
            <a:avLst/>
          </a:prstGeom>
          <a:noFill/>
          <a:ln w="12700">
            <a:noFill/>
            <a:miter lim="800000"/>
            <a:headEnd/>
            <a:tailEnd/>
          </a:ln>
        </p:spPr>
        <p:txBody>
          <a:bodyPr wrap="none" lIns="90488" tIns="44450" rIns="90488" bIns="44450">
            <a:prstTxWarp prst="textNoShape">
              <a:avLst/>
            </a:prstTxWarp>
            <a:spAutoFit/>
          </a:bodyPr>
          <a:lstStyle/>
          <a:p>
            <a:r>
              <a:rPr lang="en-US"/>
              <a:t>Rationalization of Transnational Organic</a:t>
            </a:r>
          </a:p>
          <a:p>
            <a:r>
              <a:rPr lang="en-US"/>
              <a:t>Product Certification: Naturland, OCIA</a:t>
            </a:r>
          </a:p>
        </p:txBody>
      </p:sp>
      <p:sp>
        <p:nvSpPr>
          <p:cNvPr id="44044" name="AutoShape 12"/>
          <p:cNvSpPr>
            <a:spLocks noChangeArrowheads="1"/>
          </p:cNvSpPr>
          <p:nvPr/>
        </p:nvSpPr>
        <p:spPr bwMode="auto">
          <a:xfrm rot="16200000" flipH="1">
            <a:off x="3162300" y="2857500"/>
            <a:ext cx="533400" cy="304800"/>
          </a:xfrm>
          <a:prstGeom prst="rightArrow">
            <a:avLst>
              <a:gd name="adj1" fmla="val 50000"/>
              <a:gd name="adj2" fmla="val 87508"/>
            </a:avLst>
          </a:prstGeom>
          <a:solidFill>
            <a:srgbClr val="DC0081"/>
          </a:solidFill>
          <a:ln w="12700">
            <a:solidFill>
              <a:schemeClr val="tx1"/>
            </a:solidFill>
            <a:miter lim="800000"/>
            <a:headEnd/>
            <a:tailEnd/>
          </a:ln>
        </p:spPr>
        <p:txBody>
          <a:bodyPr>
            <a:prstTxWarp prst="textNoShape">
              <a:avLst/>
            </a:prstTxWarp>
          </a:bodyPr>
          <a:lstStyle/>
          <a:p>
            <a:endParaRPr lang="en-US"/>
          </a:p>
        </p:txBody>
      </p:sp>
      <p:sp>
        <p:nvSpPr>
          <p:cNvPr id="44045" name="AutoShape 13"/>
          <p:cNvSpPr>
            <a:spLocks noChangeArrowheads="1"/>
          </p:cNvSpPr>
          <p:nvPr/>
        </p:nvSpPr>
        <p:spPr bwMode="auto">
          <a:xfrm rot="16200000" flipH="1">
            <a:off x="5067300" y="2857500"/>
            <a:ext cx="533400" cy="304800"/>
          </a:xfrm>
          <a:prstGeom prst="rightArrow">
            <a:avLst>
              <a:gd name="adj1" fmla="val 50000"/>
              <a:gd name="adj2" fmla="val 87508"/>
            </a:avLst>
          </a:prstGeom>
          <a:solidFill>
            <a:srgbClr val="DC0081"/>
          </a:solidFill>
          <a:ln w="12700">
            <a:solidFill>
              <a:schemeClr val="tx1"/>
            </a:solidFill>
            <a:miter lim="800000"/>
            <a:headEnd/>
            <a:tailEnd/>
          </a:ln>
        </p:spPr>
        <p:txBody>
          <a:bodyPr>
            <a:prstTxWarp prst="textNoShape">
              <a:avLst/>
            </a:prstTxWarp>
          </a:bodyPr>
          <a:lstStyle/>
          <a:p>
            <a:endParaRPr lang="en-US"/>
          </a:p>
        </p:txBody>
      </p:sp>
      <p:sp>
        <p:nvSpPr>
          <p:cNvPr id="44046" name="AutoShape 14"/>
          <p:cNvSpPr>
            <a:spLocks noChangeArrowheads="1"/>
          </p:cNvSpPr>
          <p:nvPr/>
        </p:nvSpPr>
        <p:spPr bwMode="auto">
          <a:xfrm rot="16200000" flipH="1">
            <a:off x="4381500" y="4152900"/>
            <a:ext cx="533400" cy="304800"/>
          </a:xfrm>
          <a:prstGeom prst="rightArrow">
            <a:avLst>
              <a:gd name="adj1" fmla="val 50000"/>
              <a:gd name="adj2" fmla="val 87508"/>
            </a:avLst>
          </a:prstGeom>
          <a:solidFill>
            <a:srgbClr val="DC0081"/>
          </a:solidFill>
          <a:ln w="12700">
            <a:solidFill>
              <a:schemeClr val="tx1"/>
            </a:solidFill>
            <a:miter lim="800000"/>
            <a:headEnd/>
            <a:tailEnd/>
          </a:ln>
        </p:spPr>
        <p:txBody>
          <a:bodyPr>
            <a:prstTxWarp prst="textNoShape">
              <a:avLst/>
            </a:prstTxWarp>
          </a:bodyPr>
          <a:lstStyle/>
          <a:p>
            <a:endParaRPr lang="en-US"/>
          </a:p>
        </p:txBody>
      </p:sp>
    </p:spTree>
  </p:cSld>
  <p:clrMapOvr>
    <a:masterClrMapping/>
  </p:clrMapOvr>
  <p:transition xmlns:p14="http://schemas.microsoft.com/office/powerpoint/2010/main">
    <p:checker/>
  </p:transitio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026"/>
          <p:cNvPicPr>
            <a:picLocks noGrp="1" noChangeArrowheads="1"/>
          </p:cNvPicPr>
          <p:nvPr>
            <p:ph idx="1"/>
          </p:nvPr>
        </p:nvPicPr>
        <p:blipFill>
          <a:blip r:embed="rId2"/>
          <a:srcRect/>
          <a:stretch>
            <a:fillRect/>
          </a:stretch>
        </p:blipFill>
        <p:spPr>
          <a:xfrm>
            <a:off x="1990725" y="0"/>
            <a:ext cx="5073650" cy="6769100"/>
          </a:xfrm>
          <a:noFill/>
        </p:spPr>
      </p:pic>
      <p:sp>
        <p:nvSpPr>
          <p:cNvPr id="45059" name="Rectangle 1027"/>
          <p:cNvSpPr>
            <a:spLocks noGrp="1" noChangeArrowheads="1"/>
          </p:cNvSpPr>
          <p:nvPr>
            <p:ph type="title"/>
          </p:nvPr>
        </p:nvSpPr>
        <p:spPr>
          <a:xfrm>
            <a:off x="4038600" y="0"/>
            <a:ext cx="4038600" cy="1143000"/>
          </a:xfrm>
          <a:noFill/>
        </p:spPr>
        <p:txBody>
          <a:bodyPr/>
          <a:lstStyle/>
          <a:p>
            <a:r>
              <a:rPr lang="en-US">
                <a:solidFill>
                  <a:srgbClr val="C0FEF9"/>
                </a:solidFill>
              </a:rPr>
              <a:t>Xanica</a:t>
            </a:r>
          </a:p>
        </p:txBody>
      </p:sp>
    </p:spTree>
  </p:cSld>
  <p:clrMapOvr>
    <a:masterClrMapping/>
  </p:clrMapOvr>
  <p:transition xmlns:p14="http://schemas.microsoft.com/office/powerpoint/2010/mai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p:cNvPicPr>
          <p:nvPr/>
        </p:nvPicPr>
        <p:blipFill>
          <a:blip r:embed="rId2"/>
          <a:srcRect/>
          <a:stretch>
            <a:fillRect/>
          </a:stretch>
        </p:blipFill>
        <p:spPr bwMode="auto">
          <a:xfrm>
            <a:off x="508000" y="482600"/>
            <a:ext cx="8128000" cy="58928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fitter-kaplinsky-coffeevalue2.tiff"/>
          <p:cNvPicPr>
            <a:picLocks noChangeAspect="1"/>
          </p:cNvPicPr>
          <p:nvPr/>
        </p:nvPicPr>
        <p:blipFill>
          <a:blip r:embed="rId2"/>
          <a:srcRect/>
          <a:stretch>
            <a:fillRect/>
          </a:stretch>
        </p:blipFill>
        <p:spPr bwMode="auto">
          <a:xfrm>
            <a:off x="0" y="228600"/>
            <a:ext cx="5334000" cy="5765800"/>
          </a:xfrm>
          <a:prstGeom prst="rect">
            <a:avLst/>
          </a:prstGeom>
          <a:noFill/>
          <a:ln w="9525">
            <a:noFill/>
            <a:miter lim="800000"/>
            <a:headEnd/>
            <a:tailEnd/>
          </a:ln>
        </p:spPr>
      </p:pic>
      <p:pic>
        <p:nvPicPr>
          <p:cNvPr id="39939" name="Picture 1" descr="fitter-kaplinsky-coffeevalue1.tiff"/>
          <p:cNvPicPr>
            <a:picLocks noChangeAspect="1"/>
          </p:cNvPicPr>
          <p:nvPr/>
        </p:nvPicPr>
        <p:blipFill>
          <a:blip r:embed="rId3"/>
          <a:srcRect/>
          <a:stretch>
            <a:fillRect/>
          </a:stretch>
        </p:blipFill>
        <p:spPr bwMode="auto">
          <a:xfrm>
            <a:off x="4495800" y="609600"/>
            <a:ext cx="4787900" cy="60452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2514600"/>
            <a:ext cx="7772400" cy="1143000"/>
          </a:xfrm>
        </p:spPr>
        <p:txBody>
          <a:bodyPr/>
          <a:lstStyle/>
          <a:p>
            <a:r>
              <a:rPr lang="en-US" dirty="0" smtClean="0"/>
              <a:t>Why produce Organic and Fair Trade Coffee?</a:t>
            </a:r>
            <a:br>
              <a:rPr lang="en-US" dirty="0" smtClean="0"/>
            </a:br>
            <a:r>
              <a:rPr lang="en-US" dirty="0" smtClean="0"/>
              <a:t>Problems </a:t>
            </a:r>
            <a:r>
              <a:rPr lang="en-US" dirty="0"/>
              <a:t>and challenges of coffee production: declining prices and the fair-trade organic strategy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Object 2"/>
          <p:cNvGraphicFramePr>
            <a:graphicFrameLocks noChangeAspect="1"/>
          </p:cNvGraphicFramePr>
          <p:nvPr/>
        </p:nvGraphicFramePr>
        <p:xfrm>
          <a:off x="152400" y="706438"/>
          <a:ext cx="8839200" cy="5264150"/>
        </p:xfrm>
        <a:graphic>
          <a:graphicData uri="http://schemas.openxmlformats.org/presentationml/2006/ole">
            <mc:AlternateContent xmlns:mc="http://schemas.openxmlformats.org/markup-compatibility/2006">
              <mc:Choice xmlns:v="urn:schemas-microsoft-com:vml" Requires="v">
                <p:oleObj spid="_x0000_s34820" name="Worksheet" r:id="rId5" imgW="11088624" imgH="6605016" progId="Excel.Sheet.8">
                  <p:embed/>
                </p:oleObj>
              </mc:Choice>
              <mc:Fallback>
                <p:oleObj name="Worksheet" r:id="rId5" imgW="11088624" imgH="6605016" progId="Excel.Shee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706438"/>
                        <a:ext cx="8839200" cy="5264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19" name="Text Box 6"/>
          <p:cNvSpPr txBox="1">
            <a:spLocks noChangeArrowheads="1"/>
          </p:cNvSpPr>
          <p:nvPr/>
        </p:nvSpPr>
        <p:spPr bwMode="auto">
          <a:xfrm>
            <a:off x="6553200" y="2590800"/>
            <a:ext cx="2182813" cy="457200"/>
          </a:xfrm>
          <a:prstGeom prst="rect">
            <a:avLst/>
          </a:prstGeom>
          <a:noFill/>
          <a:ln w="9525">
            <a:noFill/>
            <a:miter lim="800000"/>
            <a:headEnd/>
            <a:tailEnd/>
          </a:ln>
        </p:spPr>
        <p:txBody>
          <a:bodyPr wrap="none">
            <a:prstTxWarp prst="textNoShape">
              <a:avLst/>
            </a:prstTxWarp>
            <a:spAutoFit/>
          </a:bodyPr>
          <a:lstStyle/>
          <a:p>
            <a:r>
              <a:rPr lang="en-US" b="1">
                <a:solidFill>
                  <a:srgbClr val="FF0080"/>
                </a:solidFill>
              </a:rPr>
              <a:t>Marias’s View</a:t>
            </a:r>
          </a:p>
        </p:txBody>
      </p:sp>
      <p:sp>
        <p:nvSpPr>
          <p:cNvPr id="34820" name="Text Box 7"/>
          <p:cNvSpPr txBox="1">
            <a:spLocks noChangeArrowheads="1"/>
          </p:cNvSpPr>
          <p:nvPr/>
        </p:nvSpPr>
        <p:spPr bwMode="auto">
          <a:xfrm>
            <a:off x="6570663" y="609600"/>
            <a:ext cx="1963737" cy="457200"/>
          </a:xfrm>
          <a:prstGeom prst="rect">
            <a:avLst/>
          </a:prstGeom>
          <a:noFill/>
          <a:ln w="9525">
            <a:noFill/>
            <a:miter lim="800000"/>
            <a:headEnd/>
            <a:tailEnd/>
          </a:ln>
        </p:spPr>
        <p:txBody>
          <a:bodyPr wrap="none">
            <a:prstTxWarp prst="textNoShape">
              <a:avLst/>
            </a:prstTxWarp>
            <a:spAutoFit/>
          </a:bodyPr>
          <a:lstStyle/>
          <a:p>
            <a:r>
              <a:rPr lang="en-US" b="1">
                <a:solidFill>
                  <a:srgbClr val="41BCF5"/>
                </a:solidFill>
              </a:rPr>
              <a:t>Dean’s View</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FFFF00"/>
        </a:solidFill>
        <a:effectLst/>
      </p:bgPr>
    </p:bg>
    <p:spTree>
      <p:nvGrpSpPr>
        <p:cNvPr id="1" name=""/>
        <p:cNvGrpSpPr/>
        <p:nvPr/>
      </p:nvGrpSpPr>
      <p:grpSpPr>
        <a:xfrm>
          <a:off x="0" y="0"/>
          <a:ext cx="0" cy="0"/>
          <a:chOff x="0" y="0"/>
          <a:chExt cx="0" cy="0"/>
        </a:xfrm>
      </p:grpSpPr>
      <p:graphicFrame>
        <p:nvGraphicFramePr>
          <p:cNvPr id="36866" name="Object 2"/>
          <p:cNvGraphicFramePr>
            <a:graphicFrameLocks noChangeAspect="1"/>
          </p:cNvGraphicFramePr>
          <p:nvPr/>
        </p:nvGraphicFramePr>
        <p:xfrm>
          <a:off x="1524000" y="1390650"/>
          <a:ext cx="6096000" cy="4075113"/>
        </p:xfrm>
        <a:graphic>
          <a:graphicData uri="http://schemas.openxmlformats.org/presentationml/2006/ole">
            <mc:AlternateContent xmlns:mc="http://schemas.openxmlformats.org/markup-compatibility/2006">
              <mc:Choice xmlns:v="urn:schemas-microsoft-com:vml" Requires="v">
                <p:oleObj spid="_x0000_s36869" name="Chart" r:id="rId3" imgW="6096000" imgH="4076700" progId="MSGraph.Chart.8">
                  <p:embed followColorScheme="full"/>
                </p:oleObj>
              </mc:Choice>
              <mc:Fallback>
                <p:oleObj name="Chart" r:id="rId3" imgW="6096000" imgH="4076700" progId="MSGraph.Chart.8">
                  <p:embed followColorScheme="full"/>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390650"/>
                        <a:ext cx="6096000" cy="407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867" name="Object 3"/>
          <p:cNvGraphicFramePr>
            <a:graphicFrameLocks noChangeAspect="1"/>
          </p:cNvGraphicFramePr>
          <p:nvPr/>
        </p:nvGraphicFramePr>
        <p:xfrm>
          <a:off x="231775" y="98425"/>
          <a:ext cx="8815388" cy="6469063"/>
        </p:xfrm>
        <a:graphic>
          <a:graphicData uri="http://schemas.openxmlformats.org/presentationml/2006/ole">
            <mc:AlternateContent xmlns:mc="http://schemas.openxmlformats.org/markup-compatibility/2006">
              <mc:Choice xmlns:v="urn:schemas-microsoft-com:vml" Requires="v">
                <p:oleObj spid="_x0000_s36870" name="Chart" r:id="rId5" imgW="6870700" imgH="5041900" progId="MSGraph.Chart.8">
                  <p:embed followColorScheme="full"/>
                </p:oleObj>
              </mc:Choice>
              <mc:Fallback>
                <p:oleObj name="Chart" r:id="rId5" imgW="6870700" imgH="5041900" progId="MSGraph.Chart.8">
                  <p:embed followColorScheme="full"/>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1775" y="98425"/>
                        <a:ext cx="8815388" cy="6469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xmlns:p14="http://schemas.microsoft.com/office/powerpoint/2010/main">
    <p:checker dir="vert"/>
  </p:transition>
</p:sld>
</file>

<file path=ppt/theme/theme1.xml><?xml version="1.0" encoding="utf-8"?>
<a:theme xmlns:a="http://schemas.openxmlformats.org/drawingml/2006/main" name="Blank">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481</TotalTime>
  <Words>839</Words>
  <Application>Microsoft Macintosh PowerPoint</Application>
  <PresentationFormat>On-screen Show (4:3)</PresentationFormat>
  <Paragraphs>107</Paragraphs>
  <Slides>42</Slides>
  <Notes>8</Notes>
  <HiddenSlides>0</HiddenSlides>
  <MMClips>0</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42</vt:i4>
      </vt:variant>
    </vt:vector>
  </HeadingPairs>
  <TitlesOfParts>
    <vt:vector size="47" baseType="lpstr">
      <vt:lpstr>Blank</vt:lpstr>
      <vt:lpstr>Worksheet</vt:lpstr>
      <vt:lpstr>Chart</vt:lpstr>
      <vt:lpstr>Document</vt:lpstr>
      <vt:lpstr>Picture</vt:lpstr>
      <vt:lpstr>‘The Number is the Beast’:   </vt:lpstr>
      <vt:lpstr>PowerPoint Presentation</vt:lpstr>
      <vt:lpstr>PowerPoint Presentation</vt:lpstr>
      <vt:lpstr>Certified organic foods sector</vt:lpstr>
      <vt:lpstr>PowerPoint Presentation</vt:lpstr>
      <vt:lpstr>PowerPoint Presentation</vt:lpstr>
      <vt:lpstr>Why produce Organic and Fair Trade Coffee? Problems and challenges of coffee production: declining prices and the fair-trade organic strategy</vt:lpstr>
      <vt:lpstr>PowerPoint Presentation</vt:lpstr>
      <vt:lpstr>PowerPoint Presentation</vt:lpstr>
      <vt:lpstr>PowerPoint Presentation</vt:lpstr>
      <vt:lpstr>PowerPoint Presentation</vt:lpstr>
      <vt:lpstr>PowerPoint Presentation</vt:lpstr>
      <vt:lpstr>Nuyoo</vt:lpstr>
      <vt:lpstr>La Itundujia</vt:lpstr>
      <vt:lpstr>Xanica</vt:lpstr>
      <vt:lpstr>Nuyoo</vt:lpstr>
      <vt:lpstr>PowerPoint Presentation</vt:lpstr>
      <vt:lpstr>PowerPoint Presentation</vt:lpstr>
      <vt:lpstr>PowerPoint Presentation</vt:lpstr>
      <vt:lpstr>PowerPoint Presentation</vt:lpstr>
      <vt:lpstr>     Peasant inspectors/   Community Technical officers training</vt:lpstr>
      <vt:lpstr>     Mapping key to      certified organic       monitoring</vt:lpstr>
      <vt:lpstr>Coffee: A weighty subject</vt:lpstr>
      <vt:lpstr>PowerPoint Presentation</vt:lpstr>
      <vt:lpstr>Peasant technical documents</vt:lpstr>
      <vt:lpstr>Benefits of fair-trade organic coffee: the accumulation of wealth and knowledge in rural Oaxacan villages</vt:lpstr>
      <vt:lpstr>Morelos Coffee Warehouse</vt:lpstr>
      <vt:lpstr>La Itundujia</vt:lpstr>
      <vt:lpstr>A problem: Unexpected Consequences of Labor for Cash Agreement: The Administrative burdening of unpaid Village and Regional Organization Leaders</vt:lpstr>
      <vt:lpstr>The downside of Organic and Fair Trade Coffee:  lots of work and burnout!</vt:lpstr>
      <vt:lpstr>PowerPoint Presentation</vt:lpstr>
      <vt:lpstr>PowerPoint Presentation</vt:lpstr>
      <vt:lpstr>PowerPoint Presentation</vt:lpstr>
      <vt:lpstr>PowerPoint Presentation</vt:lpstr>
      <vt:lpstr>Conclusions</vt:lpstr>
      <vt:lpstr>Analytical approach: comparative study of three coffee producing villages in Oaxaca, Mexico</vt:lpstr>
      <vt:lpstr>PowerPoint Presentation</vt:lpstr>
      <vt:lpstr>PowerPoint Presentation</vt:lpstr>
      <vt:lpstr>PowerPoint Presentation</vt:lpstr>
      <vt:lpstr>PowerPoint Presentation</vt:lpstr>
      <vt:lpstr>PowerPoint Presentation</vt:lpstr>
      <vt:lpstr>Xanica</vt:lpstr>
    </vt:vector>
  </TitlesOfParts>
  <Company>geography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‘The Number is the Beast’:   </dc:title>
  <dc:creator>moe joworkin</dc:creator>
  <cp:keywords/>
  <cp:lastModifiedBy>Microsoft Office User</cp:lastModifiedBy>
  <cp:revision>59</cp:revision>
  <dcterms:created xsi:type="dcterms:W3CDTF">2010-11-01T15:58:42Z</dcterms:created>
  <dcterms:modified xsi:type="dcterms:W3CDTF">2011-02-17T14:31:55Z</dcterms:modified>
</cp:coreProperties>
</file>