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s/slide16.xml" ContentType="application/vnd.openxmlformats-officedocument.presentationml.slide+xml"/>
  <Override PartName="/ppt/slides/slide21.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Default Extension="pict" ContentType="image/pict"/>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s/slide19.xml" ContentType="application/vnd.openxmlformats-officedocument.presentationml.slide+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s/slide6.xml" ContentType="application/vnd.openxmlformats-officedocument.presentationml.slide+xml"/>
  <Default Extension="vml" ContentType="application/vnd.openxmlformats-officedocument.vmlDrawing"/>
  <Override PartName="/ppt/slides/slide17.xml" ContentType="application/vnd.openxmlformats-officedocument.presentationml.slide+xml"/>
  <Override PartName="/ppt/slides/slide22.xml" ContentType="application/vnd.openxmlformats-officedocument.presentationml.slide+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theme/theme1.xml" ContentType="application/vnd.openxmlformats-officedocument.theme+xml"/>
  <Override PartName="/ppt/slides/slide20.xml" ContentType="application/vnd.openxmlformats-officedocument.presentationml.slid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FF0778"/>
    <a:srgbClr val="8703FF"/>
    <a:srgbClr val="FFF202"/>
    <a:srgbClr val="0CE689"/>
    <a:srgbClr val="FF15E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SorterView">
  <p:normalViewPr vertBarState="minimized">
    <p:restoredLeft sz="15620"/>
    <p:restoredTop sz="94660"/>
  </p:normalViewPr>
  <p:slideViewPr>
    <p:cSldViewPr snapToObjects="1">
      <p:cViewPr varScale="1">
        <p:scale>
          <a:sx n="122" d="100"/>
          <a:sy n="122" d="100"/>
        </p:scale>
        <p:origin x="-288"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ict"/></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Click to edit Master subtitle style</a:t>
            </a:r>
            <a:endParaRPr lang="en-US"/>
          </a:p>
        </p:txBody>
      </p:sp>
      <p:sp>
        <p:nvSpPr>
          <p:cNvPr id="4" name="Date Placeholder 3"/>
          <p:cNvSpPr>
            <a:spLocks noGrp="1"/>
          </p:cNvSpPr>
          <p:nvPr>
            <p:ph type="dt" sz="half" idx="10"/>
          </p:nvPr>
        </p:nvSpPr>
        <p:spPr/>
        <p:txBody>
          <a:bodyPr/>
          <a:lstStyle/>
          <a:p>
            <a:fld id="{3EA6BC07-94A3-4B0A-8AAB-E87E9F962B3D}" type="datetimeFigureOut">
              <a:rPr lang="en-US" smtClean="0"/>
              <a:pPr/>
              <a:t>9/1/10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6DF11-02E6-44E3-8555-D721AB5F5F2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p>
            <a:fld id="{3EA6BC07-94A3-4B0A-8AAB-E87E9F962B3D}" type="datetimeFigureOut">
              <a:rPr lang="en-US" smtClean="0"/>
              <a:pPr/>
              <a:t>9/1/10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6DF11-02E6-44E3-8555-D721AB5F5F2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p>
            <a:fld id="{3EA6BC07-94A3-4B0A-8AAB-E87E9F962B3D}" type="datetimeFigureOut">
              <a:rPr lang="en-US" smtClean="0"/>
              <a:pPr/>
              <a:t>9/1/10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6DF11-02E6-44E3-8555-D721AB5F5F2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p>
            <a:fld id="{3EA6BC07-94A3-4B0A-8AAB-E87E9F962B3D}" type="datetimeFigureOut">
              <a:rPr lang="en-US" smtClean="0"/>
              <a:pPr/>
              <a:t>9/1/10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6DF11-02E6-44E3-8555-D721AB5F5F2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Click to edit Master text styles</a:t>
            </a:r>
          </a:p>
        </p:txBody>
      </p:sp>
      <p:sp>
        <p:nvSpPr>
          <p:cNvPr id="4" name="Date Placeholder 3"/>
          <p:cNvSpPr>
            <a:spLocks noGrp="1"/>
          </p:cNvSpPr>
          <p:nvPr>
            <p:ph type="dt" sz="half" idx="10"/>
          </p:nvPr>
        </p:nvSpPr>
        <p:spPr/>
        <p:txBody>
          <a:bodyPr/>
          <a:lstStyle/>
          <a:p>
            <a:fld id="{3EA6BC07-94A3-4B0A-8AAB-E87E9F962B3D}" type="datetimeFigureOut">
              <a:rPr lang="en-US" smtClean="0"/>
              <a:pPr/>
              <a:t>9/1/10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6DF11-02E6-44E3-8555-D721AB5F5F2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Date Placeholder 4"/>
          <p:cNvSpPr>
            <a:spLocks noGrp="1"/>
          </p:cNvSpPr>
          <p:nvPr>
            <p:ph type="dt" sz="half" idx="10"/>
          </p:nvPr>
        </p:nvSpPr>
        <p:spPr/>
        <p:txBody>
          <a:bodyPr/>
          <a:lstStyle/>
          <a:p>
            <a:fld id="{3EA6BC07-94A3-4B0A-8AAB-E87E9F962B3D}" type="datetimeFigureOut">
              <a:rPr lang="en-US" smtClean="0"/>
              <a:pPr/>
              <a:t>9/1/10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6DF11-02E6-44E3-8555-D721AB5F5F2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7" name="Date Placeholder 6"/>
          <p:cNvSpPr>
            <a:spLocks noGrp="1"/>
          </p:cNvSpPr>
          <p:nvPr>
            <p:ph type="dt" sz="half" idx="10"/>
          </p:nvPr>
        </p:nvSpPr>
        <p:spPr/>
        <p:txBody>
          <a:bodyPr/>
          <a:lstStyle/>
          <a:p>
            <a:fld id="{3EA6BC07-94A3-4B0A-8AAB-E87E9F962B3D}" type="datetimeFigureOut">
              <a:rPr lang="en-US" smtClean="0"/>
              <a:pPr/>
              <a:t>9/1/10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E6DF11-02E6-44E3-8555-D721AB5F5F2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Date Placeholder 2"/>
          <p:cNvSpPr>
            <a:spLocks noGrp="1"/>
          </p:cNvSpPr>
          <p:nvPr>
            <p:ph type="dt" sz="half" idx="10"/>
          </p:nvPr>
        </p:nvSpPr>
        <p:spPr/>
        <p:txBody>
          <a:bodyPr/>
          <a:lstStyle/>
          <a:p>
            <a:fld id="{3EA6BC07-94A3-4B0A-8AAB-E87E9F962B3D}" type="datetimeFigureOut">
              <a:rPr lang="en-US" smtClean="0"/>
              <a:pPr/>
              <a:t>9/1/10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E6DF11-02E6-44E3-8555-D721AB5F5F2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A6BC07-94A3-4B0A-8AAB-E87E9F962B3D}" type="datetimeFigureOut">
              <a:rPr lang="en-US" smtClean="0"/>
              <a:pPr/>
              <a:t>9/1/10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E6DF11-02E6-44E3-8555-D721AB5F5F2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4"/>
          <p:cNvSpPr>
            <a:spLocks noGrp="1"/>
          </p:cNvSpPr>
          <p:nvPr>
            <p:ph type="dt" sz="half" idx="10"/>
          </p:nvPr>
        </p:nvSpPr>
        <p:spPr/>
        <p:txBody>
          <a:bodyPr/>
          <a:lstStyle/>
          <a:p>
            <a:fld id="{3EA6BC07-94A3-4B0A-8AAB-E87E9F962B3D}" type="datetimeFigureOut">
              <a:rPr lang="en-US" smtClean="0"/>
              <a:pPr/>
              <a:t>9/1/10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6DF11-02E6-44E3-8555-D721AB5F5F2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4"/>
          <p:cNvSpPr>
            <a:spLocks noGrp="1"/>
          </p:cNvSpPr>
          <p:nvPr>
            <p:ph type="dt" sz="half" idx="10"/>
          </p:nvPr>
        </p:nvSpPr>
        <p:spPr/>
        <p:txBody>
          <a:bodyPr/>
          <a:lstStyle/>
          <a:p>
            <a:fld id="{3EA6BC07-94A3-4B0A-8AAB-E87E9F962B3D}" type="datetimeFigureOut">
              <a:rPr lang="en-US" smtClean="0"/>
              <a:pPr/>
              <a:t>9/1/10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6DF11-02E6-44E3-8555-D721AB5F5F2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A6BC07-94A3-4B0A-8AAB-E87E9F962B3D}" type="datetimeFigureOut">
              <a:rPr lang="en-US" smtClean="0"/>
              <a:pPr/>
              <a:t>9/1/10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E6DF11-02E6-44E3-8555-D721AB5F5F2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hyperlink" Target="http://www.unep.org/geo/geo4%2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eg"/><Relationship Id="rId3" Type="http://schemas.openxmlformats.org/officeDocument/2006/relationships/image" Target="../media/image1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eg"/><Relationship Id="rId3"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vmlDrawing" Target="../drawings/vmlDrawing1.vml"/><Relationship Id="rId2" Type="http://schemas.openxmlformats.org/officeDocument/2006/relationships/slideLayout" Target="../slideLayouts/slideLayout7.xml"/><Relationship Id="rId3" Type="http://schemas.openxmlformats.org/officeDocument/2006/relationships/oleObject" Target="elizabeth:courses:GEI-Global%20Env%20Issues:GEI-Lectures-Web:biodiversity_2.docx!OLE_LINK1"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Biodiversity part 2</a:t>
            </a:r>
            <a:r>
              <a:rPr lang="en-US" dirty="0"/>
              <a:t/>
            </a:r>
            <a:br>
              <a:rPr lang="en-US" dirty="0"/>
            </a:br>
            <a:r>
              <a:rPr lang="en-US" b="1" dirty="0"/>
              <a:t>Global Environmental Issues</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1143000" y="609600"/>
            <a:ext cx="4572000" cy="923330"/>
          </a:xfrm>
          <a:prstGeom prst="rect">
            <a:avLst/>
          </a:prstGeom>
        </p:spPr>
        <p:txBody>
          <a:bodyPr>
            <a:spAutoFit/>
          </a:bodyPr>
          <a:lstStyle/>
          <a:p>
            <a:r>
              <a:rPr lang="en-US" b="1" dirty="0"/>
              <a:t>trails, movements of animals and plants, seed dispersals</a:t>
            </a:r>
          </a:p>
          <a:p>
            <a:endParaRPr lang="en-US" b="1" dirty="0"/>
          </a:p>
        </p:txBody>
      </p:sp>
      <p:pic>
        <p:nvPicPr>
          <p:cNvPr id="3" name="Picture 2" descr="biodiversity corridors"/>
          <p:cNvPicPr/>
          <p:nvPr/>
        </p:nvPicPr>
        <p:blipFill>
          <a:blip r:embed="rId2"/>
          <a:srcRect/>
          <a:stretch>
            <a:fillRect/>
          </a:stretch>
        </p:blipFill>
        <p:spPr bwMode="auto">
          <a:xfrm>
            <a:off x="638063" y="880040"/>
            <a:ext cx="5486400" cy="48641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rainforest-canopy structure"/>
          <p:cNvPicPr/>
          <p:nvPr/>
        </p:nvPicPr>
        <p:blipFill>
          <a:blip r:embed="rId2"/>
          <a:srcRect/>
          <a:stretch>
            <a:fillRect/>
          </a:stretch>
        </p:blipFill>
        <p:spPr bwMode="auto">
          <a:xfrm>
            <a:off x="3276600" y="762000"/>
            <a:ext cx="4152900" cy="6096000"/>
          </a:xfrm>
          <a:prstGeom prst="rect">
            <a:avLst/>
          </a:prstGeom>
          <a:noFill/>
          <a:ln w="9525">
            <a:noFill/>
            <a:miter lim="800000"/>
            <a:headEnd/>
            <a:tailEnd/>
          </a:ln>
        </p:spPr>
      </p:pic>
      <p:sp>
        <p:nvSpPr>
          <p:cNvPr id="3" name="Rectangle 2"/>
          <p:cNvSpPr/>
          <p:nvPr/>
        </p:nvSpPr>
        <p:spPr>
          <a:xfrm>
            <a:off x="469900" y="1295400"/>
            <a:ext cx="2286000" cy="769441"/>
          </a:xfrm>
          <a:prstGeom prst="rect">
            <a:avLst/>
          </a:prstGeom>
        </p:spPr>
        <p:txBody>
          <a:bodyPr>
            <a:spAutoFit/>
          </a:bodyPr>
          <a:lstStyle/>
          <a:p>
            <a:r>
              <a:rPr lang="en-US" sz="2200" b="1" dirty="0" smtClean="0">
                <a:latin typeface="Times New Roman"/>
                <a:ea typeface="Times New Roman"/>
                <a:cs typeface="Times New Roman"/>
              </a:rPr>
              <a:t>Niche complexity within a patch</a:t>
            </a:r>
            <a:r>
              <a:rPr lang="en-US" dirty="0" smtClean="0"/>
              <a:t>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2057400" cy="3416320"/>
          </a:xfrm>
          <a:prstGeom prst="rect">
            <a:avLst/>
          </a:prstGeom>
        </p:spPr>
        <p:txBody>
          <a:bodyPr wrap="square">
            <a:spAutoFit/>
          </a:bodyPr>
          <a:lstStyle/>
          <a:p>
            <a:r>
              <a:rPr lang="en-US" b="1" dirty="0"/>
              <a:t>biodiversity hot </a:t>
            </a:r>
            <a:r>
              <a:rPr lang="en-US" b="1" dirty="0" smtClean="0"/>
              <a:t>spots:</a:t>
            </a:r>
          </a:p>
          <a:p>
            <a:endParaRPr lang="en-US" b="1" dirty="0" smtClean="0"/>
          </a:p>
          <a:p>
            <a:r>
              <a:rPr lang="en-US" b="1" dirty="0"/>
              <a:t>what is a biodiversity ‘hot spot’?</a:t>
            </a:r>
            <a:endParaRPr lang="en-US" b="1" dirty="0" smtClean="0"/>
          </a:p>
          <a:p>
            <a:endParaRPr lang="en-US" b="1" dirty="0" smtClean="0"/>
          </a:p>
          <a:p>
            <a:r>
              <a:rPr lang="en-US" b="1" dirty="0" smtClean="0"/>
              <a:t>how </a:t>
            </a:r>
            <a:r>
              <a:rPr lang="en-US" b="1" dirty="0"/>
              <a:t>do types of biodiversity and processes of </a:t>
            </a:r>
            <a:r>
              <a:rPr lang="en-US" b="1" dirty="0" err="1"/>
              <a:t>biodiversification</a:t>
            </a:r>
            <a:r>
              <a:rPr lang="en-US" b="1" dirty="0" smtClean="0"/>
              <a:t> create in </a:t>
            </a:r>
            <a:r>
              <a:rPr lang="en-US" b="1" dirty="0"/>
              <a:t>hot spots?</a:t>
            </a:r>
          </a:p>
        </p:txBody>
      </p:sp>
      <p:pic>
        <p:nvPicPr>
          <p:cNvPr id="3" name="Picture 2" descr="species # per ecoregion"/>
          <p:cNvPicPr/>
          <p:nvPr/>
        </p:nvPicPr>
        <p:blipFill>
          <a:blip r:embed="rId2"/>
          <a:srcRect/>
          <a:stretch>
            <a:fillRect/>
          </a:stretch>
        </p:blipFill>
        <p:spPr bwMode="auto">
          <a:xfrm>
            <a:off x="2349500" y="0"/>
            <a:ext cx="6794500" cy="3352800"/>
          </a:xfrm>
          <a:prstGeom prst="rect">
            <a:avLst/>
          </a:prstGeom>
          <a:noFill/>
          <a:ln w="9525">
            <a:noFill/>
            <a:miter lim="800000"/>
            <a:headEnd/>
            <a:tailEnd/>
          </a:ln>
        </p:spPr>
      </p:pic>
      <p:pic>
        <p:nvPicPr>
          <p:cNvPr id="4" name="Picture 3" descr="biodiversity hotspots"/>
          <p:cNvPicPr/>
          <p:nvPr/>
        </p:nvPicPr>
        <p:blipFill>
          <a:blip r:embed="rId3"/>
          <a:srcRect/>
          <a:stretch>
            <a:fillRect/>
          </a:stretch>
        </p:blipFill>
        <p:spPr bwMode="auto">
          <a:xfrm>
            <a:off x="2628900" y="3352800"/>
            <a:ext cx="6515100" cy="35336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african biod - encyclopediaOfEarth"/>
          <p:cNvPicPr/>
          <p:nvPr/>
        </p:nvPicPr>
        <p:blipFill>
          <a:blip r:embed="rId2"/>
          <a:srcRect/>
          <a:stretch>
            <a:fillRect/>
          </a:stretch>
        </p:blipFill>
        <p:spPr bwMode="auto">
          <a:xfrm>
            <a:off x="1752600" y="0"/>
            <a:ext cx="67691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absolute decline wildlife species"/>
          <p:cNvPicPr/>
          <p:nvPr/>
        </p:nvPicPr>
        <p:blipFill>
          <a:blip r:embed="rId2"/>
          <a:srcRect/>
          <a:stretch>
            <a:fillRect/>
          </a:stretch>
        </p:blipFill>
        <p:spPr bwMode="auto">
          <a:xfrm>
            <a:off x="3346450" y="2286000"/>
            <a:ext cx="5499100" cy="3949700"/>
          </a:xfrm>
          <a:prstGeom prst="rect">
            <a:avLst/>
          </a:prstGeom>
          <a:noFill/>
          <a:ln w="9525">
            <a:noFill/>
            <a:miter lim="800000"/>
            <a:headEnd/>
            <a:tailEnd/>
          </a:ln>
        </p:spPr>
      </p:pic>
      <p:sp>
        <p:nvSpPr>
          <p:cNvPr id="3" name="Rectangle 2"/>
          <p:cNvSpPr/>
          <p:nvPr/>
        </p:nvSpPr>
        <p:spPr>
          <a:xfrm>
            <a:off x="762000" y="762000"/>
            <a:ext cx="2286000" cy="1785104"/>
          </a:xfrm>
          <a:prstGeom prst="rect">
            <a:avLst/>
          </a:prstGeom>
        </p:spPr>
        <p:txBody>
          <a:bodyPr>
            <a:spAutoFit/>
          </a:bodyPr>
          <a:lstStyle/>
          <a:p>
            <a:pPr marL="342900" marR="0" lvl="0" indent="-342900">
              <a:spcBef>
                <a:spcPts val="0"/>
              </a:spcBef>
              <a:spcAft>
                <a:spcPts val="0"/>
              </a:spcAft>
              <a:buFont typeface="+mj-lt"/>
              <a:buAutoNum type="romanLcPeriod"/>
              <a:tabLst>
                <a:tab pos="685800" algn="l"/>
              </a:tabLst>
            </a:pPr>
            <a:r>
              <a:rPr lang="en-US" sz="2200" b="1" dirty="0" smtClean="0">
                <a:latin typeface="Times New Roman"/>
                <a:ea typeface="Times New Roman"/>
                <a:cs typeface="Times New Roman"/>
              </a:rPr>
              <a:t>species loss rates</a:t>
            </a:r>
            <a:endParaRPr lang="en-US" sz="1200" dirty="0" smtClean="0">
              <a:latin typeface="Times New Roman"/>
              <a:ea typeface="Times New Roman"/>
              <a:cs typeface="Times New Roman"/>
            </a:endParaRPr>
          </a:p>
          <a:p>
            <a:pPr marL="742950" marR="0" lvl="1" indent="-285750">
              <a:spcBef>
                <a:spcPts val="0"/>
              </a:spcBef>
              <a:spcAft>
                <a:spcPts val="0"/>
              </a:spcAft>
              <a:buFont typeface="+mj-lt"/>
              <a:buAutoNum type="alphaLcPeriod"/>
              <a:tabLst>
                <a:tab pos="914400" algn="l"/>
              </a:tabLst>
            </a:pPr>
            <a:r>
              <a:rPr lang="en-US" sz="2200" b="1" dirty="0" smtClean="0">
                <a:latin typeface="Times New Roman"/>
                <a:ea typeface="Times New Roman"/>
                <a:cs typeface="Times New Roman"/>
              </a:rPr>
              <a:t>absolute loss</a:t>
            </a:r>
            <a:endParaRPr lang="en-US" sz="1200" dirty="0" smtClean="0">
              <a:latin typeface="Times New Roman"/>
              <a:ea typeface="Times New Roman"/>
              <a:cs typeface="Times New Roman"/>
            </a:endParaRPr>
          </a:p>
          <a:p>
            <a:pPr marL="45720" marR="0" indent="-45720">
              <a:spcBef>
                <a:spcPts val="0"/>
              </a:spcBef>
              <a:spcAft>
                <a:spcPts val="0"/>
              </a:spcAft>
            </a:pPr>
            <a:r>
              <a:rPr lang="en-US" sz="2200" b="1" dirty="0" smtClean="0">
                <a:latin typeface="Times New Roman"/>
                <a:ea typeface="Times New Roman"/>
                <a:cs typeface="Times New Roman"/>
              </a:rPr>
              <a:t> </a:t>
            </a:r>
            <a:endParaRPr lang="en-US" sz="1200" dirty="0">
              <a:latin typeface="Times New Roman"/>
              <a:ea typeface="Times New Roman"/>
              <a:cs typeface="Times New Roman"/>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315272" y="76657"/>
            <a:ext cx="1595033" cy="430887"/>
          </a:xfrm>
          <a:prstGeom prst="rect">
            <a:avLst/>
          </a:prstGeom>
        </p:spPr>
        <p:txBody>
          <a:bodyPr wrap="none">
            <a:spAutoFit/>
          </a:bodyPr>
          <a:lstStyle/>
          <a:p>
            <a:pPr marL="742950" marR="0" lvl="1" indent="-285750">
              <a:spcBef>
                <a:spcPts val="0"/>
              </a:spcBef>
              <a:spcAft>
                <a:spcPts val="0"/>
              </a:spcAft>
              <a:tabLst>
                <a:tab pos="914400" algn="l"/>
              </a:tabLst>
            </a:pPr>
            <a:r>
              <a:rPr lang="en-US" sz="2200" b="1" dirty="0" smtClean="0">
                <a:solidFill>
                  <a:srgbClr val="FF0000"/>
                </a:solidFill>
                <a:latin typeface="Times New Roman"/>
                <a:ea typeface="Times New Roman"/>
                <a:cs typeface="Times New Roman"/>
              </a:rPr>
              <a:t>rates</a:t>
            </a:r>
            <a:r>
              <a:rPr lang="en-US" sz="2200" b="1" dirty="0" smtClean="0">
                <a:latin typeface="Times New Roman"/>
                <a:ea typeface="Times New Roman"/>
                <a:cs typeface="Times New Roman"/>
              </a:rPr>
              <a:t> of loss</a:t>
            </a:r>
            <a:endParaRPr lang="en-US" sz="1200" dirty="0">
              <a:latin typeface="Times New Roman"/>
              <a:ea typeface="Times New Roman"/>
              <a:cs typeface="Times New Roman"/>
            </a:endParaRPr>
          </a:p>
        </p:txBody>
      </p:sp>
      <p:pic>
        <p:nvPicPr>
          <p:cNvPr id="3" name="Picture 2" descr="biodiversity-loss-state-and-scenarios-2006-and-2050"/>
          <p:cNvPicPr/>
          <p:nvPr/>
        </p:nvPicPr>
        <p:blipFill>
          <a:blip r:embed="rId2"/>
          <a:srcRect/>
          <a:stretch>
            <a:fillRect/>
          </a:stretch>
        </p:blipFill>
        <p:spPr bwMode="auto">
          <a:xfrm>
            <a:off x="2667000" y="0"/>
            <a:ext cx="5486400" cy="4381500"/>
          </a:xfrm>
          <a:prstGeom prst="rect">
            <a:avLst/>
          </a:prstGeom>
          <a:noFill/>
          <a:ln w="9525">
            <a:noFill/>
            <a:miter lim="800000"/>
            <a:headEnd/>
            <a:tailEnd/>
          </a:ln>
        </p:spPr>
      </p:pic>
      <p:sp>
        <p:nvSpPr>
          <p:cNvPr id="4" name="Rectangle 3"/>
          <p:cNvSpPr/>
          <p:nvPr/>
        </p:nvSpPr>
        <p:spPr>
          <a:xfrm>
            <a:off x="0" y="4272677"/>
            <a:ext cx="9005011" cy="2585323"/>
          </a:xfrm>
          <a:prstGeom prst="rect">
            <a:avLst/>
          </a:prstGeom>
        </p:spPr>
        <p:txBody>
          <a:bodyPr wrap="square">
            <a:spAutoFit/>
          </a:bodyPr>
          <a:lstStyle/>
          <a:p>
            <a:r>
              <a:rPr lang="en-US" b="1" dirty="0"/>
              <a:t>MAP: Biodiversity loss: state and scenarios 2006 and 2050. </a:t>
            </a:r>
          </a:p>
          <a:p>
            <a:r>
              <a:rPr lang="en-US" b="1" dirty="0"/>
              <a:t>greatest losses rank order: Markets First, Security First, Policy First Sustainability First. differences among the regions: </a:t>
            </a:r>
          </a:p>
          <a:p>
            <a:r>
              <a:rPr lang="en-US" b="1" dirty="0"/>
              <a:t>broad-scale land-use changes, especially pastureland and </a:t>
            </a:r>
            <a:r>
              <a:rPr lang="en-US" b="1" dirty="0" err="1"/>
              <a:t>biofuel</a:t>
            </a:r>
            <a:r>
              <a:rPr lang="en-US" b="1" dirty="0"/>
              <a:t> production infrastructure development, </a:t>
            </a:r>
          </a:p>
          <a:p>
            <a:r>
              <a:rPr lang="en-US" b="1" dirty="0"/>
              <a:t>pollution </a:t>
            </a:r>
          </a:p>
          <a:p>
            <a:r>
              <a:rPr lang="en-US" b="1" dirty="0"/>
              <a:t>climate change, </a:t>
            </a:r>
          </a:p>
          <a:p>
            <a:r>
              <a:rPr lang="en-US" b="1" dirty="0"/>
              <a:t>public policy and conflict</a:t>
            </a:r>
          </a:p>
          <a:p>
            <a:r>
              <a:rPr lang="en-US" b="1" u="sng" dirty="0">
                <a:hlinkClick r:id="rId3"/>
              </a:rPr>
              <a:t>http://www.unep.org/geo/geo4 / http://www.globio.info/region/world/</a:t>
            </a:r>
          </a:p>
        </p:txBody>
      </p:sp>
      <p:sp>
        <p:nvSpPr>
          <p:cNvPr id="5" name="Rectangle 4"/>
          <p:cNvSpPr/>
          <p:nvPr/>
        </p:nvSpPr>
        <p:spPr>
          <a:xfrm>
            <a:off x="315272" y="1452265"/>
            <a:ext cx="2667000" cy="923330"/>
          </a:xfrm>
          <a:prstGeom prst="rect">
            <a:avLst/>
          </a:prstGeom>
        </p:spPr>
        <p:txBody>
          <a:bodyPr wrap="square">
            <a:spAutoFit/>
          </a:bodyPr>
          <a:lstStyle/>
          <a:p>
            <a:r>
              <a:rPr lang="en-US" b="1" dirty="0"/>
              <a:t> differ geographically across social and biological contexts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1" y="245726"/>
            <a:ext cx="2286000" cy="3477875"/>
          </a:xfrm>
          <a:prstGeom prst="rect">
            <a:avLst/>
          </a:prstGeom>
        </p:spPr>
        <p:txBody>
          <a:bodyPr>
            <a:spAutoFit/>
          </a:bodyPr>
          <a:lstStyle/>
          <a:p>
            <a:pPr marL="45720" marR="0">
              <a:spcBef>
                <a:spcPts val="0"/>
              </a:spcBef>
              <a:spcAft>
                <a:spcPts val="0"/>
              </a:spcAft>
            </a:pPr>
            <a:r>
              <a:rPr lang="en-US" sz="2200" b="1" dirty="0" smtClean="0">
                <a:latin typeface="Times New Roman"/>
                <a:ea typeface="Times New Roman"/>
                <a:cs typeface="Times New Roman"/>
              </a:rPr>
              <a:t>Biodiversity Loss rates also differ by patch utilization: some areas are more amenable, systematically more amenable, to human exploitation</a:t>
            </a:r>
            <a:endParaRPr lang="en-US" sz="1200" dirty="0">
              <a:latin typeface="Times New Roman"/>
              <a:ea typeface="Times New Roman"/>
              <a:cs typeface="Times New Roman"/>
            </a:endParaRPr>
          </a:p>
        </p:txBody>
      </p:sp>
      <p:pic>
        <p:nvPicPr>
          <p:cNvPr id="3" name="Picture 2" descr="xingu national park disturbance"/>
          <p:cNvPicPr/>
          <p:nvPr/>
        </p:nvPicPr>
        <p:blipFill>
          <a:blip r:embed="rId2"/>
          <a:srcRect/>
          <a:stretch>
            <a:fillRect/>
          </a:stretch>
        </p:blipFill>
        <p:spPr bwMode="auto">
          <a:xfrm>
            <a:off x="2286001" y="245726"/>
            <a:ext cx="6612274" cy="66122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2286000" cy="2123658"/>
          </a:xfrm>
          <a:prstGeom prst="rect">
            <a:avLst/>
          </a:prstGeom>
        </p:spPr>
        <p:txBody>
          <a:bodyPr>
            <a:spAutoFit/>
          </a:bodyPr>
          <a:lstStyle/>
          <a:p>
            <a:pPr marL="45720" marR="0">
              <a:spcBef>
                <a:spcPts val="0"/>
              </a:spcBef>
              <a:spcAft>
                <a:spcPts val="0"/>
              </a:spcAft>
            </a:pPr>
            <a:r>
              <a:rPr lang="en-US" sz="2200" b="1" dirty="0" smtClean="0">
                <a:latin typeface="Times New Roman"/>
                <a:ea typeface="Times New Roman"/>
                <a:cs typeface="Times New Roman"/>
              </a:rPr>
              <a:t>Causes of Biodiversity Loss</a:t>
            </a:r>
            <a:endParaRPr lang="en-US" sz="1200" dirty="0" smtClean="0">
              <a:latin typeface="Times New Roman"/>
              <a:ea typeface="Times New Roman"/>
              <a:cs typeface="Times New Roman"/>
            </a:endParaRPr>
          </a:p>
          <a:p>
            <a:pPr marL="45720" marR="0">
              <a:spcBef>
                <a:spcPts val="0"/>
              </a:spcBef>
              <a:spcAft>
                <a:spcPts val="0"/>
              </a:spcAft>
            </a:pPr>
            <a:r>
              <a:rPr lang="en-US" sz="2200" b="1" dirty="0" smtClean="0">
                <a:latin typeface="Times New Roman"/>
                <a:ea typeface="Times New Roman"/>
                <a:cs typeface="Times New Roman"/>
              </a:rPr>
              <a:t>Proximate versus Background causes </a:t>
            </a:r>
            <a:endParaRPr lang="en-US" sz="1200" dirty="0">
              <a:latin typeface="Times New Roman"/>
              <a:ea typeface="Times New Roman"/>
              <a:cs typeface="Times New Roman"/>
            </a:endParaRPr>
          </a:p>
        </p:txBody>
      </p:sp>
      <p:pic>
        <p:nvPicPr>
          <p:cNvPr id="3" name="Picture 2" descr="causes of biodiversity loss 1"/>
          <p:cNvPicPr/>
          <p:nvPr/>
        </p:nvPicPr>
        <p:blipFill>
          <a:blip r:embed="rId2"/>
          <a:srcRect/>
          <a:stretch>
            <a:fillRect/>
          </a:stretch>
        </p:blipFill>
        <p:spPr bwMode="auto">
          <a:xfrm>
            <a:off x="2971800" y="0"/>
            <a:ext cx="4584700" cy="3429000"/>
          </a:xfrm>
          <a:prstGeom prst="rect">
            <a:avLst/>
          </a:prstGeom>
          <a:noFill/>
          <a:ln w="9525">
            <a:noFill/>
            <a:miter lim="800000"/>
            <a:headEnd/>
            <a:tailEnd/>
          </a:ln>
        </p:spPr>
      </p:pic>
      <p:pic>
        <p:nvPicPr>
          <p:cNvPr id="4" name="Picture 3" descr="causes of biodiversity loss 2"/>
          <p:cNvPicPr/>
          <p:nvPr/>
        </p:nvPicPr>
        <p:blipFill>
          <a:blip r:embed="rId3"/>
          <a:srcRect/>
          <a:stretch>
            <a:fillRect/>
          </a:stretch>
        </p:blipFill>
        <p:spPr bwMode="auto">
          <a:xfrm>
            <a:off x="2971800" y="3429000"/>
            <a:ext cx="4584700"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1219200" y="304800"/>
            <a:ext cx="5595938" cy="5170645"/>
          </a:xfrm>
          <a:prstGeom prst="rect">
            <a:avLst/>
          </a:prstGeom>
        </p:spPr>
        <p:txBody>
          <a:bodyPr wrap="square">
            <a:spAutoFit/>
          </a:bodyPr>
          <a:lstStyle/>
          <a:p>
            <a:pPr marL="742950" marR="0" lvl="1" indent="-285750">
              <a:spcBef>
                <a:spcPts val="0"/>
              </a:spcBef>
              <a:spcAft>
                <a:spcPts val="0"/>
              </a:spcAft>
              <a:tabLst>
                <a:tab pos="914400" algn="l"/>
              </a:tabLst>
            </a:pPr>
            <a:r>
              <a:rPr lang="en-US" sz="2200" b="1" dirty="0">
                <a:latin typeface="Times New Roman"/>
                <a:ea typeface="Times New Roman"/>
                <a:cs typeface="Times New Roman"/>
              </a:rPr>
              <a:t>B</a:t>
            </a:r>
            <a:r>
              <a:rPr lang="en-US" sz="2200" b="1" dirty="0" smtClean="0">
                <a:latin typeface="Times New Roman"/>
                <a:ea typeface="Times New Roman"/>
                <a:cs typeface="Times New Roman"/>
              </a:rPr>
              <a:t>ackground causes</a:t>
            </a:r>
            <a:endParaRPr lang="en-US" sz="1200" dirty="0" smtClean="0">
              <a:latin typeface="Times New Roman"/>
              <a:ea typeface="Times New Roman"/>
              <a:cs typeface="Times New Roman"/>
            </a:endParaRPr>
          </a:p>
          <a:p>
            <a:pPr marL="1143000" marR="0" lvl="2" indent="-228600">
              <a:spcBef>
                <a:spcPts val="0"/>
              </a:spcBef>
              <a:spcAft>
                <a:spcPts val="0"/>
              </a:spcAft>
              <a:tabLst>
                <a:tab pos="1371600" algn="l"/>
              </a:tabLst>
            </a:pPr>
            <a:r>
              <a:rPr lang="en-US" sz="2200" b="1" dirty="0" smtClean="0">
                <a:latin typeface="Times New Roman"/>
                <a:ea typeface="Times New Roman"/>
                <a:cs typeface="Times New Roman"/>
              </a:rPr>
              <a:t>consumption of energy and resources</a:t>
            </a:r>
            <a:endParaRPr lang="en-US" sz="1200" dirty="0" smtClean="0">
              <a:latin typeface="Times New Roman"/>
              <a:ea typeface="Times New Roman"/>
              <a:cs typeface="Times New Roman"/>
            </a:endParaRPr>
          </a:p>
          <a:p>
            <a:pPr marL="1600200" marR="0" lvl="3" indent="-228600">
              <a:spcBef>
                <a:spcPts val="0"/>
              </a:spcBef>
              <a:spcAft>
                <a:spcPts val="0"/>
              </a:spcAft>
              <a:buFont typeface="+mj-lt"/>
              <a:buAutoNum type="arabicPeriod"/>
              <a:tabLst>
                <a:tab pos="1828800" algn="l"/>
              </a:tabLst>
            </a:pPr>
            <a:r>
              <a:rPr lang="en-US" sz="2200" b="1" dirty="0" smtClean="0">
                <a:latin typeface="Times New Roman"/>
                <a:ea typeface="Times New Roman"/>
                <a:cs typeface="Times New Roman"/>
              </a:rPr>
              <a:t>increasing affluence</a:t>
            </a:r>
            <a:endParaRPr lang="en-US" sz="1200" dirty="0" smtClean="0">
              <a:latin typeface="Times New Roman"/>
              <a:ea typeface="Times New Roman"/>
              <a:cs typeface="Times New Roman"/>
            </a:endParaRPr>
          </a:p>
          <a:p>
            <a:pPr marL="1600200" marR="0" lvl="3" indent="-228600">
              <a:spcBef>
                <a:spcPts val="0"/>
              </a:spcBef>
              <a:spcAft>
                <a:spcPts val="0"/>
              </a:spcAft>
              <a:buFont typeface="+mj-lt"/>
              <a:buAutoNum type="arabicPeriod"/>
              <a:tabLst>
                <a:tab pos="1828800" algn="l"/>
              </a:tabLst>
            </a:pPr>
            <a:r>
              <a:rPr lang="en-US" sz="2200" b="1" dirty="0" smtClean="0">
                <a:latin typeface="Times New Roman"/>
                <a:ea typeface="Times New Roman"/>
                <a:cs typeface="Times New Roman"/>
              </a:rPr>
              <a:t>lack of sustainable planning or policies</a:t>
            </a:r>
            <a:endParaRPr lang="en-US" sz="1200" dirty="0" smtClean="0">
              <a:latin typeface="Times New Roman"/>
              <a:ea typeface="Times New Roman"/>
              <a:cs typeface="Times New Roman"/>
            </a:endParaRPr>
          </a:p>
          <a:p>
            <a:pPr marL="1600200" marR="0" lvl="3" indent="-228600">
              <a:spcBef>
                <a:spcPts val="0"/>
              </a:spcBef>
              <a:spcAft>
                <a:spcPts val="0"/>
              </a:spcAft>
              <a:buFont typeface="+mj-lt"/>
              <a:buAutoNum type="arabicPeriod"/>
              <a:tabLst>
                <a:tab pos="1828800" algn="l"/>
              </a:tabLst>
            </a:pPr>
            <a:r>
              <a:rPr lang="en-US" sz="2200" b="1" dirty="0" smtClean="0">
                <a:latin typeface="Times New Roman"/>
                <a:ea typeface="Times New Roman"/>
                <a:cs typeface="Times New Roman"/>
              </a:rPr>
              <a:t>population growth</a:t>
            </a:r>
            <a:endParaRPr lang="en-US" sz="1200" dirty="0" smtClean="0">
              <a:latin typeface="Times New Roman"/>
              <a:ea typeface="Times New Roman"/>
              <a:cs typeface="Times New Roman"/>
            </a:endParaRPr>
          </a:p>
          <a:p>
            <a:pPr marL="1143000" marR="0" lvl="2" indent="-228600">
              <a:spcBef>
                <a:spcPts val="0"/>
              </a:spcBef>
              <a:spcAft>
                <a:spcPts val="0"/>
              </a:spcAft>
              <a:tabLst>
                <a:tab pos="1371600" algn="l"/>
              </a:tabLst>
            </a:pPr>
            <a:r>
              <a:rPr lang="en-US" sz="2200" b="1" dirty="0" smtClean="0">
                <a:latin typeface="Times New Roman"/>
                <a:ea typeface="Times New Roman"/>
                <a:cs typeface="Times New Roman"/>
              </a:rPr>
              <a:t>Toxics, wastes, chemical utilization: </a:t>
            </a:r>
            <a:endParaRPr lang="en-US" sz="1200" dirty="0" smtClean="0">
              <a:latin typeface="Times New Roman"/>
              <a:ea typeface="Times New Roman"/>
              <a:cs typeface="Times New Roman"/>
            </a:endParaRPr>
          </a:p>
          <a:p>
            <a:pPr marL="1600200" marR="0" lvl="3" indent="-228600">
              <a:spcBef>
                <a:spcPts val="0"/>
              </a:spcBef>
              <a:spcAft>
                <a:spcPts val="0"/>
              </a:spcAft>
              <a:buFont typeface="+mj-lt"/>
              <a:buAutoNum type="arabicPeriod"/>
              <a:tabLst>
                <a:tab pos="1828800" algn="l"/>
              </a:tabLst>
            </a:pPr>
            <a:r>
              <a:rPr lang="en-US" sz="2200" b="1" dirty="0" smtClean="0">
                <a:latin typeface="Times New Roman"/>
                <a:ea typeface="Times New Roman"/>
                <a:cs typeface="Times New Roman"/>
              </a:rPr>
              <a:t>toxics, </a:t>
            </a:r>
            <a:endParaRPr lang="en-US" sz="1200" dirty="0" smtClean="0">
              <a:latin typeface="Times New Roman"/>
              <a:ea typeface="Times New Roman"/>
              <a:cs typeface="Times New Roman"/>
            </a:endParaRPr>
          </a:p>
          <a:p>
            <a:pPr marL="1600200" marR="0" lvl="3" indent="-228600">
              <a:spcBef>
                <a:spcPts val="0"/>
              </a:spcBef>
              <a:spcAft>
                <a:spcPts val="0"/>
              </a:spcAft>
              <a:buFont typeface="+mj-lt"/>
              <a:buAutoNum type="arabicPeriod"/>
              <a:tabLst>
                <a:tab pos="1828800" algn="l"/>
              </a:tabLst>
            </a:pPr>
            <a:r>
              <a:rPr lang="en-US" sz="2200" b="1" dirty="0" smtClean="0">
                <a:latin typeface="Times New Roman"/>
                <a:ea typeface="Times New Roman"/>
                <a:cs typeface="Times New Roman"/>
              </a:rPr>
              <a:t>CO2, </a:t>
            </a:r>
            <a:endParaRPr lang="en-US" sz="1200" dirty="0" smtClean="0">
              <a:latin typeface="Times New Roman"/>
              <a:ea typeface="Times New Roman"/>
              <a:cs typeface="Times New Roman"/>
            </a:endParaRPr>
          </a:p>
          <a:p>
            <a:pPr marL="1600200" marR="0" lvl="3" indent="-228600">
              <a:spcBef>
                <a:spcPts val="0"/>
              </a:spcBef>
              <a:spcAft>
                <a:spcPts val="0"/>
              </a:spcAft>
              <a:buFont typeface="+mj-lt"/>
              <a:buAutoNum type="arabicPeriod"/>
              <a:tabLst>
                <a:tab pos="1828800" algn="l"/>
              </a:tabLst>
            </a:pPr>
            <a:r>
              <a:rPr lang="en-US" sz="2200" b="1" dirty="0" smtClean="0">
                <a:latin typeface="Times New Roman"/>
                <a:ea typeface="Times New Roman"/>
                <a:cs typeface="Times New Roman"/>
              </a:rPr>
              <a:t>Erosion</a:t>
            </a:r>
          </a:p>
          <a:p>
            <a:pPr marL="1600200" marR="0" lvl="3" indent="-228600">
              <a:spcBef>
                <a:spcPts val="0"/>
              </a:spcBef>
              <a:spcAft>
                <a:spcPts val="0"/>
              </a:spcAft>
              <a:buFont typeface="+mj-lt"/>
              <a:buAutoNum type="arabicPeriod"/>
              <a:tabLst>
                <a:tab pos="1828800" algn="l"/>
              </a:tabLst>
            </a:pPr>
            <a:r>
              <a:rPr lang="en-US" sz="2200" b="1" dirty="0" smtClean="0">
                <a:latin typeface="Times New Roman"/>
                <a:ea typeface="Times New Roman"/>
                <a:cs typeface="Times New Roman"/>
              </a:rPr>
              <a:t>Fertilizer use</a:t>
            </a:r>
            <a:endParaRPr lang="en-US" sz="1200" dirty="0" smtClean="0">
              <a:latin typeface="Times New Roman"/>
              <a:ea typeface="Times New Roman"/>
              <a:cs typeface="Times New Roman"/>
            </a:endParaRPr>
          </a:p>
          <a:p>
            <a:pPr marL="1143000" marR="0" lvl="2" indent="-228600">
              <a:spcBef>
                <a:spcPts val="0"/>
              </a:spcBef>
              <a:spcAft>
                <a:spcPts val="0"/>
              </a:spcAft>
              <a:tabLst>
                <a:tab pos="1371600" algn="l"/>
              </a:tabLst>
            </a:pPr>
            <a:r>
              <a:rPr lang="en-US" sz="2200" b="1" dirty="0" smtClean="0">
                <a:latin typeface="Times New Roman"/>
                <a:ea typeface="Times New Roman"/>
                <a:cs typeface="Times New Roman"/>
              </a:rPr>
              <a:t>Unmediated globalization</a:t>
            </a:r>
            <a:endParaRPr lang="en-US" sz="1200" dirty="0" smtClean="0">
              <a:latin typeface="Times New Roman"/>
              <a:ea typeface="Times New Roman"/>
              <a:cs typeface="Times New Roman"/>
            </a:endParaRPr>
          </a:p>
          <a:p>
            <a:pPr marL="1600200" marR="0" lvl="3" indent="-228600">
              <a:spcBef>
                <a:spcPts val="0"/>
              </a:spcBef>
              <a:spcAft>
                <a:spcPts val="0"/>
              </a:spcAft>
              <a:buFont typeface="+mj-lt"/>
              <a:buAutoNum type="arabicPeriod"/>
              <a:tabLst>
                <a:tab pos="1828800" algn="l"/>
              </a:tabLst>
            </a:pPr>
            <a:r>
              <a:rPr lang="en-US" sz="2200" b="1" dirty="0" smtClean="0">
                <a:latin typeface="Times New Roman"/>
                <a:ea typeface="Times New Roman"/>
                <a:cs typeface="Times New Roman"/>
              </a:rPr>
              <a:t>exotic species invasions</a:t>
            </a:r>
            <a:endParaRPr lang="en-US" sz="1200" dirty="0" smtClean="0">
              <a:latin typeface="Times New Roman"/>
              <a:ea typeface="Times New Roman"/>
              <a:cs typeface="Times New Roman"/>
            </a:endParaRPr>
          </a:p>
          <a:p>
            <a:pPr marL="1600200" marR="0" lvl="3" indent="-228600">
              <a:spcBef>
                <a:spcPts val="0"/>
              </a:spcBef>
              <a:spcAft>
                <a:spcPts val="0"/>
              </a:spcAft>
              <a:buFont typeface="+mj-lt"/>
              <a:buAutoNum type="arabicPeriod"/>
              <a:tabLst>
                <a:tab pos="1828800" algn="l"/>
              </a:tabLst>
            </a:pPr>
            <a:r>
              <a:rPr lang="en-US" sz="2200" b="1" dirty="0" smtClean="0">
                <a:latin typeface="Times New Roman"/>
                <a:ea typeface="Times New Roman"/>
                <a:cs typeface="Times New Roman"/>
              </a:rPr>
              <a:t>Industrial development in biodiversity hot spots</a:t>
            </a:r>
            <a:endParaRPr lang="en-US" sz="1200" dirty="0">
              <a:latin typeface="Times New Roman"/>
              <a:ea typeface="Times New Roman"/>
              <a:cs typeface="Times New Roman"/>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extBox 2"/>
          <p:cNvSpPr txBox="1"/>
          <p:nvPr/>
        </p:nvSpPr>
        <p:spPr>
          <a:xfrm>
            <a:off x="1" y="0"/>
            <a:ext cx="9144000" cy="1477328"/>
          </a:xfrm>
          <a:prstGeom prst="rect">
            <a:avLst/>
          </a:prstGeom>
          <a:noFill/>
        </p:spPr>
        <p:txBody>
          <a:bodyPr wrap="square" rtlCol="0">
            <a:spAutoFit/>
          </a:bodyPr>
          <a:lstStyle/>
          <a:p>
            <a:r>
              <a:rPr lang="en-US" b="1" dirty="0" smtClean="0"/>
              <a:t>How might we best graph the relation between proximate and background causes of biodiversity loss?</a:t>
            </a:r>
          </a:p>
          <a:p>
            <a:endParaRPr lang="en-US" b="1" dirty="0" smtClean="0"/>
          </a:p>
          <a:p>
            <a:endParaRPr lang="en-US" b="1" dirty="0" smtClean="0"/>
          </a:p>
          <a:p>
            <a:r>
              <a:rPr lang="en-US" b="1" dirty="0" smtClean="0"/>
              <a:t>Effect intensity?</a:t>
            </a:r>
            <a:endParaRPr lang="en-US" b="1" dirty="0"/>
          </a:p>
        </p:txBody>
      </p:sp>
      <p:pic>
        <p:nvPicPr>
          <p:cNvPr id="4" name="Picture 3" descr="biodiversity-incomprehensible-ugly"/>
          <p:cNvPicPr/>
          <p:nvPr/>
        </p:nvPicPr>
        <p:blipFill>
          <a:blip r:embed="rId2"/>
          <a:srcRect/>
          <a:stretch>
            <a:fillRect/>
          </a:stretch>
        </p:blipFill>
        <p:spPr bwMode="auto">
          <a:xfrm>
            <a:off x="3190175" y="646331"/>
            <a:ext cx="5953826" cy="6211669"/>
          </a:xfrm>
          <a:prstGeom prst="rect">
            <a:avLst/>
          </a:prstGeom>
          <a:noFill/>
          <a:ln w="9525">
            <a:noFill/>
            <a:miter lim="800000"/>
            <a:headEnd/>
            <a:tailEnd/>
          </a:ln>
        </p:spPr>
      </p:pic>
      <p:sp>
        <p:nvSpPr>
          <p:cNvPr id="7" name="Oval 6"/>
          <p:cNvSpPr/>
          <p:nvPr/>
        </p:nvSpPr>
        <p:spPr>
          <a:xfrm>
            <a:off x="5105400" y="1600200"/>
            <a:ext cx="914400" cy="533400"/>
          </a:xfrm>
          <a:prstGeom prst="ellipse">
            <a:avLst/>
          </a:prstGeom>
          <a:noFill/>
          <a:ln w="57150" cap="flat" cmpd="sng" algn="ctr">
            <a:solidFill>
              <a:srgbClr val="FF15E3"/>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8" name="Oval 7"/>
          <p:cNvSpPr/>
          <p:nvPr/>
        </p:nvSpPr>
        <p:spPr>
          <a:xfrm>
            <a:off x="7543800" y="3886200"/>
            <a:ext cx="914400" cy="609600"/>
          </a:xfrm>
          <a:prstGeom prst="ellipse">
            <a:avLst/>
          </a:prstGeom>
          <a:noFill/>
          <a:ln w="76200" cap="flat" cmpd="sng" algn="ctr">
            <a:solidFill>
              <a:srgbClr val="0CE689"/>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9" name="Oval 8"/>
          <p:cNvSpPr/>
          <p:nvPr/>
        </p:nvSpPr>
        <p:spPr>
          <a:xfrm>
            <a:off x="5867400" y="4495800"/>
            <a:ext cx="990600" cy="1143000"/>
          </a:xfrm>
          <a:prstGeom prst="ellipse">
            <a:avLst/>
          </a:prstGeom>
          <a:noFill/>
          <a:ln w="76200" cap="flat" cmpd="sng" algn="ctr">
            <a:solidFill>
              <a:srgbClr val="8703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dirty="0">
              <a:ln w="76200" cmpd="sng">
                <a:solidFill>
                  <a:schemeClr val="tx1"/>
                </a:solidFill>
              </a:ln>
              <a:solidFill>
                <a:srgbClr val="FFF20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accel="50000" decel="5000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7"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900" decel="100000" fill="hold"/>
                                        <p:tgtEl>
                                          <p:spTgt spid="9"/>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5" presetClass="emph" presetSubtype="0" fill="hold" grpId="1" nodeType="clickEffect">
                                  <p:stCondLst>
                                    <p:cond delay="0"/>
                                  </p:stCondLst>
                                  <p:childTnLst>
                                    <p:anim calcmode="discrete" valueType="str">
                                      <p:cBhvr>
                                        <p:cTn id="24" dur="1000" fill="hold"/>
                                        <p:tgtEl>
                                          <p:spTgt spid="9"/>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9" grpId="1" animBg="1"/>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0" y="0"/>
            <a:ext cx="3581400" cy="2862323"/>
          </a:xfrm>
          <a:prstGeom prst="rect">
            <a:avLst/>
          </a:prstGeom>
        </p:spPr>
        <p:txBody>
          <a:bodyPr wrap="square">
            <a:spAutoFit/>
          </a:bodyPr>
          <a:lstStyle/>
          <a:p>
            <a:r>
              <a:rPr lang="en-US" b="1" dirty="0"/>
              <a:t>How do we measure biodiversity?</a:t>
            </a:r>
          </a:p>
          <a:p>
            <a:r>
              <a:rPr lang="en-US" b="1" dirty="0"/>
              <a:t>Uncertainty is a central problem</a:t>
            </a:r>
          </a:p>
          <a:p>
            <a:r>
              <a:rPr lang="en-US" b="1" dirty="0"/>
              <a:t>Numbers of species</a:t>
            </a:r>
          </a:p>
          <a:p>
            <a:r>
              <a:rPr lang="en-US" b="1" dirty="0"/>
              <a:t>1.75 million species scientifically identified. </a:t>
            </a:r>
          </a:p>
          <a:p>
            <a:r>
              <a:rPr lang="en-US" b="1" dirty="0"/>
              <a:t>estimated 30 million species on earth. </a:t>
            </a:r>
          </a:p>
          <a:p>
            <a:r>
              <a:rPr lang="en-US" b="1" dirty="0"/>
              <a:t>estimated 40,000 species rendered extinct annually.</a:t>
            </a:r>
          </a:p>
          <a:p>
            <a:endParaRPr lang="en-US" b="1" dirty="0"/>
          </a:p>
        </p:txBody>
      </p:sp>
      <p:pic>
        <p:nvPicPr>
          <p:cNvPr id="5" name="Picture 4" descr="biodiversity_ Number of estm species"/>
          <p:cNvPicPr/>
          <p:nvPr/>
        </p:nvPicPr>
        <p:blipFill>
          <a:blip r:embed="rId2"/>
          <a:srcRect/>
          <a:stretch>
            <a:fillRect/>
          </a:stretch>
        </p:blipFill>
        <p:spPr bwMode="auto">
          <a:xfrm>
            <a:off x="3581400" y="1468551"/>
            <a:ext cx="5562600" cy="5389449"/>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biodiversity-incomprehensible2"/>
          <p:cNvPicPr/>
          <p:nvPr/>
        </p:nvPicPr>
        <p:blipFill>
          <a:blip r:embed="rId2"/>
          <a:srcRect/>
          <a:stretch>
            <a:fillRect/>
          </a:stretch>
        </p:blipFill>
        <p:spPr bwMode="auto">
          <a:xfrm>
            <a:off x="0" y="0"/>
            <a:ext cx="3902927" cy="6858000"/>
          </a:xfrm>
          <a:prstGeom prst="rect">
            <a:avLst/>
          </a:prstGeom>
          <a:noFill/>
          <a:ln w="9525">
            <a:noFill/>
            <a:miter lim="800000"/>
            <a:headEnd/>
            <a:tailEnd/>
          </a:ln>
        </p:spPr>
      </p:pic>
      <p:sp>
        <p:nvSpPr>
          <p:cNvPr id="4" name="TextBox 3"/>
          <p:cNvSpPr txBox="1"/>
          <p:nvPr/>
        </p:nvSpPr>
        <p:spPr>
          <a:xfrm>
            <a:off x="4495800" y="838200"/>
            <a:ext cx="1714156" cy="369332"/>
          </a:xfrm>
          <a:prstGeom prst="rect">
            <a:avLst/>
          </a:prstGeom>
          <a:noFill/>
        </p:spPr>
        <p:txBody>
          <a:bodyPr wrap="none" rtlCol="0">
            <a:spAutoFit/>
          </a:bodyPr>
          <a:lstStyle/>
          <a:p>
            <a:r>
              <a:rPr lang="en-US" dirty="0" smtClean="0"/>
              <a:t>Relational view?</a:t>
            </a:r>
            <a:endParaRPr lang="en-US" dirty="0"/>
          </a:p>
        </p:txBody>
      </p:sp>
      <p:pic>
        <p:nvPicPr>
          <p:cNvPr id="2" name="Picture 1" descr="biodiversity-incomprehensible1"/>
          <p:cNvPicPr/>
          <p:nvPr/>
        </p:nvPicPr>
        <p:blipFill>
          <a:blip r:embed="rId3"/>
          <a:srcRect/>
          <a:stretch>
            <a:fillRect/>
          </a:stretch>
        </p:blipFill>
        <p:spPr bwMode="auto">
          <a:xfrm>
            <a:off x="3657600" y="2435963"/>
            <a:ext cx="5486399" cy="4422037"/>
          </a:xfrm>
          <a:prstGeom prst="rect">
            <a:avLst/>
          </a:prstGeom>
          <a:noFill/>
          <a:ln w="9525">
            <a:noFill/>
            <a:miter lim="800000"/>
            <a:headEnd/>
            <a:tailEnd/>
          </a:ln>
        </p:spPr>
      </p:pic>
      <p:cxnSp>
        <p:nvCxnSpPr>
          <p:cNvPr id="8" name="Straight Arrow Connector 7"/>
          <p:cNvCxnSpPr/>
          <p:nvPr/>
        </p:nvCxnSpPr>
        <p:spPr>
          <a:xfrm rot="10800000">
            <a:off x="2971801" y="5562600"/>
            <a:ext cx="931127" cy="1588"/>
          </a:xfrm>
          <a:prstGeom prst="straightConnector1">
            <a:avLst/>
          </a:prstGeom>
          <a:ln w="76200" cap="flat" cmpd="sng" algn="ctr">
            <a:solidFill>
              <a:srgbClr val="0CE689"/>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rot="5400000">
            <a:off x="1731228" y="3162300"/>
            <a:ext cx="4343400" cy="1"/>
          </a:xfrm>
          <a:prstGeom prst="straightConnector1">
            <a:avLst/>
          </a:prstGeom>
          <a:ln w="76200" cap="flat" cmpd="sng" algn="ctr">
            <a:solidFill>
              <a:srgbClr val="FF15E3"/>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rot="10800000">
            <a:off x="6629400" y="4648200"/>
            <a:ext cx="1981200" cy="1828800"/>
          </a:xfrm>
          <a:prstGeom prst="straightConnector1">
            <a:avLst/>
          </a:prstGeom>
          <a:ln w="76200" cap="flat" cmpd="sng" algn="ctr">
            <a:solidFill>
              <a:srgbClr val="0CE689"/>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3" name="Oval 12"/>
          <p:cNvSpPr/>
          <p:nvPr/>
        </p:nvSpPr>
        <p:spPr>
          <a:xfrm>
            <a:off x="8001000" y="3733800"/>
            <a:ext cx="838200" cy="1371600"/>
          </a:xfrm>
          <a:prstGeom prst="ellipse">
            <a:avLst/>
          </a:prstGeom>
          <a:noFill/>
          <a:ln w="57150" cap="flat" cmpd="sng" algn="ctr">
            <a:solidFill>
              <a:srgbClr val="FFF202"/>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14" name="Oval 13"/>
          <p:cNvSpPr/>
          <p:nvPr/>
        </p:nvSpPr>
        <p:spPr>
          <a:xfrm>
            <a:off x="6629400" y="3733800"/>
            <a:ext cx="2514599" cy="1371600"/>
          </a:xfrm>
          <a:prstGeom prst="ellipse">
            <a:avLst/>
          </a:prstGeom>
          <a:noFill/>
          <a:ln w="76200" cap="flat" cmpd="sng" algn="ctr">
            <a:solidFill>
              <a:srgbClr val="FF0778"/>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21" name="Freeform 20"/>
          <p:cNvSpPr/>
          <p:nvPr/>
        </p:nvSpPr>
        <p:spPr>
          <a:xfrm>
            <a:off x="5614532" y="2855982"/>
            <a:ext cx="1360257" cy="1401964"/>
          </a:xfrm>
          <a:custGeom>
            <a:avLst/>
            <a:gdLst>
              <a:gd name="connsiteX0" fmla="*/ 485806 w 1360257"/>
              <a:gd name="connsiteY0" fmla="*/ 1401964 h 1401964"/>
              <a:gd name="connsiteX1" fmla="*/ 48580 w 1360257"/>
              <a:gd name="connsiteY1" fmla="*/ 548293 h 1401964"/>
              <a:gd name="connsiteX2" fmla="*/ 777289 w 1360257"/>
              <a:gd name="connsiteY2" fmla="*/ 69404 h 1401964"/>
              <a:gd name="connsiteX3" fmla="*/ 1360257 w 1360257"/>
              <a:gd name="connsiteY3" fmla="*/ 131868 h 1401964"/>
              <a:gd name="connsiteX4" fmla="*/ 1360257 w 1360257"/>
              <a:gd name="connsiteY4" fmla="*/ 131868 h 1401964"/>
              <a:gd name="connsiteX5" fmla="*/ 1360257 w 1360257"/>
              <a:gd name="connsiteY5" fmla="*/ 131868 h 1401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0257" h="1401964">
                <a:moveTo>
                  <a:pt x="485806" y="1401964"/>
                </a:moveTo>
                <a:cubicBezTo>
                  <a:pt x="242903" y="1086175"/>
                  <a:pt x="0" y="770386"/>
                  <a:pt x="48580" y="548293"/>
                </a:cubicBezTo>
                <a:cubicBezTo>
                  <a:pt x="97160" y="326200"/>
                  <a:pt x="558676" y="138808"/>
                  <a:pt x="777289" y="69404"/>
                </a:cubicBezTo>
                <a:cubicBezTo>
                  <a:pt x="995902" y="0"/>
                  <a:pt x="1360257" y="131868"/>
                  <a:pt x="1360257" y="131868"/>
                </a:cubicBezTo>
                <a:lnTo>
                  <a:pt x="1360257" y="131868"/>
                </a:lnTo>
                <a:lnTo>
                  <a:pt x="1360257" y="131868"/>
                </a:lnTo>
              </a:path>
            </a:pathLst>
          </a:custGeom>
          <a:noFill/>
          <a:ln w="88900">
            <a:solidFill>
              <a:srgbClr val="0CE689"/>
            </a:solidFill>
            <a:tailEnd type="triangl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_tradnl"/>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accel="50000" decel="5000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0-#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7"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900" decel="100000" fill="hold"/>
                                        <p:tgtEl>
                                          <p:spTgt spid="12"/>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20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1" accel="50000" decel="5000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ppt_x"/>
                                          </p:val>
                                        </p:tav>
                                        <p:tav tm="100000">
                                          <p:val>
                                            <p:strVal val="#ppt_x"/>
                                          </p:val>
                                        </p:tav>
                                      </p:tavLst>
                                    </p:anim>
                                    <p:anim calcmode="lin" valueType="num">
                                      <p:cBhvr additive="base">
                                        <p:cTn id="31"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1"/>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8" presetClass="emph" presetSubtype="0" accel="50000" decel="50000" fill="hold" grpId="1" nodeType="clickEffect">
                                  <p:stCondLst>
                                    <p:cond delay="0"/>
                                  </p:stCondLst>
                                  <p:childTnLst>
                                    <p:animRot by="21600000">
                                      <p:cBhvr>
                                        <p:cTn id="39" dur="2000" fill="hold"/>
                                        <p:tgtEl>
                                          <p:spTgt spid="2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21" grpId="0" animBg="1"/>
      <p:bldP spid="21" grpId="1" animBg="1"/>
    </p:bld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0" y="0"/>
            <a:ext cx="6553200" cy="707886"/>
          </a:xfrm>
          <a:prstGeom prst="rect">
            <a:avLst/>
          </a:prstGeom>
          <a:noFill/>
        </p:spPr>
        <p:txBody>
          <a:bodyPr wrap="square" rtlCol="0">
            <a:spAutoFit/>
          </a:bodyPr>
          <a:lstStyle/>
          <a:p>
            <a:r>
              <a:rPr lang="en-US" sz="2000" b="1" dirty="0" smtClean="0"/>
              <a:t>A final concern for biodiversity: Collapse due to ecological dependency or species interrelations</a:t>
            </a:r>
            <a:endParaRPr lang="en-US" sz="2000" b="1" dirty="0"/>
          </a:p>
        </p:txBody>
      </p:sp>
      <p:pic>
        <p:nvPicPr>
          <p:cNvPr id="3" name="Picture 2" descr="biodiversity_incomprehensible4"/>
          <p:cNvPicPr/>
          <p:nvPr/>
        </p:nvPicPr>
        <p:blipFill>
          <a:blip r:embed="rId2"/>
          <a:srcRect/>
          <a:stretch>
            <a:fillRect/>
          </a:stretch>
        </p:blipFill>
        <p:spPr bwMode="auto">
          <a:xfrm>
            <a:off x="3048000" y="990600"/>
            <a:ext cx="5537200" cy="5537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2057400" cy="3416320"/>
          </a:xfrm>
          <a:prstGeom prst="rect">
            <a:avLst/>
          </a:prstGeom>
        </p:spPr>
        <p:txBody>
          <a:bodyPr wrap="square">
            <a:spAutoFit/>
          </a:bodyPr>
          <a:lstStyle/>
          <a:p>
            <a:r>
              <a:rPr lang="en-US" b="1" dirty="0"/>
              <a:t>biodiversity hot </a:t>
            </a:r>
            <a:r>
              <a:rPr lang="en-US" b="1" dirty="0" smtClean="0"/>
              <a:t>spots:</a:t>
            </a:r>
          </a:p>
          <a:p>
            <a:endParaRPr lang="en-US" b="1" dirty="0" smtClean="0"/>
          </a:p>
          <a:p>
            <a:r>
              <a:rPr lang="en-US" b="1" dirty="0"/>
              <a:t>what is a biodiversity ‘hot spot’?</a:t>
            </a:r>
            <a:endParaRPr lang="en-US" b="1" dirty="0" smtClean="0"/>
          </a:p>
          <a:p>
            <a:endParaRPr lang="en-US" b="1" dirty="0" smtClean="0"/>
          </a:p>
          <a:p>
            <a:r>
              <a:rPr lang="en-US" b="1" dirty="0" smtClean="0"/>
              <a:t>how </a:t>
            </a:r>
            <a:r>
              <a:rPr lang="en-US" b="1" dirty="0"/>
              <a:t>do types of biodiversity and processes of </a:t>
            </a:r>
            <a:r>
              <a:rPr lang="en-US" b="1" dirty="0" err="1"/>
              <a:t>biodiversification</a:t>
            </a:r>
            <a:r>
              <a:rPr lang="en-US" b="1" dirty="0" smtClean="0"/>
              <a:t> create in </a:t>
            </a:r>
            <a:r>
              <a:rPr lang="en-US" b="1" dirty="0"/>
              <a:t>hot spots?</a:t>
            </a:r>
          </a:p>
        </p:txBody>
      </p:sp>
      <p:pic>
        <p:nvPicPr>
          <p:cNvPr id="3" name="Picture 2" descr="species # per ecoregion"/>
          <p:cNvPicPr/>
          <p:nvPr/>
        </p:nvPicPr>
        <p:blipFill>
          <a:blip r:embed="rId2"/>
          <a:srcRect/>
          <a:stretch>
            <a:fillRect/>
          </a:stretch>
        </p:blipFill>
        <p:spPr bwMode="auto">
          <a:xfrm>
            <a:off x="2349500" y="0"/>
            <a:ext cx="6794500" cy="3352800"/>
          </a:xfrm>
          <a:prstGeom prst="rect">
            <a:avLst/>
          </a:prstGeom>
          <a:noFill/>
          <a:ln w="9525">
            <a:noFill/>
            <a:miter lim="800000"/>
            <a:headEnd/>
            <a:tailEnd/>
          </a:ln>
        </p:spPr>
      </p:pic>
      <p:pic>
        <p:nvPicPr>
          <p:cNvPr id="4" name="Picture 3" descr="biodiversity hotspots"/>
          <p:cNvPicPr/>
          <p:nvPr/>
        </p:nvPicPr>
        <p:blipFill>
          <a:blip r:embed="rId3"/>
          <a:srcRect/>
          <a:stretch>
            <a:fillRect/>
          </a:stretch>
        </p:blipFill>
        <p:spPr bwMode="auto">
          <a:xfrm>
            <a:off x="2628900" y="3352800"/>
            <a:ext cx="6515100" cy="35336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218362" y="2286000"/>
            <a:ext cx="8851530" cy="1323439"/>
          </a:xfrm>
          <a:prstGeom prst="rect">
            <a:avLst/>
          </a:prstGeom>
        </p:spPr>
        <p:txBody>
          <a:bodyPr wrap="square">
            <a:spAutoFit/>
          </a:bodyPr>
          <a:lstStyle/>
          <a:p>
            <a:r>
              <a:rPr lang="en-US" sz="2000" b="1" dirty="0"/>
              <a:t>what does ‘</a:t>
            </a:r>
            <a:r>
              <a:rPr lang="en-US" sz="2000" b="1" dirty="0" err="1"/>
              <a:t>biodiverse</a:t>
            </a:r>
            <a:r>
              <a:rPr lang="en-US" sz="2000" b="1" dirty="0"/>
              <a:t>’ mean in practice?</a:t>
            </a:r>
            <a:r>
              <a:rPr lang="en-US" sz="2000" b="1" dirty="0" smtClean="0"/>
              <a:t> </a:t>
            </a:r>
          </a:p>
          <a:p>
            <a:r>
              <a:rPr lang="en-US" sz="2000" b="1" dirty="0" smtClean="0"/>
              <a:t>example</a:t>
            </a:r>
            <a:r>
              <a:rPr lang="en-US" sz="2000" b="1" dirty="0"/>
              <a:t>: different varieties of white oak </a:t>
            </a:r>
            <a:br>
              <a:rPr lang="en-US" sz="2000" b="1" dirty="0"/>
            </a:br>
            <a:r>
              <a:rPr lang="en-US" sz="2000" b="1" dirty="0"/>
              <a:t>versus different species of oaks </a:t>
            </a:r>
            <a:br>
              <a:rPr lang="en-US" sz="2000" b="1" dirty="0"/>
            </a:br>
            <a:r>
              <a:rPr lang="en-US" sz="2000" b="1" dirty="0"/>
              <a:t>versus different genera</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1393185" y="0"/>
          <a:ext cx="6357630" cy="6858000"/>
        </p:xfrm>
        <a:graphic>
          <a:graphicData uri="http://schemas.openxmlformats.org/presentationml/2006/ole">
            <p:oleObj spid="_x0000_s16386" name="Document" r:id="rId3" imgW="5486400" imgH="5918200" progId="Word.Document.12">
              <p:link updateAutomatic="1"/>
            </p:oleObj>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1346200" y="762000"/>
            <a:ext cx="4572000" cy="923330"/>
          </a:xfrm>
          <a:prstGeom prst="rect">
            <a:avLst/>
          </a:prstGeom>
        </p:spPr>
        <p:txBody>
          <a:bodyPr>
            <a:spAutoFit/>
          </a:bodyPr>
          <a:lstStyle/>
          <a:p>
            <a:r>
              <a:rPr lang="en-US" b="1" dirty="0"/>
              <a:t>Issue 2: Distribution of populations and sampling problematic</a:t>
            </a:r>
          </a:p>
          <a:p>
            <a:endParaRPr lang="en-US" b="1" dirty="0"/>
          </a:p>
        </p:txBody>
      </p:sp>
      <p:pic>
        <p:nvPicPr>
          <p:cNvPr id="3" name="Picture 2" descr="pop-dist"/>
          <p:cNvPicPr/>
          <p:nvPr/>
        </p:nvPicPr>
        <p:blipFill>
          <a:blip r:embed="rId2"/>
          <a:srcRect/>
          <a:stretch>
            <a:fillRect/>
          </a:stretch>
        </p:blipFill>
        <p:spPr bwMode="auto">
          <a:xfrm>
            <a:off x="1828800" y="2971800"/>
            <a:ext cx="6451600" cy="23495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2286000" y="2967335"/>
            <a:ext cx="4572000" cy="923330"/>
          </a:xfrm>
          <a:prstGeom prst="rect">
            <a:avLst/>
          </a:prstGeom>
        </p:spPr>
        <p:txBody>
          <a:bodyPr>
            <a:spAutoFit/>
          </a:bodyPr>
          <a:lstStyle/>
          <a:p>
            <a:r>
              <a:rPr lang="en-US" b="1" dirty="0"/>
              <a:t>Issue 3: unit of analysis: population? gene pool? </a:t>
            </a:r>
            <a:r>
              <a:rPr lang="en-US" b="1" dirty="0" err="1"/>
              <a:t>Clade</a:t>
            </a:r>
            <a:r>
              <a:rPr lang="en-US" b="1" dirty="0"/>
              <a:t>? Genera? What is the appropriate unit for biodiversity analysis?</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685800" y="117692"/>
            <a:ext cx="7696200" cy="6740308"/>
          </a:xfrm>
          <a:prstGeom prst="rect">
            <a:avLst/>
          </a:prstGeom>
        </p:spPr>
        <p:txBody>
          <a:bodyPr wrap="square">
            <a:spAutoFit/>
          </a:bodyPr>
          <a:lstStyle/>
          <a:p>
            <a:r>
              <a:rPr lang="en-US" b="1" dirty="0"/>
              <a:t>Issue 4: Convention on Biodiversity: the US is supposed to measure biodiversity, but has limited funds for the US Biological Survey and HAS NOT signed the international Convention on Biological Diversity. This has been attributed to an administration unwillingness to fund a program which would almost certainly find new species that would then be subject to protection under the Endangered Species Act</a:t>
            </a:r>
            <a:r>
              <a:rPr lang="en-US" b="1" dirty="0" smtClean="0"/>
              <a:t>.</a:t>
            </a:r>
          </a:p>
          <a:p>
            <a:endParaRPr lang="en-US" b="1" dirty="0" smtClean="0"/>
          </a:p>
          <a:p>
            <a:endParaRPr lang="en-US" b="1" dirty="0" smtClean="0"/>
          </a:p>
          <a:p>
            <a:endParaRPr lang="en-US" b="1" dirty="0" smtClean="0"/>
          </a:p>
          <a:p>
            <a:endParaRPr lang="en-US" b="1" dirty="0" smtClean="0"/>
          </a:p>
          <a:p>
            <a:endParaRPr lang="en-US" b="1" dirty="0" smtClean="0"/>
          </a:p>
          <a:p>
            <a:endParaRPr lang="en-US" b="1" dirty="0" smtClean="0"/>
          </a:p>
          <a:p>
            <a:endParaRPr lang="en-US" b="1" dirty="0" smtClean="0"/>
          </a:p>
          <a:p>
            <a:endParaRPr lang="en-US" b="1" dirty="0" smtClean="0"/>
          </a:p>
          <a:p>
            <a:endParaRPr lang="en-US" b="1" dirty="0" smtClean="0"/>
          </a:p>
          <a:p>
            <a:endParaRPr lang="en-US" b="1" dirty="0" smtClean="0"/>
          </a:p>
          <a:p>
            <a:endParaRPr lang="en-US" b="1" dirty="0" smtClean="0"/>
          </a:p>
          <a:p>
            <a:endParaRPr lang="en-US" b="1" dirty="0" smtClean="0"/>
          </a:p>
          <a:p>
            <a:endParaRPr lang="en-US" b="1" dirty="0" smtClean="0"/>
          </a:p>
          <a:p>
            <a:endParaRPr lang="en-US" b="1" dirty="0" smtClean="0"/>
          </a:p>
          <a:p>
            <a:endParaRPr lang="en-US" b="1" dirty="0"/>
          </a:p>
          <a:p>
            <a:endParaRPr lang="en-US" b="1" dirty="0" smtClean="0"/>
          </a:p>
          <a:p>
            <a:r>
              <a:rPr lang="en-US" b="1" dirty="0"/>
              <a:t>It takes money to measure biodiversity: Our knowledge is dependent upon the resources we invest in assessing and cataloging biodiversity</a:t>
            </a:r>
          </a:p>
        </p:txBody>
      </p:sp>
      <p:pic>
        <p:nvPicPr>
          <p:cNvPr id="3" name="Picture 2" descr="biodiversity convention signatory nations"/>
          <p:cNvPicPr/>
          <p:nvPr/>
        </p:nvPicPr>
        <p:blipFill>
          <a:blip r:embed="rId2"/>
          <a:srcRect/>
          <a:stretch>
            <a:fillRect/>
          </a:stretch>
        </p:blipFill>
        <p:spPr bwMode="auto">
          <a:xfrm>
            <a:off x="508958" y="1981200"/>
            <a:ext cx="8177842" cy="401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Rectangle 2"/>
          <p:cNvSpPr/>
          <p:nvPr/>
        </p:nvSpPr>
        <p:spPr>
          <a:xfrm>
            <a:off x="2286000" y="2413338"/>
            <a:ext cx="4572000" cy="2031325"/>
          </a:xfrm>
          <a:prstGeom prst="rect">
            <a:avLst/>
          </a:prstGeom>
        </p:spPr>
        <p:txBody>
          <a:bodyPr>
            <a:spAutoFit/>
          </a:bodyPr>
          <a:lstStyle/>
          <a:p>
            <a:r>
              <a:rPr lang="en-US" b="1" dirty="0"/>
              <a:t>Where does Biodiversity come from?</a:t>
            </a:r>
          </a:p>
          <a:p>
            <a:pPr>
              <a:buFont typeface="Arial"/>
              <a:buChar char="•"/>
            </a:pPr>
            <a:r>
              <a:rPr lang="en-US" b="1" dirty="0" err="1"/>
              <a:t>coevolutionary</a:t>
            </a:r>
            <a:r>
              <a:rPr lang="en-US" b="1" dirty="0"/>
              <a:t> relationships: mutualism, symbiosis, </a:t>
            </a:r>
          </a:p>
          <a:p>
            <a:pPr>
              <a:buFont typeface="Arial"/>
              <a:buChar char="•"/>
            </a:pPr>
            <a:r>
              <a:rPr lang="en-US" b="1" dirty="0" err="1"/>
              <a:t>allopathy</a:t>
            </a:r>
            <a:endParaRPr lang="en-US" b="1" dirty="0"/>
          </a:p>
          <a:p>
            <a:pPr>
              <a:buFont typeface="Arial"/>
              <a:buChar char="•"/>
            </a:pPr>
            <a:r>
              <a:rPr lang="en-US" b="1" dirty="0"/>
              <a:t>patchiness in landscape ecology</a:t>
            </a:r>
          </a:p>
          <a:p>
            <a:endParaRPr lang="en-US" b="1" dirty="0"/>
          </a:p>
          <a:p>
            <a:endParaRPr lang="en-US" b="1" dirty="0"/>
          </a:p>
        </p:txBody>
      </p:sp>
      <p:pic>
        <p:nvPicPr>
          <p:cNvPr id="4" name="Picture 3" descr="patchiness"/>
          <p:cNvPicPr/>
          <p:nvPr/>
        </p:nvPicPr>
        <p:blipFill>
          <a:blip r:embed="rId2"/>
          <a:srcRect/>
          <a:stretch>
            <a:fillRect/>
          </a:stretch>
        </p:blipFill>
        <p:spPr bwMode="auto">
          <a:xfrm>
            <a:off x="2590800" y="4114800"/>
            <a:ext cx="3810000" cy="20828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1447800" y="0"/>
            <a:ext cx="6400800" cy="6463309"/>
          </a:xfrm>
          <a:prstGeom prst="rect">
            <a:avLst/>
          </a:prstGeom>
        </p:spPr>
        <p:txBody>
          <a:bodyPr wrap="square">
            <a:spAutoFit/>
          </a:bodyPr>
          <a:lstStyle/>
          <a:p>
            <a:endParaRPr lang="en-US" b="1" dirty="0" smtClean="0"/>
          </a:p>
          <a:p>
            <a:r>
              <a:rPr lang="en-US" b="1" dirty="0" smtClean="0"/>
              <a:t>Types of Biodiversity:</a:t>
            </a:r>
          </a:p>
          <a:p>
            <a:pPr>
              <a:buFont typeface="Arial"/>
              <a:buChar char="•"/>
            </a:pPr>
            <a:r>
              <a:rPr lang="en-US" b="1" dirty="0" smtClean="0"/>
              <a:t>landscape </a:t>
            </a:r>
            <a:r>
              <a:rPr lang="en-US" b="1" dirty="0"/>
              <a:t>biodiversity engenders biodiversity by increasing the complexity of niches across </a:t>
            </a:r>
            <a:r>
              <a:rPr lang="en-US" b="1" dirty="0" smtClean="0"/>
              <a:t>space</a:t>
            </a:r>
          </a:p>
          <a:p>
            <a:endParaRPr lang="en-US" b="1" dirty="0" smtClean="0"/>
          </a:p>
          <a:p>
            <a:endParaRPr lang="en-US" b="1" dirty="0" smtClean="0"/>
          </a:p>
          <a:p>
            <a:pPr marL="45720" marR="0" indent="-45720">
              <a:spcBef>
                <a:spcPts val="0"/>
              </a:spcBef>
              <a:spcAft>
                <a:spcPts val="0"/>
              </a:spcAft>
            </a:pPr>
            <a:endParaRPr lang="en-US" dirty="0" smtClean="0">
              <a:latin typeface="Times New Roman"/>
              <a:ea typeface="Times New Roman"/>
              <a:cs typeface="Times New Roman"/>
            </a:endParaRPr>
          </a:p>
          <a:p>
            <a:endParaRPr lang="en-US" b="1" dirty="0" smtClean="0"/>
          </a:p>
          <a:p>
            <a:endParaRPr lang="en-US" b="1" dirty="0" smtClean="0"/>
          </a:p>
          <a:p>
            <a:endParaRPr lang="en-US" b="1" dirty="0" smtClean="0"/>
          </a:p>
          <a:p>
            <a:endParaRPr lang="en-US" b="1" dirty="0"/>
          </a:p>
          <a:p>
            <a:endParaRPr lang="en-US" b="1" dirty="0" smtClean="0"/>
          </a:p>
          <a:p>
            <a:endParaRPr lang="en-US" b="1" dirty="0" smtClean="0"/>
          </a:p>
          <a:p>
            <a:endParaRPr lang="en-US" b="1" dirty="0" smtClean="0"/>
          </a:p>
          <a:p>
            <a:endParaRPr lang="en-US" b="1" dirty="0" smtClean="0"/>
          </a:p>
          <a:p>
            <a:endParaRPr lang="en-US" b="1" dirty="0" smtClean="0"/>
          </a:p>
          <a:p>
            <a:endParaRPr lang="en-US" b="1" dirty="0"/>
          </a:p>
          <a:p>
            <a:endParaRPr lang="en-US" b="1" dirty="0" smtClean="0"/>
          </a:p>
          <a:p>
            <a:endParaRPr lang="en-US" b="1" dirty="0" smtClean="0"/>
          </a:p>
          <a:p>
            <a:endParaRPr lang="en-US" b="1" dirty="0" smtClean="0"/>
          </a:p>
          <a:p>
            <a:pPr>
              <a:buFont typeface="Arial"/>
              <a:buChar char="•"/>
            </a:pPr>
            <a:r>
              <a:rPr lang="en-US" b="1" dirty="0" smtClean="0"/>
              <a:t>alpha </a:t>
            </a:r>
            <a:r>
              <a:rPr lang="en-US" b="1" dirty="0"/>
              <a:t>biodiversity</a:t>
            </a:r>
          </a:p>
          <a:p>
            <a:pPr>
              <a:buFont typeface="Arial"/>
              <a:buChar char="•"/>
            </a:pPr>
            <a:r>
              <a:rPr lang="en-US" b="1" dirty="0"/>
              <a:t>rollover biodiversity</a:t>
            </a:r>
          </a:p>
          <a:p>
            <a:r>
              <a:rPr lang="en-US" b="1" dirty="0"/>
              <a:t>is there information in a landscape, and if so how structured?</a:t>
            </a:r>
          </a:p>
        </p:txBody>
      </p:sp>
      <p:pic>
        <p:nvPicPr>
          <p:cNvPr id="5" name="Picture 4" descr="habitat patch"/>
          <p:cNvPicPr/>
          <p:nvPr/>
        </p:nvPicPr>
        <p:blipFill>
          <a:blip r:embed="rId2"/>
          <a:srcRect/>
          <a:stretch>
            <a:fillRect/>
          </a:stretch>
        </p:blipFill>
        <p:spPr bwMode="auto">
          <a:xfrm>
            <a:off x="2362200" y="1371600"/>
            <a:ext cx="5486400" cy="39878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95</TotalTime>
  <Words>511</Words>
  <Application>Microsoft Macintosh PowerPoint</Application>
  <PresentationFormat>On-screen Show (4:3)</PresentationFormat>
  <Paragraphs>101</Paragraphs>
  <Slides>22</Slides>
  <Notes>0</Notes>
  <HiddenSlides>0</HiddenSlides>
  <MMClips>0</MMClips>
  <ScaleCrop>false</ScaleCrop>
  <HeadingPairs>
    <vt:vector size="6" baseType="variant">
      <vt:variant>
        <vt:lpstr>Design Template</vt:lpstr>
      </vt:variant>
      <vt:variant>
        <vt:i4>1</vt:i4>
      </vt:variant>
      <vt:variant>
        <vt:lpstr>Links</vt:lpstr>
      </vt:variant>
      <vt:variant>
        <vt:i4>1</vt:i4>
      </vt:variant>
      <vt:variant>
        <vt:lpstr>Slide Titles</vt:lpstr>
      </vt:variant>
      <vt:variant>
        <vt:i4>22</vt:i4>
      </vt:variant>
    </vt:vector>
  </HeadingPairs>
  <TitlesOfParts>
    <vt:vector size="24" baseType="lpstr">
      <vt:lpstr>Office Theme</vt:lpstr>
      <vt:lpstr>elizabeth:courses:GEI-Global%20Env%20Issues:GEI-Lectures-Web:biodiversity_2.docx!OLE_LINK1</vt:lpstr>
      <vt:lpstr>Biodiversity part 2 Global Environmental Issues</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Manager/>
  <Company>university of kentucky</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  Biodiversity part 2 Global Environmental Issues</dc:title>
  <dc:subject/>
  <dc:creator>tad mutersbaugh</dc:creator>
  <cp:keywords/>
  <dc:description/>
  <cp:lastModifiedBy>Tad Mutersbaugh</cp:lastModifiedBy>
  <cp:revision>20</cp:revision>
  <dcterms:created xsi:type="dcterms:W3CDTF">2010-09-01T17:02:44Z</dcterms:created>
  <dcterms:modified xsi:type="dcterms:W3CDTF">2010-09-01T17:03:45Z</dcterms:modified>
  <cp:category/>
</cp:coreProperties>
</file>